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7" r:id="rId3"/>
    <p:sldId id="290" r:id="rId4"/>
    <p:sldId id="260" r:id="rId5"/>
    <p:sldId id="261" r:id="rId6"/>
    <p:sldId id="277" r:id="rId7"/>
    <p:sldId id="259" r:id="rId8"/>
    <p:sldId id="263" r:id="rId9"/>
    <p:sldId id="278" r:id="rId10"/>
    <p:sldId id="279" r:id="rId11"/>
    <p:sldId id="281" r:id="rId12"/>
    <p:sldId id="282" r:id="rId13"/>
    <p:sldId id="288" r:id="rId14"/>
    <p:sldId id="289" r:id="rId15"/>
    <p:sldId id="291" r:id="rId16"/>
    <p:sldId id="292" r:id="rId17"/>
    <p:sldId id="283" r:id="rId18"/>
    <p:sldId id="285" r:id="rId19"/>
    <p:sldId id="284" r:id="rId20"/>
    <p:sldId id="286" r:id="rId21"/>
    <p:sldId id="28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2B86B6F-913C-4FD6-8B49-03C192F12385}">
          <p14:sldIdLst>
            <p14:sldId id="276"/>
          </p14:sldIdLst>
        </p14:section>
        <p14:section name="Untitled Section" id="{CDE59EE5-8ADE-43A1-8A26-6E7CE40B2C61}">
          <p14:sldIdLst>
            <p14:sldId id="257"/>
            <p14:sldId id="290"/>
            <p14:sldId id="260"/>
            <p14:sldId id="261"/>
            <p14:sldId id="277"/>
            <p14:sldId id="259"/>
            <p14:sldId id="263"/>
            <p14:sldId id="278"/>
            <p14:sldId id="279"/>
            <p14:sldId id="281"/>
            <p14:sldId id="282"/>
            <p14:sldId id="288"/>
            <p14:sldId id="289"/>
            <p14:sldId id="291"/>
            <p14:sldId id="292"/>
            <p14:sldId id="283"/>
            <p14:sldId id="285"/>
            <p14:sldId id="284"/>
            <p14:sldId id="286"/>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18"/>
  </p:normalViewPr>
  <p:slideViewPr>
    <p:cSldViewPr snapToGrid="0" snapToObjects="1">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t>4/12/2020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t>‹#›</a:t>
            </a:fld>
            <a:endParaRPr lang="en-US"/>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7BE49-17CD-471F-A22C-06C4083C0102}"/>
              </a:ext>
            </a:extLst>
          </p:cNvPr>
          <p:cNvSpPr>
            <a:spLocks noGrp="1"/>
          </p:cNvSpPr>
          <p:nvPr>
            <p:ph type="ctrTitle"/>
          </p:nvPr>
        </p:nvSpPr>
        <p:spPr>
          <a:xfrm>
            <a:off x="1519238" y="631825"/>
            <a:ext cx="9144000" cy="1495425"/>
          </a:xfrm>
        </p:spPr>
        <p:txBody>
          <a:bodyPr rtlCol="0">
            <a:normAutofit fontScale="90000"/>
          </a:bodyPr>
          <a:lstStyle/>
          <a:p>
            <a:pPr eaLnBrk="1" fontAlgn="auto" hangingPunct="1">
              <a:spcAft>
                <a:spcPts val="0"/>
              </a:spcAft>
              <a:defRPr/>
            </a:pPr>
            <a:r>
              <a:rPr lang="en-GB" b="1" dirty="0">
                <a:solidFill>
                  <a:schemeClr val="accent2"/>
                </a:solidFill>
              </a:rPr>
              <a:t>Y6 Therapy</a:t>
            </a:r>
            <a:br>
              <a:rPr lang="en-US" b="1" dirty="0"/>
            </a:br>
            <a:endParaRPr lang="en-US" dirty="0"/>
          </a:p>
        </p:txBody>
      </p:sp>
      <p:sp>
        <p:nvSpPr>
          <p:cNvPr id="3075" name="Subtitle 2"/>
          <p:cNvSpPr>
            <a:spLocks noGrp="1" noChangeArrowheads="1"/>
          </p:cNvSpPr>
          <p:nvPr>
            <p:ph type="subTitle" idx="1"/>
          </p:nvPr>
        </p:nvSpPr>
        <p:spPr>
          <a:xfrm>
            <a:off x="1524000" y="1968500"/>
            <a:ext cx="9144000" cy="1933575"/>
          </a:xfrm>
        </p:spPr>
        <p:txBody>
          <a:bodyPr/>
          <a:lstStyle/>
          <a:p>
            <a:pPr eaLnBrk="1" hangingPunct="1"/>
            <a:r>
              <a:rPr lang="en-US" altLang="en-US" sz="7600" dirty="0"/>
              <a:t>Reading</a:t>
            </a:r>
          </a:p>
          <a:p>
            <a:pPr eaLnBrk="1" hangingPunct="1"/>
            <a:r>
              <a:rPr lang="en-GB" altLang="en-US" u="sng" dirty="0"/>
              <a:t>R2b: Can find and copy one word / groups of words with a particular meaning.</a:t>
            </a:r>
            <a:endParaRPr lang="en-GB" altLang="en-US" b="1" u="sng" dirty="0"/>
          </a:p>
        </p:txBody>
      </p:sp>
      <p:sp>
        <p:nvSpPr>
          <p:cNvPr id="6" name="TextBox 5">
            <a:extLst>
              <a:ext uri="{FF2B5EF4-FFF2-40B4-BE49-F238E27FC236}">
                <a16:creationId xmlns:a16="http://schemas.microsoft.com/office/drawing/2014/main" id="{7DB7FD99-BA7F-4824-A30C-D4ECA3F8D024}"/>
              </a:ext>
            </a:extLst>
          </p:cNvPr>
          <p:cNvSpPr txBox="1"/>
          <p:nvPr/>
        </p:nvSpPr>
        <p:spPr>
          <a:xfrm>
            <a:off x="4356100" y="4068763"/>
            <a:ext cx="3479800" cy="584200"/>
          </a:xfrm>
          <a:prstGeom prst="rect">
            <a:avLst/>
          </a:prstGeom>
          <a:noFill/>
        </p:spPr>
        <p:txBody>
          <a:bodyPr>
            <a:spAutoFit/>
          </a:bodyPr>
          <a:lstStyle/>
          <a:p>
            <a:pPr algn="ctr" eaLnBrk="1" fontAlgn="auto" hangingPunct="1">
              <a:spcBef>
                <a:spcPts val="0"/>
              </a:spcBef>
              <a:spcAft>
                <a:spcPts val="0"/>
              </a:spcAft>
              <a:defRPr/>
            </a:pPr>
            <a:r>
              <a:rPr lang="en-US" sz="1600" dirty="0">
                <a:solidFill>
                  <a:prstClr val="black"/>
                </a:solidFill>
                <a:latin typeface="Calibri" panose="020F0502020204030204"/>
                <a:cs typeface="+mn-cs"/>
              </a:rPr>
              <a:t>Commissioned by The PiXL Club Ltd.</a:t>
            </a:r>
          </a:p>
          <a:p>
            <a:pPr algn="ctr" eaLnBrk="1" fontAlgn="auto" hangingPunct="1">
              <a:spcBef>
                <a:spcPts val="0"/>
              </a:spcBef>
              <a:spcAft>
                <a:spcPts val="0"/>
              </a:spcAft>
              <a:defRPr/>
            </a:pPr>
            <a:r>
              <a:rPr lang="en-US" sz="1600" dirty="0">
                <a:solidFill>
                  <a:prstClr val="black"/>
                </a:solidFill>
                <a:latin typeface="Calibri" panose="020F0502020204030204"/>
                <a:cs typeface="+mn-cs"/>
              </a:rPr>
              <a:t>May 2019</a:t>
            </a:r>
          </a:p>
        </p:txBody>
      </p:sp>
      <p:sp>
        <p:nvSpPr>
          <p:cNvPr id="7" name="TextBox 6">
            <a:extLst>
              <a:ext uri="{FF2B5EF4-FFF2-40B4-BE49-F238E27FC236}">
                <a16:creationId xmlns:a16="http://schemas.microsoft.com/office/drawing/2014/main" id="{FB6A13CA-3D7E-4E57-A702-5A62636D2296}"/>
              </a:ext>
            </a:extLst>
          </p:cNvPr>
          <p:cNvSpPr txBox="1"/>
          <p:nvPr/>
        </p:nvSpPr>
        <p:spPr>
          <a:xfrm>
            <a:off x="4356100" y="6216650"/>
            <a:ext cx="3784600" cy="338138"/>
          </a:xfrm>
          <a:prstGeom prst="rect">
            <a:avLst/>
          </a:prstGeom>
          <a:noFill/>
        </p:spPr>
        <p:txBody>
          <a:bodyPr>
            <a:spAutoFit/>
          </a:bodyPr>
          <a:lstStyle/>
          <a:p>
            <a:pPr eaLnBrk="1" fontAlgn="auto" hangingPunct="1">
              <a:spcBef>
                <a:spcPts val="0"/>
              </a:spcBef>
              <a:spcAft>
                <a:spcPts val="0"/>
              </a:spcAft>
              <a:defRPr/>
            </a:pPr>
            <a:r>
              <a:rPr lang="en-GB" sz="1600" dirty="0">
                <a:solidFill>
                  <a:prstClr val="black"/>
                </a:solidFill>
                <a:latin typeface="Calibri" panose="020F0502020204030204"/>
                <a:cs typeface="+mn-cs"/>
              </a:rPr>
              <a:t>© Copyright The PiXL Club Limited, 2019</a:t>
            </a:r>
            <a:r>
              <a:rPr lang="en-US" sz="1600" dirty="0">
                <a:solidFill>
                  <a:prstClr val="black"/>
                </a:solidFill>
                <a:latin typeface="Calibri" panose="020F0502020204030204"/>
                <a:cs typeface="+mn-cs"/>
              </a:rPr>
              <a:t> </a:t>
            </a:r>
          </a:p>
        </p:txBody>
      </p:sp>
      <p:pic>
        <p:nvPicPr>
          <p:cNvPr id="3078"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2933700" y="4856163"/>
            <a:ext cx="6324600" cy="1263650"/>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a:lstStyle/>
          <a:p>
            <a:pPr algn="ctr" eaLnBrk="1" hangingPunct="1">
              <a:spcBef>
                <a:spcPts val="0"/>
              </a:spcBef>
              <a:spcAft>
                <a:spcPts val="0"/>
              </a:spcAft>
              <a:defRPr/>
            </a:pPr>
            <a:r>
              <a:rPr lang="en-GB" sz="1000" dirty="0">
                <a:solidFill>
                  <a:prstClr val="black"/>
                </a:solidFill>
                <a:latin typeface="Calibri" panose="020F0502020204030204"/>
                <a:cs typeface="+mn-cs"/>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ctr" eaLnBrk="1" hangingPunct="1">
              <a:spcBef>
                <a:spcPts val="0"/>
              </a:spcBef>
              <a:spcAft>
                <a:spcPts val="0"/>
              </a:spcAft>
              <a:defRPr/>
            </a:pPr>
            <a:r>
              <a:rPr lang="en-GB" sz="1000" dirty="0">
                <a:solidFill>
                  <a:prstClr val="black"/>
                </a:solidFill>
                <a:latin typeface="Calibri" panose="020F0502020204030204"/>
                <a:cs typeface="+mn-cs"/>
              </a:rPr>
              <a:t>All opinions and contributions are those of the authors. The contents of this resource are not connected with nor endorsed by any other company, organisation or institution.</a:t>
            </a:r>
          </a:p>
          <a:p>
            <a:pPr algn="ctr" eaLnBrk="1" hangingPunct="1">
              <a:spcBef>
                <a:spcPts val="0"/>
              </a:spcBef>
              <a:spcAft>
                <a:spcPts val="0"/>
              </a:spcAft>
              <a:defRPr/>
            </a:pPr>
            <a:r>
              <a:rPr lang="en-GB" sz="1000" dirty="0">
                <a:solidFill>
                  <a:prstClr val="black"/>
                </a:solidFill>
                <a:latin typeface="Calibri" panose="020F0502020204030204"/>
                <a:cs typeface="+mn-cs"/>
              </a:rPr>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4108041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8" y="2594563"/>
            <a:ext cx="5287686" cy="367692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en-GB" sz="2500" dirty="0">
                <a:solidFill>
                  <a:schemeClr val="tx1"/>
                </a:solidFill>
              </a:rPr>
              <a:t>As James went through the departure gate at the airport, his head hung low; he wondered how long it would be before he saw his friends again. The decision for him to go and live with his dad in New York had been made for him – he had no choice.</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541722"/>
            <a:ext cx="11211408"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800" b="1" dirty="0">
                <a:solidFill>
                  <a:schemeClr val="tx1"/>
                </a:solidFill>
              </a:rPr>
              <a:t>Find</a:t>
            </a:r>
            <a:r>
              <a:rPr lang="en-GB" sz="2800" dirty="0">
                <a:solidFill>
                  <a:schemeClr val="tx1"/>
                </a:solidFill>
              </a:rPr>
              <a:t> and </a:t>
            </a:r>
            <a:r>
              <a:rPr lang="en-GB" sz="2800" b="1" dirty="0">
                <a:solidFill>
                  <a:schemeClr val="tx1"/>
                </a:solidFill>
              </a:rPr>
              <a:t>copy a group of words </a:t>
            </a:r>
            <a:r>
              <a:rPr lang="en-GB" sz="2800" dirty="0">
                <a:solidFill>
                  <a:schemeClr val="tx1"/>
                </a:solidFill>
              </a:rPr>
              <a:t>that tell us James is </a:t>
            </a:r>
            <a:r>
              <a:rPr lang="en-GB" sz="2800" b="1" dirty="0">
                <a:solidFill>
                  <a:schemeClr val="tx1"/>
                </a:solidFill>
              </a:rPr>
              <a:t>unhappy</a:t>
            </a:r>
            <a:r>
              <a:rPr lang="en-GB" sz="2800" dirty="0">
                <a:solidFill>
                  <a:schemeClr val="tx1"/>
                </a:solidFill>
              </a:rPr>
              <a:t>.</a:t>
            </a:r>
            <a:endParaRPr lang="en-GB" sz="2500" dirty="0">
              <a:solidFill>
                <a:schemeClr val="tx1"/>
              </a:solidFill>
            </a:endParaRP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Find and copy</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6076122" y="2603239"/>
            <a:ext cx="5612295" cy="3557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says </a:t>
            </a:r>
            <a:r>
              <a:rPr lang="en-GB" sz="2500" b="1" dirty="0">
                <a:solidFill>
                  <a:schemeClr val="tx1"/>
                </a:solidFill>
              </a:rPr>
              <a:t>group of words </a:t>
            </a:r>
            <a:r>
              <a:rPr lang="en-GB" sz="2500" dirty="0">
                <a:solidFill>
                  <a:schemeClr val="tx1"/>
                </a:solidFill>
              </a:rPr>
              <a:t>so I know that I need </a:t>
            </a:r>
            <a:r>
              <a:rPr lang="en-GB" sz="2500" u="sng" dirty="0">
                <a:solidFill>
                  <a:schemeClr val="tx1"/>
                </a:solidFill>
              </a:rPr>
              <a:t>more than one word</a:t>
            </a:r>
            <a:r>
              <a:rPr lang="en-GB" sz="2500" dirty="0">
                <a:solidFill>
                  <a:schemeClr val="tx1"/>
                </a:solidFill>
              </a:rPr>
              <a:t>. </a:t>
            </a:r>
          </a:p>
          <a:p>
            <a:pPr algn="ctr"/>
            <a:endParaRPr lang="en-GB" sz="1000" dirty="0">
              <a:solidFill>
                <a:schemeClr val="tx1"/>
              </a:solidFill>
            </a:endParaRPr>
          </a:p>
          <a:p>
            <a:pPr algn="ctr"/>
            <a:r>
              <a:rPr lang="en-GB" sz="2500" dirty="0">
                <a:solidFill>
                  <a:schemeClr val="tx1"/>
                </a:solidFill>
              </a:rPr>
              <a:t>I will need to look at how James is behaving.</a:t>
            </a:r>
          </a:p>
          <a:p>
            <a:pPr algn="ctr"/>
            <a:endParaRPr lang="en-GB" sz="2500" dirty="0">
              <a:solidFill>
                <a:schemeClr val="tx1"/>
              </a:solidFill>
            </a:endParaRPr>
          </a:p>
          <a:p>
            <a:pPr algn="ctr"/>
            <a:r>
              <a:rPr lang="en-GB" sz="2500" dirty="0">
                <a:solidFill>
                  <a:schemeClr val="tx1"/>
                </a:solidFill>
              </a:rPr>
              <a:t>It says his </a:t>
            </a:r>
            <a:r>
              <a:rPr lang="en-GB" sz="2500" u="sng" dirty="0">
                <a:solidFill>
                  <a:schemeClr val="tx1"/>
                </a:solidFill>
              </a:rPr>
              <a:t>head hung low</a:t>
            </a:r>
            <a:r>
              <a:rPr lang="en-GB" sz="2500" dirty="0">
                <a:solidFill>
                  <a:schemeClr val="tx1"/>
                </a:solidFill>
              </a:rPr>
              <a:t>. I know this is something you might do if you are sad.</a:t>
            </a:r>
          </a:p>
        </p:txBody>
      </p:sp>
    </p:spTree>
    <p:extLst>
      <p:ext uri="{BB962C8B-B14F-4D97-AF65-F5344CB8AC3E}">
        <p14:creationId xmlns:p14="http://schemas.microsoft.com/office/powerpoint/2010/main" val="132866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594563"/>
            <a:ext cx="11151774" cy="368420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As the magician began to prepare for her next trick, Kate wondered what was in store this time. The last trick had involved apparently sawing a ‘willing’ volunteer in half! There was a huge sigh of relief when he appeared – still in one piece!</a:t>
            </a:r>
          </a:p>
          <a:p>
            <a:pPr marL="0" indent="0">
              <a:buNone/>
            </a:pPr>
            <a:r>
              <a:rPr lang="en-GB" sz="2500" dirty="0">
                <a:solidFill>
                  <a:schemeClr val="tx1"/>
                </a:solidFill>
              </a:rPr>
              <a:t>Watching carefully, Kate was determined to spot how the trick worked this time. The magician was throwing all sorts of multi-coloured scarves around a tall, black hat. To Kate’s utter amazement, a beautiful, white dove suddenly flew out of the hat. How had she done it?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suggests that the volunteer was not really sawn in half.</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3145442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apparently</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suggests that the volunteer was not really sawn in half.</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apparently sawing a ‘willing’ volunteer in half</a:t>
            </a:r>
          </a:p>
          <a:p>
            <a:pPr marL="457200" indent="-457200">
              <a:buAutoNum type="alphaLcParenR"/>
            </a:pPr>
            <a:endParaRPr lang="en-GB" sz="2500" dirty="0">
              <a:solidFill>
                <a:schemeClr val="tx1"/>
              </a:solidFill>
            </a:endParaRPr>
          </a:p>
          <a:p>
            <a:r>
              <a:rPr lang="en-GB" sz="2500" b="1" dirty="0">
                <a:solidFill>
                  <a:schemeClr val="tx1"/>
                </a:solidFill>
              </a:rPr>
              <a:t>b) </a:t>
            </a:r>
            <a:r>
              <a:rPr lang="en-GB" sz="2500" dirty="0">
                <a:solidFill>
                  <a:schemeClr val="tx1"/>
                </a:solidFill>
              </a:rPr>
              <a:t>involved apparently</a:t>
            </a:r>
          </a:p>
        </p:txBody>
      </p:sp>
    </p:spTree>
    <p:extLst>
      <p:ext uri="{BB962C8B-B14F-4D97-AF65-F5344CB8AC3E}">
        <p14:creationId xmlns:p14="http://schemas.microsoft.com/office/powerpoint/2010/main" val="1781516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594563"/>
            <a:ext cx="11151774" cy="368420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As the magician began to prepare for her next trick, Kate wondered what was in store this time. The last trick had involved apparently sawing a ‘willing’ volunteer in half! There was a huge sigh of relief when he appeared - still in one piece!</a:t>
            </a:r>
          </a:p>
          <a:p>
            <a:pPr marL="0" indent="0">
              <a:buNone/>
            </a:pPr>
            <a:r>
              <a:rPr lang="en-GB" sz="2500" dirty="0">
                <a:solidFill>
                  <a:schemeClr val="tx1"/>
                </a:solidFill>
              </a:rPr>
              <a:t>Watching carefully, Kate was determined to spot how the trick worked this time. The magician was throwing all sorts of multi-coloured scarves around a tall, black hat. To Kate’s utter amazement, a beautiful, white dove suddenly flew out of the hat. How had she done it?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give us the impression that Kate is impressed.</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3449347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To Kate’s utter amazement</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give us the impression that Kate is impressed.</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To Kate’s utter amazement, a beautiful, white dove suddenly flew out of the hat.</a:t>
            </a:r>
          </a:p>
          <a:p>
            <a:endParaRPr lang="en-GB" sz="2500" dirty="0">
              <a:solidFill>
                <a:schemeClr val="tx1"/>
              </a:solidFill>
            </a:endParaRPr>
          </a:p>
          <a:p>
            <a:r>
              <a:rPr lang="en-GB" sz="2500" b="1" dirty="0">
                <a:solidFill>
                  <a:schemeClr val="tx1"/>
                </a:solidFill>
              </a:rPr>
              <a:t>b) </a:t>
            </a:r>
            <a:r>
              <a:rPr lang="en-GB" sz="2500" dirty="0">
                <a:solidFill>
                  <a:schemeClr val="tx1"/>
                </a:solidFill>
              </a:rPr>
              <a:t>amazement</a:t>
            </a:r>
          </a:p>
        </p:txBody>
      </p:sp>
    </p:spTree>
    <p:extLst>
      <p:ext uri="{BB962C8B-B14F-4D97-AF65-F5344CB8AC3E}">
        <p14:creationId xmlns:p14="http://schemas.microsoft.com/office/powerpoint/2010/main" val="3226237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784314" y="2253029"/>
            <a:ext cx="8583613" cy="45085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 robin and a crow were perched upon a fence,</a:t>
            </a:r>
          </a:p>
          <a:p>
            <a:pPr marL="0" indent="0">
              <a:buNone/>
            </a:pPr>
            <a:br>
              <a:rPr lang="en-GB" sz="200" dirty="0">
                <a:solidFill>
                  <a:schemeClr val="tx1"/>
                </a:solidFill>
              </a:rPr>
            </a:br>
            <a:r>
              <a:rPr lang="en-GB" sz="2500" dirty="0">
                <a:solidFill>
                  <a:schemeClr val="tx1"/>
                </a:solidFill>
              </a:rPr>
              <a:t>an unlikely combination, but they seemed to be good friends.</a:t>
            </a:r>
            <a:br>
              <a:rPr lang="en-GB" sz="2500" dirty="0">
                <a:solidFill>
                  <a:schemeClr val="tx1"/>
                </a:solidFill>
              </a:rPr>
            </a:br>
            <a:br>
              <a:rPr lang="en-GB" sz="800" dirty="0">
                <a:solidFill>
                  <a:schemeClr val="tx1"/>
                </a:solidFill>
              </a:rPr>
            </a:br>
            <a:r>
              <a:rPr lang="en-GB" sz="2500" dirty="0">
                <a:solidFill>
                  <a:schemeClr val="tx1"/>
                </a:solidFill>
              </a:rPr>
              <a:t>Standing in the mid-day sun each on a separate picket,</a:t>
            </a:r>
            <a:br>
              <a:rPr lang="en-GB" sz="2500" dirty="0">
                <a:solidFill>
                  <a:schemeClr val="tx1"/>
                </a:solidFill>
              </a:rPr>
            </a:br>
            <a:br>
              <a:rPr lang="en-GB" sz="800" dirty="0">
                <a:solidFill>
                  <a:schemeClr val="tx1"/>
                </a:solidFill>
              </a:rPr>
            </a:br>
            <a:r>
              <a:rPr lang="en-GB" sz="2500" dirty="0">
                <a:solidFill>
                  <a:schemeClr val="tx1"/>
                </a:solidFill>
              </a:rPr>
              <a:t>basking in its rays while staring at a cricket.</a:t>
            </a:r>
            <a:br>
              <a:rPr lang="en-GB" sz="2500" dirty="0">
                <a:solidFill>
                  <a:schemeClr val="tx1"/>
                </a:solidFill>
              </a:rPr>
            </a:br>
            <a:br>
              <a:rPr lang="en-GB" sz="800" dirty="0">
                <a:solidFill>
                  <a:schemeClr val="tx1"/>
                </a:solidFill>
              </a:rPr>
            </a:br>
            <a:r>
              <a:rPr lang="en-GB" sz="2500" dirty="0">
                <a:solidFill>
                  <a:schemeClr val="tx1"/>
                </a:solidFill>
              </a:rPr>
              <a:t>The crow looked very hungry, the robin seemed content,</a:t>
            </a:r>
            <a:br>
              <a:rPr lang="en-GB" sz="2500" dirty="0">
                <a:solidFill>
                  <a:schemeClr val="tx1"/>
                </a:solidFill>
              </a:rPr>
            </a:br>
            <a:br>
              <a:rPr lang="en-GB" sz="800" dirty="0">
                <a:solidFill>
                  <a:schemeClr val="tx1"/>
                </a:solidFill>
              </a:rPr>
            </a:br>
            <a:r>
              <a:rPr lang="en-GB" sz="2500" dirty="0">
                <a:solidFill>
                  <a:schemeClr val="tx1"/>
                </a:solidFill>
              </a:rPr>
              <a:t>so he flapped his shiny wings and to the ground he went.</a:t>
            </a:r>
            <a:br>
              <a:rPr lang="en-GB" sz="2500" dirty="0">
                <a:solidFill>
                  <a:schemeClr val="tx1"/>
                </a:solidFill>
              </a:rPr>
            </a:br>
            <a:br>
              <a:rPr lang="en-GB" sz="800" dirty="0">
                <a:solidFill>
                  <a:schemeClr val="tx1"/>
                </a:solidFill>
              </a:rPr>
            </a:br>
            <a:r>
              <a:rPr lang="en-GB" sz="2500" dirty="0">
                <a:solidFill>
                  <a:schemeClr val="tx1"/>
                </a:solidFill>
              </a:rPr>
              <a:t>The cricket saw him coming and jumped away in a flash,</a:t>
            </a:r>
            <a:br>
              <a:rPr lang="en-GB" sz="2500" dirty="0">
                <a:solidFill>
                  <a:schemeClr val="tx1"/>
                </a:solidFill>
              </a:rPr>
            </a:br>
            <a:br>
              <a:rPr lang="en-GB" sz="800" dirty="0">
                <a:solidFill>
                  <a:schemeClr val="tx1"/>
                </a:solidFill>
              </a:rPr>
            </a:br>
            <a:r>
              <a:rPr lang="en-GB" sz="2500" dirty="0">
                <a:solidFill>
                  <a:schemeClr val="tx1"/>
                </a:solidFill>
              </a:rPr>
              <a:t>searching for some camouflage in an open field of grass.</a:t>
            </a:r>
          </a:p>
          <a:p>
            <a:pPr marL="0" indent="0" algn="r">
              <a:buNone/>
            </a:pPr>
            <a:br>
              <a:rPr lang="en-GB" sz="300" dirty="0">
                <a:solidFill>
                  <a:schemeClr val="tx1"/>
                </a:solidFill>
              </a:rPr>
            </a:br>
            <a:r>
              <a:rPr lang="en-GB" sz="2500" i="1" dirty="0">
                <a:solidFill>
                  <a:schemeClr val="tx1"/>
                </a:solidFill>
              </a:rPr>
              <a:t>The Robin and the Crow by Kathy J </a:t>
            </a:r>
            <a:r>
              <a:rPr lang="en-GB" sz="2500" i="1" dirty="0" err="1">
                <a:solidFill>
                  <a:schemeClr val="tx1"/>
                </a:solidFill>
              </a:rPr>
              <a:t>Parenteau</a:t>
            </a:r>
            <a:endParaRPr lang="en-GB" sz="2500" i="1"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390005"/>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suggest the birds were enjoying the sunshine.</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4140441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basking in its rays</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Standing in the mid-day sun </a:t>
            </a:r>
          </a:p>
          <a:p>
            <a:endParaRPr lang="en-GB" sz="2500" dirty="0">
              <a:solidFill>
                <a:schemeClr val="tx1"/>
              </a:solidFill>
            </a:endParaRPr>
          </a:p>
          <a:p>
            <a:r>
              <a:rPr lang="en-GB" sz="2500" b="1" dirty="0">
                <a:solidFill>
                  <a:schemeClr val="tx1"/>
                </a:solidFill>
              </a:rPr>
              <a:t>b) </a:t>
            </a:r>
            <a:r>
              <a:rPr lang="en-GB" sz="2500" dirty="0">
                <a:solidFill>
                  <a:schemeClr val="tx1"/>
                </a:solidFill>
              </a:rPr>
              <a:t>basking in its rays while staring at a cricket</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74948" y="1390005"/>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suggest the birds were enjoying the sunshine.</a:t>
            </a:r>
          </a:p>
        </p:txBody>
      </p:sp>
    </p:spTree>
    <p:extLst>
      <p:ext uri="{BB962C8B-B14F-4D97-AF65-F5344CB8AC3E}">
        <p14:creationId xmlns:p14="http://schemas.microsoft.com/office/powerpoint/2010/main" val="303824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4644" y="1500968"/>
            <a:ext cx="11211408" cy="169280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Sometimes, we can use </a:t>
            </a:r>
            <a:r>
              <a:rPr lang="en-GB" sz="2500" b="1" dirty="0">
                <a:solidFill>
                  <a:schemeClr val="tx1"/>
                </a:solidFill>
              </a:rPr>
              <a:t>antonyms </a:t>
            </a:r>
            <a:r>
              <a:rPr lang="en-GB" sz="2500" dirty="0">
                <a:solidFill>
                  <a:schemeClr val="tx1"/>
                </a:solidFill>
              </a:rPr>
              <a:t>to help us.</a:t>
            </a:r>
            <a:r>
              <a:rPr lang="en-GB" sz="2500" b="1" dirty="0">
                <a:solidFill>
                  <a:schemeClr val="tx1"/>
                </a:solidFill>
              </a:rPr>
              <a:t> </a:t>
            </a:r>
            <a:r>
              <a:rPr lang="en-GB" sz="2500" dirty="0">
                <a:solidFill>
                  <a:schemeClr val="tx1"/>
                </a:solidFill>
              </a:rPr>
              <a:t>These are words which have the </a:t>
            </a:r>
            <a:r>
              <a:rPr lang="en-GB" sz="2500" b="1" dirty="0">
                <a:solidFill>
                  <a:schemeClr val="tx1"/>
                </a:solidFill>
              </a:rPr>
              <a:t>opposite meaning </a:t>
            </a:r>
            <a:r>
              <a:rPr lang="en-GB" sz="2500" dirty="0">
                <a:solidFill>
                  <a:schemeClr val="tx1"/>
                </a:solidFill>
              </a:rPr>
              <a:t>to a word. If the sentence structure makes it clear that two words are opposite in meaning, we can use the meaning of one we know to help us with the unfamiliar one.</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Using antonyms</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1709531" y="3488241"/>
            <a:ext cx="844163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Discussion</a:t>
            </a:r>
          </a:p>
          <a:p>
            <a:pPr algn="ctr"/>
            <a:endParaRPr lang="en-GB" sz="2500" dirty="0">
              <a:solidFill>
                <a:schemeClr val="tx1"/>
              </a:solidFill>
            </a:endParaRPr>
          </a:p>
          <a:p>
            <a:pPr algn="ctr"/>
            <a:r>
              <a:rPr lang="en-GB" sz="2500" dirty="0">
                <a:solidFill>
                  <a:schemeClr val="tx1"/>
                </a:solidFill>
              </a:rPr>
              <a:t>Think of some ANTONYMS for the following words:</a:t>
            </a:r>
          </a:p>
          <a:p>
            <a:pPr algn="ctr"/>
            <a:endParaRPr lang="en-GB" sz="2500" dirty="0">
              <a:solidFill>
                <a:schemeClr val="tx1"/>
              </a:solidFill>
            </a:endParaRPr>
          </a:p>
          <a:p>
            <a:pPr algn="ctr"/>
            <a:r>
              <a:rPr lang="en-GB" sz="2500" dirty="0">
                <a:solidFill>
                  <a:schemeClr val="tx1"/>
                </a:solidFill>
              </a:rPr>
              <a:t>anxious</a:t>
            </a:r>
          </a:p>
          <a:p>
            <a:pPr algn="ctr"/>
            <a:r>
              <a:rPr lang="en-GB" sz="2500" dirty="0">
                <a:solidFill>
                  <a:schemeClr val="tx1"/>
                </a:solidFill>
              </a:rPr>
              <a:t>difficult</a:t>
            </a:r>
          </a:p>
          <a:p>
            <a:pPr algn="ctr"/>
            <a:r>
              <a:rPr lang="en-GB" sz="2500" dirty="0">
                <a:solidFill>
                  <a:schemeClr val="tx1"/>
                </a:solidFill>
              </a:rPr>
              <a:t>terrible</a:t>
            </a:r>
          </a:p>
        </p:txBody>
      </p:sp>
    </p:spTree>
    <p:extLst>
      <p:ext uri="{BB962C8B-B14F-4D97-AF65-F5344CB8AC3E}">
        <p14:creationId xmlns:p14="http://schemas.microsoft.com/office/powerpoint/2010/main" val="244143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4644" y="1500968"/>
            <a:ext cx="11211408" cy="71214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perfect</a:t>
            </a:r>
            <a:r>
              <a:rPr lang="en-GB" sz="2500" dirty="0">
                <a:solidFill>
                  <a:schemeClr val="tx1"/>
                </a:solidFill>
              </a:rPr>
              <a:t>.</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Using antonyms</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324644" y="2516259"/>
            <a:ext cx="3597999" cy="384478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During the film, Oliver sat quietly and his behaviour was impeccable. However, Amy talked throughout the film and her behaviour was terrible!</a:t>
            </a:r>
          </a:p>
        </p:txBody>
      </p:sp>
      <p:sp>
        <p:nvSpPr>
          <p:cNvPr id="7" name="Rectangle: Rounded Corners 11">
            <a:extLst>
              <a:ext uri="{FF2B5EF4-FFF2-40B4-BE49-F238E27FC236}">
                <a16:creationId xmlns:a16="http://schemas.microsoft.com/office/drawing/2014/main" id="{F6DC4AF0-468C-401E-8D96-B6E3A7FC6726}"/>
              </a:ext>
            </a:extLst>
          </p:cNvPr>
          <p:cNvSpPr/>
          <p:nvPr/>
        </p:nvSpPr>
        <p:spPr>
          <a:xfrm>
            <a:off x="4214192" y="2507582"/>
            <a:ext cx="7321860" cy="38534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From the text, we know that Amy </a:t>
            </a:r>
            <a:r>
              <a:rPr lang="en-GB" sz="2500" b="1" dirty="0">
                <a:solidFill>
                  <a:schemeClr val="tx1"/>
                </a:solidFill>
              </a:rPr>
              <a:t>didn’t</a:t>
            </a:r>
            <a:r>
              <a:rPr lang="en-GB" sz="2500" dirty="0">
                <a:solidFill>
                  <a:schemeClr val="tx1"/>
                </a:solidFill>
              </a:rPr>
              <a:t> behave very well. The word </a:t>
            </a:r>
            <a:r>
              <a:rPr lang="en-GB" sz="2500" b="1" dirty="0">
                <a:solidFill>
                  <a:schemeClr val="tx1"/>
                </a:solidFill>
              </a:rPr>
              <a:t>‘however’ </a:t>
            </a:r>
            <a:r>
              <a:rPr lang="en-GB" sz="2500" dirty="0">
                <a:solidFill>
                  <a:schemeClr val="tx1"/>
                </a:solidFill>
              </a:rPr>
              <a:t>suggests that Amy’s behaviour was the opposite to Oliver’s. This means that one of the words describing Oliver might mean ‘perfect’. </a:t>
            </a:r>
          </a:p>
          <a:p>
            <a:endParaRPr lang="en-GB" sz="2500" dirty="0">
              <a:solidFill>
                <a:schemeClr val="tx1"/>
              </a:solidFill>
            </a:endParaRPr>
          </a:p>
          <a:p>
            <a:r>
              <a:rPr lang="en-GB" sz="2500" dirty="0">
                <a:solidFill>
                  <a:schemeClr val="tx1"/>
                </a:solidFill>
              </a:rPr>
              <a:t>Two words describe Oliver’s behaviour: quietly and impeccable. The word which is similar in meaning to perfect must be </a:t>
            </a:r>
            <a:r>
              <a:rPr lang="en-GB" sz="2500" b="1" dirty="0">
                <a:solidFill>
                  <a:schemeClr val="tx1"/>
                </a:solidFill>
              </a:rPr>
              <a:t>‘impeccable</a:t>
            </a:r>
            <a:r>
              <a:rPr lang="en-GB" sz="2500" dirty="0">
                <a:solidFill>
                  <a:schemeClr val="tx1"/>
                </a:solidFill>
              </a:rPr>
              <a:t>’.</a:t>
            </a:r>
          </a:p>
        </p:txBody>
      </p:sp>
    </p:spTree>
    <p:extLst>
      <p:ext uri="{BB962C8B-B14F-4D97-AF65-F5344CB8AC3E}">
        <p14:creationId xmlns:p14="http://schemas.microsoft.com/office/powerpoint/2010/main" val="1745425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3047999"/>
            <a:ext cx="11151774" cy="279344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dirty="0">
                <a:solidFill>
                  <a:schemeClr val="tx1"/>
                </a:solidFill>
              </a:rPr>
              <a:t>As the teacher approached the classroom, he became aware of a noise which was growing louder by the second. What were 6H up to </a:t>
            </a:r>
            <a:r>
              <a:rPr lang="en-GB" sz="2500" i="1" dirty="0">
                <a:solidFill>
                  <a:schemeClr val="tx1"/>
                </a:solidFill>
              </a:rPr>
              <a:t>this</a:t>
            </a:r>
            <a:r>
              <a:rPr lang="en-GB" sz="2500" dirty="0">
                <a:solidFill>
                  <a:schemeClr val="tx1"/>
                </a:solidFill>
              </a:rPr>
              <a:t> time?</a:t>
            </a:r>
          </a:p>
          <a:p>
            <a:pPr marL="0" indent="0" algn="ctr">
              <a:buNone/>
            </a:pPr>
            <a:r>
              <a:rPr lang="en-GB" sz="2500" dirty="0">
                <a:solidFill>
                  <a:schemeClr val="tx1"/>
                </a:solidFill>
              </a:rPr>
              <a:t>Entering the room, he was astonished at what he saw. In one corner of the room, a group of children were quietly colouring – an air of calm surrounded them.  However, in the rest of the room a commotion seemed to be focused on one of the pupils who appeared to be holding a small mouse up in the air!</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104416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‘fuss’ </a:t>
            </a:r>
            <a:r>
              <a:rPr lang="en-GB" sz="2500" dirty="0">
                <a:solidFill>
                  <a:schemeClr val="tx1"/>
                </a:solidFill>
              </a:rPr>
              <a:t>in the following extract.  </a:t>
            </a:r>
          </a:p>
          <a:p>
            <a:pPr algn="ctr"/>
            <a:r>
              <a:rPr lang="en-GB" sz="2500" dirty="0">
                <a:solidFill>
                  <a:schemeClr val="tx1"/>
                </a:solidFill>
              </a:rPr>
              <a:t>Use your knowledge of </a:t>
            </a:r>
            <a:r>
              <a:rPr lang="en-GB" sz="2500" b="1" dirty="0">
                <a:solidFill>
                  <a:schemeClr val="tx1"/>
                </a:solidFill>
              </a:rPr>
              <a:t>antonyms</a:t>
            </a:r>
            <a:r>
              <a:rPr lang="en-GB" sz="2500" dirty="0">
                <a:solidFill>
                  <a:schemeClr val="tx1"/>
                </a:solidFill>
              </a:rPr>
              <a:t> to help you.</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215895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A4C9476-1E62-44FE-B27D-259A4E7FA1AC}"/>
              </a:ext>
            </a:extLst>
          </p:cNvPr>
          <p:cNvSpPr txBox="1">
            <a:spLocks/>
          </p:cNvSpPr>
          <p:nvPr/>
        </p:nvSpPr>
        <p:spPr>
          <a:xfrm>
            <a:off x="1779588" y="212725"/>
            <a:ext cx="8250237" cy="752475"/>
          </a:xfrm>
          <a:prstGeom prst="rect">
            <a:avLst/>
          </a:prstGeom>
          <a:solidFill>
            <a:srgbClr val="FDFEDA"/>
          </a:solidFill>
          <a:ln>
            <a:solidFill>
              <a:schemeClr val="accent1"/>
            </a:solidFill>
            <a:miter lim="800000"/>
            <a:headEnd/>
            <a:tailEnd/>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GB" altLang="en-US" dirty="0">
                <a:latin typeface="+mn-lt"/>
              </a:rPr>
              <a:t>Teacher information</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001C8B7F-C470-4D56-93DA-3362B0F6010B}"/>
              </a:ext>
            </a:extLst>
          </p:cNvPr>
          <p:cNvSpPr txBox="1">
            <a:spLocks/>
          </p:cNvSpPr>
          <p:nvPr/>
        </p:nvSpPr>
        <p:spPr>
          <a:xfrm>
            <a:off x="1160707" y="1642746"/>
            <a:ext cx="9764468" cy="4673648"/>
          </a:xfrm>
          <a:prstGeom prst="rect">
            <a:avLst/>
          </a:prstGeom>
          <a:solidFill>
            <a:srgbClr val="FFFED8"/>
          </a:solidFill>
        </p:spPr>
        <p:txBody>
          <a:bodyPr>
            <a:normAutofit fontScale="925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lvl="0" indent="-457200">
              <a:lnSpc>
                <a:spcPct val="90000"/>
              </a:lnSpc>
              <a:spcBef>
                <a:spcPts val="1000"/>
              </a:spcBef>
              <a:buFont typeface="Wingdings" panose="05000000000000000000" pitchFamily="2" charset="2"/>
              <a:buChar char="q"/>
            </a:pPr>
            <a:r>
              <a:rPr lang="en-GB" sz="2800" dirty="0">
                <a:solidFill>
                  <a:prstClr val="black"/>
                </a:solidFill>
              </a:rPr>
              <a:t>The following unit is designed as a therapy to teach the skills required to be successful at ‘Find and Copy’ questions which focus on word meaning.</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This unit is intended to provide a ‘bridge’ for </a:t>
            </a:r>
            <a:r>
              <a:rPr lang="en-GB" sz="2800" b="1" dirty="0">
                <a:solidFill>
                  <a:prstClr val="black"/>
                </a:solidFill>
              </a:rPr>
              <a:t>key marginals </a:t>
            </a:r>
            <a:r>
              <a:rPr lang="en-GB" sz="2800" dirty="0">
                <a:solidFill>
                  <a:prstClr val="black"/>
                </a:solidFill>
              </a:rPr>
              <a:t>before being taught the main ‘Find and Copy’ lessons on </a:t>
            </a:r>
            <a:r>
              <a:rPr lang="en-GB" sz="2800" dirty="0" err="1">
                <a:solidFill>
                  <a:prstClr val="black"/>
                </a:solidFill>
              </a:rPr>
              <a:t>PrimaryWise</a:t>
            </a:r>
            <a:r>
              <a:rPr lang="en-GB" sz="2800" dirty="0">
                <a:solidFill>
                  <a:prstClr val="black"/>
                </a:solidFill>
              </a:rPr>
              <a:t>.</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The therapy begins with clarification of what is meant by groups of words and revises phrases and clauses.</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Following on from this are activities which model strategies for success (such as the use of synonyms, antonyms and context clues).</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Some common pitfalls are also exemplified.</a:t>
            </a:r>
          </a:p>
          <a:p>
            <a:pPr>
              <a:defRPr/>
            </a:pPr>
            <a:endParaRPr lang="en-GB" sz="2400" dirty="0"/>
          </a:p>
        </p:txBody>
      </p:sp>
    </p:spTree>
    <p:extLst>
      <p:ext uri="{BB962C8B-B14F-4D97-AF65-F5344CB8AC3E}">
        <p14:creationId xmlns:p14="http://schemas.microsoft.com/office/powerpoint/2010/main" val="452468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 </a:t>
            </a:r>
          </a:p>
          <a:p>
            <a:pPr marL="0" indent="0" algn="ctr">
              <a:buNone/>
            </a:pPr>
            <a:endParaRPr lang="en-GB" sz="1000" b="1" u="sng" dirty="0">
              <a:solidFill>
                <a:schemeClr val="tx1"/>
              </a:solidFill>
            </a:endParaRPr>
          </a:p>
          <a:p>
            <a:pPr marL="0" indent="0" algn="ctr">
              <a:buNone/>
            </a:pPr>
            <a:r>
              <a:rPr lang="en-GB" sz="2500" b="1" dirty="0">
                <a:solidFill>
                  <a:schemeClr val="tx1"/>
                </a:solidFill>
              </a:rPr>
              <a:t>commotion</a:t>
            </a:r>
          </a:p>
          <a:p>
            <a:pPr marL="0" indent="0" algn="ctr">
              <a:buNone/>
            </a:pPr>
            <a:endParaRPr lang="en-GB" sz="2500" dirty="0">
              <a:solidFill>
                <a:schemeClr val="tx1"/>
              </a:solidFill>
            </a:endParaRPr>
          </a:p>
          <a:p>
            <a:pPr marL="0" indent="0" algn="ctr">
              <a:buNone/>
            </a:pPr>
            <a:r>
              <a:rPr lang="en-GB" sz="2500" i="1" dirty="0">
                <a:solidFill>
                  <a:schemeClr val="tx1"/>
                </a:solidFill>
              </a:rPr>
              <a:t>How did you work it out?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‘fuss’</a:t>
            </a:r>
            <a:r>
              <a:rPr lang="en-GB" sz="2500" dirty="0">
                <a:solidFill>
                  <a:schemeClr val="tx1"/>
                </a:solidFill>
              </a:rPr>
              <a:t>.</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426226" y="2729847"/>
            <a:ext cx="7341705"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What is wrong with these answers?</a:t>
            </a:r>
          </a:p>
          <a:p>
            <a:pPr algn="ctr"/>
            <a:endParaRPr lang="en-GB" sz="2500" b="1" u="sng" dirty="0">
              <a:solidFill>
                <a:schemeClr val="tx1"/>
              </a:solidFill>
            </a:endParaRPr>
          </a:p>
          <a:p>
            <a:r>
              <a:rPr lang="en-GB" sz="2500" b="1" dirty="0">
                <a:solidFill>
                  <a:schemeClr val="tx1"/>
                </a:solidFill>
              </a:rPr>
              <a:t>a) </a:t>
            </a:r>
            <a:r>
              <a:rPr lang="en-GB" sz="2500" dirty="0">
                <a:solidFill>
                  <a:schemeClr val="tx1"/>
                </a:solidFill>
              </a:rPr>
              <a:t>a commotion</a:t>
            </a:r>
          </a:p>
          <a:p>
            <a:endParaRPr lang="en-GB" sz="2500" b="1" dirty="0">
              <a:solidFill>
                <a:schemeClr val="tx1"/>
              </a:solidFill>
            </a:endParaRPr>
          </a:p>
          <a:p>
            <a:r>
              <a:rPr lang="en-GB" sz="2500" b="1" dirty="0">
                <a:solidFill>
                  <a:schemeClr val="tx1"/>
                </a:solidFill>
              </a:rPr>
              <a:t>b) </a:t>
            </a:r>
            <a:r>
              <a:rPr lang="en-GB" sz="2500" dirty="0">
                <a:solidFill>
                  <a:schemeClr val="tx1"/>
                </a:solidFill>
              </a:rPr>
              <a:t>However, in the rest of the room a commotion seemed to be focused on one of the pupils who appeared to be holding a small mouse!</a:t>
            </a:r>
            <a:endParaRPr lang="en-GB" sz="2500" b="1" u="sng" dirty="0">
              <a:solidFill>
                <a:schemeClr val="tx1"/>
              </a:solidFill>
            </a:endParaRPr>
          </a:p>
        </p:txBody>
      </p:sp>
    </p:spTree>
    <p:extLst>
      <p:ext uri="{BB962C8B-B14F-4D97-AF65-F5344CB8AC3E}">
        <p14:creationId xmlns:p14="http://schemas.microsoft.com/office/powerpoint/2010/main" val="175647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356191"/>
            <a:ext cx="11602347" cy="101594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ltLang="en-US" sz="2500" dirty="0">
                <a:solidFill>
                  <a:schemeClr val="tx1"/>
                </a:solidFill>
                <a:cs typeface="Arial" panose="020B0604020202020204" pitchFamily="34" charset="0"/>
              </a:rPr>
              <a:t>Remember to use these techniques to help you find and copy a word or group of words with a particular meaning.</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Reflection</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20721" y="2763130"/>
            <a:ext cx="11310799" cy="354490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ü"/>
            </a:pPr>
            <a:r>
              <a:rPr lang="en-GB" sz="2500" dirty="0">
                <a:solidFill>
                  <a:schemeClr val="tx1"/>
                </a:solidFill>
              </a:rPr>
              <a:t>   Read the question carefully.</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Highlight or underline the key words: does it say ‘a word’ or ‘a group of words’?</a:t>
            </a:r>
          </a:p>
          <a:p>
            <a:endParaRPr lang="en-GB" sz="1000" dirty="0">
              <a:solidFill>
                <a:schemeClr val="tx1"/>
              </a:solidFill>
            </a:endParaRPr>
          </a:p>
          <a:p>
            <a:pPr>
              <a:buFont typeface="Wingdings" panose="05000000000000000000" pitchFamily="2" charset="2"/>
              <a:buChar char="ü"/>
            </a:pPr>
            <a:r>
              <a:rPr lang="en-GB" sz="2500" dirty="0">
                <a:solidFill>
                  <a:schemeClr val="tx1"/>
                </a:solidFill>
              </a:rPr>
              <a:t>   A group of words will be a phrase or a clause.</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Remember – a complete sentence doesn’t count as a group of words!</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Make use of antonyms and synonyms to help you with unfamiliar words.</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Use the context of the sentence or paragraph to guide you.</a:t>
            </a:r>
          </a:p>
        </p:txBody>
      </p:sp>
    </p:spTree>
    <p:extLst>
      <p:ext uri="{BB962C8B-B14F-4D97-AF65-F5344CB8AC3E}">
        <p14:creationId xmlns:p14="http://schemas.microsoft.com/office/powerpoint/2010/main" val="3618872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A4C9476-1E62-44FE-B27D-259A4E7FA1AC}"/>
              </a:ext>
            </a:extLst>
          </p:cNvPr>
          <p:cNvSpPr txBox="1">
            <a:spLocks/>
          </p:cNvSpPr>
          <p:nvPr/>
        </p:nvSpPr>
        <p:spPr>
          <a:xfrm>
            <a:off x="1779588" y="212725"/>
            <a:ext cx="8250237" cy="752475"/>
          </a:xfrm>
          <a:prstGeom prst="rect">
            <a:avLst/>
          </a:prstGeom>
          <a:solidFill>
            <a:srgbClr val="FDFEDA"/>
          </a:solidFill>
          <a:ln>
            <a:solidFill>
              <a:schemeClr val="accent1"/>
            </a:solidFill>
            <a:miter lim="800000"/>
            <a:headEnd/>
            <a:tailEnd/>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GB" altLang="en-US" dirty="0">
                <a:latin typeface="+mn-lt"/>
              </a:rPr>
              <a:t>Vocabulary: Synonym bingo</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A96F27A8-25E1-4213-8365-097CD4906FD0}"/>
              </a:ext>
            </a:extLst>
          </p:cNvPr>
          <p:cNvGraphicFramePr>
            <a:graphicFrameLocks noGrp="1"/>
          </p:cNvGraphicFramePr>
          <p:nvPr>
            <p:extLst>
              <p:ext uri="{D42A27DB-BD31-4B8C-83A1-F6EECF244321}">
                <p14:modId xmlns:p14="http://schemas.microsoft.com/office/powerpoint/2010/main" val="763285056"/>
              </p:ext>
            </p:extLst>
          </p:nvPr>
        </p:nvGraphicFramePr>
        <p:xfrm>
          <a:off x="838200" y="1493302"/>
          <a:ext cx="5470770" cy="4942581"/>
        </p:xfrm>
        <a:graphic>
          <a:graphicData uri="http://schemas.openxmlformats.org/drawingml/2006/table">
            <a:tbl>
              <a:tblPr firstRow="1" bandRow="1">
                <a:tableStyleId>{5940675A-B579-460E-94D1-54222C63F5DA}</a:tableStyleId>
              </a:tblPr>
              <a:tblGrid>
                <a:gridCol w="1823590">
                  <a:extLst>
                    <a:ext uri="{9D8B030D-6E8A-4147-A177-3AD203B41FA5}">
                      <a16:colId xmlns:a16="http://schemas.microsoft.com/office/drawing/2014/main" val="2903789652"/>
                    </a:ext>
                  </a:extLst>
                </a:gridCol>
                <a:gridCol w="1823590">
                  <a:extLst>
                    <a:ext uri="{9D8B030D-6E8A-4147-A177-3AD203B41FA5}">
                      <a16:colId xmlns:a16="http://schemas.microsoft.com/office/drawing/2014/main" val="3387113613"/>
                    </a:ext>
                  </a:extLst>
                </a:gridCol>
                <a:gridCol w="1823590">
                  <a:extLst>
                    <a:ext uri="{9D8B030D-6E8A-4147-A177-3AD203B41FA5}">
                      <a16:colId xmlns:a16="http://schemas.microsoft.com/office/drawing/2014/main" val="2357371195"/>
                    </a:ext>
                  </a:extLst>
                </a:gridCol>
              </a:tblGrid>
              <a:tr h="1647527">
                <a:tc>
                  <a:txBody>
                    <a:bodyPr/>
                    <a:lstStyle/>
                    <a:p>
                      <a:endParaRPr lang="en-GB" sz="3000" dirty="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tc>
                  <a:txBody>
                    <a:bodyPr/>
                    <a:lstStyle/>
                    <a:p>
                      <a:endParaRPr lang="en-GB" sz="300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extLst>
                  <a:ext uri="{0D108BD9-81ED-4DB2-BD59-A6C34878D82A}">
                    <a16:rowId xmlns:a16="http://schemas.microsoft.com/office/drawing/2014/main" val="2078188437"/>
                  </a:ext>
                </a:extLst>
              </a:tr>
              <a:tr h="1647527">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extLst>
                  <a:ext uri="{0D108BD9-81ED-4DB2-BD59-A6C34878D82A}">
                    <a16:rowId xmlns:a16="http://schemas.microsoft.com/office/drawing/2014/main" val="44261075"/>
                  </a:ext>
                </a:extLst>
              </a:tr>
              <a:tr h="1647527">
                <a:tc>
                  <a:txBody>
                    <a:bodyPr/>
                    <a:lstStyle/>
                    <a:p>
                      <a:endParaRPr lang="en-GB" sz="300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tc>
                  <a:txBody>
                    <a:bodyPr/>
                    <a:lstStyle/>
                    <a:p>
                      <a:endParaRPr lang="en-GB" sz="300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extLst>
                  <a:ext uri="{0D108BD9-81ED-4DB2-BD59-A6C34878D82A}">
                    <a16:rowId xmlns:a16="http://schemas.microsoft.com/office/drawing/2014/main" val="2449014301"/>
                  </a:ext>
                </a:extLst>
              </a:tr>
            </a:tbl>
          </a:graphicData>
        </a:graphic>
      </p:graphicFrame>
      <p:sp>
        <p:nvSpPr>
          <p:cNvPr id="8" name="TextBox 7">
            <a:extLst>
              <a:ext uri="{FF2B5EF4-FFF2-40B4-BE49-F238E27FC236}">
                <a16:creationId xmlns:a16="http://schemas.microsoft.com/office/drawing/2014/main" id="{597A45A5-20A9-42C8-866B-57B0E1C3ACE9}"/>
              </a:ext>
            </a:extLst>
          </p:cNvPr>
          <p:cNvSpPr txBox="1"/>
          <p:nvPr/>
        </p:nvSpPr>
        <p:spPr>
          <a:xfrm>
            <a:off x="6567854" y="1881554"/>
            <a:ext cx="5328138" cy="3785652"/>
          </a:xfrm>
          <a:prstGeom prst="rect">
            <a:avLst/>
          </a:prstGeom>
          <a:noFill/>
        </p:spPr>
        <p:txBody>
          <a:bodyPr wrap="square" rtlCol="0">
            <a:spAutoFit/>
          </a:bodyPr>
          <a:lstStyle/>
          <a:p>
            <a:r>
              <a:rPr lang="en-GB" sz="3000" dirty="0"/>
              <a:t>List 3, 6 or 9 synonyms for the word ‘</a:t>
            </a:r>
            <a:r>
              <a:rPr lang="en-GB" sz="3000" b="1" dirty="0"/>
              <a:t>confused</a:t>
            </a:r>
            <a:r>
              <a:rPr lang="en-GB" sz="3000" dirty="0"/>
              <a:t>’. </a:t>
            </a:r>
          </a:p>
          <a:p>
            <a:endParaRPr lang="en-GB" sz="3000" dirty="0"/>
          </a:p>
          <a:p>
            <a:r>
              <a:rPr lang="en-GB" sz="3000" dirty="0"/>
              <a:t>Feeling ‘</a:t>
            </a:r>
            <a:r>
              <a:rPr lang="en-GB" sz="3000" b="1" dirty="0"/>
              <a:t>confused</a:t>
            </a:r>
            <a:r>
              <a:rPr lang="en-GB" sz="3000" dirty="0"/>
              <a:t>’ means feeling puzzled.</a:t>
            </a:r>
          </a:p>
          <a:p>
            <a:endParaRPr lang="en-GB" sz="3000" dirty="0"/>
          </a:p>
          <a:p>
            <a:r>
              <a:rPr lang="en-GB" sz="3000" dirty="0"/>
              <a:t>‘The puzzle was really hard and we were all </a:t>
            </a:r>
            <a:r>
              <a:rPr lang="en-GB" sz="3000" b="1" dirty="0"/>
              <a:t>confused</a:t>
            </a:r>
            <a:r>
              <a:rPr lang="en-GB" sz="3000" dirty="0"/>
              <a:t>.’ </a:t>
            </a:r>
          </a:p>
        </p:txBody>
      </p:sp>
      <p:pic>
        <p:nvPicPr>
          <p:cNvPr id="11" name="Graphic 8" descr="Head with Gears">
            <a:extLst>
              <a:ext uri="{FF2B5EF4-FFF2-40B4-BE49-F238E27FC236}">
                <a16:creationId xmlns:a16="http://schemas.microsoft.com/office/drawing/2014/main" id="{334F2EE1-5656-46E5-9A85-F364CEB33C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94305" y="5667206"/>
            <a:ext cx="944929" cy="944929"/>
          </a:xfrm>
          <a:prstGeom prst="rect">
            <a:avLst/>
          </a:prstGeom>
        </p:spPr>
      </p:pic>
      <p:sp>
        <p:nvSpPr>
          <p:cNvPr id="12" name="Rectangle 11">
            <a:extLst>
              <a:ext uri="{FF2B5EF4-FFF2-40B4-BE49-F238E27FC236}">
                <a16:creationId xmlns:a16="http://schemas.microsoft.com/office/drawing/2014/main" id="{2021232C-EF29-4C17-ACC9-9C1C90B77B18}"/>
              </a:ext>
            </a:extLst>
          </p:cNvPr>
          <p:cNvSpPr/>
          <p:nvPr/>
        </p:nvSpPr>
        <p:spPr>
          <a:xfrm>
            <a:off x="150920" y="1339273"/>
            <a:ext cx="485057" cy="5363368"/>
          </a:xfrm>
          <a:prstGeom prst="rect">
            <a:avLst/>
          </a:prstGeom>
        </p:spPr>
        <p:style>
          <a:lnRef idx="2">
            <a:schemeClr val="accent2"/>
          </a:lnRef>
          <a:fillRef idx="1">
            <a:schemeClr val="lt1"/>
          </a:fillRef>
          <a:effectRef idx="0">
            <a:schemeClr val="accent2"/>
          </a:effectRef>
          <a:fontRef idx="minor">
            <a:schemeClr val="dk1"/>
          </a:fontRef>
        </p:style>
        <p:txBody>
          <a:bodyPr vert="vert270" rtlCol="0" anchor="ctr"/>
          <a:lstStyle/>
          <a:p>
            <a:pPr algn="ctr"/>
            <a:r>
              <a:rPr lang="en-GB" sz="3500" dirty="0"/>
              <a:t>LINK IT</a:t>
            </a:r>
          </a:p>
        </p:txBody>
      </p:sp>
    </p:spTree>
    <p:extLst>
      <p:ext uri="{BB962C8B-B14F-4D97-AF65-F5344CB8AC3E}">
        <p14:creationId xmlns:p14="http://schemas.microsoft.com/office/powerpoint/2010/main" val="3977766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99340D85-FB8E-451B-81D9-2F5CC4999F65}"/>
              </a:ext>
            </a:extLst>
          </p:cNvPr>
          <p:cNvSpPr/>
          <p:nvPr/>
        </p:nvSpPr>
        <p:spPr>
          <a:xfrm>
            <a:off x="3238236" y="3534622"/>
            <a:ext cx="5123390" cy="2285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u="sng" dirty="0">
                <a:solidFill>
                  <a:schemeClr val="tx1"/>
                </a:solidFill>
              </a:rPr>
              <a:t>Discuss:</a:t>
            </a:r>
          </a:p>
          <a:p>
            <a:pPr algn="ctr"/>
            <a:r>
              <a:rPr lang="en-GB" sz="3600" dirty="0">
                <a:solidFill>
                  <a:schemeClr val="tx1"/>
                </a:solidFill>
              </a:rPr>
              <a:t>What is a phrase?</a:t>
            </a:r>
          </a:p>
          <a:p>
            <a:pPr algn="ctr"/>
            <a:r>
              <a:rPr lang="en-GB" sz="3600" dirty="0">
                <a:solidFill>
                  <a:schemeClr val="tx1"/>
                </a:solidFill>
              </a:rPr>
              <a:t>What is a clause?</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Phrases and clauses</a:t>
            </a:r>
          </a:p>
        </p:txBody>
      </p:sp>
      <p:sp>
        <p:nvSpPr>
          <p:cNvPr id="12" name="Rectangle: Rounded Corners 5">
            <a:extLst>
              <a:ext uri="{FF2B5EF4-FFF2-40B4-BE49-F238E27FC236}">
                <a16:creationId xmlns:a16="http://schemas.microsoft.com/office/drawing/2014/main" id="{02F3F5AC-0E89-4DC4-A09A-A6F07A6B211A}"/>
              </a:ext>
            </a:extLst>
          </p:cNvPr>
          <p:cNvSpPr/>
          <p:nvPr/>
        </p:nvSpPr>
        <p:spPr>
          <a:xfrm>
            <a:off x="496888" y="1760538"/>
            <a:ext cx="1119634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500" dirty="0">
                <a:solidFill>
                  <a:schemeClr val="tx1"/>
                </a:solidFill>
              </a:rPr>
              <a:t>Find and copy questions may ask you to copy </a:t>
            </a:r>
            <a:r>
              <a:rPr lang="en-GB" sz="2500" b="1" dirty="0">
                <a:solidFill>
                  <a:schemeClr val="tx1"/>
                </a:solidFill>
              </a:rPr>
              <a:t>one word </a:t>
            </a:r>
            <a:r>
              <a:rPr lang="en-GB" sz="2500" dirty="0">
                <a:solidFill>
                  <a:schemeClr val="tx1"/>
                </a:solidFill>
              </a:rPr>
              <a:t>or they may ask for a </a:t>
            </a:r>
            <a:r>
              <a:rPr lang="en-GB" sz="2500" b="1" dirty="0">
                <a:solidFill>
                  <a:schemeClr val="tx1"/>
                </a:solidFill>
              </a:rPr>
              <a:t>group of words</a:t>
            </a:r>
            <a:r>
              <a:rPr lang="en-GB" sz="2500" dirty="0">
                <a:solidFill>
                  <a:schemeClr val="tx1"/>
                </a:solidFill>
              </a:rPr>
              <a:t>.  By ‘a group of words’, they usually mean a </a:t>
            </a:r>
            <a:r>
              <a:rPr lang="en-GB" sz="2500" b="1" dirty="0">
                <a:solidFill>
                  <a:schemeClr val="tx1"/>
                </a:solidFill>
              </a:rPr>
              <a:t>phrase</a:t>
            </a:r>
            <a:r>
              <a:rPr lang="en-GB" sz="2500" dirty="0">
                <a:solidFill>
                  <a:schemeClr val="tx1"/>
                </a:solidFill>
              </a:rPr>
              <a:t> or a </a:t>
            </a:r>
            <a:r>
              <a:rPr lang="en-GB" sz="2500" b="1" dirty="0">
                <a:solidFill>
                  <a:schemeClr val="tx1"/>
                </a:solidFill>
              </a:rPr>
              <a:t>clause</a:t>
            </a:r>
            <a:r>
              <a:rPr lang="en-GB" sz="2500" dirty="0">
                <a:solidFill>
                  <a:schemeClr val="tx1"/>
                </a:solidFill>
              </a:rPr>
              <a:t>.</a:t>
            </a:r>
          </a:p>
        </p:txBody>
      </p:sp>
    </p:spTree>
    <p:extLst>
      <p:ext uri="{BB962C8B-B14F-4D97-AF65-F5344CB8AC3E}">
        <p14:creationId xmlns:p14="http://schemas.microsoft.com/office/powerpoint/2010/main" val="2932967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444356" y="3650873"/>
            <a:ext cx="9316472" cy="23239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marL="0" indent="0" algn="ctr">
              <a:buNone/>
            </a:pPr>
            <a:endParaRPr lang="en-GB" sz="2500" b="1" u="sng" dirty="0">
              <a:solidFill>
                <a:schemeClr val="tx1"/>
              </a:solidFill>
            </a:endParaRPr>
          </a:p>
          <a:p>
            <a:pPr marL="0" indent="0" algn="ctr">
              <a:buNone/>
            </a:pPr>
            <a:r>
              <a:rPr lang="en-GB" sz="2500" b="1" u="sng" dirty="0">
                <a:solidFill>
                  <a:schemeClr val="tx1"/>
                </a:solidFill>
              </a:rPr>
              <a:t>Examples:</a:t>
            </a:r>
          </a:p>
          <a:p>
            <a:pPr marL="0" indent="0" algn="ctr">
              <a:buNone/>
            </a:pPr>
            <a:r>
              <a:rPr lang="en-GB" sz="2500" b="1" i="1" u="sng" dirty="0">
                <a:solidFill>
                  <a:schemeClr val="tx1"/>
                </a:solidFill>
              </a:rPr>
              <a:t>A few days earlier</a:t>
            </a:r>
            <a:r>
              <a:rPr lang="en-GB" sz="2500" dirty="0">
                <a:solidFill>
                  <a:schemeClr val="tx1"/>
                </a:solidFill>
              </a:rPr>
              <a:t>, she had pulled a muscle when she was playing football.</a:t>
            </a:r>
          </a:p>
          <a:p>
            <a:pPr marL="0" indent="0" algn="ctr">
              <a:buNone/>
            </a:pPr>
            <a:r>
              <a:rPr lang="en-GB" sz="2500" dirty="0">
                <a:solidFill>
                  <a:schemeClr val="tx1"/>
                </a:solidFill>
              </a:rPr>
              <a:t>The creature, </a:t>
            </a:r>
            <a:r>
              <a:rPr lang="en-GB" sz="2500" b="1" i="1" u="sng" dirty="0">
                <a:solidFill>
                  <a:schemeClr val="tx1"/>
                </a:solidFill>
              </a:rPr>
              <a:t>with the long, pointed tail</a:t>
            </a:r>
            <a:r>
              <a:rPr lang="en-GB" sz="2500" dirty="0">
                <a:solidFill>
                  <a:schemeClr val="tx1"/>
                </a:solidFill>
              </a:rPr>
              <a:t>, sprinted towards them.</a:t>
            </a:r>
          </a:p>
          <a:p>
            <a:pPr algn="ctr"/>
            <a:endParaRPr lang="en-GB" sz="2500" b="1"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760538"/>
            <a:ext cx="1121140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 </a:t>
            </a:r>
            <a:r>
              <a:rPr lang="en-GB" sz="2500" b="1" u="sng" dirty="0">
                <a:solidFill>
                  <a:schemeClr val="tx1"/>
                </a:solidFill>
              </a:rPr>
              <a:t>phrase</a:t>
            </a:r>
            <a:r>
              <a:rPr lang="en-GB" sz="2500" dirty="0">
                <a:solidFill>
                  <a:schemeClr val="tx1"/>
                </a:solidFill>
              </a:rPr>
              <a:t> is a group of words which adds information to a sentence but does not have a subject doing a verb.</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Phrases</a:t>
            </a:r>
          </a:p>
        </p:txBody>
      </p:sp>
    </p:spTree>
    <p:extLst>
      <p:ext uri="{BB962C8B-B14F-4D97-AF65-F5344CB8AC3E}">
        <p14:creationId xmlns:p14="http://schemas.microsoft.com/office/powerpoint/2010/main" val="1725412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444356" y="3650873"/>
            <a:ext cx="9316472" cy="23239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en-GB" sz="2500" b="1" u="sng" dirty="0">
                <a:solidFill>
                  <a:schemeClr val="tx1"/>
                </a:solidFill>
              </a:rPr>
              <a:t>Examples:</a:t>
            </a:r>
          </a:p>
          <a:p>
            <a:pPr marL="0" indent="0" algn="ctr">
              <a:buNone/>
            </a:pPr>
            <a:r>
              <a:rPr lang="en-GB" sz="2500" dirty="0">
                <a:solidFill>
                  <a:schemeClr val="tx1"/>
                </a:solidFill>
              </a:rPr>
              <a:t>A few days earlier, she had pulled a muscle </a:t>
            </a:r>
            <a:r>
              <a:rPr lang="en-GB" sz="2500" b="1" i="1" u="sng" dirty="0">
                <a:solidFill>
                  <a:schemeClr val="tx1"/>
                </a:solidFill>
              </a:rPr>
              <a:t>when she was playing football.</a:t>
            </a:r>
          </a:p>
          <a:p>
            <a:pPr marL="0" indent="0" algn="ctr">
              <a:buNone/>
            </a:pPr>
            <a:r>
              <a:rPr lang="en-GB" sz="2500" b="1" i="1" u="sng" dirty="0">
                <a:solidFill>
                  <a:schemeClr val="tx1"/>
                </a:solidFill>
              </a:rPr>
              <a:t>Whilst waiting for the bus,</a:t>
            </a:r>
            <a:r>
              <a:rPr lang="en-GB" sz="2500" dirty="0">
                <a:solidFill>
                  <a:schemeClr val="tx1"/>
                </a:solidFill>
              </a:rPr>
              <a:t> James listened to some music.</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760538"/>
            <a:ext cx="1121140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 </a:t>
            </a:r>
            <a:r>
              <a:rPr lang="en-GB" sz="2500" b="1" u="sng" dirty="0">
                <a:solidFill>
                  <a:schemeClr val="tx1"/>
                </a:solidFill>
              </a:rPr>
              <a:t>clause</a:t>
            </a:r>
            <a:r>
              <a:rPr lang="en-GB" sz="2500" b="1" dirty="0">
                <a:solidFill>
                  <a:schemeClr val="tx1"/>
                </a:solidFill>
              </a:rPr>
              <a:t> </a:t>
            </a:r>
            <a:r>
              <a:rPr lang="en-GB" sz="2500" dirty="0">
                <a:solidFill>
                  <a:schemeClr val="tx1"/>
                </a:solidFill>
              </a:rPr>
              <a:t>is a group of words which adds information to a sentence and tells us something is happening. It has a subject doing a verb.</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Clauses</a:t>
            </a:r>
          </a:p>
        </p:txBody>
      </p:sp>
    </p:spTree>
    <p:extLst>
      <p:ext uri="{BB962C8B-B14F-4D97-AF65-F5344CB8AC3E}">
        <p14:creationId xmlns:p14="http://schemas.microsoft.com/office/powerpoint/2010/main" val="45828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pic>
        <p:nvPicPr>
          <p:cNvPr id="13"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Rounded Corners 3">
            <a:extLst>
              <a:ext uri="{FF2B5EF4-FFF2-40B4-BE49-F238E27FC236}">
                <a16:creationId xmlns:a16="http://schemas.microsoft.com/office/drawing/2014/main" id="{5F9B98FD-288F-4300-ABE6-979F4A22E08D}"/>
              </a:ext>
            </a:extLst>
          </p:cNvPr>
          <p:cNvSpPr/>
          <p:nvPr/>
        </p:nvSpPr>
        <p:spPr>
          <a:xfrm>
            <a:off x="1002611" y="2504049"/>
            <a:ext cx="2332948" cy="226489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Which of these count as a </a:t>
            </a:r>
            <a:r>
              <a:rPr lang="en-GB" sz="2500" b="1" dirty="0">
                <a:solidFill>
                  <a:schemeClr val="tx1"/>
                </a:solidFill>
              </a:rPr>
              <a:t>group of words</a:t>
            </a:r>
            <a:r>
              <a:rPr lang="en-GB" sz="2500" dirty="0">
                <a:solidFill>
                  <a:schemeClr val="tx1"/>
                </a:solidFill>
              </a:rPr>
              <a:t>?</a:t>
            </a:r>
          </a:p>
        </p:txBody>
      </p:sp>
      <p:sp>
        <p:nvSpPr>
          <p:cNvPr id="16"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hospital</a:t>
            </a:r>
          </a:p>
        </p:txBody>
      </p:sp>
      <p:sp>
        <p:nvSpPr>
          <p:cNvPr id="17"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large, modern hospital</a:t>
            </a:r>
          </a:p>
        </p:txBody>
      </p:sp>
      <p:sp>
        <p:nvSpPr>
          <p:cNvPr id="18"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woman donated money to build a large, modern hospital after she won the lottery. </a:t>
            </a:r>
          </a:p>
        </p:txBody>
      </p:sp>
      <p:sp>
        <p:nvSpPr>
          <p:cNvPr id="19"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after she won the lottery</a:t>
            </a:r>
          </a:p>
        </p:txBody>
      </p:sp>
      <p:sp>
        <p:nvSpPr>
          <p:cNvPr id="10"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hospital</a:t>
            </a:r>
          </a:p>
        </p:txBody>
      </p:sp>
      <p:sp>
        <p:nvSpPr>
          <p:cNvPr id="11"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 large, modern hospital</a:t>
            </a:r>
          </a:p>
        </p:txBody>
      </p:sp>
      <p:sp>
        <p:nvSpPr>
          <p:cNvPr id="20"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woman donated money to build a large, modern hospital after she won the lottery. </a:t>
            </a:r>
          </a:p>
        </p:txBody>
      </p:sp>
      <p:sp>
        <p:nvSpPr>
          <p:cNvPr id="21"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after she won the lottery</a:t>
            </a:r>
          </a:p>
        </p:txBody>
      </p:sp>
    </p:spTree>
    <p:extLst>
      <p:ext uri="{BB962C8B-B14F-4D97-AF65-F5344CB8AC3E}">
        <p14:creationId xmlns:p14="http://schemas.microsoft.com/office/powerpoint/2010/main" val="325284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20"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F9B98FD-288F-4300-ABE6-979F4A22E08D}"/>
              </a:ext>
            </a:extLst>
          </p:cNvPr>
          <p:cNvSpPr/>
          <p:nvPr/>
        </p:nvSpPr>
        <p:spPr>
          <a:xfrm>
            <a:off x="1002611" y="2504049"/>
            <a:ext cx="2332948" cy="226489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Which of these count as a </a:t>
            </a:r>
            <a:r>
              <a:rPr lang="en-GB" sz="2500" b="1" dirty="0">
                <a:solidFill>
                  <a:schemeClr val="tx1"/>
                </a:solidFill>
              </a:rPr>
              <a:t>group of words</a:t>
            </a:r>
            <a:r>
              <a:rPr lang="en-GB" sz="2500" dirty="0">
                <a:solidFill>
                  <a:schemeClr val="tx1"/>
                </a:solidFill>
              </a:rPr>
              <a:t>?</a:t>
            </a:r>
          </a:p>
        </p:txBody>
      </p:sp>
      <p:sp>
        <p:nvSpPr>
          <p:cNvPr id="9"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wonderful, sparkling waterfall</a:t>
            </a:r>
          </a:p>
        </p:txBody>
      </p:sp>
      <p:sp>
        <p:nvSpPr>
          <p:cNvPr id="12"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waterfall</a:t>
            </a:r>
          </a:p>
        </p:txBody>
      </p:sp>
      <p:sp>
        <p:nvSpPr>
          <p:cNvPr id="13"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 from the forest, we saw a wonderful, sparkling waterfall.</a:t>
            </a:r>
          </a:p>
        </p:txBody>
      </p:sp>
      <p:sp>
        <p:nvSpPr>
          <p:cNvPr id="14"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a:t>
            </a:r>
          </a:p>
        </p:txBody>
      </p:sp>
      <p:sp>
        <p:nvSpPr>
          <p:cNvPr id="11"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pic>
        <p:nvPicPr>
          <p:cNvPr id="15"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 wonderful, sparkling waterfall</a:t>
            </a:r>
          </a:p>
        </p:txBody>
      </p:sp>
      <p:sp>
        <p:nvSpPr>
          <p:cNvPr id="17"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waterfall</a:t>
            </a:r>
          </a:p>
        </p:txBody>
      </p:sp>
      <p:sp>
        <p:nvSpPr>
          <p:cNvPr id="18" name="Rectangle: Rounded Corners 12">
            <a:extLst>
              <a:ext uri="{FF2B5EF4-FFF2-40B4-BE49-F238E27FC236}">
                <a16:creationId xmlns:a16="http://schemas.microsoft.com/office/drawing/2014/main" id="{90D692CB-24E8-4505-BC79-3F3E63B15C66}"/>
              </a:ext>
            </a:extLst>
          </p:cNvPr>
          <p:cNvSpPr/>
          <p:nvPr/>
        </p:nvSpPr>
        <p:spPr>
          <a:xfrm>
            <a:off x="4793924" y="3991552"/>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 from the forest, we saw a wonderful, sparkling waterfall.</a:t>
            </a:r>
          </a:p>
        </p:txBody>
      </p:sp>
      <p:sp>
        <p:nvSpPr>
          <p:cNvPr id="19"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as we emerged</a:t>
            </a:r>
          </a:p>
        </p:txBody>
      </p:sp>
    </p:spTree>
    <p:extLst>
      <p:ext uri="{BB962C8B-B14F-4D97-AF65-F5344CB8AC3E}">
        <p14:creationId xmlns:p14="http://schemas.microsoft.com/office/powerpoint/2010/main" val="1426359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516766" y="2549236"/>
            <a:ext cx="5473217" cy="385156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dirty="0">
                <a:solidFill>
                  <a:schemeClr val="tx1"/>
                </a:solidFill>
              </a:rPr>
              <a:t>Edging slowly into the darkness, Ebony could feel her heart thumping in her chest. As she felt her way along the damp walls, invisible cobwebs brushed her face. Could she go on? Although she was daunted by the idea of continuing, she was determined to investigate further. Jake would never let her forget it if she gave in now!</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418792"/>
            <a:ext cx="11211408" cy="84411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800" b="1" dirty="0">
                <a:solidFill>
                  <a:schemeClr val="tx1"/>
                </a:solidFill>
              </a:rPr>
              <a:t>Find</a:t>
            </a:r>
            <a:r>
              <a:rPr lang="en-GB" sz="2800" dirty="0">
                <a:solidFill>
                  <a:schemeClr val="tx1"/>
                </a:solidFill>
              </a:rPr>
              <a:t> and </a:t>
            </a:r>
            <a:r>
              <a:rPr lang="en-GB" sz="2800" b="1" dirty="0">
                <a:solidFill>
                  <a:schemeClr val="tx1"/>
                </a:solidFill>
              </a:rPr>
              <a:t>copy a word </a:t>
            </a:r>
            <a:r>
              <a:rPr lang="en-GB" sz="2800" dirty="0">
                <a:solidFill>
                  <a:schemeClr val="tx1"/>
                </a:solidFill>
              </a:rPr>
              <a:t>which means </a:t>
            </a:r>
            <a:r>
              <a:rPr lang="en-GB" sz="2800" b="1" dirty="0">
                <a:solidFill>
                  <a:schemeClr val="tx1"/>
                </a:solidFill>
              </a:rPr>
              <a:t>‘frightened’ </a:t>
            </a:r>
            <a:r>
              <a:rPr lang="en-GB" sz="2800" dirty="0">
                <a:solidFill>
                  <a:schemeClr val="tx1"/>
                </a:solidFill>
              </a:rPr>
              <a:t>in the following paragraph.</a:t>
            </a:r>
            <a:endParaRPr lang="en-GB" sz="2500" dirty="0">
              <a:solidFill>
                <a:schemeClr val="tx1"/>
              </a:solidFill>
            </a:endParaRP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Find and copy</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6215270" y="2549236"/>
            <a:ext cx="5493025" cy="385156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says </a:t>
            </a:r>
            <a:r>
              <a:rPr lang="en-GB" sz="2500" b="1" dirty="0">
                <a:solidFill>
                  <a:schemeClr val="tx1"/>
                </a:solidFill>
              </a:rPr>
              <a:t>a word </a:t>
            </a:r>
            <a:r>
              <a:rPr lang="en-GB" sz="2500" dirty="0">
                <a:solidFill>
                  <a:schemeClr val="tx1"/>
                </a:solidFill>
              </a:rPr>
              <a:t>so I know I need </a:t>
            </a:r>
            <a:r>
              <a:rPr lang="en-GB" sz="2500" b="1" dirty="0">
                <a:solidFill>
                  <a:schemeClr val="tx1"/>
                </a:solidFill>
              </a:rPr>
              <a:t>one word</a:t>
            </a:r>
            <a:r>
              <a:rPr lang="en-GB" sz="2500" dirty="0">
                <a:solidFill>
                  <a:schemeClr val="tx1"/>
                </a:solidFill>
              </a:rPr>
              <a:t> that is a </a:t>
            </a:r>
            <a:r>
              <a:rPr lang="en-GB" sz="2500" b="1" dirty="0">
                <a:solidFill>
                  <a:schemeClr val="tx1"/>
                </a:solidFill>
              </a:rPr>
              <a:t>synonym</a:t>
            </a:r>
            <a:r>
              <a:rPr lang="en-GB" sz="2500" dirty="0">
                <a:solidFill>
                  <a:schemeClr val="tx1"/>
                </a:solidFill>
              </a:rPr>
              <a:t> for </a:t>
            </a:r>
            <a:r>
              <a:rPr lang="en-GB" sz="2500" u="sng" dirty="0">
                <a:solidFill>
                  <a:schemeClr val="tx1"/>
                </a:solidFill>
              </a:rPr>
              <a:t>frightened</a:t>
            </a:r>
            <a:r>
              <a:rPr lang="en-GB" sz="2500" dirty="0">
                <a:solidFill>
                  <a:schemeClr val="tx1"/>
                </a:solidFill>
              </a:rPr>
              <a:t>. It must be a word that describes how she is feeling.</a:t>
            </a:r>
          </a:p>
          <a:p>
            <a:pPr algn="ctr"/>
            <a:endParaRPr lang="en-GB" sz="2500" dirty="0">
              <a:solidFill>
                <a:schemeClr val="tx1"/>
              </a:solidFill>
            </a:endParaRPr>
          </a:p>
          <a:p>
            <a:pPr algn="ctr"/>
            <a:r>
              <a:rPr lang="en-GB" sz="2500" dirty="0">
                <a:solidFill>
                  <a:schemeClr val="tx1"/>
                </a:solidFill>
              </a:rPr>
              <a:t>It says she is </a:t>
            </a:r>
            <a:r>
              <a:rPr lang="en-GB" sz="2500" u="sng" dirty="0">
                <a:solidFill>
                  <a:schemeClr val="tx1"/>
                </a:solidFill>
              </a:rPr>
              <a:t>determined to investigate</a:t>
            </a:r>
            <a:r>
              <a:rPr lang="en-GB" sz="2500" dirty="0">
                <a:solidFill>
                  <a:schemeClr val="tx1"/>
                </a:solidFill>
              </a:rPr>
              <a:t> even though she is </a:t>
            </a:r>
            <a:r>
              <a:rPr lang="en-GB" sz="2500" u="sng" dirty="0">
                <a:solidFill>
                  <a:schemeClr val="tx1"/>
                </a:solidFill>
              </a:rPr>
              <a:t>daunted</a:t>
            </a:r>
            <a:r>
              <a:rPr lang="en-GB" sz="2500" dirty="0">
                <a:solidFill>
                  <a:schemeClr val="tx1"/>
                </a:solidFill>
              </a:rPr>
              <a:t>. </a:t>
            </a:r>
            <a:r>
              <a:rPr lang="en-GB" sz="2500" b="1" u="sng" dirty="0">
                <a:solidFill>
                  <a:schemeClr val="tx1"/>
                </a:solidFill>
              </a:rPr>
              <a:t>Daunted</a:t>
            </a:r>
            <a:r>
              <a:rPr lang="en-GB" sz="2500" dirty="0">
                <a:solidFill>
                  <a:schemeClr val="tx1"/>
                </a:solidFill>
              </a:rPr>
              <a:t> must mean </a:t>
            </a:r>
            <a:r>
              <a:rPr lang="en-GB" sz="2500" u="sng" dirty="0">
                <a:solidFill>
                  <a:schemeClr val="tx1"/>
                </a:solidFill>
              </a:rPr>
              <a:t>frightened</a:t>
            </a:r>
            <a:r>
              <a:rPr lang="en-GB" sz="2500" dirty="0">
                <a:solidFill>
                  <a:schemeClr val="tx1"/>
                </a:solidFill>
              </a:rPr>
              <a:t>.</a:t>
            </a:r>
          </a:p>
        </p:txBody>
      </p:sp>
    </p:spTree>
    <p:extLst>
      <p:ext uri="{BB962C8B-B14F-4D97-AF65-F5344CB8AC3E}">
        <p14:creationId xmlns:p14="http://schemas.microsoft.com/office/powerpoint/2010/main" val="30440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354</TotalTime>
  <Words>1870</Words>
  <Application>Microsoft Office PowerPoint</Application>
  <PresentationFormat>Widescreen</PresentationFormat>
  <Paragraphs>160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Y6 Therapy </vt:lpstr>
      <vt:lpstr>PowerPoint Presentation</vt:lpstr>
      <vt:lpstr>PowerPoint Presentation</vt:lpstr>
      <vt:lpstr>Phrases and clauses</vt:lpstr>
      <vt:lpstr>Phrases</vt:lpstr>
      <vt:lpstr>Clauses</vt:lpstr>
      <vt:lpstr>Your turn</vt:lpstr>
      <vt:lpstr>Your turn</vt:lpstr>
      <vt:lpstr>Find and copy</vt:lpstr>
      <vt:lpstr>Find and copy</vt:lpstr>
      <vt:lpstr>Your turn</vt:lpstr>
      <vt:lpstr>How did you do?</vt:lpstr>
      <vt:lpstr>Your turn</vt:lpstr>
      <vt:lpstr>How did you do?</vt:lpstr>
      <vt:lpstr>Your turn</vt:lpstr>
      <vt:lpstr>How did you do?</vt:lpstr>
      <vt:lpstr>Using antonyms</vt:lpstr>
      <vt:lpstr>Using antonyms</vt:lpstr>
      <vt:lpstr>Your turn</vt:lpstr>
      <vt:lpstr>How did you do?</vt:lpstr>
      <vt:lpstr>Reflection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Jessica Flisher</cp:lastModifiedBy>
  <cp:revision>55</cp:revision>
  <dcterms:created xsi:type="dcterms:W3CDTF">2017-03-29T13:14:03Z</dcterms:created>
  <dcterms:modified xsi:type="dcterms:W3CDTF">2020-04-12T12:18:28Z</dcterms:modified>
</cp:coreProperties>
</file>