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5"/>
  </p:notesMasterIdLst>
  <p:sldIdLst>
    <p:sldId id="260" r:id="rId2"/>
    <p:sldId id="257" r:id="rId3"/>
    <p:sldId id="261" r:id="rId4"/>
    <p:sldId id="262" r:id="rId5"/>
    <p:sldId id="263" r:id="rId6"/>
    <p:sldId id="264" r:id="rId7"/>
    <p:sldId id="269" r:id="rId8"/>
    <p:sldId id="270" r:id="rId9"/>
    <p:sldId id="271" r:id="rId10"/>
    <p:sldId id="265" r:id="rId11"/>
    <p:sldId id="266" r:id="rId12"/>
    <p:sldId id="267" r:id="rId13"/>
    <p:sldId id="272" r:id="rId1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1446" y="7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085B500-0E0A-4658-B11C-9AB34B9C589F}" type="datetimeFigureOut">
              <a:rPr lang="en-GB" smtClean="0"/>
              <a:t>12/04/2020</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3995B99-BE6E-4622-9EB6-A039F04E0D54}" type="slidenum">
              <a:rPr lang="en-GB" smtClean="0"/>
              <a:t>‹#›</a:t>
            </a:fld>
            <a:endParaRPr lang="en-GB"/>
          </a:p>
        </p:txBody>
      </p:sp>
    </p:spTree>
    <p:extLst>
      <p:ext uri="{BB962C8B-B14F-4D97-AF65-F5344CB8AC3E}">
        <p14:creationId xmlns:p14="http://schemas.microsoft.com/office/powerpoint/2010/main" val="253585525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09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a:p>
        </p:txBody>
      </p:sp>
      <p:sp>
        <p:nvSpPr>
          <p:cNvPr id="410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fld id="{864BD6E5-D7CF-44B8-BFC1-CB613219D005}" type="slidenum">
              <a:rPr lang="en-GB" altLang="en-US"/>
              <a:pPr/>
              <a:t>1</a:t>
            </a:fld>
            <a:endParaRPr lang="en-GB"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721AC3D3-80DA-4187-AC11-2806527CB8BB}" type="datetimeFigureOut">
              <a:rPr lang="en-GB" smtClean="0"/>
              <a:t>12/04/2020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2CE2A90-49D8-46C2-A48C-E9803BAC0EC2}" type="slidenum">
              <a:rPr lang="en-GB" smtClean="0"/>
              <a:t>‹#›</a:t>
            </a:fld>
            <a:endParaRPr lang="en-GB"/>
          </a:p>
        </p:txBody>
      </p:sp>
    </p:spTree>
    <p:extLst>
      <p:ext uri="{BB962C8B-B14F-4D97-AF65-F5344CB8AC3E}">
        <p14:creationId xmlns:p14="http://schemas.microsoft.com/office/powerpoint/2010/main" val="97287942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721AC3D3-80DA-4187-AC11-2806527CB8BB}" type="datetimeFigureOut">
              <a:rPr lang="en-GB" smtClean="0"/>
              <a:t>12/04/2020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2CE2A90-49D8-46C2-A48C-E9803BAC0EC2}" type="slidenum">
              <a:rPr lang="en-GB" smtClean="0"/>
              <a:t>‹#›</a:t>
            </a:fld>
            <a:endParaRPr lang="en-GB"/>
          </a:p>
        </p:txBody>
      </p:sp>
    </p:spTree>
    <p:extLst>
      <p:ext uri="{BB962C8B-B14F-4D97-AF65-F5344CB8AC3E}">
        <p14:creationId xmlns:p14="http://schemas.microsoft.com/office/powerpoint/2010/main" val="34389597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721AC3D3-80DA-4187-AC11-2806527CB8BB}" type="datetimeFigureOut">
              <a:rPr lang="en-GB" smtClean="0"/>
              <a:t>12/04/2020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2CE2A90-49D8-46C2-A48C-E9803BAC0EC2}" type="slidenum">
              <a:rPr lang="en-GB" smtClean="0"/>
              <a:t>‹#›</a:t>
            </a:fld>
            <a:endParaRPr lang="en-GB"/>
          </a:p>
        </p:txBody>
      </p:sp>
    </p:spTree>
    <p:extLst>
      <p:ext uri="{BB962C8B-B14F-4D97-AF65-F5344CB8AC3E}">
        <p14:creationId xmlns:p14="http://schemas.microsoft.com/office/powerpoint/2010/main" val="418202490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457200" y="274638"/>
            <a:ext cx="8229600" cy="58515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3" name="Rectangle 4"/>
          <p:cNvSpPr>
            <a:spLocks noGrp="1" noChangeArrowheads="1"/>
          </p:cNvSpPr>
          <p:nvPr>
            <p:ph type="dt" sz="half" idx="10"/>
          </p:nvPr>
        </p:nvSpPr>
        <p:spPr>
          <a:ln/>
        </p:spPr>
        <p:txBody>
          <a:bodyPr/>
          <a:lstStyle>
            <a:lvl1pPr>
              <a:defRPr/>
            </a:lvl1pPr>
          </a:lstStyle>
          <a:p>
            <a:pPr>
              <a:defRPr/>
            </a:pPr>
            <a:endParaRPr lang="en-GB" alt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GB" altLang="en-US"/>
          </a:p>
        </p:txBody>
      </p:sp>
      <p:sp>
        <p:nvSpPr>
          <p:cNvPr id="5" name="Rectangle 6"/>
          <p:cNvSpPr>
            <a:spLocks noGrp="1" noChangeArrowheads="1"/>
          </p:cNvSpPr>
          <p:nvPr>
            <p:ph type="sldNum" sz="quarter" idx="12"/>
          </p:nvPr>
        </p:nvSpPr>
        <p:spPr>
          <a:ln/>
        </p:spPr>
        <p:txBody>
          <a:bodyPr/>
          <a:lstStyle>
            <a:lvl1pPr>
              <a:defRPr/>
            </a:lvl1pPr>
          </a:lstStyle>
          <a:p>
            <a:fld id="{06DF0BF0-E640-4002-BAFE-F6EBE8BBD0D0}" type="slidenum">
              <a:rPr lang="en-GB" altLang="en-US"/>
              <a:pPr/>
              <a:t>‹#›</a:t>
            </a:fld>
            <a:endParaRPr lang="en-GB" altLang="en-US"/>
          </a:p>
        </p:txBody>
      </p:sp>
    </p:spTree>
    <p:extLst>
      <p:ext uri="{BB962C8B-B14F-4D97-AF65-F5344CB8AC3E}">
        <p14:creationId xmlns:p14="http://schemas.microsoft.com/office/powerpoint/2010/main" val="3663971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721AC3D3-80DA-4187-AC11-2806527CB8BB}" type="datetimeFigureOut">
              <a:rPr lang="en-GB" smtClean="0"/>
              <a:t>12/04/2020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2CE2A90-49D8-46C2-A48C-E9803BAC0EC2}" type="slidenum">
              <a:rPr lang="en-GB" smtClean="0"/>
              <a:t>‹#›</a:t>
            </a:fld>
            <a:endParaRPr lang="en-GB"/>
          </a:p>
        </p:txBody>
      </p:sp>
    </p:spTree>
    <p:extLst>
      <p:ext uri="{BB962C8B-B14F-4D97-AF65-F5344CB8AC3E}">
        <p14:creationId xmlns:p14="http://schemas.microsoft.com/office/powerpoint/2010/main" val="12822110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21AC3D3-80DA-4187-AC11-2806527CB8BB}" type="datetimeFigureOut">
              <a:rPr lang="en-GB" smtClean="0"/>
              <a:t>12/04/2020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2CE2A90-49D8-46C2-A48C-E9803BAC0EC2}" type="slidenum">
              <a:rPr lang="en-GB" smtClean="0"/>
              <a:t>‹#›</a:t>
            </a:fld>
            <a:endParaRPr lang="en-GB"/>
          </a:p>
        </p:txBody>
      </p:sp>
    </p:spTree>
    <p:extLst>
      <p:ext uri="{BB962C8B-B14F-4D97-AF65-F5344CB8AC3E}">
        <p14:creationId xmlns:p14="http://schemas.microsoft.com/office/powerpoint/2010/main" val="15454794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721AC3D3-80DA-4187-AC11-2806527CB8BB}" type="datetimeFigureOut">
              <a:rPr lang="en-GB" smtClean="0"/>
              <a:t>12/04/2020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2CE2A90-49D8-46C2-A48C-E9803BAC0EC2}" type="slidenum">
              <a:rPr lang="en-GB" smtClean="0"/>
              <a:t>‹#›</a:t>
            </a:fld>
            <a:endParaRPr lang="en-GB"/>
          </a:p>
        </p:txBody>
      </p:sp>
    </p:spTree>
    <p:extLst>
      <p:ext uri="{BB962C8B-B14F-4D97-AF65-F5344CB8AC3E}">
        <p14:creationId xmlns:p14="http://schemas.microsoft.com/office/powerpoint/2010/main" val="303650778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721AC3D3-80DA-4187-AC11-2806527CB8BB}" type="datetimeFigureOut">
              <a:rPr lang="en-GB" smtClean="0"/>
              <a:t>12/04/2020</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62CE2A90-49D8-46C2-A48C-E9803BAC0EC2}" type="slidenum">
              <a:rPr lang="en-GB" smtClean="0"/>
              <a:t>‹#›</a:t>
            </a:fld>
            <a:endParaRPr lang="en-GB"/>
          </a:p>
        </p:txBody>
      </p:sp>
    </p:spTree>
    <p:extLst>
      <p:ext uri="{BB962C8B-B14F-4D97-AF65-F5344CB8AC3E}">
        <p14:creationId xmlns:p14="http://schemas.microsoft.com/office/powerpoint/2010/main" val="258956416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721AC3D3-80DA-4187-AC11-2806527CB8BB}" type="datetimeFigureOut">
              <a:rPr lang="en-GB" smtClean="0"/>
              <a:t>12/04/2020</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2CE2A90-49D8-46C2-A48C-E9803BAC0EC2}" type="slidenum">
              <a:rPr lang="en-GB" smtClean="0"/>
              <a:t>‹#›</a:t>
            </a:fld>
            <a:endParaRPr lang="en-GB"/>
          </a:p>
        </p:txBody>
      </p:sp>
    </p:spTree>
    <p:extLst>
      <p:ext uri="{BB962C8B-B14F-4D97-AF65-F5344CB8AC3E}">
        <p14:creationId xmlns:p14="http://schemas.microsoft.com/office/powerpoint/2010/main" val="121345024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21AC3D3-80DA-4187-AC11-2806527CB8BB}" type="datetimeFigureOut">
              <a:rPr lang="en-GB" smtClean="0"/>
              <a:t>12/04/2020</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62CE2A90-49D8-46C2-A48C-E9803BAC0EC2}" type="slidenum">
              <a:rPr lang="en-GB" smtClean="0"/>
              <a:t>‹#›</a:t>
            </a:fld>
            <a:endParaRPr lang="en-GB"/>
          </a:p>
        </p:txBody>
      </p:sp>
    </p:spTree>
    <p:extLst>
      <p:ext uri="{BB962C8B-B14F-4D97-AF65-F5344CB8AC3E}">
        <p14:creationId xmlns:p14="http://schemas.microsoft.com/office/powerpoint/2010/main" val="206942508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21AC3D3-80DA-4187-AC11-2806527CB8BB}" type="datetimeFigureOut">
              <a:rPr lang="en-GB" smtClean="0"/>
              <a:t>12/04/2020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2CE2A90-49D8-46C2-A48C-E9803BAC0EC2}" type="slidenum">
              <a:rPr lang="en-GB" smtClean="0"/>
              <a:t>‹#›</a:t>
            </a:fld>
            <a:endParaRPr lang="en-GB"/>
          </a:p>
        </p:txBody>
      </p:sp>
    </p:spTree>
    <p:extLst>
      <p:ext uri="{BB962C8B-B14F-4D97-AF65-F5344CB8AC3E}">
        <p14:creationId xmlns:p14="http://schemas.microsoft.com/office/powerpoint/2010/main" val="390972909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21AC3D3-80DA-4187-AC11-2806527CB8BB}" type="datetimeFigureOut">
              <a:rPr lang="en-GB" smtClean="0"/>
              <a:t>12/04/2020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2CE2A90-49D8-46C2-A48C-E9803BAC0EC2}" type="slidenum">
              <a:rPr lang="en-GB" smtClean="0"/>
              <a:t>‹#›</a:t>
            </a:fld>
            <a:endParaRPr lang="en-GB"/>
          </a:p>
        </p:txBody>
      </p:sp>
    </p:spTree>
    <p:extLst>
      <p:ext uri="{BB962C8B-B14F-4D97-AF65-F5344CB8AC3E}">
        <p14:creationId xmlns:p14="http://schemas.microsoft.com/office/powerpoint/2010/main" val="95534508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1">
            <a:lumMod val="40000"/>
            <a:lumOff val="60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21AC3D3-80DA-4187-AC11-2806527CB8BB}" type="datetimeFigureOut">
              <a:rPr lang="en-GB" smtClean="0"/>
              <a:t>12/04/2020</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2CE2A90-49D8-46C2-A48C-E9803BAC0EC2}" type="slidenum">
              <a:rPr lang="en-GB" smtClean="0"/>
              <a:t>‹#›</a:t>
            </a:fld>
            <a:endParaRPr lang="en-GB"/>
          </a:p>
        </p:txBody>
      </p:sp>
    </p:spTree>
    <p:extLst>
      <p:ext uri="{BB962C8B-B14F-4D97-AF65-F5344CB8AC3E}">
        <p14:creationId xmlns:p14="http://schemas.microsoft.com/office/powerpoint/2010/main" val="154850993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2.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1"/>
          <p:cNvPicPr>
            <a:picLocks noChangeAspect="1"/>
          </p:cNvPicPr>
          <p:nvPr/>
        </p:nvPicPr>
        <p:blipFill>
          <a:blip r:embed="rId3">
            <a:extLst>
              <a:ext uri="{28A0092B-C50C-407E-A947-70E740481C1C}">
                <a14:useLocalDpi xmlns:a14="http://schemas.microsoft.com/office/drawing/2010/main" val="0"/>
              </a:ext>
            </a:extLst>
          </a:blip>
          <a:srcRect t="11586" b="7312"/>
          <a:stretch>
            <a:fillRect/>
          </a:stretch>
        </p:blipFill>
        <p:spPr bwMode="auto">
          <a:xfrm>
            <a:off x="1114425" y="4076700"/>
            <a:ext cx="6505575" cy="2016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075" name="Slide Number Placeholder 4"/>
          <p:cNvSpPr>
            <a:spLocks noGrp="1"/>
          </p:cNvSpPr>
          <p:nvPr>
            <p:ph type="sldNum" sz="quarter" idx="12"/>
          </p:nvPr>
        </p:nvSpPr>
        <p:spPr>
          <a:noFill/>
        </p:spPr>
        <p:txBody>
          <a:bodyPr/>
          <a:lstStyle>
            <a:lvl1pPr>
              <a:spcBef>
                <a:spcPct val="20000"/>
              </a:spcBef>
              <a:buChar char="•"/>
              <a:defRPr sz="3200">
                <a:solidFill>
                  <a:schemeClr val="tx1"/>
                </a:solidFill>
                <a:latin typeface="Arial" charset="0"/>
                <a:cs typeface="Arial" charset="0"/>
              </a:defRPr>
            </a:lvl1pPr>
            <a:lvl2pPr marL="742950" indent="-285750">
              <a:spcBef>
                <a:spcPct val="20000"/>
              </a:spcBef>
              <a:buChar char="–"/>
              <a:defRPr sz="2800">
                <a:solidFill>
                  <a:schemeClr val="tx1"/>
                </a:solidFill>
                <a:latin typeface="Arial" charset="0"/>
                <a:cs typeface="Arial" charset="0"/>
              </a:defRPr>
            </a:lvl2pPr>
            <a:lvl3pPr marL="1143000" indent="-228600">
              <a:spcBef>
                <a:spcPct val="20000"/>
              </a:spcBef>
              <a:buChar char="•"/>
              <a:defRPr sz="2400">
                <a:solidFill>
                  <a:schemeClr val="tx1"/>
                </a:solidFill>
                <a:latin typeface="Arial" charset="0"/>
                <a:cs typeface="Arial" charset="0"/>
              </a:defRPr>
            </a:lvl3pPr>
            <a:lvl4pPr marL="1600200" indent="-228600">
              <a:spcBef>
                <a:spcPct val="20000"/>
              </a:spcBef>
              <a:buChar char="–"/>
              <a:defRPr sz="2000">
                <a:solidFill>
                  <a:schemeClr val="tx1"/>
                </a:solidFill>
                <a:latin typeface="Arial" charset="0"/>
                <a:cs typeface="Arial" charset="0"/>
              </a:defRPr>
            </a:lvl4pPr>
            <a:lvl5pPr marL="2057400" indent="-228600">
              <a:spcBef>
                <a:spcPct val="20000"/>
              </a:spcBef>
              <a:buChar char="»"/>
              <a:defRPr sz="2000">
                <a:solidFill>
                  <a:schemeClr val="tx1"/>
                </a:solidFill>
                <a:latin typeface="Arial" charset="0"/>
                <a:cs typeface="Arial" charset="0"/>
              </a:defRPr>
            </a:lvl5pPr>
            <a:lvl6pPr marL="2514600" indent="-228600" eaLnBrk="0" fontAlgn="base" hangingPunct="0">
              <a:spcBef>
                <a:spcPct val="20000"/>
              </a:spcBef>
              <a:spcAft>
                <a:spcPct val="0"/>
              </a:spcAft>
              <a:buChar char="»"/>
              <a:defRPr sz="2000">
                <a:solidFill>
                  <a:schemeClr val="tx1"/>
                </a:solidFill>
                <a:latin typeface="Arial" charset="0"/>
                <a:cs typeface="Arial" charset="0"/>
              </a:defRPr>
            </a:lvl6pPr>
            <a:lvl7pPr marL="2971800" indent="-228600" eaLnBrk="0" fontAlgn="base" hangingPunct="0">
              <a:spcBef>
                <a:spcPct val="20000"/>
              </a:spcBef>
              <a:spcAft>
                <a:spcPct val="0"/>
              </a:spcAft>
              <a:buChar char="»"/>
              <a:defRPr sz="2000">
                <a:solidFill>
                  <a:schemeClr val="tx1"/>
                </a:solidFill>
                <a:latin typeface="Arial" charset="0"/>
                <a:cs typeface="Arial" charset="0"/>
              </a:defRPr>
            </a:lvl7pPr>
            <a:lvl8pPr marL="3429000" indent="-228600" eaLnBrk="0" fontAlgn="base" hangingPunct="0">
              <a:spcBef>
                <a:spcPct val="20000"/>
              </a:spcBef>
              <a:spcAft>
                <a:spcPct val="0"/>
              </a:spcAft>
              <a:buChar char="»"/>
              <a:defRPr sz="2000">
                <a:solidFill>
                  <a:schemeClr val="tx1"/>
                </a:solidFill>
                <a:latin typeface="Arial" charset="0"/>
                <a:cs typeface="Arial" charset="0"/>
              </a:defRPr>
            </a:lvl8pPr>
            <a:lvl9pPr marL="3886200" indent="-228600" eaLnBrk="0" fontAlgn="base" hangingPunct="0">
              <a:spcBef>
                <a:spcPct val="20000"/>
              </a:spcBef>
              <a:spcAft>
                <a:spcPct val="0"/>
              </a:spcAft>
              <a:buChar char="»"/>
              <a:defRPr sz="2000">
                <a:solidFill>
                  <a:schemeClr val="tx1"/>
                </a:solidFill>
                <a:latin typeface="Arial" charset="0"/>
                <a:cs typeface="Arial" charset="0"/>
              </a:defRPr>
            </a:lvl9pPr>
          </a:lstStyle>
          <a:p>
            <a:pPr>
              <a:spcBef>
                <a:spcPct val="0"/>
              </a:spcBef>
              <a:buFontTx/>
              <a:buNone/>
            </a:pPr>
            <a:fld id="{39C22773-3E03-4C8B-9216-B56D0FE217EA}" type="slidenum">
              <a:rPr lang="en-GB" altLang="en-US" sz="1400"/>
              <a:pPr>
                <a:spcBef>
                  <a:spcPct val="0"/>
                </a:spcBef>
                <a:buFontTx/>
                <a:buNone/>
              </a:pPr>
              <a:t>1</a:t>
            </a:fld>
            <a:endParaRPr lang="en-GB" altLang="en-US" sz="1400"/>
          </a:p>
        </p:txBody>
      </p:sp>
      <p:pic>
        <p:nvPicPr>
          <p:cNvPr id="3076" name="Picture 10"/>
          <p:cNvPicPr>
            <a:picLocks noChangeAspect="1"/>
          </p:cNvPicPr>
          <p:nvPr/>
        </p:nvPicPr>
        <p:blipFill rotWithShape="1">
          <a:blip r:embed="rId4">
            <a:extLst>
              <a:ext uri="{28A0092B-C50C-407E-A947-70E740481C1C}">
                <a14:useLocalDpi xmlns:a14="http://schemas.microsoft.com/office/drawing/2010/main" val="0"/>
              </a:ext>
            </a:extLst>
          </a:blip>
          <a:srcRect t="65190" r="63186"/>
          <a:stretch/>
        </p:blipFill>
        <p:spPr bwMode="auto">
          <a:xfrm>
            <a:off x="1114425" y="2996952"/>
            <a:ext cx="2700048" cy="9250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Rectangle 1"/>
          <p:cNvSpPr/>
          <p:nvPr/>
        </p:nvSpPr>
        <p:spPr>
          <a:xfrm>
            <a:off x="1414884" y="1052736"/>
            <a:ext cx="5904656" cy="1200329"/>
          </a:xfrm>
          <a:prstGeom prst="rect">
            <a:avLst/>
          </a:prstGeom>
        </p:spPr>
        <p:txBody>
          <a:bodyPr wrap="square">
            <a:spAutoFit/>
          </a:bodyPr>
          <a:lstStyle/>
          <a:p>
            <a:pPr algn="ctr"/>
            <a:r>
              <a:rPr lang="en-GB" sz="3600" b="1"/>
              <a:t>R2: Give/explain the meaning of words in context. </a:t>
            </a:r>
            <a:endParaRPr lang="en-GB" sz="3600" dirty="0"/>
          </a:p>
        </p:txBody>
      </p:sp>
    </p:spTree>
    <p:extLst>
      <p:ext uri="{BB962C8B-B14F-4D97-AF65-F5344CB8AC3E}">
        <p14:creationId xmlns:p14="http://schemas.microsoft.com/office/powerpoint/2010/main" val="20700526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ounded Rectangle 8"/>
          <p:cNvSpPr/>
          <p:nvPr/>
        </p:nvSpPr>
        <p:spPr>
          <a:xfrm>
            <a:off x="1731979" y="260648"/>
            <a:ext cx="5648333" cy="864095"/>
          </a:xfrm>
          <a:prstGeom prst="roundRect">
            <a:avLst/>
          </a:prstGeom>
          <a:solidFill>
            <a:schemeClr val="accent2">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500" dirty="0">
                <a:solidFill>
                  <a:schemeClr val="tx1"/>
                </a:solidFill>
              </a:rPr>
              <a:t>Being able to identify other language with a similar meaning</a:t>
            </a:r>
          </a:p>
        </p:txBody>
      </p:sp>
      <p:sp>
        <p:nvSpPr>
          <p:cNvPr id="4" name="Rounded Rectangle 3"/>
          <p:cNvSpPr/>
          <p:nvPr/>
        </p:nvSpPr>
        <p:spPr>
          <a:xfrm>
            <a:off x="196814" y="1340768"/>
            <a:ext cx="8767674" cy="2808312"/>
          </a:xfrm>
          <a:prstGeom prst="roundRect">
            <a:avLst/>
          </a:prstGeom>
          <a:solidFill>
            <a:schemeClr val="accent6">
              <a:lumMod val="60000"/>
              <a:lumOff val="4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300" dirty="0">
                <a:solidFill>
                  <a:schemeClr val="tx1"/>
                </a:solidFill>
              </a:rPr>
              <a:t>Once you have worked out what the word means, it is then important to consider synonyms for this word that you already know. This may give you a clue as to which word you need to identify in a text or from a list. Remember, a synonym can mean exactly the same or nearly the same. Practise collecting 5 synonyms for the words below: </a:t>
            </a:r>
          </a:p>
        </p:txBody>
      </p:sp>
      <p:graphicFrame>
        <p:nvGraphicFramePr>
          <p:cNvPr id="5" name="Table 4"/>
          <p:cNvGraphicFramePr>
            <a:graphicFrameLocks noGrp="1"/>
          </p:cNvGraphicFramePr>
          <p:nvPr>
            <p:extLst>
              <p:ext uri="{D42A27DB-BD31-4B8C-83A1-F6EECF244321}">
                <p14:modId xmlns:p14="http://schemas.microsoft.com/office/powerpoint/2010/main" val="422291016"/>
              </p:ext>
            </p:extLst>
          </p:nvPr>
        </p:nvGraphicFramePr>
        <p:xfrm>
          <a:off x="395536" y="4365104"/>
          <a:ext cx="8496945" cy="1584176"/>
        </p:xfrm>
        <a:graphic>
          <a:graphicData uri="http://schemas.openxmlformats.org/drawingml/2006/table">
            <a:tbl>
              <a:tblPr firstRow="1" bandRow="1">
                <a:tableStyleId>{5C22544A-7EE6-4342-B048-85BDC9FD1C3A}</a:tableStyleId>
              </a:tblPr>
              <a:tblGrid>
                <a:gridCol w="1699389">
                  <a:extLst>
                    <a:ext uri="{9D8B030D-6E8A-4147-A177-3AD203B41FA5}">
                      <a16:colId xmlns:a16="http://schemas.microsoft.com/office/drawing/2014/main" val="20000"/>
                    </a:ext>
                  </a:extLst>
                </a:gridCol>
                <a:gridCol w="1699389">
                  <a:extLst>
                    <a:ext uri="{9D8B030D-6E8A-4147-A177-3AD203B41FA5}">
                      <a16:colId xmlns:a16="http://schemas.microsoft.com/office/drawing/2014/main" val="20001"/>
                    </a:ext>
                  </a:extLst>
                </a:gridCol>
                <a:gridCol w="1699389">
                  <a:extLst>
                    <a:ext uri="{9D8B030D-6E8A-4147-A177-3AD203B41FA5}">
                      <a16:colId xmlns:a16="http://schemas.microsoft.com/office/drawing/2014/main" val="20002"/>
                    </a:ext>
                  </a:extLst>
                </a:gridCol>
                <a:gridCol w="1699389">
                  <a:extLst>
                    <a:ext uri="{9D8B030D-6E8A-4147-A177-3AD203B41FA5}">
                      <a16:colId xmlns:a16="http://schemas.microsoft.com/office/drawing/2014/main" val="20003"/>
                    </a:ext>
                  </a:extLst>
                </a:gridCol>
                <a:gridCol w="1699389">
                  <a:extLst>
                    <a:ext uri="{9D8B030D-6E8A-4147-A177-3AD203B41FA5}">
                      <a16:colId xmlns:a16="http://schemas.microsoft.com/office/drawing/2014/main" val="20004"/>
                    </a:ext>
                  </a:extLst>
                </a:gridCol>
              </a:tblGrid>
              <a:tr h="504056">
                <a:tc>
                  <a:txBody>
                    <a:bodyPr/>
                    <a:lstStyle/>
                    <a:p>
                      <a:r>
                        <a:rPr lang="en-GB" sz="2300" dirty="0"/>
                        <a:t>crimson</a:t>
                      </a:r>
                    </a:p>
                  </a:txBody>
                  <a:tcPr/>
                </a:tc>
                <a:tc>
                  <a:txBody>
                    <a:bodyPr/>
                    <a:lstStyle/>
                    <a:p>
                      <a:r>
                        <a:rPr lang="en-GB" sz="2300" dirty="0"/>
                        <a:t>whispered</a:t>
                      </a:r>
                    </a:p>
                  </a:txBody>
                  <a:tcPr/>
                </a:tc>
                <a:tc>
                  <a:txBody>
                    <a:bodyPr/>
                    <a:lstStyle/>
                    <a:p>
                      <a:r>
                        <a:rPr lang="en-GB" sz="2300" dirty="0">
                          <a:solidFill>
                            <a:schemeClr val="bg1"/>
                          </a:solidFill>
                        </a:rPr>
                        <a:t>jostling</a:t>
                      </a:r>
                    </a:p>
                  </a:txBody>
                  <a:tcPr/>
                </a:tc>
                <a:tc>
                  <a:txBody>
                    <a:bodyPr/>
                    <a:lstStyle/>
                    <a:p>
                      <a:r>
                        <a:rPr lang="en-GB" sz="2300" dirty="0"/>
                        <a:t>valuable</a:t>
                      </a:r>
                    </a:p>
                  </a:txBody>
                  <a:tcPr/>
                </a:tc>
                <a:tc>
                  <a:txBody>
                    <a:bodyPr/>
                    <a:lstStyle/>
                    <a:p>
                      <a:r>
                        <a:rPr lang="en-GB" sz="2300" dirty="0"/>
                        <a:t>intelligent</a:t>
                      </a:r>
                    </a:p>
                  </a:txBody>
                  <a:tcPr/>
                </a:tc>
                <a:extLst>
                  <a:ext uri="{0D108BD9-81ED-4DB2-BD59-A6C34878D82A}">
                    <a16:rowId xmlns:a16="http://schemas.microsoft.com/office/drawing/2014/main" val="10000"/>
                  </a:ext>
                </a:extLst>
              </a:tr>
              <a:tr h="1080120">
                <a:tc>
                  <a:txBody>
                    <a:bodyPr/>
                    <a:lstStyle/>
                    <a:p>
                      <a:endParaRPr lang="en-GB" sz="2300"/>
                    </a:p>
                  </a:txBody>
                  <a:tcPr/>
                </a:tc>
                <a:tc>
                  <a:txBody>
                    <a:bodyPr/>
                    <a:lstStyle/>
                    <a:p>
                      <a:endParaRPr lang="en-GB" sz="2300"/>
                    </a:p>
                  </a:txBody>
                  <a:tcPr/>
                </a:tc>
                <a:tc>
                  <a:txBody>
                    <a:bodyPr/>
                    <a:lstStyle/>
                    <a:p>
                      <a:endParaRPr lang="en-GB" sz="2300"/>
                    </a:p>
                  </a:txBody>
                  <a:tcPr/>
                </a:tc>
                <a:tc>
                  <a:txBody>
                    <a:bodyPr/>
                    <a:lstStyle/>
                    <a:p>
                      <a:endParaRPr lang="en-GB" sz="2300"/>
                    </a:p>
                  </a:txBody>
                  <a:tcPr/>
                </a:tc>
                <a:tc>
                  <a:txBody>
                    <a:bodyPr/>
                    <a:lstStyle/>
                    <a:p>
                      <a:endParaRPr lang="en-GB" sz="2300" dirty="0"/>
                    </a:p>
                  </a:txBody>
                  <a:tcP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290261368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8"/>
          <p:cNvSpPr/>
          <p:nvPr/>
        </p:nvSpPr>
        <p:spPr>
          <a:xfrm>
            <a:off x="971600" y="260648"/>
            <a:ext cx="7056783" cy="864095"/>
          </a:xfrm>
          <a:prstGeom prst="roundRect">
            <a:avLst/>
          </a:prstGeom>
          <a:solidFill>
            <a:schemeClr val="accent2">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500" dirty="0">
                <a:solidFill>
                  <a:schemeClr val="tx1"/>
                </a:solidFill>
              </a:rPr>
              <a:t>Working out if the alternative word would make sense in the context that it is written</a:t>
            </a:r>
          </a:p>
        </p:txBody>
      </p:sp>
      <p:sp>
        <p:nvSpPr>
          <p:cNvPr id="5" name="Rounded Rectangle 4"/>
          <p:cNvSpPr/>
          <p:nvPr/>
        </p:nvSpPr>
        <p:spPr>
          <a:xfrm>
            <a:off x="133012" y="1268760"/>
            <a:ext cx="3168354" cy="3168352"/>
          </a:xfrm>
          <a:prstGeom prst="roundRect">
            <a:avLst/>
          </a:prstGeom>
          <a:solidFill>
            <a:schemeClr val="accent6">
              <a:lumMod val="60000"/>
              <a:lumOff val="4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300" b="1" dirty="0">
                <a:solidFill>
                  <a:schemeClr val="tx1"/>
                </a:solidFill>
              </a:rPr>
              <a:t>Once you have collected synonyms for these words, you can substitute them into sentences to check if the sentence still makes sense. Try it with the synonyms you collected. </a:t>
            </a:r>
          </a:p>
        </p:txBody>
      </p:sp>
      <p:sp>
        <p:nvSpPr>
          <p:cNvPr id="6" name="Rounded Rectangle 5"/>
          <p:cNvSpPr/>
          <p:nvPr/>
        </p:nvSpPr>
        <p:spPr>
          <a:xfrm>
            <a:off x="6228184" y="4653136"/>
            <a:ext cx="2808313" cy="2016224"/>
          </a:xfrm>
          <a:prstGeom prst="roundRect">
            <a:avLst/>
          </a:prstGeom>
          <a:solidFill>
            <a:srgbClr val="92D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2500" dirty="0">
                <a:solidFill>
                  <a:schemeClr val="tx1"/>
                </a:solidFill>
                <a:latin typeface="Calibri" panose="020F0502020204030204" pitchFamily="34" charset="0"/>
              </a:rPr>
              <a:t>Some words work better than others. Which are your favourites? </a:t>
            </a:r>
          </a:p>
        </p:txBody>
      </p:sp>
      <p:sp>
        <p:nvSpPr>
          <p:cNvPr id="8" name="TextBox 7"/>
          <p:cNvSpPr txBox="1"/>
          <p:nvPr/>
        </p:nvSpPr>
        <p:spPr>
          <a:xfrm>
            <a:off x="3488254" y="1284962"/>
            <a:ext cx="5256584" cy="861774"/>
          </a:xfrm>
          <a:prstGeom prst="rect">
            <a:avLst/>
          </a:prstGeom>
          <a:noFill/>
          <a:ln>
            <a:solidFill>
              <a:schemeClr val="tx1"/>
            </a:solidFill>
          </a:ln>
        </p:spPr>
        <p:txBody>
          <a:bodyPr wrap="square" rtlCol="0">
            <a:spAutoFit/>
          </a:bodyPr>
          <a:lstStyle/>
          <a:p>
            <a:r>
              <a:rPr lang="en-GB" sz="2500" dirty="0"/>
              <a:t>Beneath the </a:t>
            </a:r>
            <a:r>
              <a:rPr lang="en-GB" sz="2500" u="sng" dirty="0"/>
              <a:t>crimson</a:t>
            </a:r>
            <a:r>
              <a:rPr lang="en-GB" sz="2500" dirty="0"/>
              <a:t> roses, the dark earth hid a terrible secret. </a:t>
            </a:r>
          </a:p>
        </p:txBody>
      </p:sp>
      <p:sp>
        <p:nvSpPr>
          <p:cNvPr id="9" name="TextBox 8"/>
          <p:cNvSpPr txBox="1"/>
          <p:nvPr/>
        </p:nvSpPr>
        <p:spPr>
          <a:xfrm>
            <a:off x="3491880" y="2276872"/>
            <a:ext cx="5256584" cy="861774"/>
          </a:xfrm>
          <a:prstGeom prst="rect">
            <a:avLst/>
          </a:prstGeom>
          <a:noFill/>
          <a:ln>
            <a:solidFill>
              <a:schemeClr val="tx1"/>
            </a:solidFill>
          </a:ln>
        </p:spPr>
        <p:txBody>
          <a:bodyPr wrap="square" rtlCol="0">
            <a:spAutoFit/>
          </a:bodyPr>
          <a:lstStyle/>
          <a:p>
            <a:r>
              <a:rPr lang="en-GB" sz="2500" dirty="0"/>
              <a:t>Raoul’s rasping voice </a:t>
            </a:r>
            <a:r>
              <a:rPr lang="en-GB" sz="2500" u="sng" dirty="0"/>
              <a:t>whispered</a:t>
            </a:r>
            <a:r>
              <a:rPr lang="en-GB" sz="2500" dirty="0"/>
              <a:t> his final words from where he lay. </a:t>
            </a:r>
          </a:p>
        </p:txBody>
      </p:sp>
      <p:sp>
        <p:nvSpPr>
          <p:cNvPr id="10" name="TextBox 9"/>
          <p:cNvSpPr txBox="1"/>
          <p:nvPr/>
        </p:nvSpPr>
        <p:spPr>
          <a:xfrm>
            <a:off x="3488254" y="3284984"/>
            <a:ext cx="5256584" cy="1246495"/>
          </a:xfrm>
          <a:prstGeom prst="rect">
            <a:avLst/>
          </a:prstGeom>
          <a:noFill/>
          <a:ln>
            <a:solidFill>
              <a:schemeClr val="tx1"/>
            </a:solidFill>
          </a:ln>
        </p:spPr>
        <p:txBody>
          <a:bodyPr wrap="square" rtlCol="0">
            <a:spAutoFit/>
          </a:bodyPr>
          <a:lstStyle/>
          <a:p>
            <a:r>
              <a:rPr lang="en-GB" sz="2500" dirty="0"/>
              <a:t>Excited children and anxious adults stood </a:t>
            </a:r>
            <a:r>
              <a:rPr lang="en-GB" sz="2500" u="sng" dirty="0"/>
              <a:t>jostling</a:t>
            </a:r>
            <a:r>
              <a:rPr lang="en-GB" sz="2500" dirty="0"/>
              <a:t> one another impatiently in the crowd.</a:t>
            </a:r>
          </a:p>
        </p:txBody>
      </p:sp>
      <p:sp>
        <p:nvSpPr>
          <p:cNvPr id="11" name="TextBox 10"/>
          <p:cNvSpPr txBox="1"/>
          <p:nvPr/>
        </p:nvSpPr>
        <p:spPr>
          <a:xfrm>
            <a:off x="167972" y="4796134"/>
            <a:ext cx="5952200" cy="861774"/>
          </a:xfrm>
          <a:prstGeom prst="rect">
            <a:avLst/>
          </a:prstGeom>
          <a:noFill/>
          <a:ln>
            <a:solidFill>
              <a:schemeClr val="tx1"/>
            </a:solidFill>
          </a:ln>
        </p:spPr>
        <p:txBody>
          <a:bodyPr wrap="square" rtlCol="0">
            <a:spAutoFit/>
          </a:bodyPr>
          <a:lstStyle/>
          <a:p>
            <a:r>
              <a:rPr lang="en-GB" sz="2500" dirty="0"/>
              <a:t>While the ancient treasure may not be much to look at, it is certainly very </a:t>
            </a:r>
            <a:r>
              <a:rPr lang="en-GB" sz="2500" u="sng" dirty="0"/>
              <a:t>valuable</a:t>
            </a:r>
            <a:r>
              <a:rPr lang="en-GB" sz="2500" dirty="0"/>
              <a:t>. </a:t>
            </a:r>
          </a:p>
        </p:txBody>
      </p:sp>
      <p:sp>
        <p:nvSpPr>
          <p:cNvPr id="12" name="TextBox 11"/>
          <p:cNvSpPr txBox="1"/>
          <p:nvPr/>
        </p:nvSpPr>
        <p:spPr>
          <a:xfrm>
            <a:off x="167972" y="5801403"/>
            <a:ext cx="5952199" cy="861774"/>
          </a:xfrm>
          <a:prstGeom prst="rect">
            <a:avLst/>
          </a:prstGeom>
          <a:noFill/>
          <a:ln>
            <a:solidFill>
              <a:schemeClr val="tx1"/>
            </a:solidFill>
          </a:ln>
        </p:spPr>
        <p:txBody>
          <a:bodyPr wrap="square" rtlCol="0">
            <a:spAutoFit/>
          </a:bodyPr>
          <a:lstStyle/>
          <a:p>
            <a:r>
              <a:rPr lang="en-GB" sz="2500" dirty="0"/>
              <a:t>To become an astronaut, it is important to be both physically fit and highly </a:t>
            </a:r>
            <a:r>
              <a:rPr lang="en-GB" sz="2500" u="sng" dirty="0"/>
              <a:t>intelligent</a:t>
            </a:r>
            <a:r>
              <a:rPr lang="en-GB" sz="2500" dirty="0"/>
              <a:t>. </a:t>
            </a:r>
          </a:p>
        </p:txBody>
      </p:sp>
    </p:spTree>
    <p:extLst>
      <p:ext uri="{BB962C8B-B14F-4D97-AF65-F5344CB8AC3E}">
        <p14:creationId xmlns:p14="http://schemas.microsoft.com/office/powerpoint/2010/main" val="417241618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ounded Rectangle 8"/>
          <p:cNvSpPr/>
          <p:nvPr/>
        </p:nvSpPr>
        <p:spPr>
          <a:xfrm>
            <a:off x="1731979" y="260648"/>
            <a:ext cx="5648333" cy="864095"/>
          </a:xfrm>
          <a:prstGeom prst="roundRect">
            <a:avLst/>
          </a:prstGeom>
          <a:solidFill>
            <a:schemeClr val="accent2">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800" dirty="0">
                <a:solidFill>
                  <a:schemeClr val="tx1"/>
                </a:solidFill>
              </a:rPr>
              <a:t>Considering words that are close in meaning, but not quite the same</a:t>
            </a:r>
          </a:p>
        </p:txBody>
      </p:sp>
      <p:sp>
        <p:nvSpPr>
          <p:cNvPr id="4" name="TextBox 3"/>
          <p:cNvSpPr txBox="1"/>
          <p:nvPr/>
        </p:nvSpPr>
        <p:spPr>
          <a:xfrm>
            <a:off x="395536" y="1268760"/>
            <a:ext cx="8496944" cy="1862048"/>
          </a:xfrm>
          <a:prstGeom prst="rect">
            <a:avLst/>
          </a:prstGeom>
          <a:noFill/>
        </p:spPr>
        <p:txBody>
          <a:bodyPr wrap="square" rtlCol="0">
            <a:spAutoFit/>
          </a:bodyPr>
          <a:lstStyle/>
          <a:p>
            <a:r>
              <a:rPr lang="en-GB" sz="2300" dirty="0"/>
              <a:t>Sometimes we are asked to identify the word ‘closest in meaning to’ another word. It is important to note that they are not asking for a word that means exactly the same as…</a:t>
            </a:r>
          </a:p>
          <a:p>
            <a:r>
              <a:rPr lang="en-GB" sz="2300" dirty="0"/>
              <a:t>Usually, in these cases you will have a list of words to consider and then make your judgement. The process of elimination can help here. </a:t>
            </a:r>
          </a:p>
        </p:txBody>
      </p:sp>
      <p:sp>
        <p:nvSpPr>
          <p:cNvPr id="5" name="Rounded Rectangle 4"/>
          <p:cNvSpPr/>
          <p:nvPr/>
        </p:nvSpPr>
        <p:spPr>
          <a:xfrm>
            <a:off x="395536" y="3130808"/>
            <a:ext cx="8486181" cy="3538552"/>
          </a:xfrm>
          <a:prstGeom prst="roundRect">
            <a:avLst/>
          </a:prstGeom>
          <a:solidFill>
            <a:schemeClr val="accent6">
              <a:lumMod val="60000"/>
              <a:lumOff val="4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300" b="1" dirty="0">
                <a:solidFill>
                  <a:schemeClr val="tx1"/>
                </a:solidFill>
              </a:rPr>
              <a:t>Underline the word closest in meaning to ‘freezing’:</a:t>
            </a:r>
          </a:p>
          <a:p>
            <a:pPr algn="ctr"/>
            <a:endParaRPr lang="en-GB" sz="2300" b="1" dirty="0">
              <a:solidFill>
                <a:schemeClr val="tx1"/>
              </a:solidFill>
            </a:endParaRPr>
          </a:p>
          <a:p>
            <a:r>
              <a:rPr lang="en-GB" sz="2300" b="1" i="1" dirty="0">
                <a:solidFill>
                  <a:schemeClr val="tx1"/>
                </a:solidFill>
              </a:rPr>
              <a:t>In this case I would consider what each word means and choose the one closest to freezing (very cold). Like this…</a:t>
            </a:r>
          </a:p>
          <a:p>
            <a:r>
              <a:rPr lang="en-GB" sz="2300" dirty="0">
                <a:solidFill>
                  <a:schemeClr val="tx1"/>
                </a:solidFill>
              </a:rPr>
              <a:t>ecstatic 			(very happy)</a:t>
            </a:r>
          </a:p>
          <a:p>
            <a:r>
              <a:rPr lang="en-GB" sz="2300" dirty="0">
                <a:solidFill>
                  <a:schemeClr val="tx1"/>
                </a:solidFill>
              </a:rPr>
              <a:t>honest 				(tells the truth)</a:t>
            </a:r>
          </a:p>
          <a:p>
            <a:r>
              <a:rPr lang="en-GB" sz="2300" u="sng" dirty="0">
                <a:solidFill>
                  <a:schemeClr val="tx1"/>
                </a:solidFill>
              </a:rPr>
              <a:t>cool </a:t>
            </a:r>
            <a:r>
              <a:rPr lang="en-GB" sz="2300" dirty="0">
                <a:solidFill>
                  <a:schemeClr val="tx1"/>
                </a:solidFill>
              </a:rPr>
              <a:t>				</a:t>
            </a:r>
            <a:r>
              <a:rPr lang="en-GB" sz="2300" u="sng" dirty="0">
                <a:solidFill>
                  <a:schemeClr val="tx1"/>
                </a:solidFill>
              </a:rPr>
              <a:t>(slightly cold)</a:t>
            </a:r>
          </a:p>
          <a:p>
            <a:r>
              <a:rPr lang="en-GB" sz="2300" dirty="0">
                <a:solidFill>
                  <a:schemeClr val="tx1"/>
                </a:solidFill>
              </a:rPr>
              <a:t>dangling 			(hanging down) </a:t>
            </a:r>
          </a:p>
        </p:txBody>
      </p:sp>
    </p:spTree>
    <p:extLst>
      <p:ext uri="{BB962C8B-B14F-4D97-AF65-F5344CB8AC3E}">
        <p14:creationId xmlns:p14="http://schemas.microsoft.com/office/powerpoint/2010/main" val="226692233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ounded Rectangle 8"/>
          <p:cNvSpPr/>
          <p:nvPr/>
        </p:nvSpPr>
        <p:spPr>
          <a:xfrm>
            <a:off x="1731979" y="260648"/>
            <a:ext cx="5648333" cy="864095"/>
          </a:xfrm>
          <a:prstGeom prst="roundRect">
            <a:avLst/>
          </a:prstGeom>
          <a:solidFill>
            <a:schemeClr val="accent2">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800" dirty="0">
                <a:solidFill>
                  <a:schemeClr val="tx1"/>
                </a:solidFill>
              </a:rPr>
              <a:t>Considering words that are close in meaning, but not quite the same</a:t>
            </a:r>
          </a:p>
        </p:txBody>
      </p:sp>
      <p:sp>
        <p:nvSpPr>
          <p:cNvPr id="4" name="TextBox 3"/>
          <p:cNvSpPr txBox="1"/>
          <p:nvPr/>
        </p:nvSpPr>
        <p:spPr>
          <a:xfrm>
            <a:off x="179512" y="260648"/>
            <a:ext cx="1336443" cy="446276"/>
          </a:xfrm>
          <a:prstGeom prst="rect">
            <a:avLst/>
          </a:prstGeom>
          <a:noFill/>
          <a:ln>
            <a:solidFill>
              <a:schemeClr val="tx1"/>
            </a:solidFill>
          </a:ln>
        </p:spPr>
        <p:txBody>
          <a:bodyPr wrap="square" rtlCol="0">
            <a:spAutoFit/>
          </a:bodyPr>
          <a:lstStyle/>
          <a:p>
            <a:r>
              <a:rPr lang="en-GB" sz="2300" dirty="0"/>
              <a:t>Your turn</a:t>
            </a:r>
          </a:p>
        </p:txBody>
      </p:sp>
      <p:sp>
        <p:nvSpPr>
          <p:cNvPr id="5" name="Rounded Rectangle 4"/>
          <p:cNvSpPr/>
          <p:nvPr/>
        </p:nvSpPr>
        <p:spPr>
          <a:xfrm>
            <a:off x="313054" y="1268760"/>
            <a:ext cx="8486181" cy="2592288"/>
          </a:xfrm>
          <a:prstGeom prst="roundRect">
            <a:avLst/>
          </a:prstGeom>
          <a:solidFill>
            <a:schemeClr val="accent6">
              <a:lumMod val="60000"/>
              <a:lumOff val="4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300" b="1" dirty="0">
                <a:solidFill>
                  <a:schemeClr val="tx1"/>
                </a:solidFill>
              </a:rPr>
              <a:t>Underline the word closest in meaning to ‘disastrous’:</a:t>
            </a:r>
          </a:p>
          <a:p>
            <a:pPr algn="ctr"/>
            <a:endParaRPr lang="en-GB" sz="2300" b="1" dirty="0">
              <a:solidFill>
                <a:schemeClr val="tx1"/>
              </a:solidFill>
            </a:endParaRPr>
          </a:p>
          <a:p>
            <a:r>
              <a:rPr lang="en-GB" sz="2300" dirty="0">
                <a:solidFill>
                  <a:schemeClr val="tx1"/>
                </a:solidFill>
              </a:rPr>
              <a:t>chance	</a:t>
            </a:r>
          </a:p>
          <a:p>
            <a:r>
              <a:rPr lang="en-GB" sz="2300" dirty="0">
                <a:solidFill>
                  <a:schemeClr val="tx1"/>
                </a:solidFill>
              </a:rPr>
              <a:t>despise</a:t>
            </a:r>
          </a:p>
          <a:p>
            <a:r>
              <a:rPr lang="en-GB" sz="2300" dirty="0">
                <a:solidFill>
                  <a:schemeClr val="tx1"/>
                </a:solidFill>
              </a:rPr>
              <a:t>persuade</a:t>
            </a:r>
          </a:p>
          <a:p>
            <a:r>
              <a:rPr lang="en-GB" sz="2300" dirty="0">
                <a:solidFill>
                  <a:schemeClr val="tx1"/>
                </a:solidFill>
              </a:rPr>
              <a:t>unlucky</a:t>
            </a:r>
          </a:p>
          <a:p>
            <a:endParaRPr lang="en-GB" sz="2300" dirty="0">
              <a:solidFill>
                <a:schemeClr val="tx1"/>
              </a:solidFill>
            </a:endParaRPr>
          </a:p>
        </p:txBody>
      </p:sp>
      <p:sp>
        <p:nvSpPr>
          <p:cNvPr id="6" name="Rounded Rectangle 5"/>
          <p:cNvSpPr/>
          <p:nvPr/>
        </p:nvSpPr>
        <p:spPr>
          <a:xfrm>
            <a:off x="327799" y="4013448"/>
            <a:ext cx="8486181" cy="2592288"/>
          </a:xfrm>
          <a:prstGeom prst="roundRect">
            <a:avLst/>
          </a:prstGeom>
          <a:solidFill>
            <a:schemeClr val="accent6">
              <a:lumMod val="60000"/>
              <a:lumOff val="4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300" b="1" dirty="0">
                <a:solidFill>
                  <a:schemeClr val="tx1"/>
                </a:solidFill>
              </a:rPr>
              <a:t>Underline the word closest in meaning to ‘variety’:</a:t>
            </a:r>
          </a:p>
          <a:p>
            <a:pPr algn="ctr"/>
            <a:endParaRPr lang="en-GB" sz="2300" b="1" dirty="0">
              <a:solidFill>
                <a:schemeClr val="tx1"/>
              </a:solidFill>
            </a:endParaRPr>
          </a:p>
          <a:p>
            <a:r>
              <a:rPr lang="en-GB" sz="2300" dirty="0">
                <a:solidFill>
                  <a:schemeClr val="tx1"/>
                </a:solidFill>
              </a:rPr>
              <a:t>privilege</a:t>
            </a:r>
          </a:p>
          <a:p>
            <a:r>
              <a:rPr lang="en-GB" sz="2300" dirty="0">
                <a:solidFill>
                  <a:schemeClr val="tx1"/>
                </a:solidFill>
              </a:rPr>
              <a:t>awkward</a:t>
            </a:r>
          </a:p>
          <a:p>
            <a:r>
              <a:rPr lang="en-GB" sz="2300" dirty="0">
                <a:solidFill>
                  <a:schemeClr val="tx1"/>
                </a:solidFill>
              </a:rPr>
              <a:t>attached</a:t>
            </a:r>
          </a:p>
          <a:p>
            <a:r>
              <a:rPr lang="en-GB" sz="2300" dirty="0">
                <a:solidFill>
                  <a:schemeClr val="tx1"/>
                </a:solidFill>
              </a:rPr>
              <a:t>mixture</a:t>
            </a:r>
          </a:p>
        </p:txBody>
      </p:sp>
    </p:spTree>
    <p:extLst>
      <p:ext uri="{BB962C8B-B14F-4D97-AF65-F5344CB8AC3E}">
        <p14:creationId xmlns:p14="http://schemas.microsoft.com/office/powerpoint/2010/main" val="374463316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7347" name="Picture 1"/>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7827963" y="5589588"/>
            <a:ext cx="646112" cy="504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7348" name="Slide Number Placeholder 4"/>
          <p:cNvSpPr>
            <a:spLocks noGrp="1"/>
          </p:cNvSpPr>
          <p:nvPr>
            <p:ph type="sldNum" sz="quarter" idx="12"/>
          </p:nvPr>
        </p:nvSpPr>
        <p:spPr>
          <a:xfrm>
            <a:off x="6337300" y="6308725"/>
            <a:ext cx="2133600" cy="476250"/>
          </a:xfrm>
          <a:noFill/>
        </p:spPr>
        <p:txBody>
          <a:bodyPr/>
          <a:lstStyle>
            <a:lvl1pPr>
              <a:spcBef>
                <a:spcPct val="20000"/>
              </a:spcBef>
              <a:buChar char="•"/>
              <a:defRPr sz="3200">
                <a:solidFill>
                  <a:schemeClr val="tx1"/>
                </a:solidFill>
                <a:latin typeface="Arial" charset="0"/>
                <a:cs typeface="Arial" charset="0"/>
              </a:defRPr>
            </a:lvl1pPr>
            <a:lvl2pPr marL="742950" indent="-285750">
              <a:spcBef>
                <a:spcPct val="20000"/>
              </a:spcBef>
              <a:buChar char="–"/>
              <a:defRPr sz="2800">
                <a:solidFill>
                  <a:schemeClr val="tx1"/>
                </a:solidFill>
                <a:latin typeface="Arial" charset="0"/>
                <a:cs typeface="Arial" charset="0"/>
              </a:defRPr>
            </a:lvl2pPr>
            <a:lvl3pPr marL="1143000" indent="-228600">
              <a:spcBef>
                <a:spcPct val="20000"/>
              </a:spcBef>
              <a:buChar char="•"/>
              <a:defRPr sz="2400">
                <a:solidFill>
                  <a:schemeClr val="tx1"/>
                </a:solidFill>
                <a:latin typeface="Arial" charset="0"/>
                <a:cs typeface="Arial" charset="0"/>
              </a:defRPr>
            </a:lvl3pPr>
            <a:lvl4pPr marL="1600200" indent="-228600">
              <a:spcBef>
                <a:spcPct val="20000"/>
              </a:spcBef>
              <a:buChar char="–"/>
              <a:defRPr sz="2000">
                <a:solidFill>
                  <a:schemeClr val="tx1"/>
                </a:solidFill>
                <a:latin typeface="Arial" charset="0"/>
                <a:cs typeface="Arial" charset="0"/>
              </a:defRPr>
            </a:lvl4pPr>
            <a:lvl5pPr marL="2057400" indent="-228600">
              <a:spcBef>
                <a:spcPct val="20000"/>
              </a:spcBef>
              <a:buChar char="»"/>
              <a:defRPr sz="2000">
                <a:solidFill>
                  <a:schemeClr val="tx1"/>
                </a:solidFill>
                <a:latin typeface="Arial" charset="0"/>
                <a:cs typeface="Arial" charset="0"/>
              </a:defRPr>
            </a:lvl5pPr>
            <a:lvl6pPr marL="2514600" indent="-228600" eaLnBrk="0" fontAlgn="base" hangingPunct="0">
              <a:spcBef>
                <a:spcPct val="20000"/>
              </a:spcBef>
              <a:spcAft>
                <a:spcPct val="0"/>
              </a:spcAft>
              <a:buChar char="»"/>
              <a:defRPr sz="2000">
                <a:solidFill>
                  <a:schemeClr val="tx1"/>
                </a:solidFill>
                <a:latin typeface="Arial" charset="0"/>
                <a:cs typeface="Arial" charset="0"/>
              </a:defRPr>
            </a:lvl6pPr>
            <a:lvl7pPr marL="2971800" indent="-228600" eaLnBrk="0" fontAlgn="base" hangingPunct="0">
              <a:spcBef>
                <a:spcPct val="20000"/>
              </a:spcBef>
              <a:spcAft>
                <a:spcPct val="0"/>
              </a:spcAft>
              <a:buChar char="»"/>
              <a:defRPr sz="2000">
                <a:solidFill>
                  <a:schemeClr val="tx1"/>
                </a:solidFill>
                <a:latin typeface="Arial" charset="0"/>
                <a:cs typeface="Arial" charset="0"/>
              </a:defRPr>
            </a:lvl7pPr>
            <a:lvl8pPr marL="3429000" indent="-228600" eaLnBrk="0" fontAlgn="base" hangingPunct="0">
              <a:spcBef>
                <a:spcPct val="20000"/>
              </a:spcBef>
              <a:spcAft>
                <a:spcPct val="0"/>
              </a:spcAft>
              <a:buChar char="»"/>
              <a:defRPr sz="2000">
                <a:solidFill>
                  <a:schemeClr val="tx1"/>
                </a:solidFill>
                <a:latin typeface="Arial" charset="0"/>
                <a:cs typeface="Arial" charset="0"/>
              </a:defRPr>
            </a:lvl8pPr>
            <a:lvl9pPr marL="3886200" indent="-228600" eaLnBrk="0" fontAlgn="base" hangingPunct="0">
              <a:spcBef>
                <a:spcPct val="20000"/>
              </a:spcBef>
              <a:spcAft>
                <a:spcPct val="0"/>
              </a:spcAft>
              <a:buChar char="»"/>
              <a:defRPr sz="2000">
                <a:solidFill>
                  <a:schemeClr val="tx1"/>
                </a:solidFill>
                <a:latin typeface="Arial" charset="0"/>
                <a:cs typeface="Arial" charset="0"/>
              </a:defRPr>
            </a:lvl9pPr>
          </a:lstStyle>
          <a:p>
            <a:pPr>
              <a:spcBef>
                <a:spcPct val="0"/>
              </a:spcBef>
              <a:buFontTx/>
              <a:buNone/>
            </a:pPr>
            <a:fld id="{D45006D0-D9BB-4788-9073-B4D2305CA677}" type="slidenum">
              <a:rPr lang="en-GB" altLang="en-US" sz="1400"/>
              <a:pPr>
                <a:spcBef>
                  <a:spcPct val="0"/>
                </a:spcBef>
                <a:buFontTx/>
                <a:buNone/>
              </a:pPr>
              <a:t>2</a:t>
            </a:fld>
            <a:endParaRPr lang="en-GB" altLang="en-US" sz="1400"/>
          </a:p>
        </p:txBody>
      </p:sp>
      <p:pic>
        <p:nvPicPr>
          <p:cNvPr id="1026" name="Picture 2" descr="C:\Users\LUrquhart\AppData\Local\Microsoft\Windows\Temporary Internet Files\Content.IE5\NGP6GHAO\14836299-stack-of-books-books-stacked[1].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590529" y="1256030"/>
            <a:ext cx="1365848" cy="1488663"/>
          </a:xfrm>
          <a:prstGeom prst="rect">
            <a:avLst/>
          </a:prstGeom>
          <a:noFill/>
          <a:extLst>
            <a:ext uri="{909E8E84-426E-40DD-AFC4-6F175D3DCCD1}">
              <a14:hiddenFill xmlns:a14="http://schemas.microsoft.com/office/drawing/2010/main">
                <a:solidFill>
                  <a:srgbClr val="FFFFFF"/>
                </a:solidFill>
              </a14:hiddenFill>
            </a:ext>
          </a:extLst>
        </p:spPr>
      </p:pic>
      <p:sp>
        <p:nvSpPr>
          <p:cNvPr id="7" name="TextBox 6"/>
          <p:cNvSpPr txBox="1"/>
          <p:nvPr/>
        </p:nvSpPr>
        <p:spPr>
          <a:xfrm>
            <a:off x="899591" y="2719734"/>
            <a:ext cx="7056785" cy="1815882"/>
          </a:xfrm>
          <a:prstGeom prst="rect">
            <a:avLst/>
          </a:prstGeom>
          <a:solidFill>
            <a:schemeClr val="bg1"/>
          </a:solidFill>
        </p:spPr>
        <p:txBody>
          <a:bodyPr wrap="square" rtlCol="0">
            <a:spAutoFit/>
          </a:bodyPr>
          <a:lstStyle/>
          <a:p>
            <a:pPr algn="ctr"/>
            <a:endParaRPr lang="en-GB" sz="2800" dirty="0"/>
          </a:p>
          <a:p>
            <a:pPr algn="ctr"/>
            <a:r>
              <a:rPr lang="en-GB" sz="2800" dirty="0"/>
              <a:t>R2c. Can find words in a text that most closely match the meaning of a given word. </a:t>
            </a:r>
          </a:p>
          <a:p>
            <a:pPr algn="ctr"/>
            <a:endParaRPr lang="en-GB" sz="2800" dirty="0"/>
          </a:p>
        </p:txBody>
      </p:sp>
    </p:spTree>
    <p:extLst>
      <p:ext uri="{BB962C8B-B14F-4D97-AF65-F5344CB8AC3E}">
        <p14:creationId xmlns:p14="http://schemas.microsoft.com/office/powerpoint/2010/main" val="167168059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p:cNvSpPr/>
          <p:nvPr/>
        </p:nvSpPr>
        <p:spPr>
          <a:xfrm>
            <a:off x="467544" y="260648"/>
            <a:ext cx="8352928" cy="864096"/>
          </a:xfrm>
          <a:prstGeom prst="roundRect">
            <a:avLst/>
          </a:prstGeom>
          <a:solidFill>
            <a:schemeClr val="accent6">
              <a:lumMod val="60000"/>
              <a:lumOff val="4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2500" dirty="0">
              <a:solidFill>
                <a:schemeClr val="tx1"/>
              </a:solidFill>
            </a:endParaRPr>
          </a:p>
          <a:p>
            <a:pPr algn="ctr"/>
            <a:r>
              <a:rPr lang="en-GB" sz="2500" dirty="0">
                <a:solidFill>
                  <a:schemeClr val="tx1"/>
                </a:solidFill>
              </a:rPr>
              <a:t>Sometimes we are asked to identify words that have a similar meaning to other words, for example in questions like this: </a:t>
            </a:r>
          </a:p>
          <a:p>
            <a:pPr algn="ctr"/>
            <a:endParaRPr lang="en-GB" sz="2500" dirty="0">
              <a:solidFill>
                <a:srgbClr val="282828"/>
              </a:solidFill>
              <a:latin typeface="Calibri" panose="020F0502020204030204" pitchFamily="34" charset="0"/>
            </a:endParaRPr>
          </a:p>
        </p:txBody>
      </p:sp>
      <p:sp>
        <p:nvSpPr>
          <p:cNvPr id="5" name="Rounded Rectangle 8"/>
          <p:cNvSpPr/>
          <p:nvPr/>
        </p:nvSpPr>
        <p:spPr>
          <a:xfrm>
            <a:off x="463675" y="1412776"/>
            <a:ext cx="4180331" cy="5040559"/>
          </a:xfrm>
          <a:prstGeom prst="roundRect">
            <a:avLst/>
          </a:prstGeom>
          <a:solidFill>
            <a:schemeClr val="accent2">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2500" dirty="0">
                <a:solidFill>
                  <a:schemeClr val="tx1">
                    <a:lumMod val="75000"/>
                    <a:lumOff val="25000"/>
                  </a:schemeClr>
                </a:solidFill>
                <a:latin typeface="Calibri" panose="020F0502020204030204" pitchFamily="34" charset="0"/>
              </a:rPr>
              <a:t>Read the sentence below and identify the word closest in meaning to ‘trembled’. </a:t>
            </a:r>
          </a:p>
          <a:p>
            <a:endParaRPr lang="en-GB" sz="2500" dirty="0">
              <a:solidFill>
                <a:schemeClr val="tx1">
                  <a:lumMod val="75000"/>
                  <a:lumOff val="25000"/>
                </a:schemeClr>
              </a:solidFill>
              <a:latin typeface="Calibri" panose="020F0502020204030204" pitchFamily="34" charset="0"/>
            </a:endParaRPr>
          </a:p>
          <a:p>
            <a:r>
              <a:rPr lang="en-GB" sz="2500" i="1" dirty="0">
                <a:solidFill>
                  <a:schemeClr val="tx1">
                    <a:lumMod val="75000"/>
                    <a:lumOff val="25000"/>
                  </a:schemeClr>
                </a:solidFill>
                <a:latin typeface="Calibri" panose="020F0502020204030204" pitchFamily="34" charset="0"/>
              </a:rPr>
              <a:t>Her lank, greasy hair lay flat against her forehead as her body shivered in the damp confines of the cellar. </a:t>
            </a:r>
          </a:p>
        </p:txBody>
      </p:sp>
      <p:sp>
        <p:nvSpPr>
          <p:cNvPr id="6" name="Rounded Rectangle 5"/>
          <p:cNvSpPr/>
          <p:nvPr/>
        </p:nvSpPr>
        <p:spPr>
          <a:xfrm>
            <a:off x="4932040" y="1425915"/>
            <a:ext cx="3960440" cy="5037971"/>
          </a:xfrm>
          <a:prstGeom prst="roundRect">
            <a:avLst/>
          </a:prstGeom>
          <a:solidFill>
            <a:srgbClr val="92D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2500" dirty="0">
                <a:solidFill>
                  <a:schemeClr val="tx1">
                    <a:lumMod val="75000"/>
                    <a:lumOff val="25000"/>
                  </a:schemeClr>
                </a:solidFill>
                <a:latin typeface="Calibri" panose="020F0502020204030204" pitchFamily="34" charset="0"/>
              </a:rPr>
              <a:t>Which of these words is closest in meaning to ‘thorny’? Tick one. </a:t>
            </a:r>
          </a:p>
          <a:p>
            <a:endParaRPr lang="en-GB" sz="2500" dirty="0">
              <a:solidFill>
                <a:schemeClr val="tx1">
                  <a:lumMod val="75000"/>
                  <a:lumOff val="25000"/>
                </a:schemeClr>
              </a:solidFill>
              <a:latin typeface="Calibri" panose="020F0502020204030204" pitchFamily="34" charset="0"/>
            </a:endParaRPr>
          </a:p>
          <a:p>
            <a:r>
              <a:rPr lang="en-GB" sz="2500" dirty="0">
                <a:solidFill>
                  <a:schemeClr val="tx1">
                    <a:lumMod val="75000"/>
                    <a:lumOff val="25000"/>
                  </a:schemeClr>
                </a:solidFill>
                <a:latin typeface="Calibri" panose="020F0502020204030204" pitchFamily="34" charset="0"/>
              </a:rPr>
              <a:t>rough</a:t>
            </a:r>
          </a:p>
          <a:p>
            <a:endParaRPr lang="en-GB" sz="2500" dirty="0">
              <a:solidFill>
                <a:schemeClr val="tx1">
                  <a:lumMod val="75000"/>
                  <a:lumOff val="25000"/>
                </a:schemeClr>
              </a:solidFill>
              <a:latin typeface="Calibri" panose="020F0502020204030204" pitchFamily="34" charset="0"/>
            </a:endParaRPr>
          </a:p>
          <a:p>
            <a:r>
              <a:rPr lang="en-GB" sz="2500" dirty="0">
                <a:solidFill>
                  <a:schemeClr val="tx1">
                    <a:lumMod val="75000"/>
                    <a:lumOff val="25000"/>
                  </a:schemeClr>
                </a:solidFill>
                <a:latin typeface="Calibri" panose="020F0502020204030204" pitchFamily="34" charset="0"/>
              </a:rPr>
              <a:t>uneven</a:t>
            </a:r>
          </a:p>
          <a:p>
            <a:endParaRPr lang="en-GB" sz="2500" dirty="0">
              <a:solidFill>
                <a:schemeClr val="tx1">
                  <a:lumMod val="75000"/>
                  <a:lumOff val="25000"/>
                </a:schemeClr>
              </a:solidFill>
              <a:latin typeface="Calibri" panose="020F0502020204030204" pitchFamily="34" charset="0"/>
            </a:endParaRPr>
          </a:p>
          <a:p>
            <a:r>
              <a:rPr lang="en-GB" sz="2500" dirty="0">
                <a:solidFill>
                  <a:schemeClr val="tx1">
                    <a:lumMod val="75000"/>
                    <a:lumOff val="25000"/>
                  </a:schemeClr>
                </a:solidFill>
                <a:latin typeface="Calibri" panose="020F0502020204030204" pitchFamily="34" charset="0"/>
              </a:rPr>
              <a:t>prickly</a:t>
            </a:r>
          </a:p>
          <a:p>
            <a:endParaRPr lang="en-GB" sz="2500" dirty="0">
              <a:solidFill>
                <a:schemeClr val="tx1">
                  <a:lumMod val="75000"/>
                  <a:lumOff val="25000"/>
                </a:schemeClr>
              </a:solidFill>
              <a:latin typeface="Calibri" panose="020F0502020204030204" pitchFamily="34" charset="0"/>
            </a:endParaRPr>
          </a:p>
          <a:p>
            <a:r>
              <a:rPr lang="en-GB" sz="2500" dirty="0">
                <a:solidFill>
                  <a:schemeClr val="tx1">
                    <a:lumMod val="75000"/>
                    <a:lumOff val="25000"/>
                  </a:schemeClr>
                </a:solidFill>
                <a:latin typeface="Calibri" panose="020F0502020204030204" pitchFamily="34" charset="0"/>
              </a:rPr>
              <a:t>leafy</a:t>
            </a:r>
          </a:p>
          <a:p>
            <a:endParaRPr lang="en-GB" sz="2500" dirty="0">
              <a:solidFill>
                <a:schemeClr val="tx1">
                  <a:lumMod val="75000"/>
                  <a:lumOff val="25000"/>
                </a:schemeClr>
              </a:solidFill>
              <a:latin typeface="Calibri" panose="020F0502020204030204" pitchFamily="34" charset="0"/>
            </a:endParaRPr>
          </a:p>
        </p:txBody>
      </p:sp>
      <p:sp>
        <p:nvSpPr>
          <p:cNvPr id="7" name="Rectangle 6"/>
          <p:cNvSpPr/>
          <p:nvPr/>
        </p:nvSpPr>
        <p:spPr>
          <a:xfrm>
            <a:off x="6624228" y="3501008"/>
            <a:ext cx="288032" cy="288032"/>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Rectangle 7"/>
          <p:cNvSpPr/>
          <p:nvPr/>
        </p:nvSpPr>
        <p:spPr>
          <a:xfrm>
            <a:off x="6624228" y="4222379"/>
            <a:ext cx="288032" cy="288032"/>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Rectangle 8"/>
          <p:cNvSpPr/>
          <p:nvPr/>
        </p:nvSpPr>
        <p:spPr>
          <a:xfrm>
            <a:off x="6598274" y="5013176"/>
            <a:ext cx="288032" cy="288032"/>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Rectangle 9"/>
          <p:cNvSpPr/>
          <p:nvPr/>
        </p:nvSpPr>
        <p:spPr>
          <a:xfrm>
            <a:off x="6598274" y="5733256"/>
            <a:ext cx="288032" cy="288032"/>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19784944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ounded Rectangle 2"/>
          <p:cNvSpPr/>
          <p:nvPr/>
        </p:nvSpPr>
        <p:spPr>
          <a:xfrm>
            <a:off x="366669" y="267575"/>
            <a:ext cx="8352928" cy="864096"/>
          </a:xfrm>
          <a:prstGeom prst="roundRect">
            <a:avLst/>
          </a:prstGeom>
          <a:solidFill>
            <a:schemeClr val="accent6">
              <a:lumMod val="60000"/>
              <a:lumOff val="4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2500" dirty="0">
                <a:solidFill>
                  <a:schemeClr val="tx1"/>
                </a:solidFill>
              </a:rPr>
              <a:t>There are many skills and strategies that are required when answering these types of questions:</a:t>
            </a:r>
          </a:p>
        </p:txBody>
      </p:sp>
      <p:sp>
        <p:nvSpPr>
          <p:cNvPr id="4" name="Rounded Rectangle 8"/>
          <p:cNvSpPr/>
          <p:nvPr/>
        </p:nvSpPr>
        <p:spPr>
          <a:xfrm>
            <a:off x="366669" y="1401091"/>
            <a:ext cx="5717499" cy="5040559"/>
          </a:xfrm>
          <a:prstGeom prst="roundRect">
            <a:avLst/>
          </a:prstGeom>
          <a:solidFill>
            <a:schemeClr val="accent2">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2500" dirty="0">
              <a:solidFill>
                <a:schemeClr val="tx1"/>
              </a:solidFill>
            </a:endParaRPr>
          </a:p>
          <a:p>
            <a:pPr marL="342900" indent="-342900">
              <a:buFont typeface="Wingdings" panose="05000000000000000000" pitchFamily="2" charset="2"/>
              <a:buChar char="ü"/>
            </a:pPr>
            <a:r>
              <a:rPr lang="en-GB" sz="2500" dirty="0">
                <a:solidFill>
                  <a:schemeClr val="tx1"/>
                </a:solidFill>
              </a:rPr>
              <a:t>Decoding the word, its context and the possible synonyms</a:t>
            </a:r>
          </a:p>
          <a:p>
            <a:pPr marL="342900" indent="-342900">
              <a:buFont typeface="Wingdings" panose="05000000000000000000" pitchFamily="2" charset="2"/>
              <a:buChar char="ü"/>
            </a:pPr>
            <a:r>
              <a:rPr lang="en-GB" sz="2500" dirty="0">
                <a:solidFill>
                  <a:schemeClr val="tx1"/>
                </a:solidFill>
              </a:rPr>
              <a:t>Understanding what the word and suggested alternatives mean</a:t>
            </a:r>
          </a:p>
          <a:p>
            <a:pPr marL="342900" indent="-342900">
              <a:buFont typeface="Wingdings" panose="05000000000000000000" pitchFamily="2" charset="2"/>
              <a:buChar char="ü"/>
            </a:pPr>
            <a:r>
              <a:rPr lang="en-GB" sz="2500" dirty="0">
                <a:solidFill>
                  <a:schemeClr val="tx1"/>
                </a:solidFill>
              </a:rPr>
              <a:t>Being able to identify other language with a similar meaning</a:t>
            </a:r>
          </a:p>
          <a:p>
            <a:pPr marL="342900" indent="-342900">
              <a:buFont typeface="Wingdings" panose="05000000000000000000" pitchFamily="2" charset="2"/>
              <a:buChar char="ü"/>
            </a:pPr>
            <a:r>
              <a:rPr lang="en-GB" sz="2500" dirty="0">
                <a:solidFill>
                  <a:schemeClr val="tx1"/>
                </a:solidFill>
              </a:rPr>
              <a:t>Working out if the alternative word you have chosen would make sense in the context that it is written</a:t>
            </a:r>
          </a:p>
          <a:p>
            <a:pPr marL="342900" indent="-342900">
              <a:buFont typeface="Wingdings" panose="05000000000000000000" pitchFamily="2" charset="2"/>
              <a:buChar char="ü"/>
            </a:pPr>
            <a:r>
              <a:rPr lang="en-GB" sz="2500" dirty="0">
                <a:solidFill>
                  <a:schemeClr val="tx1"/>
                </a:solidFill>
              </a:rPr>
              <a:t>Considering words that are close in meaning, but not quite the same</a:t>
            </a:r>
          </a:p>
          <a:p>
            <a:pPr marL="342900" indent="-342900">
              <a:buFont typeface="Wingdings" panose="05000000000000000000" pitchFamily="2" charset="2"/>
              <a:buChar char="ü"/>
            </a:pPr>
            <a:endParaRPr lang="en-GB" sz="2500" i="1" dirty="0">
              <a:solidFill>
                <a:schemeClr val="tx1">
                  <a:lumMod val="75000"/>
                  <a:lumOff val="25000"/>
                </a:schemeClr>
              </a:solidFill>
              <a:latin typeface="Calibri" panose="020F0502020204030204" pitchFamily="34" charset="0"/>
            </a:endParaRPr>
          </a:p>
        </p:txBody>
      </p:sp>
      <p:sp>
        <p:nvSpPr>
          <p:cNvPr id="5" name="Rounded Rectangle 4"/>
          <p:cNvSpPr/>
          <p:nvPr/>
        </p:nvSpPr>
        <p:spPr>
          <a:xfrm>
            <a:off x="6228184" y="1425915"/>
            <a:ext cx="2664296" cy="2651157"/>
          </a:xfrm>
          <a:prstGeom prst="roundRect">
            <a:avLst/>
          </a:prstGeom>
          <a:solidFill>
            <a:srgbClr val="92D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2500" dirty="0">
                <a:solidFill>
                  <a:schemeClr val="tx1"/>
                </a:solidFill>
                <a:latin typeface="Calibri" panose="020F0502020204030204" pitchFamily="34" charset="0"/>
              </a:rPr>
              <a:t>Do you know what a synonym is? Move the box below to check if you were correct. </a:t>
            </a:r>
          </a:p>
        </p:txBody>
      </p:sp>
      <p:sp>
        <p:nvSpPr>
          <p:cNvPr id="7" name="TextBox 6"/>
          <p:cNvSpPr txBox="1"/>
          <p:nvPr/>
        </p:nvSpPr>
        <p:spPr>
          <a:xfrm>
            <a:off x="6444208" y="4287533"/>
            <a:ext cx="2448272" cy="2015936"/>
          </a:xfrm>
          <a:prstGeom prst="rect">
            <a:avLst/>
          </a:prstGeom>
          <a:noFill/>
        </p:spPr>
        <p:txBody>
          <a:bodyPr wrap="square" rtlCol="0">
            <a:spAutoFit/>
          </a:bodyPr>
          <a:lstStyle/>
          <a:p>
            <a:r>
              <a:rPr lang="en-GB" sz="2500" dirty="0"/>
              <a:t>A synonym is a word that means the same or nearly the same as another word. </a:t>
            </a:r>
          </a:p>
        </p:txBody>
      </p:sp>
      <p:sp>
        <p:nvSpPr>
          <p:cNvPr id="6" name="Rounded Rectangle 5"/>
          <p:cNvSpPr/>
          <p:nvPr/>
        </p:nvSpPr>
        <p:spPr>
          <a:xfrm>
            <a:off x="6246186" y="4287239"/>
            <a:ext cx="2628292" cy="2376264"/>
          </a:xfrm>
          <a:prstGeom prst="roundRect">
            <a:avLst/>
          </a:prstGeom>
          <a:solidFill>
            <a:schemeClr val="accent6">
              <a:lumMod val="60000"/>
              <a:lumOff val="4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5500" dirty="0">
                <a:solidFill>
                  <a:schemeClr val="tx1"/>
                </a:solidFill>
              </a:rPr>
              <a:t>?</a:t>
            </a:r>
          </a:p>
        </p:txBody>
      </p:sp>
    </p:spTree>
    <p:extLst>
      <p:ext uri="{BB962C8B-B14F-4D97-AF65-F5344CB8AC3E}">
        <p14:creationId xmlns:p14="http://schemas.microsoft.com/office/powerpoint/2010/main" val="350365019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ounded Rectangle 2"/>
          <p:cNvSpPr/>
          <p:nvPr/>
        </p:nvSpPr>
        <p:spPr>
          <a:xfrm>
            <a:off x="251520" y="126943"/>
            <a:ext cx="3600400" cy="1325578"/>
          </a:xfrm>
          <a:prstGeom prst="roundRect">
            <a:avLst/>
          </a:prstGeom>
          <a:solidFill>
            <a:srgbClr val="92D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2800" b="1" dirty="0">
              <a:solidFill>
                <a:schemeClr val="tx1"/>
              </a:solidFill>
            </a:endParaRPr>
          </a:p>
          <a:p>
            <a:r>
              <a:rPr lang="en-GB" sz="2800" b="1" dirty="0">
                <a:solidFill>
                  <a:schemeClr val="tx1"/>
                </a:solidFill>
              </a:rPr>
              <a:t>Decoding the word and suggested alternatives</a:t>
            </a:r>
          </a:p>
          <a:p>
            <a:endParaRPr lang="en-GB" sz="2500" dirty="0">
              <a:solidFill>
                <a:schemeClr val="tx1"/>
              </a:solidFill>
              <a:latin typeface="Calibri" panose="020F0502020204030204" pitchFamily="34" charset="0"/>
            </a:endParaRPr>
          </a:p>
        </p:txBody>
      </p:sp>
      <p:sp>
        <p:nvSpPr>
          <p:cNvPr id="6" name="Rounded Rectangle 5"/>
          <p:cNvSpPr/>
          <p:nvPr/>
        </p:nvSpPr>
        <p:spPr>
          <a:xfrm>
            <a:off x="5364088" y="5157192"/>
            <a:ext cx="3600400" cy="1541602"/>
          </a:xfrm>
          <a:prstGeom prst="roundRect">
            <a:avLst/>
          </a:prstGeom>
          <a:solidFill>
            <a:srgbClr val="92D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2500" dirty="0">
                <a:solidFill>
                  <a:schemeClr val="tx1"/>
                </a:solidFill>
                <a:latin typeface="Calibri" panose="020F0502020204030204" pitchFamily="34" charset="0"/>
              </a:rPr>
              <a:t>See R1a Therapies for more teaching on this concept. </a:t>
            </a:r>
          </a:p>
        </p:txBody>
      </p:sp>
      <p:sp>
        <p:nvSpPr>
          <p:cNvPr id="7" name="Rounded Rectangle 8"/>
          <p:cNvSpPr/>
          <p:nvPr/>
        </p:nvSpPr>
        <p:spPr>
          <a:xfrm>
            <a:off x="3275855" y="2293970"/>
            <a:ext cx="2742830" cy="1512168"/>
          </a:xfrm>
          <a:prstGeom prst="roundRect">
            <a:avLst/>
          </a:prstGeom>
          <a:solidFill>
            <a:schemeClr val="accent2">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500" i="1" dirty="0">
                <a:solidFill>
                  <a:schemeClr val="tx1"/>
                </a:solidFill>
                <a:latin typeface="Calibri" panose="020F0502020204030204" pitchFamily="34" charset="0"/>
              </a:rPr>
              <a:t>Have you tried…</a:t>
            </a:r>
          </a:p>
        </p:txBody>
      </p:sp>
      <p:sp>
        <p:nvSpPr>
          <p:cNvPr id="8" name="TextBox 7"/>
          <p:cNvSpPr txBox="1"/>
          <p:nvPr/>
        </p:nvSpPr>
        <p:spPr>
          <a:xfrm>
            <a:off x="4008987" y="166484"/>
            <a:ext cx="4019396" cy="1246495"/>
          </a:xfrm>
          <a:prstGeom prst="rect">
            <a:avLst/>
          </a:prstGeom>
          <a:noFill/>
          <a:ln>
            <a:solidFill>
              <a:schemeClr val="tx1"/>
            </a:solidFill>
          </a:ln>
        </p:spPr>
        <p:txBody>
          <a:bodyPr wrap="square" rtlCol="0">
            <a:spAutoFit/>
          </a:bodyPr>
          <a:lstStyle/>
          <a:p>
            <a:pPr algn="ctr"/>
            <a:r>
              <a:rPr lang="en-GB" sz="2500" dirty="0"/>
              <a:t>…using phonic decoding strategies to sound out the word?</a:t>
            </a:r>
          </a:p>
        </p:txBody>
      </p:sp>
      <p:sp>
        <p:nvSpPr>
          <p:cNvPr id="9" name="TextBox 8"/>
          <p:cNvSpPr txBox="1"/>
          <p:nvPr/>
        </p:nvSpPr>
        <p:spPr>
          <a:xfrm>
            <a:off x="6476780" y="2985120"/>
            <a:ext cx="2452141" cy="2015936"/>
          </a:xfrm>
          <a:prstGeom prst="rect">
            <a:avLst/>
          </a:prstGeom>
          <a:noFill/>
          <a:ln>
            <a:solidFill>
              <a:schemeClr val="tx1"/>
            </a:solidFill>
          </a:ln>
        </p:spPr>
        <p:txBody>
          <a:bodyPr wrap="square" rtlCol="0">
            <a:spAutoFit/>
          </a:bodyPr>
          <a:lstStyle/>
          <a:p>
            <a:pPr algn="ctr"/>
            <a:r>
              <a:rPr lang="en-GB" sz="2500" dirty="0"/>
              <a:t>…using the context of the word to help you work out what it says? </a:t>
            </a:r>
          </a:p>
        </p:txBody>
      </p:sp>
      <p:sp>
        <p:nvSpPr>
          <p:cNvPr id="10" name="TextBox 9"/>
          <p:cNvSpPr txBox="1"/>
          <p:nvPr/>
        </p:nvSpPr>
        <p:spPr>
          <a:xfrm>
            <a:off x="251520" y="1633111"/>
            <a:ext cx="2452141" cy="1246495"/>
          </a:xfrm>
          <a:prstGeom prst="rect">
            <a:avLst/>
          </a:prstGeom>
          <a:noFill/>
          <a:ln>
            <a:solidFill>
              <a:schemeClr val="tx1"/>
            </a:solidFill>
          </a:ln>
        </p:spPr>
        <p:txBody>
          <a:bodyPr wrap="square" rtlCol="0">
            <a:spAutoFit/>
          </a:bodyPr>
          <a:lstStyle/>
          <a:p>
            <a:pPr algn="ctr"/>
            <a:r>
              <a:rPr lang="en-GB" sz="2500" dirty="0"/>
              <a:t>…identifying parts of the word you do know?</a:t>
            </a:r>
          </a:p>
        </p:txBody>
      </p:sp>
      <p:sp>
        <p:nvSpPr>
          <p:cNvPr id="11" name="TextBox 10"/>
          <p:cNvSpPr txBox="1"/>
          <p:nvPr/>
        </p:nvSpPr>
        <p:spPr>
          <a:xfrm>
            <a:off x="6228184" y="1633110"/>
            <a:ext cx="2736304" cy="1246495"/>
          </a:xfrm>
          <a:prstGeom prst="rect">
            <a:avLst/>
          </a:prstGeom>
          <a:noFill/>
          <a:ln>
            <a:solidFill>
              <a:schemeClr val="tx1"/>
            </a:solidFill>
          </a:ln>
        </p:spPr>
        <p:txBody>
          <a:bodyPr wrap="square" rtlCol="0">
            <a:spAutoFit/>
          </a:bodyPr>
          <a:lstStyle/>
          <a:p>
            <a:pPr algn="ctr"/>
            <a:r>
              <a:rPr lang="en-GB" sz="2500" dirty="0"/>
              <a:t>…breaking the words into smaller chunks? </a:t>
            </a:r>
          </a:p>
        </p:txBody>
      </p:sp>
      <p:sp>
        <p:nvSpPr>
          <p:cNvPr id="12" name="TextBox 11"/>
          <p:cNvSpPr txBox="1"/>
          <p:nvPr/>
        </p:nvSpPr>
        <p:spPr>
          <a:xfrm>
            <a:off x="251520" y="3177480"/>
            <a:ext cx="2452141" cy="1631216"/>
          </a:xfrm>
          <a:prstGeom prst="rect">
            <a:avLst/>
          </a:prstGeom>
          <a:noFill/>
          <a:ln>
            <a:solidFill>
              <a:schemeClr val="tx1"/>
            </a:solidFill>
          </a:ln>
        </p:spPr>
        <p:txBody>
          <a:bodyPr wrap="square" rtlCol="0">
            <a:spAutoFit/>
          </a:bodyPr>
          <a:lstStyle/>
          <a:p>
            <a:pPr algn="ctr"/>
            <a:r>
              <a:rPr lang="en-GB" sz="2500" dirty="0"/>
              <a:t>…using your knowledge of similar word patterns?</a:t>
            </a:r>
          </a:p>
        </p:txBody>
      </p:sp>
      <p:sp>
        <p:nvSpPr>
          <p:cNvPr id="13" name="TextBox 12"/>
          <p:cNvSpPr txBox="1"/>
          <p:nvPr/>
        </p:nvSpPr>
        <p:spPr>
          <a:xfrm>
            <a:off x="1115616" y="5013176"/>
            <a:ext cx="3888432" cy="1246495"/>
          </a:xfrm>
          <a:prstGeom prst="rect">
            <a:avLst/>
          </a:prstGeom>
          <a:noFill/>
          <a:ln>
            <a:solidFill>
              <a:schemeClr val="tx1"/>
            </a:solidFill>
          </a:ln>
        </p:spPr>
        <p:txBody>
          <a:bodyPr wrap="square" rtlCol="0">
            <a:spAutoFit/>
          </a:bodyPr>
          <a:lstStyle/>
          <a:p>
            <a:pPr algn="ctr"/>
            <a:r>
              <a:rPr lang="en-GB" sz="2500" dirty="0"/>
              <a:t>…using your visual recall of vocabulary you have seen before?</a:t>
            </a:r>
          </a:p>
        </p:txBody>
      </p:sp>
      <p:cxnSp>
        <p:nvCxnSpPr>
          <p:cNvPr id="15" name="Straight Arrow Connector 14"/>
          <p:cNvCxnSpPr/>
          <p:nvPr/>
        </p:nvCxnSpPr>
        <p:spPr>
          <a:xfrm flipH="1" flipV="1">
            <a:off x="2843808" y="2492896"/>
            <a:ext cx="432047" cy="216024"/>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6" name="Straight Arrow Connector 15"/>
          <p:cNvCxnSpPr/>
          <p:nvPr/>
        </p:nvCxnSpPr>
        <p:spPr>
          <a:xfrm flipV="1">
            <a:off x="5910672" y="2202351"/>
            <a:ext cx="317512" cy="108012"/>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7" name="Straight Arrow Connector 16"/>
          <p:cNvCxnSpPr/>
          <p:nvPr/>
        </p:nvCxnSpPr>
        <p:spPr>
          <a:xfrm flipH="1" flipV="1">
            <a:off x="4659449" y="1412979"/>
            <a:ext cx="1" cy="880992"/>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8" name="Straight Arrow Connector 17"/>
          <p:cNvCxnSpPr/>
          <p:nvPr/>
        </p:nvCxnSpPr>
        <p:spPr>
          <a:xfrm>
            <a:off x="5730652" y="3806138"/>
            <a:ext cx="746128" cy="597459"/>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9" name="Straight Arrow Connector 18"/>
          <p:cNvCxnSpPr/>
          <p:nvPr/>
        </p:nvCxnSpPr>
        <p:spPr>
          <a:xfrm>
            <a:off x="4008987" y="3806138"/>
            <a:ext cx="1" cy="1194918"/>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0" name="Straight Arrow Connector 19"/>
          <p:cNvCxnSpPr/>
          <p:nvPr/>
        </p:nvCxnSpPr>
        <p:spPr>
          <a:xfrm flipH="1">
            <a:off x="2843808" y="3806138"/>
            <a:ext cx="736848" cy="342942"/>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18337122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ounded Rectangle 8"/>
          <p:cNvSpPr/>
          <p:nvPr/>
        </p:nvSpPr>
        <p:spPr>
          <a:xfrm>
            <a:off x="1731979" y="260648"/>
            <a:ext cx="5648333" cy="864095"/>
          </a:xfrm>
          <a:prstGeom prst="roundRect">
            <a:avLst/>
          </a:prstGeom>
          <a:solidFill>
            <a:schemeClr val="accent2">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500" dirty="0">
                <a:solidFill>
                  <a:schemeClr val="tx1"/>
                </a:solidFill>
              </a:rPr>
              <a:t>Understanding what the word and suggested alternatives mean</a:t>
            </a:r>
          </a:p>
        </p:txBody>
      </p:sp>
      <p:sp>
        <p:nvSpPr>
          <p:cNvPr id="4" name="Rounded Rectangle 3"/>
          <p:cNvSpPr/>
          <p:nvPr/>
        </p:nvSpPr>
        <p:spPr>
          <a:xfrm>
            <a:off x="4211960" y="2276872"/>
            <a:ext cx="4824537" cy="4392488"/>
          </a:xfrm>
          <a:prstGeom prst="roundRect">
            <a:avLst/>
          </a:prstGeom>
          <a:solidFill>
            <a:srgbClr val="92D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2500" b="1" dirty="0">
                <a:solidFill>
                  <a:schemeClr val="tx1"/>
                </a:solidFill>
                <a:latin typeface="Calibri" panose="020F0502020204030204" pitchFamily="34" charset="0"/>
              </a:rPr>
              <a:t>Knowledge of parts of the word</a:t>
            </a:r>
          </a:p>
          <a:p>
            <a:endParaRPr lang="en-GB" sz="2500" b="1" dirty="0">
              <a:solidFill>
                <a:schemeClr val="tx1"/>
              </a:solidFill>
              <a:latin typeface="Calibri" panose="020F0502020204030204" pitchFamily="34" charset="0"/>
            </a:endParaRPr>
          </a:p>
          <a:p>
            <a:r>
              <a:rPr lang="en-GB" sz="2300" i="1" dirty="0">
                <a:solidFill>
                  <a:schemeClr val="tx1"/>
                </a:solidFill>
                <a:latin typeface="Calibri" panose="020F0502020204030204" pitchFamily="34" charset="0"/>
              </a:rPr>
              <a:t>Other words may contain parts that you understand. Which parts of these words do you recognise? What clue does it give you?</a:t>
            </a:r>
          </a:p>
          <a:p>
            <a:endParaRPr lang="en-GB" sz="2400" dirty="0">
              <a:solidFill>
                <a:schemeClr val="tx1"/>
              </a:solidFill>
              <a:latin typeface="Calibri" panose="020F0502020204030204" pitchFamily="34" charset="0"/>
            </a:endParaRPr>
          </a:p>
          <a:p>
            <a:r>
              <a:rPr lang="en-GB" sz="2400" b="1" dirty="0">
                <a:solidFill>
                  <a:schemeClr val="tx1"/>
                </a:solidFill>
                <a:latin typeface="Calibri" panose="020F0502020204030204" pitchFamily="34" charset="0"/>
              </a:rPr>
              <a:t>pollinate	 undemocratic	</a:t>
            </a:r>
          </a:p>
          <a:p>
            <a:r>
              <a:rPr lang="en-GB" sz="2400" b="1" dirty="0">
                <a:solidFill>
                  <a:schemeClr val="tx1"/>
                </a:solidFill>
                <a:latin typeface="Calibri" panose="020F0502020204030204" pitchFamily="34" charset="0"/>
              </a:rPr>
              <a:t>ill-equipped	        disenchanted</a:t>
            </a:r>
          </a:p>
          <a:p>
            <a:r>
              <a:rPr lang="en-GB" sz="2400" b="1" dirty="0">
                <a:solidFill>
                  <a:schemeClr val="tx1"/>
                </a:solidFill>
                <a:latin typeface="Calibri" panose="020F0502020204030204" pitchFamily="34" charset="0"/>
              </a:rPr>
              <a:t>correspondence      preposition </a:t>
            </a:r>
            <a:r>
              <a:rPr lang="en-GB" sz="2500" dirty="0">
                <a:solidFill>
                  <a:schemeClr val="tx1"/>
                </a:solidFill>
                <a:latin typeface="Calibri" panose="020F0502020204030204" pitchFamily="34" charset="0"/>
              </a:rPr>
              <a:t>	</a:t>
            </a:r>
          </a:p>
        </p:txBody>
      </p:sp>
      <p:sp>
        <p:nvSpPr>
          <p:cNvPr id="5" name="Rounded Rectangle 4"/>
          <p:cNvSpPr/>
          <p:nvPr/>
        </p:nvSpPr>
        <p:spPr>
          <a:xfrm>
            <a:off x="179511" y="2276872"/>
            <a:ext cx="3888433" cy="4392488"/>
          </a:xfrm>
          <a:prstGeom prst="roundRect">
            <a:avLst/>
          </a:prstGeom>
          <a:solidFill>
            <a:schemeClr val="accent6">
              <a:lumMod val="60000"/>
              <a:lumOff val="4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500" b="1" dirty="0">
                <a:solidFill>
                  <a:schemeClr val="tx1"/>
                </a:solidFill>
              </a:rPr>
              <a:t>Knowledge of the word itself</a:t>
            </a:r>
          </a:p>
          <a:p>
            <a:pPr algn="ctr"/>
            <a:endParaRPr lang="en-GB" sz="2500" dirty="0">
              <a:solidFill>
                <a:schemeClr val="tx1"/>
              </a:solidFill>
            </a:endParaRPr>
          </a:p>
          <a:p>
            <a:pPr algn="ctr"/>
            <a:r>
              <a:rPr lang="en-GB" sz="2300" i="1" dirty="0">
                <a:solidFill>
                  <a:schemeClr val="tx1"/>
                </a:solidFill>
              </a:rPr>
              <a:t>There are some words that you just know the meaning of because you have seen or heard them before:</a:t>
            </a:r>
          </a:p>
          <a:p>
            <a:pPr algn="ctr"/>
            <a:endParaRPr lang="en-GB" sz="2500" dirty="0">
              <a:solidFill>
                <a:schemeClr val="tx1"/>
              </a:solidFill>
            </a:endParaRPr>
          </a:p>
          <a:p>
            <a:pPr algn="ctr"/>
            <a:r>
              <a:rPr lang="en-GB" sz="2300" b="1" dirty="0">
                <a:solidFill>
                  <a:schemeClr val="tx1"/>
                </a:solidFill>
              </a:rPr>
              <a:t>tremendous – very good</a:t>
            </a:r>
          </a:p>
          <a:p>
            <a:pPr algn="ctr"/>
            <a:r>
              <a:rPr lang="en-GB" sz="2300" b="1" dirty="0">
                <a:solidFill>
                  <a:schemeClr val="tx1"/>
                </a:solidFill>
              </a:rPr>
              <a:t>rosy – slightly pink</a:t>
            </a:r>
          </a:p>
          <a:p>
            <a:pPr algn="ctr"/>
            <a:r>
              <a:rPr lang="en-GB" sz="2300" b="1" dirty="0">
                <a:solidFill>
                  <a:schemeClr val="tx1"/>
                </a:solidFill>
              </a:rPr>
              <a:t>perched – sat on the edge of</a:t>
            </a:r>
          </a:p>
        </p:txBody>
      </p:sp>
      <p:sp>
        <p:nvSpPr>
          <p:cNvPr id="6" name="TextBox 5"/>
          <p:cNvSpPr txBox="1"/>
          <p:nvPr/>
        </p:nvSpPr>
        <p:spPr>
          <a:xfrm>
            <a:off x="791581" y="1268760"/>
            <a:ext cx="7668852" cy="861774"/>
          </a:xfrm>
          <a:prstGeom prst="rect">
            <a:avLst/>
          </a:prstGeom>
          <a:noFill/>
          <a:ln>
            <a:solidFill>
              <a:schemeClr val="tx1"/>
            </a:solidFill>
          </a:ln>
        </p:spPr>
        <p:txBody>
          <a:bodyPr wrap="square" rtlCol="0">
            <a:spAutoFit/>
          </a:bodyPr>
          <a:lstStyle/>
          <a:p>
            <a:pPr algn="ctr"/>
            <a:r>
              <a:rPr lang="en-GB" sz="2500" dirty="0"/>
              <a:t>There are several strategies that can help you work out the meaning of an individual word. </a:t>
            </a:r>
          </a:p>
        </p:txBody>
      </p:sp>
    </p:spTree>
    <p:extLst>
      <p:ext uri="{BB962C8B-B14F-4D97-AF65-F5344CB8AC3E}">
        <p14:creationId xmlns:p14="http://schemas.microsoft.com/office/powerpoint/2010/main" val="339023555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ounded Rectangle 8"/>
          <p:cNvSpPr/>
          <p:nvPr/>
        </p:nvSpPr>
        <p:spPr>
          <a:xfrm>
            <a:off x="1731979" y="260648"/>
            <a:ext cx="5648333" cy="864095"/>
          </a:xfrm>
          <a:prstGeom prst="roundRect">
            <a:avLst/>
          </a:prstGeom>
          <a:solidFill>
            <a:schemeClr val="accent2">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500" dirty="0">
                <a:solidFill>
                  <a:schemeClr val="tx1"/>
                </a:solidFill>
              </a:rPr>
              <a:t>Understanding what the word and suggested alternatives mean</a:t>
            </a:r>
          </a:p>
        </p:txBody>
      </p:sp>
      <p:sp>
        <p:nvSpPr>
          <p:cNvPr id="3" name="TextBox 2"/>
          <p:cNvSpPr txBox="1"/>
          <p:nvPr/>
        </p:nvSpPr>
        <p:spPr>
          <a:xfrm>
            <a:off x="791581" y="1268760"/>
            <a:ext cx="7668852" cy="2015936"/>
          </a:xfrm>
          <a:prstGeom prst="rect">
            <a:avLst/>
          </a:prstGeom>
          <a:noFill/>
          <a:ln>
            <a:solidFill>
              <a:schemeClr val="tx1"/>
            </a:solidFill>
          </a:ln>
        </p:spPr>
        <p:txBody>
          <a:bodyPr wrap="square" rtlCol="0">
            <a:spAutoFit/>
          </a:bodyPr>
          <a:lstStyle/>
          <a:p>
            <a:pPr algn="ctr"/>
            <a:r>
              <a:rPr lang="en-GB" sz="2500" dirty="0"/>
              <a:t>When you become a fluent reader, you are most likely to use the context of what you have read to help you work out its meaning. Sometimes your brain recognises a word it doesn’t understand and tries to substitute it for another word which makes sense. </a:t>
            </a:r>
          </a:p>
        </p:txBody>
      </p:sp>
      <p:sp>
        <p:nvSpPr>
          <p:cNvPr id="4" name="Rounded Rectangle 3"/>
          <p:cNvSpPr/>
          <p:nvPr/>
        </p:nvSpPr>
        <p:spPr>
          <a:xfrm>
            <a:off x="251520" y="3501008"/>
            <a:ext cx="8640960" cy="1080120"/>
          </a:xfrm>
          <a:prstGeom prst="roundRect">
            <a:avLst/>
          </a:prstGeom>
          <a:solidFill>
            <a:srgbClr val="92D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2500" dirty="0">
                <a:solidFill>
                  <a:schemeClr val="tx1"/>
                </a:solidFill>
                <a:latin typeface="Calibri" panose="020F0502020204030204" pitchFamily="34" charset="0"/>
              </a:rPr>
              <a:t>Look at the examples below. Which word/s don’t you know the meaning of? Can you still understand the sentence? How? </a:t>
            </a:r>
          </a:p>
        </p:txBody>
      </p:sp>
      <p:sp>
        <p:nvSpPr>
          <p:cNvPr id="5" name="TextBox 4"/>
          <p:cNvSpPr txBox="1"/>
          <p:nvPr/>
        </p:nvSpPr>
        <p:spPr>
          <a:xfrm>
            <a:off x="395536" y="4725144"/>
            <a:ext cx="8496944" cy="861774"/>
          </a:xfrm>
          <a:prstGeom prst="rect">
            <a:avLst/>
          </a:prstGeom>
          <a:noFill/>
          <a:ln>
            <a:solidFill>
              <a:schemeClr val="tx1"/>
            </a:solidFill>
          </a:ln>
        </p:spPr>
        <p:txBody>
          <a:bodyPr wrap="square" rtlCol="0">
            <a:spAutoFit/>
          </a:bodyPr>
          <a:lstStyle/>
          <a:p>
            <a:pPr algn="ctr"/>
            <a:r>
              <a:rPr lang="en-GB" sz="2500" dirty="0"/>
              <a:t>The extra forty doughnuts were superfluous to requirements, so the teachers took them home for their families. </a:t>
            </a:r>
          </a:p>
        </p:txBody>
      </p:sp>
      <p:sp>
        <p:nvSpPr>
          <p:cNvPr id="6" name="TextBox 5"/>
          <p:cNvSpPr txBox="1"/>
          <p:nvPr/>
        </p:nvSpPr>
        <p:spPr>
          <a:xfrm>
            <a:off x="395536" y="5739318"/>
            <a:ext cx="8496944" cy="861774"/>
          </a:xfrm>
          <a:prstGeom prst="rect">
            <a:avLst/>
          </a:prstGeom>
          <a:noFill/>
          <a:ln>
            <a:solidFill>
              <a:schemeClr val="tx1"/>
            </a:solidFill>
          </a:ln>
        </p:spPr>
        <p:txBody>
          <a:bodyPr wrap="square" rtlCol="0">
            <a:spAutoFit/>
          </a:bodyPr>
          <a:lstStyle/>
          <a:p>
            <a:pPr algn="ctr"/>
            <a:r>
              <a:rPr lang="en-GB" sz="2500" dirty="0"/>
              <a:t>Her rhododendron flowered beautifully in her garden once she had added some ericaceous compost to the soil. </a:t>
            </a:r>
          </a:p>
        </p:txBody>
      </p:sp>
    </p:spTree>
    <p:extLst>
      <p:ext uri="{BB962C8B-B14F-4D97-AF65-F5344CB8AC3E}">
        <p14:creationId xmlns:p14="http://schemas.microsoft.com/office/powerpoint/2010/main" val="402459851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ounded Rectangle 8"/>
          <p:cNvSpPr/>
          <p:nvPr/>
        </p:nvSpPr>
        <p:spPr>
          <a:xfrm>
            <a:off x="1731979" y="260648"/>
            <a:ext cx="5648333" cy="864095"/>
          </a:xfrm>
          <a:prstGeom prst="roundRect">
            <a:avLst/>
          </a:prstGeom>
          <a:solidFill>
            <a:schemeClr val="accent2">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500" dirty="0">
                <a:solidFill>
                  <a:schemeClr val="tx1"/>
                </a:solidFill>
              </a:rPr>
              <a:t>Understanding what the word and suggested alternatives mean</a:t>
            </a:r>
          </a:p>
        </p:txBody>
      </p:sp>
      <p:sp>
        <p:nvSpPr>
          <p:cNvPr id="4" name="Rounded Rectangle 3"/>
          <p:cNvSpPr/>
          <p:nvPr/>
        </p:nvSpPr>
        <p:spPr>
          <a:xfrm>
            <a:off x="251520" y="1268760"/>
            <a:ext cx="8640960" cy="5328592"/>
          </a:xfrm>
          <a:prstGeom prst="roundRect">
            <a:avLst/>
          </a:prstGeom>
          <a:solidFill>
            <a:srgbClr val="92D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2500" b="1" dirty="0">
                <a:solidFill>
                  <a:schemeClr val="tx1"/>
                </a:solidFill>
                <a:latin typeface="Calibri" panose="020F0502020204030204" pitchFamily="34" charset="0"/>
              </a:rPr>
              <a:t>Take this example:</a:t>
            </a:r>
          </a:p>
          <a:p>
            <a:r>
              <a:rPr lang="en-GB" sz="2500" i="1" dirty="0">
                <a:solidFill>
                  <a:schemeClr val="tx1"/>
                </a:solidFill>
              </a:rPr>
              <a:t>The extra forty doughnuts were </a:t>
            </a:r>
            <a:r>
              <a:rPr lang="en-GB" sz="2500" i="1" u="sng" dirty="0">
                <a:solidFill>
                  <a:schemeClr val="tx1"/>
                </a:solidFill>
              </a:rPr>
              <a:t>superfluous to requirements</a:t>
            </a:r>
            <a:r>
              <a:rPr lang="en-GB" sz="2500" i="1" dirty="0">
                <a:solidFill>
                  <a:schemeClr val="tx1"/>
                </a:solidFill>
              </a:rPr>
              <a:t>, so the teachers took them home for their families. </a:t>
            </a:r>
          </a:p>
          <a:p>
            <a:endParaRPr lang="en-GB" sz="2500" dirty="0">
              <a:solidFill>
                <a:schemeClr val="tx1"/>
              </a:solidFill>
              <a:latin typeface="Calibri" panose="020F0502020204030204" pitchFamily="34" charset="0"/>
            </a:endParaRPr>
          </a:p>
          <a:p>
            <a:r>
              <a:rPr lang="en-GB" sz="2500" dirty="0">
                <a:solidFill>
                  <a:schemeClr val="tx1"/>
                </a:solidFill>
                <a:latin typeface="Calibri" panose="020F0502020204030204" pitchFamily="34" charset="0"/>
              </a:rPr>
              <a:t>How do we work out what ‘superfluous’ means?</a:t>
            </a:r>
          </a:p>
          <a:p>
            <a:r>
              <a:rPr lang="en-GB" sz="2500" dirty="0">
                <a:solidFill>
                  <a:schemeClr val="tx1"/>
                </a:solidFill>
                <a:latin typeface="Calibri" panose="020F0502020204030204" pitchFamily="34" charset="0"/>
              </a:rPr>
              <a:t>Well, we know that the forty doughnuts were ‘extra’ and that required means needed. We also know that the teachers took them home. So it is a fairly safe bet that ‘superfluous to requirements’ means ‘extra to what was needed’. The sentence could read:</a:t>
            </a:r>
          </a:p>
          <a:p>
            <a:endParaRPr lang="en-GB" sz="2500" dirty="0">
              <a:solidFill>
                <a:schemeClr val="tx1"/>
              </a:solidFill>
              <a:latin typeface="Calibri" panose="020F0502020204030204" pitchFamily="34" charset="0"/>
            </a:endParaRPr>
          </a:p>
          <a:p>
            <a:r>
              <a:rPr lang="en-GB" sz="2500" i="1" dirty="0">
                <a:solidFill>
                  <a:schemeClr val="tx1"/>
                </a:solidFill>
                <a:latin typeface="Calibri" panose="020F0502020204030204" pitchFamily="34" charset="0"/>
              </a:rPr>
              <a:t>The extra forty doughnuts were more than was needed, so the teachers took them home for their families.</a:t>
            </a:r>
          </a:p>
        </p:txBody>
      </p:sp>
    </p:spTree>
    <p:extLst>
      <p:ext uri="{BB962C8B-B14F-4D97-AF65-F5344CB8AC3E}">
        <p14:creationId xmlns:p14="http://schemas.microsoft.com/office/powerpoint/2010/main" val="256038933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ounded Rectangle 8"/>
          <p:cNvSpPr/>
          <p:nvPr/>
        </p:nvSpPr>
        <p:spPr>
          <a:xfrm>
            <a:off x="1731979" y="260648"/>
            <a:ext cx="5648333" cy="864095"/>
          </a:xfrm>
          <a:prstGeom prst="roundRect">
            <a:avLst/>
          </a:prstGeom>
          <a:solidFill>
            <a:schemeClr val="accent2">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500" dirty="0">
                <a:solidFill>
                  <a:schemeClr val="tx1"/>
                </a:solidFill>
              </a:rPr>
              <a:t>Understanding what the word and suggested alternatives mean</a:t>
            </a:r>
          </a:p>
        </p:txBody>
      </p:sp>
      <p:sp>
        <p:nvSpPr>
          <p:cNvPr id="4" name="Rounded Rectangle 3"/>
          <p:cNvSpPr/>
          <p:nvPr/>
        </p:nvSpPr>
        <p:spPr>
          <a:xfrm>
            <a:off x="251520" y="1268760"/>
            <a:ext cx="8640960" cy="5328592"/>
          </a:xfrm>
          <a:prstGeom prst="roundRect">
            <a:avLst/>
          </a:prstGeom>
          <a:solidFill>
            <a:srgbClr val="92D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2400" b="1" dirty="0">
                <a:solidFill>
                  <a:schemeClr val="tx1"/>
                </a:solidFill>
                <a:latin typeface="Calibri" panose="020F0502020204030204" pitchFamily="34" charset="0"/>
              </a:rPr>
              <a:t>Take this example:</a:t>
            </a:r>
          </a:p>
          <a:p>
            <a:r>
              <a:rPr lang="en-GB" sz="2400" i="1" dirty="0">
                <a:solidFill>
                  <a:schemeClr val="tx1"/>
                </a:solidFill>
              </a:rPr>
              <a:t>Her </a:t>
            </a:r>
            <a:r>
              <a:rPr lang="en-GB" sz="2400" i="1" u="sng" dirty="0">
                <a:solidFill>
                  <a:schemeClr val="tx1"/>
                </a:solidFill>
              </a:rPr>
              <a:t>rhododendron</a:t>
            </a:r>
            <a:r>
              <a:rPr lang="en-GB" sz="2400" i="1" dirty="0">
                <a:solidFill>
                  <a:schemeClr val="tx1"/>
                </a:solidFill>
              </a:rPr>
              <a:t> flowered beautifully in her garden once she had added some </a:t>
            </a:r>
            <a:r>
              <a:rPr lang="en-GB" sz="2400" i="1" u="sng" dirty="0">
                <a:solidFill>
                  <a:schemeClr val="tx1"/>
                </a:solidFill>
              </a:rPr>
              <a:t>ericaceous</a:t>
            </a:r>
            <a:r>
              <a:rPr lang="en-GB" sz="2400" i="1" dirty="0">
                <a:solidFill>
                  <a:schemeClr val="tx1"/>
                </a:solidFill>
              </a:rPr>
              <a:t> compost to the soil. </a:t>
            </a:r>
          </a:p>
          <a:p>
            <a:endParaRPr lang="en-GB" sz="2400" dirty="0">
              <a:solidFill>
                <a:schemeClr val="tx1"/>
              </a:solidFill>
              <a:latin typeface="Calibri" panose="020F0502020204030204" pitchFamily="34" charset="0"/>
            </a:endParaRPr>
          </a:p>
          <a:p>
            <a:r>
              <a:rPr lang="en-GB" sz="2400" dirty="0">
                <a:solidFill>
                  <a:schemeClr val="tx1"/>
                </a:solidFill>
                <a:latin typeface="Calibri" panose="020F0502020204030204" pitchFamily="34" charset="0"/>
              </a:rPr>
              <a:t>How do we work out what ‘</a:t>
            </a:r>
            <a:r>
              <a:rPr lang="en-GB" sz="2400" i="1" u="sng" dirty="0">
                <a:solidFill>
                  <a:schemeClr val="tx1"/>
                </a:solidFill>
              </a:rPr>
              <a:t>rhododendron</a:t>
            </a:r>
            <a:r>
              <a:rPr lang="en-GB" sz="2400" dirty="0">
                <a:solidFill>
                  <a:schemeClr val="tx1"/>
                </a:solidFill>
                <a:latin typeface="Calibri" panose="020F0502020204030204" pitchFamily="34" charset="0"/>
              </a:rPr>
              <a:t>’ and ‘</a:t>
            </a:r>
            <a:r>
              <a:rPr lang="en-GB" sz="2400" i="1" u="sng" dirty="0">
                <a:solidFill>
                  <a:schemeClr val="tx1"/>
                </a:solidFill>
              </a:rPr>
              <a:t>ericaceous’ </a:t>
            </a:r>
            <a:r>
              <a:rPr lang="en-GB" sz="2400" dirty="0">
                <a:solidFill>
                  <a:schemeClr val="tx1"/>
                </a:solidFill>
                <a:latin typeface="Calibri" panose="020F0502020204030204" pitchFamily="34" charset="0"/>
              </a:rPr>
              <a:t>mean?</a:t>
            </a:r>
          </a:p>
          <a:p>
            <a:r>
              <a:rPr lang="en-GB" sz="2400" dirty="0">
                <a:solidFill>
                  <a:schemeClr val="tx1"/>
                </a:solidFill>
                <a:latin typeface="Calibri" panose="020F0502020204030204" pitchFamily="34" charset="0"/>
              </a:rPr>
              <a:t>Well, we know that the rhododendron flowered and was in a garden, so it is probably a sort of plant or flower. </a:t>
            </a:r>
          </a:p>
          <a:p>
            <a:r>
              <a:rPr lang="en-GB" sz="2400" dirty="0">
                <a:solidFill>
                  <a:schemeClr val="tx1"/>
                </a:solidFill>
                <a:latin typeface="Calibri" panose="020F0502020204030204" pitchFamily="34" charset="0"/>
              </a:rPr>
              <a:t>We also know that the ‘ericaceous compost’ was added to the soil and that this made the plant flower. Therefore, it is quite likely that this must be some sort of plant feed or fertiliser. So the sentence could read: </a:t>
            </a:r>
          </a:p>
          <a:p>
            <a:r>
              <a:rPr lang="en-GB" sz="2400" i="1" dirty="0">
                <a:solidFill>
                  <a:schemeClr val="tx1"/>
                </a:solidFill>
              </a:rPr>
              <a:t>Her plant flowered beautifully in her garden once she had added some fertiliser to the soil. </a:t>
            </a:r>
          </a:p>
        </p:txBody>
      </p:sp>
    </p:spTree>
    <p:extLst>
      <p:ext uri="{BB962C8B-B14F-4D97-AF65-F5344CB8AC3E}">
        <p14:creationId xmlns:p14="http://schemas.microsoft.com/office/powerpoint/2010/main" val="193205473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154</TotalTime>
  <Words>1199</Words>
  <Application>Microsoft Office PowerPoint</Application>
  <PresentationFormat>On-screen Show (4:3)</PresentationFormat>
  <Paragraphs>116</Paragraphs>
  <Slides>13</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13</vt:i4>
      </vt:variant>
    </vt:vector>
  </HeadingPairs>
  <TitlesOfParts>
    <vt:vector size="17" baseType="lpstr">
      <vt:lpstr>Arial</vt:lpstr>
      <vt:lpstr>Calibri</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LUrquhart</dc:creator>
  <cp:lastModifiedBy>Jessica Flisher</cp:lastModifiedBy>
  <cp:revision>18</cp:revision>
  <dcterms:created xsi:type="dcterms:W3CDTF">2017-05-25T11:14:28Z</dcterms:created>
  <dcterms:modified xsi:type="dcterms:W3CDTF">2020-04-12T12:19:09Z</dcterms:modified>
</cp:coreProperties>
</file>