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ink/ink1.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notesMasterIdLst>
    <p:notesMasterId r:id="rId20"/>
  </p:notesMasterIdLst>
  <p:sldIdLst>
    <p:sldId id="290" r:id="rId2"/>
    <p:sldId id="305" r:id="rId3"/>
    <p:sldId id="304" r:id="rId4"/>
    <p:sldId id="289" r:id="rId5"/>
    <p:sldId id="291" r:id="rId6"/>
    <p:sldId id="292" r:id="rId7"/>
    <p:sldId id="293" r:id="rId8"/>
    <p:sldId id="294" r:id="rId9"/>
    <p:sldId id="295" r:id="rId10"/>
    <p:sldId id="306" r:id="rId11"/>
    <p:sldId id="296" r:id="rId12"/>
    <p:sldId id="298" r:id="rId13"/>
    <p:sldId id="299" r:id="rId14"/>
    <p:sldId id="297" r:id="rId15"/>
    <p:sldId id="300" r:id="rId16"/>
    <p:sldId id="301" r:id="rId17"/>
    <p:sldId id="302" r:id="rId18"/>
    <p:sldId id="30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racy Barrett" initials="TB" lastIdx="8" clrIdx="0">
    <p:extLst>
      <p:ext uri="{19B8F6BF-5375-455C-9EA6-DF929625EA0E}">
        <p15:presenceInfo xmlns:p15="http://schemas.microsoft.com/office/powerpoint/2012/main" userId="876c388943888a8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4EE64"/>
    <a:srgbClr val="30E7F0"/>
    <a:srgbClr val="8DF17F"/>
    <a:srgbClr val="ABDA78"/>
    <a:srgbClr val="A0D565"/>
    <a:srgbClr val="FABB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41"/>
    <p:restoredTop sz="94268"/>
  </p:normalViewPr>
  <p:slideViewPr>
    <p:cSldViewPr>
      <p:cViewPr varScale="1">
        <p:scale>
          <a:sx n="41" d="100"/>
          <a:sy n="41" d="100"/>
        </p:scale>
        <p:origin x="1356" y="4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ink/ink1.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39.7093" units="1/cm"/>
          <inkml:channelProperty channel="Y" name="resolution" value="39.79275" units="1/cm"/>
          <inkml:channelProperty channel="T" name="resolution" value="1" units="1/dev"/>
        </inkml:channelProperties>
      </inkml:inkSource>
      <inkml:timestamp xml:id="ts0" timeString="2019-05-11T10:06:08.762"/>
    </inkml:context>
    <inkml:brush xml:id="br0">
      <inkml:brushProperty name="width" value="0.05" units="cm"/>
      <inkml:brushProperty name="height" value="0.05" units="cm"/>
      <inkml:brushProperty name="fitToCurve" value="1"/>
    </inkml:brush>
  </inkml:definitions>
  <inkml:trace contextRef="#ctx0" brushRef="#br0">0 0 0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85B500-0E0A-4658-B11C-9AB34B9C589F}" type="datetimeFigureOut">
              <a:rPr lang="en-GB" smtClean="0"/>
              <a:t>12/04/2020</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995B99-BE6E-4622-9EB6-A039F04E0D54}" type="slidenum">
              <a:rPr lang="en-GB" smtClean="0"/>
              <a:t>‹#›</a:t>
            </a:fld>
            <a:endParaRPr lang="en-GB" dirty="0"/>
          </a:p>
        </p:txBody>
      </p:sp>
    </p:spTree>
    <p:extLst>
      <p:ext uri="{BB962C8B-B14F-4D97-AF65-F5344CB8AC3E}">
        <p14:creationId xmlns:p14="http://schemas.microsoft.com/office/powerpoint/2010/main" val="25358552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defRPr/>
            </a:pPr>
            <a:fld id="{AF573037-DD48-4B54-A047-C2707D64C61F}" type="slidenum">
              <a:rPr lang="en-GB" altLang="en-US" smtClean="0">
                <a:solidFill>
                  <a:srgbClr val="000000"/>
                </a:solidFill>
              </a:rPr>
              <a:pPr fontAlgn="base">
                <a:spcBef>
                  <a:spcPct val="0"/>
                </a:spcBef>
                <a:spcAft>
                  <a:spcPct val="0"/>
                </a:spcAft>
                <a:defRPr/>
              </a:pPr>
              <a:t>3</a:t>
            </a:fld>
            <a:endParaRPr lang="en-GB" altLang="en-US" dirty="0">
              <a:solidFill>
                <a:srgbClr val="000000"/>
              </a:solidFill>
            </a:endParaRPr>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p:spPr>
        <p:txBody>
          <a:bodyPr/>
          <a:lstStyle/>
          <a:p>
            <a:pPr eaLnBrk="1" hangingPunct="1">
              <a:spcBef>
                <a:spcPct val="0"/>
              </a:spcBef>
            </a:pPr>
            <a:endParaRPr lang="en-US" altLang="en-US" dirty="0"/>
          </a:p>
        </p:txBody>
      </p:sp>
    </p:spTree>
    <p:extLst>
      <p:ext uri="{BB962C8B-B14F-4D97-AF65-F5344CB8AC3E}">
        <p14:creationId xmlns:p14="http://schemas.microsoft.com/office/powerpoint/2010/main" val="7560207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defRPr/>
            </a:pPr>
            <a:fld id="{AF573037-DD48-4B54-A047-C2707D64C61F}" type="slidenum">
              <a:rPr lang="en-GB" altLang="en-US" smtClean="0">
                <a:solidFill>
                  <a:srgbClr val="000000"/>
                </a:solidFill>
              </a:rPr>
              <a:pPr fontAlgn="base">
                <a:spcBef>
                  <a:spcPct val="0"/>
                </a:spcBef>
                <a:spcAft>
                  <a:spcPct val="0"/>
                </a:spcAft>
                <a:defRPr/>
              </a:pPr>
              <a:t>12</a:t>
            </a:fld>
            <a:endParaRPr lang="en-GB" altLang="en-US" dirty="0">
              <a:solidFill>
                <a:srgbClr val="000000"/>
              </a:solidFill>
            </a:endParaRPr>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p:spPr>
        <p:txBody>
          <a:bodyPr/>
          <a:lstStyle/>
          <a:p>
            <a:pPr eaLnBrk="1" hangingPunct="1">
              <a:spcBef>
                <a:spcPct val="0"/>
              </a:spcBef>
            </a:pPr>
            <a:endParaRPr lang="en-US" altLang="en-US" dirty="0"/>
          </a:p>
        </p:txBody>
      </p:sp>
    </p:spTree>
    <p:extLst>
      <p:ext uri="{BB962C8B-B14F-4D97-AF65-F5344CB8AC3E}">
        <p14:creationId xmlns:p14="http://schemas.microsoft.com/office/powerpoint/2010/main" val="25046471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defRPr/>
            </a:pPr>
            <a:fld id="{AF573037-DD48-4B54-A047-C2707D64C61F}" type="slidenum">
              <a:rPr lang="en-GB" altLang="en-US" smtClean="0">
                <a:solidFill>
                  <a:srgbClr val="000000"/>
                </a:solidFill>
              </a:rPr>
              <a:pPr fontAlgn="base">
                <a:spcBef>
                  <a:spcPct val="0"/>
                </a:spcBef>
                <a:spcAft>
                  <a:spcPct val="0"/>
                </a:spcAft>
                <a:defRPr/>
              </a:pPr>
              <a:t>13</a:t>
            </a:fld>
            <a:endParaRPr lang="en-GB" altLang="en-US" dirty="0">
              <a:solidFill>
                <a:srgbClr val="000000"/>
              </a:solidFill>
            </a:endParaRPr>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p:spPr>
        <p:txBody>
          <a:bodyPr/>
          <a:lstStyle/>
          <a:p>
            <a:pPr eaLnBrk="1" hangingPunct="1">
              <a:spcBef>
                <a:spcPct val="0"/>
              </a:spcBef>
            </a:pPr>
            <a:endParaRPr lang="en-US" altLang="en-US" dirty="0"/>
          </a:p>
        </p:txBody>
      </p:sp>
    </p:spTree>
    <p:extLst>
      <p:ext uri="{BB962C8B-B14F-4D97-AF65-F5344CB8AC3E}">
        <p14:creationId xmlns:p14="http://schemas.microsoft.com/office/powerpoint/2010/main" val="24181357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defRPr/>
            </a:pPr>
            <a:fld id="{AF573037-DD48-4B54-A047-C2707D64C61F}" type="slidenum">
              <a:rPr lang="en-GB" altLang="en-US" smtClean="0">
                <a:solidFill>
                  <a:srgbClr val="000000"/>
                </a:solidFill>
              </a:rPr>
              <a:pPr fontAlgn="base">
                <a:spcBef>
                  <a:spcPct val="0"/>
                </a:spcBef>
                <a:spcAft>
                  <a:spcPct val="0"/>
                </a:spcAft>
                <a:defRPr/>
              </a:pPr>
              <a:t>14</a:t>
            </a:fld>
            <a:endParaRPr lang="en-GB" altLang="en-US" dirty="0">
              <a:solidFill>
                <a:srgbClr val="000000"/>
              </a:solidFill>
            </a:endParaRPr>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p:spPr>
        <p:txBody>
          <a:bodyPr/>
          <a:lstStyle/>
          <a:p>
            <a:pPr eaLnBrk="1" hangingPunct="1">
              <a:spcBef>
                <a:spcPct val="0"/>
              </a:spcBef>
            </a:pPr>
            <a:endParaRPr lang="en-US" altLang="en-US" dirty="0"/>
          </a:p>
        </p:txBody>
      </p:sp>
    </p:spTree>
    <p:extLst>
      <p:ext uri="{BB962C8B-B14F-4D97-AF65-F5344CB8AC3E}">
        <p14:creationId xmlns:p14="http://schemas.microsoft.com/office/powerpoint/2010/main" val="20683314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defRPr/>
            </a:pPr>
            <a:fld id="{AF573037-DD48-4B54-A047-C2707D64C61F}" type="slidenum">
              <a:rPr lang="en-GB" altLang="en-US" smtClean="0">
                <a:solidFill>
                  <a:srgbClr val="000000"/>
                </a:solidFill>
              </a:rPr>
              <a:pPr fontAlgn="base">
                <a:spcBef>
                  <a:spcPct val="0"/>
                </a:spcBef>
                <a:spcAft>
                  <a:spcPct val="0"/>
                </a:spcAft>
                <a:defRPr/>
              </a:pPr>
              <a:t>15</a:t>
            </a:fld>
            <a:endParaRPr lang="en-GB" altLang="en-US" dirty="0">
              <a:solidFill>
                <a:srgbClr val="000000"/>
              </a:solidFill>
            </a:endParaRPr>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p:spPr>
        <p:txBody>
          <a:bodyPr/>
          <a:lstStyle/>
          <a:p>
            <a:pPr eaLnBrk="1" hangingPunct="1">
              <a:spcBef>
                <a:spcPct val="0"/>
              </a:spcBef>
            </a:pPr>
            <a:endParaRPr lang="en-US" altLang="en-US" dirty="0"/>
          </a:p>
        </p:txBody>
      </p:sp>
    </p:spTree>
    <p:extLst>
      <p:ext uri="{BB962C8B-B14F-4D97-AF65-F5344CB8AC3E}">
        <p14:creationId xmlns:p14="http://schemas.microsoft.com/office/powerpoint/2010/main" val="42003914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defRPr/>
            </a:pPr>
            <a:fld id="{AF573037-DD48-4B54-A047-C2707D64C61F}" type="slidenum">
              <a:rPr lang="en-GB" altLang="en-US" smtClean="0">
                <a:solidFill>
                  <a:srgbClr val="000000"/>
                </a:solidFill>
              </a:rPr>
              <a:pPr fontAlgn="base">
                <a:spcBef>
                  <a:spcPct val="0"/>
                </a:spcBef>
                <a:spcAft>
                  <a:spcPct val="0"/>
                </a:spcAft>
                <a:defRPr/>
              </a:pPr>
              <a:t>16</a:t>
            </a:fld>
            <a:endParaRPr lang="en-GB" altLang="en-US" dirty="0">
              <a:solidFill>
                <a:srgbClr val="000000"/>
              </a:solidFill>
            </a:endParaRPr>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p:spPr>
        <p:txBody>
          <a:bodyPr/>
          <a:lstStyle/>
          <a:p>
            <a:pPr eaLnBrk="1" hangingPunct="1">
              <a:spcBef>
                <a:spcPct val="0"/>
              </a:spcBef>
            </a:pPr>
            <a:endParaRPr lang="en-US" altLang="en-US" dirty="0"/>
          </a:p>
        </p:txBody>
      </p:sp>
    </p:spTree>
    <p:extLst>
      <p:ext uri="{BB962C8B-B14F-4D97-AF65-F5344CB8AC3E}">
        <p14:creationId xmlns:p14="http://schemas.microsoft.com/office/powerpoint/2010/main" val="6396415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defRPr/>
            </a:pPr>
            <a:fld id="{AF573037-DD48-4B54-A047-C2707D64C61F}" type="slidenum">
              <a:rPr lang="en-GB" altLang="en-US" smtClean="0">
                <a:solidFill>
                  <a:srgbClr val="000000"/>
                </a:solidFill>
              </a:rPr>
              <a:pPr fontAlgn="base">
                <a:spcBef>
                  <a:spcPct val="0"/>
                </a:spcBef>
                <a:spcAft>
                  <a:spcPct val="0"/>
                </a:spcAft>
                <a:defRPr/>
              </a:pPr>
              <a:t>17</a:t>
            </a:fld>
            <a:endParaRPr lang="en-GB" altLang="en-US" dirty="0">
              <a:solidFill>
                <a:srgbClr val="000000"/>
              </a:solidFill>
            </a:endParaRPr>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p:spPr>
        <p:txBody>
          <a:bodyPr/>
          <a:lstStyle/>
          <a:p>
            <a:pPr eaLnBrk="1" hangingPunct="1">
              <a:spcBef>
                <a:spcPct val="0"/>
              </a:spcBef>
            </a:pPr>
            <a:endParaRPr lang="en-US" altLang="en-US" dirty="0"/>
          </a:p>
        </p:txBody>
      </p:sp>
    </p:spTree>
    <p:extLst>
      <p:ext uri="{BB962C8B-B14F-4D97-AF65-F5344CB8AC3E}">
        <p14:creationId xmlns:p14="http://schemas.microsoft.com/office/powerpoint/2010/main" val="3039539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defRPr/>
            </a:pPr>
            <a:fld id="{AF573037-DD48-4B54-A047-C2707D64C61F}" type="slidenum">
              <a:rPr lang="en-GB" altLang="en-US" smtClean="0">
                <a:solidFill>
                  <a:srgbClr val="000000"/>
                </a:solidFill>
              </a:rPr>
              <a:pPr fontAlgn="base">
                <a:spcBef>
                  <a:spcPct val="0"/>
                </a:spcBef>
                <a:spcAft>
                  <a:spcPct val="0"/>
                </a:spcAft>
                <a:defRPr/>
              </a:pPr>
              <a:t>4</a:t>
            </a:fld>
            <a:endParaRPr lang="en-GB" altLang="en-US" dirty="0">
              <a:solidFill>
                <a:srgbClr val="000000"/>
              </a:solidFill>
            </a:endParaRPr>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p:spPr>
        <p:txBody>
          <a:bodyPr/>
          <a:lstStyle/>
          <a:p>
            <a:pPr eaLnBrk="1" hangingPunct="1">
              <a:spcBef>
                <a:spcPct val="0"/>
              </a:spcBef>
            </a:pPr>
            <a:endParaRPr lang="en-US" altLang="en-US" dirty="0"/>
          </a:p>
        </p:txBody>
      </p:sp>
    </p:spTree>
    <p:extLst>
      <p:ext uri="{BB962C8B-B14F-4D97-AF65-F5344CB8AC3E}">
        <p14:creationId xmlns:p14="http://schemas.microsoft.com/office/powerpoint/2010/main" val="12742732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defRPr/>
            </a:pPr>
            <a:fld id="{AF573037-DD48-4B54-A047-C2707D64C61F}" type="slidenum">
              <a:rPr lang="en-GB" altLang="en-US" smtClean="0">
                <a:solidFill>
                  <a:srgbClr val="000000"/>
                </a:solidFill>
              </a:rPr>
              <a:pPr fontAlgn="base">
                <a:spcBef>
                  <a:spcPct val="0"/>
                </a:spcBef>
                <a:spcAft>
                  <a:spcPct val="0"/>
                </a:spcAft>
                <a:defRPr/>
              </a:pPr>
              <a:t>5</a:t>
            </a:fld>
            <a:endParaRPr lang="en-GB" altLang="en-US" dirty="0">
              <a:solidFill>
                <a:srgbClr val="000000"/>
              </a:solidFill>
            </a:endParaRPr>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p:spPr>
        <p:txBody>
          <a:bodyPr/>
          <a:lstStyle/>
          <a:p>
            <a:pPr eaLnBrk="1" hangingPunct="1">
              <a:spcBef>
                <a:spcPct val="0"/>
              </a:spcBef>
            </a:pPr>
            <a:endParaRPr lang="en-US" altLang="en-US" dirty="0"/>
          </a:p>
        </p:txBody>
      </p:sp>
    </p:spTree>
    <p:extLst>
      <p:ext uri="{BB962C8B-B14F-4D97-AF65-F5344CB8AC3E}">
        <p14:creationId xmlns:p14="http://schemas.microsoft.com/office/powerpoint/2010/main" val="2717200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defRPr/>
            </a:pPr>
            <a:fld id="{AF573037-DD48-4B54-A047-C2707D64C61F}" type="slidenum">
              <a:rPr lang="en-GB" altLang="en-US" smtClean="0">
                <a:solidFill>
                  <a:srgbClr val="000000"/>
                </a:solidFill>
              </a:rPr>
              <a:pPr fontAlgn="base">
                <a:spcBef>
                  <a:spcPct val="0"/>
                </a:spcBef>
                <a:spcAft>
                  <a:spcPct val="0"/>
                </a:spcAft>
                <a:defRPr/>
              </a:pPr>
              <a:t>6</a:t>
            </a:fld>
            <a:endParaRPr lang="en-GB" altLang="en-US" dirty="0">
              <a:solidFill>
                <a:srgbClr val="000000"/>
              </a:solidFill>
            </a:endParaRPr>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p:spPr>
        <p:txBody>
          <a:bodyPr/>
          <a:lstStyle/>
          <a:p>
            <a:pPr eaLnBrk="1" hangingPunct="1">
              <a:spcBef>
                <a:spcPct val="0"/>
              </a:spcBef>
            </a:pPr>
            <a:endParaRPr lang="en-US" altLang="en-US" dirty="0"/>
          </a:p>
        </p:txBody>
      </p:sp>
    </p:spTree>
    <p:extLst>
      <p:ext uri="{BB962C8B-B14F-4D97-AF65-F5344CB8AC3E}">
        <p14:creationId xmlns:p14="http://schemas.microsoft.com/office/powerpoint/2010/main" val="25848022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defRPr/>
            </a:pPr>
            <a:fld id="{AF573037-DD48-4B54-A047-C2707D64C61F}" type="slidenum">
              <a:rPr lang="en-GB" altLang="en-US" smtClean="0">
                <a:solidFill>
                  <a:srgbClr val="000000"/>
                </a:solidFill>
              </a:rPr>
              <a:pPr fontAlgn="base">
                <a:spcBef>
                  <a:spcPct val="0"/>
                </a:spcBef>
                <a:spcAft>
                  <a:spcPct val="0"/>
                </a:spcAft>
                <a:defRPr/>
              </a:pPr>
              <a:t>7</a:t>
            </a:fld>
            <a:endParaRPr lang="en-GB" altLang="en-US" dirty="0">
              <a:solidFill>
                <a:srgbClr val="000000"/>
              </a:solidFill>
            </a:endParaRPr>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p:spPr>
        <p:txBody>
          <a:bodyPr/>
          <a:lstStyle/>
          <a:p>
            <a:pPr eaLnBrk="1" hangingPunct="1">
              <a:spcBef>
                <a:spcPct val="0"/>
              </a:spcBef>
            </a:pPr>
            <a:endParaRPr lang="en-US" altLang="en-US" dirty="0"/>
          </a:p>
        </p:txBody>
      </p:sp>
    </p:spTree>
    <p:extLst>
      <p:ext uri="{BB962C8B-B14F-4D97-AF65-F5344CB8AC3E}">
        <p14:creationId xmlns:p14="http://schemas.microsoft.com/office/powerpoint/2010/main" val="19150592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defRPr/>
            </a:pPr>
            <a:fld id="{AF573037-DD48-4B54-A047-C2707D64C61F}" type="slidenum">
              <a:rPr lang="en-GB" altLang="en-US" smtClean="0">
                <a:solidFill>
                  <a:srgbClr val="000000"/>
                </a:solidFill>
              </a:rPr>
              <a:pPr fontAlgn="base">
                <a:spcBef>
                  <a:spcPct val="0"/>
                </a:spcBef>
                <a:spcAft>
                  <a:spcPct val="0"/>
                </a:spcAft>
                <a:defRPr/>
              </a:pPr>
              <a:t>8</a:t>
            </a:fld>
            <a:endParaRPr lang="en-GB" altLang="en-US" dirty="0">
              <a:solidFill>
                <a:srgbClr val="000000"/>
              </a:solidFill>
            </a:endParaRPr>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p:spPr>
        <p:txBody>
          <a:bodyPr/>
          <a:lstStyle/>
          <a:p>
            <a:pPr eaLnBrk="1" hangingPunct="1">
              <a:spcBef>
                <a:spcPct val="0"/>
              </a:spcBef>
            </a:pPr>
            <a:endParaRPr lang="en-US" altLang="en-US" dirty="0"/>
          </a:p>
        </p:txBody>
      </p:sp>
    </p:spTree>
    <p:extLst>
      <p:ext uri="{BB962C8B-B14F-4D97-AF65-F5344CB8AC3E}">
        <p14:creationId xmlns:p14="http://schemas.microsoft.com/office/powerpoint/2010/main" val="985869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defRPr/>
            </a:pPr>
            <a:fld id="{AF573037-DD48-4B54-A047-C2707D64C61F}" type="slidenum">
              <a:rPr lang="en-GB" altLang="en-US" smtClean="0">
                <a:solidFill>
                  <a:srgbClr val="000000"/>
                </a:solidFill>
              </a:rPr>
              <a:pPr fontAlgn="base">
                <a:spcBef>
                  <a:spcPct val="0"/>
                </a:spcBef>
                <a:spcAft>
                  <a:spcPct val="0"/>
                </a:spcAft>
                <a:defRPr/>
              </a:pPr>
              <a:t>9</a:t>
            </a:fld>
            <a:endParaRPr lang="en-GB" altLang="en-US" dirty="0">
              <a:solidFill>
                <a:srgbClr val="000000"/>
              </a:solidFill>
            </a:endParaRPr>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p:spPr>
        <p:txBody>
          <a:bodyPr/>
          <a:lstStyle/>
          <a:p>
            <a:pPr eaLnBrk="1" hangingPunct="1">
              <a:spcBef>
                <a:spcPct val="0"/>
              </a:spcBef>
            </a:pPr>
            <a:endParaRPr lang="en-US" altLang="en-US" dirty="0"/>
          </a:p>
        </p:txBody>
      </p:sp>
    </p:spTree>
    <p:extLst>
      <p:ext uri="{BB962C8B-B14F-4D97-AF65-F5344CB8AC3E}">
        <p14:creationId xmlns:p14="http://schemas.microsoft.com/office/powerpoint/2010/main" val="28477571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defRPr/>
            </a:pPr>
            <a:fld id="{AF573037-DD48-4B54-A047-C2707D64C61F}" type="slidenum">
              <a:rPr lang="en-GB" altLang="en-US" smtClean="0">
                <a:solidFill>
                  <a:srgbClr val="000000"/>
                </a:solidFill>
              </a:rPr>
              <a:pPr fontAlgn="base">
                <a:spcBef>
                  <a:spcPct val="0"/>
                </a:spcBef>
                <a:spcAft>
                  <a:spcPct val="0"/>
                </a:spcAft>
                <a:defRPr/>
              </a:pPr>
              <a:t>10</a:t>
            </a:fld>
            <a:endParaRPr lang="en-GB" altLang="en-US" dirty="0">
              <a:solidFill>
                <a:srgbClr val="000000"/>
              </a:solidFill>
            </a:endParaRPr>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p:spPr>
        <p:txBody>
          <a:bodyPr/>
          <a:lstStyle/>
          <a:p>
            <a:pPr eaLnBrk="1" hangingPunct="1">
              <a:spcBef>
                <a:spcPct val="0"/>
              </a:spcBef>
            </a:pPr>
            <a:endParaRPr lang="en-US" altLang="en-US" dirty="0"/>
          </a:p>
        </p:txBody>
      </p:sp>
    </p:spTree>
    <p:extLst>
      <p:ext uri="{BB962C8B-B14F-4D97-AF65-F5344CB8AC3E}">
        <p14:creationId xmlns:p14="http://schemas.microsoft.com/office/powerpoint/2010/main" val="15267351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defRPr/>
            </a:pPr>
            <a:fld id="{AF573037-DD48-4B54-A047-C2707D64C61F}" type="slidenum">
              <a:rPr lang="en-GB" altLang="en-US" smtClean="0">
                <a:solidFill>
                  <a:srgbClr val="000000"/>
                </a:solidFill>
              </a:rPr>
              <a:pPr fontAlgn="base">
                <a:spcBef>
                  <a:spcPct val="0"/>
                </a:spcBef>
                <a:spcAft>
                  <a:spcPct val="0"/>
                </a:spcAft>
                <a:defRPr/>
              </a:pPr>
              <a:t>11</a:t>
            </a:fld>
            <a:endParaRPr lang="en-GB" altLang="en-US" dirty="0">
              <a:solidFill>
                <a:srgbClr val="000000"/>
              </a:solidFill>
            </a:endParaRPr>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p:spPr>
        <p:txBody>
          <a:bodyPr/>
          <a:lstStyle/>
          <a:p>
            <a:pPr eaLnBrk="1" hangingPunct="1">
              <a:spcBef>
                <a:spcPct val="0"/>
              </a:spcBef>
            </a:pPr>
            <a:endParaRPr lang="en-US" altLang="en-US" dirty="0"/>
          </a:p>
        </p:txBody>
      </p:sp>
    </p:spTree>
    <p:extLst>
      <p:ext uri="{BB962C8B-B14F-4D97-AF65-F5344CB8AC3E}">
        <p14:creationId xmlns:p14="http://schemas.microsoft.com/office/powerpoint/2010/main" val="36922072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pPr>
              <a:defRPr/>
            </a:pPr>
            <a:endParaRPr lang="en-GB" altLang="en-US" dirty="0"/>
          </a:p>
        </p:txBody>
      </p:sp>
      <p:sp>
        <p:nvSpPr>
          <p:cNvPr id="5" name="Footer Placeholder 4"/>
          <p:cNvSpPr>
            <a:spLocks noGrp="1"/>
          </p:cNvSpPr>
          <p:nvPr>
            <p:ph type="ftr" sz="quarter" idx="11"/>
          </p:nvPr>
        </p:nvSpPr>
        <p:spPr/>
        <p:txBody>
          <a:bodyPr/>
          <a:lstStyle/>
          <a:p>
            <a:pPr>
              <a:defRPr/>
            </a:pPr>
            <a:endParaRPr lang="en-GB" altLang="en-US" dirty="0"/>
          </a:p>
        </p:txBody>
      </p:sp>
      <p:sp>
        <p:nvSpPr>
          <p:cNvPr id="6" name="Slide Number Placeholder 5"/>
          <p:cNvSpPr>
            <a:spLocks noGrp="1"/>
          </p:cNvSpPr>
          <p:nvPr>
            <p:ph type="sldNum" sz="quarter" idx="12"/>
          </p:nvPr>
        </p:nvSpPr>
        <p:spPr/>
        <p:txBody>
          <a:bodyPr/>
          <a:lstStyle/>
          <a:p>
            <a:pPr>
              <a:defRPr/>
            </a:pPr>
            <a:fld id="{9B1B0E25-94A6-4DCE-ACDD-6E8E909B9FF5}" type="slidenum">
              <a:rPr lang="en-GB" altLang="en-US" smtClean="0"/>
              <a:pPr>
                <a:defRPr/>
              </a:pPr>
              <a:t>‹#›</a:t>
            </a:fld>
            <a:endParaRPr lang="en-GB" altLang="en-US" dirty="0"/>
          </a:p>
        </p:txBody>
      </p:sp>
    </p:spTree>
    <p:extLst>
      <p:ext uri="{BB962C8B-B14F-4D97-AF65-F5344CB8AC3E}">
        <p14:creationId xmlns:p14="http://schemas.microsoft.com/office/powerpoint/2010/main" val="11284728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pPr>
              <a:defRPr/>
            </a:pPr>
            <a:endParaRPr lang="en-GB" altLang="en-US" dirty="0"/>
          </a:p>
        </p:txBody>
      </p:sp>
      <p:sp>
        <p:nvSpPr>
          <p:cNvPr id="5" name="Footer Placeholder 4"/>
          <p:cNvSpPr>
            <a:spLocks noGrp="1"/>
          </p:cNvSpPr>
          <p:nvPr>
            <p:ph type="ftr" sz="quarter" idx="11"/>
          </p:nvPr>
        </p:nvSpPr>
        <p:spPr/>
        <p:txBody>
          <a:bodyPr/>
          <a:lstStyle/>
          <a:p>
            <a:pPr>
              <a:defRPr/>
            </a:pPr>
            <a:endParaRPr lang="en-GB" altLang="en-US" dirty="0"/>
          </a:p>
        </p:txBody>
      </p:sp>
      <p:sp>
        <p:nvSpPr>
          <p:cNvPr id="6" name="Slide Number Placeholder 5"/>
          <p:cNvSpPr>
            <a:spLocks noGrp="1"/>
          </p:cNvSpPr>
          <p:nvPr>
            <p:ph type="sldNum" sz="quarter" idx="12"/>
          </p:nvPr>
        </p:nvSpPr>
        <p:spPr/>
        <p:txBody>
          <a:bodyPr/>
          <a:lstStyle/>
          <a:p>
            <a:pPr>
              <a:defRPr/>
            </a:pPr>
            <a:fld id="{B9589E79-970F-456C-943F-E25499C8B1E3}" type="slidenum">
              <a:rPr lang="en-GB" altLang="en-US" smtClean="0"/>
              <a:pPr>
                <a:defRPr/>
              </a:pPr>
              <a:t>‹#›</a:t>
            </a:fld>
            <a:endParaRPr lang="en-GB" altLang="en-US" dirty="0"/>
          </a:p>
        </p:txBody>
      </p:sp>
    </p:spTree>
    <p:extLst>
      <p:ext uri="{BB962C8B-B14F-4D97-AF65-F5344CB8AC3E}">
        <p14:creationId xmlns:p14="http://schemas.microsoft.com/office/powerpoint/2010/main" val="39541841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pPr>
              <a:defRPr/>
            </a:pPr>
            <a:endParaRPr lang="en-GB" altLang="en-US" dirty="0"/>
          </a:p>
        </p:txBody>
      </p:sp>
      <p:sp>
        <p:nvSpPr>
          <p:cNvPr id="5" name="Footer Placeholder 4"/>
          <p:cNvSpPr>
            <a:spLocks noGrp="1"/>
          </p:cNvSpPr>
          <p:nvPr>
            <p:ph type="ftr" sz="quarter" idx="11"/>
          </p:nvPr>
        </p:nvSpPr>
        <p:spPr/>
        <p:txBody>
          <a:bodyPr/>
          <a:lstStyle/>
          <a:p>
            <a:pPr>
              <a:defRPr/>
            </a:pPr>
            <a:endParaRPr lang="en-GB" altLang="en-US" dirty="0"/>
          </a:p>
        </p:txBody>
      </p:sp>
      <p:sp>
        <p:nvSpPr>
          <p:cNvPr id="6" name="Slide Number Placeholder 5"/>
          <p:cNvSpPr>
            <a:spLocks noGrp="1"/>
          </p:cNvSpPr>
          <p:nvPr>
            <p:ph type="sldNum" sz="quarter" idx="12"/>
          </p:nvPr>
        </p:nvSpPr>
        <p:spPr/>
        <p:txBody>
          <a:bodyPr/>
          <a:lstStyle/>
          <a:p>
            <a:pPr>
              <a:defRPr/>
            </a:pPr>
            <a:fld id="{EB751853-FEB9-47FF-92F4-41DFAA5F09F7}" type="slidenum">
              <a:rPr lang="en-GB" altLang="en-US" smtClean="0"/>
              <a:pPr>
                <a:defRPr/>
              </a:pPr>
              <a:t>‹#›</a:t>
            </a:fld>
            <a:endParaRPr lang="en-GB" altLang="en-US" dirty="0"/>
          </a:p>
        </p:txBody>
      </p:sp>
    </p:spTree>
    <p:extLst>
      <p:ext uri="{BB962C8B-B14F-4D97-AF65-F5344CB8AC3E}">
        <p14:creationId xmlns:p14="http://schemas.microsoft.com/office/powerpoint/2010/main" val="24968636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pPr>
              <a:defRPr/>
            </a:pPr>
            <a:endParaRPr lang="en-GB" altLang="en-US" dirty="0"/>
          </a:p>
        </p:txBody>
      </p:sp>
      <p:sp>
        <p:nvSpPr>
          <p:cNvPr id="5" name="Footer Placeholder 4"/>
          <p:cNvSpPr>
            <a:spLocks noGrp="1"/>
          </p:cNvSpPr>
          <p:nvPr>
            <p:ph type="ftr" sz="quarter" idx="11"/>
          </p:nvPr>
        </p:nvSpPr>
        <p:spPr/>
        <p:txBody>
          <a:bodyPr/>
          <a:lstStyle/>
          <a:p>
            <a:pPr>
              <a:defRPr/>
            </a:pPr>
            <a:endParaRPr lang="en-GB" altLang="en-US" dirty="0"/>
          </a:p>
        </p:txBody>
      </p:sp>
      <p:sp>
        <p:nvSpPr>
          <p:cNvPr id="6" name="Slide Number Placeholder 5"/>
          <p:cNvSpPr>
            <a:spLocks noGrp="1"/>
          </p:cNvSpPr>
          <p:nvPr>
            <p:ph type="sldNum" sz="quarter" idx="12"/>
          </p:nvPr>
        </p:nvSpPr>
        <p:spPr/>
        <p:txBody>
          <a:bodyPr/>
          <a:lstStyle/>
          <a:p>
            <a:pPr>
              <a:defRPr/>
            </a:pPr>
            <a:fld id="{2FD83D16-DB2B-4795-BA20-F6A08D8E08A5}" type="slidenum">
              <a:rPr lang="en-GB" altLang="en-US" smtClean="0"/>
              <a:pPr>
                <a:defRPr/>
              </a:pPr>
              <a:t>‹#›</a:t>
            </a:fld>
            <a:endParaRPr lang="en-GB" altLang="en-US" dirty="0"/>
          </a:p>
        </p:txBody>
      </p:sp>
    </p:spTree>
    <p:extLst>
      <p:ext uri="{BB962C8B-B14F-4D97-AF65-F5344CB8AC3E}">
        <p14:creationId xmlns:p14="http://schemas.microsoft.com/office/powerpoint/2010/main" val="2409369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GB"/>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endParaRPr lang="en-GB" altLang="en-US" dirty="0"/>
          </a:p>
        </p:txBody>
      </p:sp>
      <p:sp>
        <p:nvSpPr>
          <p:cNvPr id="5" name="Footer Placeholder 4"/>
          <p:cNvSpPr>
            <a:spLocks noGrp="1"/>
          </p:cNvSpPr>
          <p:nvPr>
            <p:ph type="ftr" sz="quarter" idx="11"/>
          </p:nvPr>
        </p:nvSpPr>
        <p:spPr/>
        <p:txBody>
          <a:bodyPr/>
          <a:lstStyle/>
          <a:p>
            <a:pPr>
              <a:defRPr/>
            </a:pPr>
            <a:endParaRPr lang="en-GB" altLang="en-US" dirty="0"/>
          </a:p>
        </p:txBody>
      </p:sp>
      <p:sp>
        <p:nvSpPr>
          <p:cNvPr id="6" name="Slide Number Placeholder 5"/>
          <p:cNvSpPr>
            <a:spLocks noGrp="1"/>
          </p:cNvSpPr>
          <p:nvPr>
            <p:ph type="sldNum" sz="quarter" idx="12"/>
          </p:nvPr>
        </p:nvSpPr>
        <p:spPr/>
        <p:txBody>
          <a:bodyPr/>
          <a:lstStyle/>
          <a:p>
            <a:pPr>
              <a:defRPr/>
            </a:pPr>
            <a:fld id="{E4D7423F-B35B-49A0-BB96-A6F45D33904F}" type="slidenum">
              <a:rPr lang="en-GB" altLang="en-US" smtClean="0"/>
              <a:pPr>
                <a:defRPr/>
              </a:pPr>
              <a:t>‹#›</a:t>
            </a:fld>
            <a:endParaRPr lang="en-GB" altLang="en-US" dirty="0"/>
          </a:p>
        </p:txBody>
      </p:sp>
    </p:spTree>
    <p:extLst>
      <p:ext uri="{BB962C8B-B14F-4D97-AF65-F5344CB8AC3E}">
        <p14:creationId xmlns:p14="http://schemas.microsoft.com/office/powerpoint/2010/main" val="558223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pPr>
              <a:defRPr/>
            </a:pPr>
            <a:endParaRPr lang="en-GB" altLang="en-US" dirty="0"/>
          </a:p>
        </p:txBody>
      </p:sp>
      <p:sp>
        <p:nvSpPr>
          <p:cNvPr id="6" name="Footer Placeholder 5"/>
          <p:cNvSpPr>
            <a:spLocks noGrp="1"/>
          </p:cNvSpPr>
          <p:nvPr>
            <p:ph type="ftr" sz="quarter" idx="11"/>
          </p:nvPr>
        </p:nvSpPr>
        <p:spPr/>
        <p:txBody>
          <a:bodyPr/>
          <a:lstStyle/>
          <a:p>
            <a:pPr>
              <a:defRPr/>
            </a:pPr>
            <a:endParaRPr lang="en-GB" altLang="en-US" dirty="0"/>
          </a:p>
        </p:txBody>
      </p:sp>
      <p:sp>
        <p:nvSpPr>
          <p:cNvPr id="7" name="Slide Number Placeholder 6"/>
          <p:cNvSpPr>
            <a:spLocks noGrp="1"/>
          </p:cNvSpPr>
          <p:nvPr>
            <p:ph type="sldNum" sz="quarter" idx="12"/>
          </p:nvPr>
        </p:nvSpPr>
        <p:spPr/>
        <p:txBody>
          <a:bodyPr/>
          <a:lstStyle/>
          <a:p>
            <a:pPr>
              <a:defRPr/>
            </a:pPr>
            <a:fld id="{6EEE1B77-7E02-4C6B-8637-1A55B851E9F4}" type="slidenum">
              <a:rPr lang="en-GB" altLang="en-US" smtClean="0"/>
              <a:pPr>
                <a:defRPr/>
              </a:pPr>
              <a:t>‹#›</a:t>
            </a:fld>
            <a:endParaRPr lang="en-GB" altLang="en-US" dirty="0"/>
          </a:p>
        </p:txBody>
      </p:sp>
    </p:spTree>
    <p:extLst>
      <p:ext uri="{BB962C8B-B14F-4D97-AF65-F5344CB8AC3E}">
        <p14:creationId xmlns:p14="http://schemas.microsoft.com/office/powerpoint/2010/main" val="711838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pPr>
              <a:defRPr/>
            </a:pPr>
            <a:endParaRPr lang="en-GB" altLang="en-US" dirty="0"/>
          </a:p>
        </p:txBody>
      </p:sp>
      <p:sp>
        <p:nvSpPr>
          <p:cNvPr id="8" name="Footer Placeholder 7"/>
          <p:cNvSpPr>
            <a:spLocks noGrp="1"/>
          </p:cNvSpPr>
          <p:nvPr>
            <p:ph type="ftr" sz="quarter" idx="11"/>
          </p:nvPr>
        </p:nvSpPr>
        <p:spPr/>
        <p:txBody>
          <a:bodyPr/>
          <a:lstStyle/>
          <a:p>
            <a:pPr>
              <a:defRPr/>
            </a:pPr>
            <a:endParaRPr lang="en-GB" altLang="en-US" dirty="0"/>
          </a:p>
        </p:txBody>
      </p:sp>
      <p:sp>
        <p:nvSpPr>
          <p:cNvPr id="9" name="Slide Number Placeholder 8"/>
          <p:cNvSpPr>
            <a:spLocks noGrp="1"/>
          </p:cNvSpPr>
          <p:nvPr>
            <p:ph type="sldNum" sz="quarter" idx="12"/>
          </p:nvPr>
        </p:nvSpPr>
        <p:spPr/>
        <p:txBody>
          <a:bodyPr/>
          <a:lstStyle/>
          <a:p>
            <a:pPr>
              <a:defRPr/>
            </a:pPr>
            <a:fld id="{8FA93FE7-1A8A-4C6E-9C2D-E7ED20FC0F78}" type="slidenum">
              <a:rPr lang="en-GB" altLang="en-US" smtClean="0"/>
              <a:pPr>
                <a:defRPr/>
              </a:pPr>
              <a:t>‹#›</a:t>
            </a:fld>
            <a:endParaRPr lang="en-GB" altLang="en-US" dirty="0"/>
          </a:p>
        </p:txBody>
      </p:sp>
    </p:spTree>
    <p:extLst>
      <p:ext uri="{BB962C8B-B14F-4D97-AF65-F5344CB8AC3E}">
        <p14:creationId xmlns:p14="http://schemas.microsoft.com/office/powerpoint/2010/main" val="3118114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pPr>
              <a:defRPr/>
            </a:pPr>
            <a:endParaRPr lang="en-GB" altLang="en-US" dirty="0"/>
          </a:p>
        </p:txBody>
      </p:sp>
      <p:sp>
        <p:nvSpPr>
          <p:cNvPr id="4" name="Footer Placeholder 3"/>
          <p:cNvSpPr>
            <a:spLocks noGrp="1"/>
          </p:cNvSpPr>
          <p:nvPr>
            <p:ph type="ftr" sz="quarter" idx="11"/>
          </p:nvPr>
        </p:nvSpPr>
        <p:spPr/>
        <p:txBody>
          <a:bodyPr/>
          <a:lstStyle/>
          <a:p>
            <a:pPr>
              <a:defRPr/>
            </a:pPr>
            <a:endParaRPr lang="en-GB" altLang="en-US" dirty="0"/>
          </a:p>
        </p:txBody>
      </p:sp>
      <p:sp>
        <p:nvSpPr>
          <p:cNvPr id="5" name="Slide Number Placeholder 4"/>
          <p:cNvSpPr>
            <a:spLocks noGrp="1"/>
          </p:cNvSpPr>
          <p:nvPr>
            <p:ph type="sldNum" sz="quarter" idx="12"/>
          </p:nvPr>
        </p:nvSpPr>
        <p:spPr/>
        <p:txBody>
          <a:bodyPr/>
          <a:lstStyle/>
          <a:p>
            <a:pPr>
              <a:defRPr/>
            </a:pPr>
            <a:fld id="{AB8416C9-BFBB-4378-BCD2-7A04C6681B80}" type="slidenum">
              <a:rPr lang="en-GB" altLang="en-US" smtClean="0"/>
              <a:pPr>
                <a:defRPr/>
              </a:pPr>
              <a:t>‹#›</a:t>
            </a:fld>
            <a:endParaRPr lang="en-GB" altLang="en-US" dirty="0"/>
          </a:p>
        </p:txBody>
      </p:sp>
    </p:spTree>
    <p:extLst>
      <p:ext uri="{BB962C8B-B14F-4D97-AF65-F5344CB8AC3E}">
        <p14:creationId xmlns:p14="http://schemas.microsoft.com/office/powerpoint/2010/main" val="962561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GB" altLang="en-US" dirty="0"/>
          </a:p>
        </p:txBody>
      </p:sp>
      <p:sp>
        <p:nvSpPr>
          <p:cNvPr id="3" name="Footer Placeholder 2"/>
          <p:cNvSpPr>
            <a:spLocks noGrp="1"/>
          </p:cNvSpPr>
          <p:nvPr>
            <p:ph type="ftr" sz="quarter" idx="11"/>
          </p:nvPr>
        </p:nvSpPr>
        <p:spPr/>
        <p:txBody>
          <a:bodyPr/>
          <a:lstStyle/>
          <a:p>
            <a:pPr>
              <a:defRPr/>
            </a:pPr>
            <a:endParaRPr lang="en-GB" altLang="en-US" dirty="0"/>
          </a:p>
        </p:txBody>
      </p:sp>
      <p:sp>
        <p:nvSpPr>
          <p:cNvPr id="4" name="Slide Number Placeholder 3"/>
          <p:cNvSpPr>
            <a:spLocks noGrp="1"/>
          </p:cNvSpPr>
          <p:nvPr>
            <p:ph type="sldNum" sz="quarter" idx="12"/>
          </p:nvPr>
        </p:nvSpPr>
        <p:spPr/>
        <p:txBody>
          <a:bodyPr/>
          <a:lstStyle/>
          <a:p>
            <a:pPr>
              <a:defRPr/>
            </a:pPr>
            <a:fld id="{9BEA7EFB-AFAD-4911-B8CF-8272F0DD9206}" type="slidenum">
              <a:rPr lang="en-GB" altLang="en-US" smtClean="0"/>
              <a:pPr>
                <a:defRPr/>
              </a:pPr>
              <a:t>‹#›</a:t>
            </a:fld>
            <a:endParaRPr lang="en-GB" altLang="en-US" dirty="0"/>
          </a:p>
        </p:txBody>
      </p:sp>
    </p:spTree>
    <p:extLst>
      <p:ext uri="{BB962C8B-B14F-4D97-AF65-F5344CB8AC3E}">
        <p14:creationId xmlns:p14="http://schemas.microsoft.com/office/powerpoint/2010/main" val="24483327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pPr>
              <a:defRPr/>
            </a:pPr>
            <a:endParaRPr lang="en-GB" altLang="en-US" dirty="0"/>
          </a:p>
        </p:txBody>
      </p:sp>
      <p:sp>
        <p:nvSpPr>
          <p:cNvPr id="6" name="Footer Placeholder 5"/>
          <p:cNvSpPr>
            <a:spLocks noGrp="1"/>
          </p:cNvSpPr>
          <p:nvPr>
            <p:ph type="ftr" sz="quarter" idx="11"/>
          </p:nvPr>
        </p:nvSpPr>
        <p:spPr/>
        <p:txBody>
          <a:bodyPr/>
          <a:lstStyle/>
          <a:p>
            <a:pPr>
              <a:defRPr/>
            </a:pPr>
            <a:endParaRPr lang="en-GB" altLang="en-US" dirty="0"/>
          </a:p>
        </p:txBody>
      </p:sp>
      <p:sp>
        <p:nvSpPr>
          <p:cNvPr id="7" name="Slide Number Placeholder 6"/>
          <p:cNvSpPr>
            <a:spLocks noGrp="1"/>
          </p:cNvSpPr>
          <p:nvPr>
            <p:ph type="sldNum" sz="quarter" idx="12"/>
          </p:nvPr>
        </p:nvSpPr>
        <p:spPr/>
        <p:txBody>
          <a:bodyPr/>
          <a:lstStyle/>
          <a:p>
            <a:pPr>
              <a:defRPr/>
            </a:pPr>
            <a:fld id="{3B0C442A-4377-4EC8-A769-DD6B8EA470E6}" type="slidenum">
              <a:rPr lang="en-GB" altLang="en-US" smtClean="0"/>
              <a:pPr>
                <a:defRPr/>
              </a:pPr>
              <a:t>‹#›</a:t>
            </a:fld>
            <a:endParaRPr lang="en-GB" altLang="en-US" dirty="0"/>
          </a:p>
        </p:txBody>
      </p:sp>
    </p:spTree>
    <p:extLst>
      <p:ext uri="{BB962C8B-B14F-4D97-AF65-F5344CB8AC3E}">
        <p14:creationId xmlns:p14="http://schemas.microsoft.com/office/powerpoint/2010/main" val="2368217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pPr>
              <a:defRPr/>
            </a:pPr>
            <a:endParaRPr lang="en-GB" altLang="en-US" dirty="0"/>
          </a:p>
        </p:txBody>
      </p:sp>
      <p:sp>
        <p:nvSpPr>
          <p:cNvPr id="6" name="Footer Placeholder 5"/>
          <p:cNvSpPr>
            <a:spLocks noGrp="1"/>
          </p:cNvSpPr>
          <p:nvPr>
            <p:ph type="ftr" sz="quarter" idx="11"/>
          </p:nvPr>
        </p:nvSpPr>
        <p:spPr/>
        <p:txBody>
          <a:bodyPr/>
          <a:lstStyle/>
          <a:p>
            <a:pPr>
              <a:defRPr/>
            </a:pPr>
            <a:endParaRPr lang="en-GB" altLang="en-US" dirty="0"/>
          </a:p>
        </p:txBody>
      </p:sp>
      <p:sp>
        <p:nvSpPr>
          <p:cNvPr id="7" name="Slide Number Placeholder 6"/>
          <p:cNvSpPr>
            <a:spLocks noGrp="1"/>
          </p:cNvSpPr>
          <p:nvPr>
            <p:ph type="sldNum" sz="quarter" idx="12"/>
          </p:nvPr>
        </p:nvSpPr>
        <p:spPr/>
        <p:txBody>
          <a:bodyPr/>
          <a:lstStyle/>
          <a:p>
            <a:pPr>
              <a:defRPr/>
            </a:pPr>
            <a:fld id="{0B46816A-DA7C-4B40-8117-37D22C8BD2BA}" type="slidenum">
              <a:rPr lang="en-GB" altLang="en-US" smtClean="0"/>
              <a:pPr>
                <a:defRPr/>
              </a:pPr>
              <a:t>‹#›</a:t>
            </a:fld>
            <a:endParaRPr lang="en-GB" altLang="en-US" dirty="0"/>
          </a:p>
        </p:txBody>
      </p:sp>
    </p:spTree>
    <p:extLst>
      <p:ext uri="{BB962C8B-B14F-4D97-AF65-F5344CB8AC3E}">
        <p14:creationId xmlns:p14="http://schemas.microsoft.com/office/powerpoint/2010/main" val="1187058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GB"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GB" alt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5A932B1-3EBB-48FA-9DC7-9A7F068E29D1}" type="slidenum">
              <a:rPr lang="en-GB" altLang="en-US" smtClean="0"/>
              <a:pPr>
                <a:defRPr/>
              </a:pPr>
              <a:t>‹#›</a:t>
            </a:fld>
            <a:endParaRPr lang="en-GB" altLang="en-US" dirty="0"/>
          </a:p>
        </p:txBody>
      </p:sp>
    </p:spTree>
    <p:extLst>
      <p:ext uri="{BB962C8B-B14F-4D97-AF65-F5344CB8AC3E}">
        <p14:creationId xmlns:p14="http://schemas.microsoft.com/office/powerpoint/2010/main" val="2558178318"/>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1.jpe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1.jpe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1.jpe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1.jpe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1.jpe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1.jpe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1.jpe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1.jpeg"/></Relationships>
</file>

<file path=ppt/slides/_rels/slide1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customXml" Target="../ink/ink1.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jpeg"/><Relationship Id="rId4"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1.jpe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1.jpe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1.jpe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1.jpe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1.jpe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950" y="115888"/>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2275" y="115888"/>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 name="Title 1">
            <a:extLst>
              <a:ext uri="{FF2B5EF4-FFF2-40B4-BE49-F238E27FC236}">
                <a16:creationId xmlns:a16="http://schemas.microsoft.com/office/drawing/2014/main" id="{A407BE49-17CD-471F-A22C-06C4083C0102}"/>
              </a:ext>
            </a:extLst>
          </p:cNvPr>
          <p:cNvSpPr txBox="1">
            <a:spLocks/>
          </p:cNvSpPr>
          <p:nvPr/>
        </p:nvSpPr>
        <p:spPr>
          <a:xfrm>
            <a:off x="0" y="458788"/>
            <a:ext cx="9144000" cy="1495425"/>
          </a:xfrm>
          <a:prstGeom prst="rect">
            <a:avLst/>
          </a:prstGeom>
        </p:spPr>
        <p:txBody>
          <a:bodyPr/>
          <a:lstStyle>
            <a:lvl1pPr algn="l" rtl="0" eaLnBrk="0" fontAlgn="base" hangingPunct="0">
              <a:lnSpc>
                <a:spcPct val="90000"/>
              </a:lnSpc>
              <a:spcBef>
                <a:spcPct val="0"/>
              </a:spcBef>
              <a:spcAft>
                <a:spcPct val="0"/>
              </a:spcAft>
              <a:defRPr sz="3300" kern="1200">
                <a:solidFill>
                  <a:schemeClr val="tx1"/>
                </a:solidFill>
                <a:latin typeface="+mj-lt"/>
                <a:ea typeface="+mj-ea"/>
                <a:cs typeface="+mj-cs"/>
              </a:defRPr>
            </a:lvl1pPr>
            <a:lvl2pPr algn="l" rtl="0" eaLnBrk="0" fontAlgn="base" hangingPunct="0">
              <a:lnSpc>
                <a:spcPct val="90000"/>
              </a:lnSpc>
              <a:spcBef>
                <a:spcPct val="0"/>
              </a:spcBef>
              <a:spcAft>
                <a:spcPct val="0"/>
              </a:spcAft>
              <a:defRPr sz="33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33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33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3300">
                <a:solidFill>
                  <a:schemeClr val="tx1"/>
                </a:solidFill>
                <a:latin typeface="Calibri Light" panose="020F0302020204030204" pitchFamily="34" charset="0"/>
              </a:defRPr>
            </a:lvl5pPr>
            <a:lvl6pPr marL="342900" algn="l" rtl="0" fontAlgn="base">
              <a:lnSpc>
                <a:spcPct val="90000"/>
              </a:lnSpc>
              <a:spcBef>
                <a:spcPct val="0"/>
              </a:spcBef>
              <a:spcAft>
                <a:spcPct val="0"/>
              </a:spcAft>
              <a:defRPr sz="3300">
                <a:solidFill>
                  <a:schemeClr val="tx1"/>
                </a:solidFill>
                <a:latin typeface="Calibri Light" panose="020F0302020204030204" pitchFamily="34" charset="0"/>
              </a:defRPr>
            </a:lvl6pPr>
            <a:lvl7pPr marL="685800" algn="l" rtl="0" fontAlgn="base">
              <a:lnSpc>
                <a:spcPct val="90000"/>
              </a:lnSpc>
              <a:spcBef>
                <a:spcPct val="0"/>
              </a:spcBef>
              <a:spcAft>
                <a:spcPct val="0"/>
              </a:spcAft>
              <a:defRPr sz="3300">
                <a:solidFill>
                  <a:schemeClr val="tx1"/>
                </a:solidFill>
                <a:latin typeface="Calibri Light" panose="020F0302020204030204" pitchFamily="34" charset="0"/>
              </a:defRPr>
            </a:lvl7pPr>
            <a:lvl8pPr marL="1028700" algn="l" rtl="0" fontAlgn="base">
              <a:lnSpc>
                <a:spcPct val="90000"/>
              </a:lnSpc>
              <a:spcBef>
                <a:spcPct val="0"/>
              </a:spcBef>
              <a:spcAft>
                <a:spcPct val="0"/>
              </a:spcAft>
              <a:defRPr sz="3300">
                <a:solidFill>
                  <a:schemeClr val="tx1"/>
                </a:solidFill>
                <a:latin typeface="Calibri Light" panose="020F0302020204030204" pitchFamily="34" charset="0"/>
              </a:defRPr>
            </a:lvl8pPr>
            <a:lvl9pPr marL="1371600" algn="l" rtl="0" fontAlgn="base">
              <a:lnSpc>
                <a:spcPct val="90000"/>
              </a:lnSpc>
              <a:spcBef>
                <a:spcPct val="0"/>
              </a:spcBef>
              <a:spcAft>
                <a:spcPct val="0"/>
              </a:spcAft>
              <a:defRPr sz="3300">
                <a:solidFill>
                  <a:schemeClr val="tx1"/>
                </a:solidFill>
                <a:latin typeface="Calibri Light" panose="020F0302020204030204" pitchFamily="34" charset="0"/>
              </a:defRPr>
            </a:lvl9pPr>
          </a:lstStyle>
          <a:p>
            <a:pPr algn="ctr" eaLnBrk="1" fontAlgn="auto" hangingPunct="1">
              <a:spcAft>
                <a:spcPts val="0"/>
              </a:spcAft>
              <a:defRPr/>
            </a:pPr>
            <a:r>
              <a:rPr lang="en-GB" sz="5400" b="1" dirty="0">
                <a:solidFill>
                  <a:schemeClr val="accent2"/>
                </a:solidFill>
                <a:latin typeface="+mn-lt"/>
              </a:rPr>
              <a:t>Y6 Therapy</a:t>
            </a:r>
            <a:br>
              <a:rPr lang="en-US" sz="5400" b="1" dirty="0">
                <a:latin typeface="+mn-lt"/>
              </a:rPr>
            </a:br>
            <a:endParaRPr lang="en-US" sz="5400" dirty="0">
              <a:latin typeface="+mn-lt"/>
            </a:endParaRPr>
          </a:p>
        </p:txBody>
      </p:sp>
      <p:sp>
        <p:nvSpPr>
          <p:cNvPr id="3077" name="Subtitle 2"/>
          <p:cNvSpPr txBox="1">
            <a:spLocks noChangeArrowheads="1"/>
          </p:cNvSpPr>
          <p:nvPr/>
        </p:nvSpPr>
        <p:spPr bwMode="auto">
          <a:xfrm>
            <a:off x="2916238" y="1639888"/>
            <a:ext cx="3389312" cy="193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buFont typeface="Arial" panose="020B0604020202020204" pitchFamily="34" charset="0"/>
              <a:buNone/>
            </a:pPr>
            <a:r>
              <a:rPr lang="en-US" altLang="en-US" sz="7600" dirty="0"/>
              <a:t>Reading</a:t>
            </a:r>
            <a:endParaRPr lang="en-GB" altLang="en-US" b="1" u="sng" dirty="0"/>
          </a:p>
        </p:txBody>
      </p:sp>
      <p:sp>
        <p:nvSpPr>
          <p:cNvPr id="3078" name="Rectangle 12"/>
          <p:cNvSpPr>
            <a:spLocks noChangeArrowheads="1"/>
          </p:cNvSpPr>
          <p:nvPr/>
        </p:nvSpPr>
        <p:spPr bwMode="auto">
          <a:xfrm>
            <a:off x="852487" y="2778452"/>
            <a:ext cx="7516813" cy="12464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lvl="0" algn="ctr" fontAlgn="base">
              <a:spcBef>
                <a:spcPct val="0"/>
              </a:spcBef>
              <a:spcAft>
                <a:spcPct val="0"/>
              </a:spcAft>
              <a:defRPr/>
            </a:pPr>
            <a:r>
              <a:rPr lang="en-GB" altLang="en-US" sz="2500" u="sng" dirty="0">
                <a:solidFill>
                  <a:srgbClr val="000000"/>
                </a:solidFill>
                <a:latin typeface="Calibri" panose="020F0502020204030204" pitchFamily="34" charset="0"/>
              </a:rPr>
              <a:t>R2e: Can talk about a growing repertoire of vocabulary and know how to independently find out what unknown words in the text mean. </a:t>
            </a:r>
          </a:p>
        </p:txBody>
      </p:sp>
      <p:sp>
        <p:nvSpPr>
          <p:cNvPr id="36" name="TextBox 35">
            <a:extLst>
              <a:ext uri="{FF2B5EF4-FFF2-40B4-BE49-F238E27FC236}">
                <a16:creationId xmlns:a16="http://schemas.microsoft.com/office/drawing/2014/main" id="{7DB7FD99-BA7F-4824-A30C-D4ECA3F8D024}"/>
              </a:ext>
            </a:extLst>
          </p:cNvPr>
          <p:cNvSpPr txBox="1"/>
          <p:nvPr/>
        </p:nvSpPr>
        <p:spPr>
          <a:xfrm>
            <a:off x="2892400" y="4212952"/>
            <a:ext cx="3479800" cy="584200"/>
          </a:xfrm>
          <a:prstGeom prst="rect">
            <a:avLst/>
          </a:prstGeom>
          <a:noFill/>
        </p:spPr>
        <p:txBody>
          <a:bodyPr>
            <a:spAutoFit/>
          </a:bodyPr>
          <a:lstStyle/>
          <a:p>
            <a:pPr algn="ctr" eaLnBrk="1" fontAlgn="auto" hangingPunct="1">
              <a:spcBef>
                <a:spcPts val="0"/>
              </a:spcBef>
              <a:spcAft>
                <a:spcPts val="0"/>
              </a:spcAft>
              <a:defRPr/>
            </a:pPr>
            <a:r>
              <a:rPr lang="en-US" sz="1600" dirty="0">
                <a:solidFill>
                  <a:prstClr val="black"/>
                </a:solidFill>
                <a:latin typeface="Calibri" panose="020F0502020204030204"/>
                <a:cs typeface="+mn-cs"/>
              </a:rPr>
              <a:t>Commissioned by The PiXL Club Ltd.</a:t>
            </a:r>
          </a:p>
          <a:p>
            <a:pPr algn="ctr" eaLnBrk="1" fontAlgn="auto" hangingPunct="1">
              <a:spcBef>
                <a:spcPts val="0"/>
              </a:spcBef>
              <a:spcAft>
                <a:spcPts val="0"/>
              </a:spcAft>
              <a:defRPr/>
            </a:pPr>
            <a:r>
              <a:rPr lang="en-US" sz="1600" dirty="0">
                <a:solidFill>
                  <a:prstClr val="black"/>
                </a:solidFill>
                <a:latin typeface="Calibri" panose="020F0502020204030204"/>
                <a:cs typeface="+mn-cs"/>
              </a:rPr>
              <a:t>May 2019</a:t>
            </a:r>
          </a:p>
        </p:txBody>
      </p:sp>
      <p:sp>
        <p:nvSpPr>
          <p:cNvPr id="37" name="TextBox 36">
            <a:extLst>
              <a:ext uri="{FF2B5EF4-FFF2-40B4-BE49-F238E27FC236}">
                <a16:creationId xmlns:a16="http://schemas.microsoft.com/office/drawing/2014/main" id="{FB6A13CA-3D7E-4E57-A702-5A62636D2296}"/>
              </a:ext>
            </a:extLst>
          </p:cNvPr>
          <p:cNvSpPr txBox="1"/>
          <p:nvPr/>
        </p:nvSpPr>
        <p:spPr>
          <a:xfrm>
            <a:off x="2825750" y="6226175"/>
            <a:ext cx="3784600" cy="338138"/>
          </a:xfrm>
          <a:prstGeom prst="rect">
            <a:avLst/>
          </a:prstGeom>
          <a:noFill/>
        </p:spPr>
        <p:txBody>
          <a:bodyPr>
            <a:spAutoFit/>
          </a:bodyPr>
          <a:lstStyle/>
          <a:p>
            <a:pPr eaLnBrk="1" fontAlgn="auto" hangingPunct="1">
              <a:spcBef>
                <a:spcPts val="0"/>
              </a:spcBef>
              <a:spcAft>
                <a:spcPts val="0"/>
              </a:spcAft>
              <a:defRPr/>
            </a:pPr>
            <a:r>
              <a:rPr lang="en-GB" sz="1600" dirty="0">
                <a:solidFill>
                  <a:prstClr val="black"/>
                </a:solidFill>
                <a:latin typeface="Calibri" panose="020F0502020204030204"/>
                <a:cs typeface="+mn-cs"/>
              </a:rPr>
              <a:t>© Copyright The PiXL Club Limited, 2019</a:t>
            </a:r>
            <a:r>
              <a:rPr lang="en-US" sz="1600" dirty="0">
                <a:solidFill>
                  <a:prstClr val="black"/>
                </a:solidFill>
                <a:latin typeface="Calibri" panose="020F0502020204030204"/>
                <a:cs typeface="+mn-cs"/>
              </a:rPr>
              <a:t> </a:t>
            </a:r>
          </a:p>
        </p:txBody>
      </p:sp>
      <p:sp>
        <p:nvSpPr>
          <p:cNvPr id="38" name="Text Box 4">
            <a:extLst>
              <a:ext uri="{FF2B5EF4-FFF2-40B4-BE49-F238E27FC236}">
                <a16:creationId xmlns:a16="http://schemas.microsoft.com/office/drawing/2014/main" id="{4ADFDAEC-0F24-429B-BAF1-0B77FE5B6540}"/>
              </a:ext>
            </a:extLst>
          </p:cNvPr>
          <p:cNvSpPr txBox="1">
            <a:spLocks noChangeArrowheads="1"/>
          </p:cNvSpPr>
          <p:nvPr/>
        </p:nvSpPr>
        <p:spPr bwMode="auto">
          <a:xfrm>
            <a:off x="1403350" y="4865688"/>
            <a:ext cx="6324600" cy="1263650"/>
          </a:xfrm>
          <a:prstGeom prst="rect">
            <a:avLst/>
          </a:prstGeom>
          <a:solidFill>
            <a:srgbClr val="FFFFFF"/>
          </a:solidFill>
          <a:ln w="38100" cmpd="dbl">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a:lstStyle/>
          <a:p>
            <a:pPr algn="ctr" eaLnBrk="1" hangingPunct="1">
              <a:spcBef>
                <a:spcPts val="0"/>
              </a:spcBef>
              <a:spcAft>
                <a:spcPts val="0"/>
              </a:spcAft>
              <a:defRPr/>
            </a:pPr>
            <a:r>
              <a:rPr lang="en-GB" sz="1000" dirty="0">
                <a:solidFill>
                  <a:prstClr val="black"/>
                </a:solidFill>
                <a:latin typeface="Calibri" panose="020F0502020204030204"/>
                <a:cs typeface="+mn-cs"/>
              </a:rPr>
              <a:t>This resource is strictly for the use of member schools for as long as they remain members of The PiXL Club. It may not be copied, sold nor transferred to a third party or used by the school after membership ceases. Until such time it may be freely used within the member school.</a:t>
            </a:r>
          </a:p>
          <a:p>
            <a:pPr algn="ctr" eaLnBrk="1" hangingPunct="1">
              <a:spcBef>
                <a:spcPts val="0"/>
              </a:spcBef>
              <a:spcAft>
                <a:spcPts val="0"/>
              </a:spcAft>
              <a:defRPr/>
            </a:pPr>
            <a:r>
              <a:rPr lang="en-GB" sz="1000" dirty="0">
                <a:solidFill>
                  <a:prstClr val="black"/>
                </a:solidFill>
                <a:latin typeface="Calibri" panose="020F0502020204030204"/>
                <a:cs typeface="+mn-cs"/>
              </a:rPr>
              <a:t>All opinions and contributions are those of the authors. The contents of this resource are not connected with nor endorsed by any other company, organisation or institution.</a:t>
            </a:r>
          </a:p>
          <a:p>
            <a:pPr algn="ctr" eaLnBrk="1" hangingPunct="1">
              <a:spcBef>
                <a:spcPts val="0"/>
              </a:spcBef>
              <a:spcAft>
                <a:spcPts val="0"/>
              </a:spcAft>
              <a:defRPr/>
            </a:pPr>
            <a:r>
              <a:rPr lang="en-GB" sz="1000" dirty="0">
                <a:solidFill>
                  <a:prstClr val="black"/>
                </a:solidFill>
                <a:latin typeface="Calibri" panose="020F0502020204030204"/>
                <a:cs typeface="+mn-cs"/>
              </a:rPr>
              <a:t>PiXL Club Ltd endeavour to trace and contact copyright owners. If there are any inadvertent omissions or errors in the acknowledgements or usage, this is unintended and PiXL will remedy these on written notification.</a:t>
            </a:r>
          </a:p>
        </p:txBody>
      </p:sp>
    </p:spTree>
    <p:extLst>
      <p:ext uri="{BB962C8B-B14F-4D97-AF65-F5344CB8AC3E}">
        <p14:creationId xmlns:p14="http://schemas.microsoft.com/office/powerpoint/2010/main" val="35894293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AutoShape 4"/>
          <p:cNvSpPr>
            <a:spLocks noChangeArrowheads="1"/>
          </p:cNvSpPr>
          <p:nvPr/>
        </p:nvSpPr>
        <p:spPr bwMode="auto">
          <a:xfrm>
            <a:off x="323528" y="1196429"/>
            <a:ext cx="8516329" cy="953453"/>
          </a:xfrm>
          <a:prstGeom prst="roundRect">
            <a:avLst>
              <a:gd name="adj" fmla="val 16667"/>
            </a:avLst>
          </a:prstGeom>
          <a:solidFill>
            <a:schemeClr val="accent4">
              <a:lumMod val="20000"/>
              <a:lumOff val="80000"/>
            </a:schemeClr>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lvl="0" algn="ctr">
              <a:spcBef>
                <a:spcPct val="50000"/>
              </a:spcBef>
              <a:buNone/>
              <a:defRPr/>
            </a:pPr>
            <a:r>
              <a:rPr lang="en-GB" altLang="en-US" sz="2500" dirty="0">
                <a:solidFill>
                  <a:srgbClr val="000000"/>
                </a:solidFill>
                <a:latin typeface="Calibri" panose="020F0502020204030204" pitchFamily="34" charset="0"/>
              </a:rPr>
              <a:t>Use the rest of the sentence and text to look for clues about the meaning of the underlined word below.  </a:t>
            </a:r>
          </a:p>
        </p:txBody>
      </p:sp>
      <p:pic>
        <p:nvPicPr>
          <p:cNvPr id="7" name="Picture 6">
            <a:extLst>
              <a:ext uri="{FF2B5EF4-FFF2-40B4-BE49-F238E27FC236}">
                <a16:creationId xmlns:a16="http://schemas.microsoft.com/office/drawing/2014/main" id="{A818B051-31FF-4BC7-AC4C-61AB9F978F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00392" y="199662"/>
            <a:ext cx="910704" cy="706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Your turn</a:t>
            </a:r>
          </a:p>
        </p:txBody>
      </p:sp>
      <p:pic>
        <p:nvPicPr>
          <p:cNvPr id="9" name="Picture 1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5">
            <a:extLst>
              <a:ext uri="{FF2B5EF4-FFF2-40B4-BE49-F238E27FC236}">
                <a16:creationId xmlns:a16="http://schemas.microsoft.com/office/drawing/2014/main" id="{02F3F5AC-0E89-4DC4-A09A-A6F07A6B211A}"/>
              </a:ext>
            </a:extLst>
          </p:cNvPr>
          <p:cNvSpPr/>
          <p:nvPr/>
        </p:nvSpPr>
        <p:spPr>
          <a:xfrm>
            <a:off x="323528" y="2348951"/>
            <a:ext cx="3528392" cy="4320409"/>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ct val="50000"/>
              </a:spcBef>
            </a:pPr>
            <a:r>
              <a:rPr lang="en-GB" sz="2500" dirty="0">
                <a:solidFill>
                  <a:schemeClr val="tx1"/>
                </a:solidFill>
              </a:rPr>
              <a:t>I saw the next door garden lie,</a:t>
            </a:r>
          </a:p>
          <a:p>
            <a:pPr algn="ctr">
              <a:spcBef>
                <a:spcPct val="50000"/>
              </a:spcBef>
            </a:pPr>
            <a:br>
              <a:rPr lang="en-GB" sz="400" dirty="0">
                <a:solidFill>
                  <a:schemeClr val="tx1"/>
                </a:solidFill>
              </a:rPr>
            </a:br>
            <a:r>
              <a:rPr lang="en-GB" sz="2500" b="1" u="sng" dirty="0">
                <a:solidFill>
                  <a:schemeClr val="tx1"/>
                </a:solidFill>
              </a:rPr>
              <a:t>Adorned</a:t>
            </a:r>
            <a:r>
              <a:rPr lang="en-GB" sz="2500" dirty="0">
                <a:solidFill>
                  <a:schemeClr val="tx1"/>
                </a:solidFill>
              </a:rPr>
              <a:t> with flowers, before my eye,</a:t>
            </a:r>
            <a:br>
              <a:rPr lang="en-GB" sz="2500" dirty="0">
                <a:solidFill>
                  <a:schemeClr val="tx1"/>
                </a:solidFill>
              </a:rPr>
            </a:br>
            <a:br>
              <a:rPr lang="en-GB" sz="800" dirty="0">
                <a:solidFill>
                  <a:schemeClr val="tx1"/>
                </a:solidFill>
              </a:rPr>
            </a:br>
            <a:r>
              <a:rPr lang="en-GB" sz="2500" dirty="0">
                <a:solidFill>
                  <a:schemeClr val="tx1"/>
                </a:solidFill>
              </a:rPr>
              <a:t>And many pleasant places more</a:t>
            </a:r>
            <a:br>
              <a:rPr lang="en-GB" sz="2500" dirty="0">
                <a:solidFill>
                  <a:schemeClr val="tx1"/>
                </a:solidFill>
              </a:rPr>
            </a:br>
            <a:br>
              <a:rPr lang="en-GB" sz="800" dirty="0">
                <a:solidFill>
                  <a:schemeClr val="tx1"/>
                </a:solidFill>
              </a:rPr>
            </a:br>
            <a:r>
              <a:rPr lang="en-GB" sz="2500" dirty="0">
                <a:solidFill>
                  <a:schemeClr val="tx1"/>
                </a:solidFill>
              </a:rPr>
              <a:t>That I had never seen before.</a:t>
            </a:r>
          </a:p>
          <a:p>
            <a:pPr algn="ctr">
              <a:spcBef>
                <a:spcPct val="50000"/>
              </a:spcBef>
            </a:pPr>
            <a:r>
              <a:rPr lang="en-GB" altLang="en-US" i="1">
                <a:solidFill>
                  <a:schemeClr val="tx1"/>
                </a:solidFill>
                <a:latin typeface="Calibri" panose="020F0502020204030204" pitchFamily="34" charset="0"/>
              </a:rPr>
              <a:t>‘Foreign Lands’ </a:t>
            </a:r>
            <a:r>
              <a:rPr lang="en-GB" altLang="en-US" i="1" dirty="0">
                <a:solidFill>
                  <a:schemeClr val="tx1"/>
                </a:solidFill>
                <a:latin typeface="Calibri" panose="020F0502020204030204" pitchFamily="34" charset="0"/>
              </a:rPr>
              <a:t>by Robert Louis Stevenson</a:t>
            </a:r>
          </a:p>
        </p:txBody>
      </p:sp>
      <p:sp>
        <p:nvSpPr>
          <p:cNvPr id="10" name="Rectangle: Rounded Corners 5">
            <a:extLst>
              <a:ext uri="{FF2B5EF4-FFF2-40B4-BE49-F238E27FC236}">
                <a16:creationId xmlns:a16="http://schemas.microsoft.com/office/drawing/2014/main" id="{02F3F5AC-0E89-4DC4-A09A-A6F07A6B211A}"/>
              </a:ext>
            </a:extLst>
          </p:cNvPr>
          <p:cNvSpPr/>
          <p:nvPr/>
        </p:nvSpPr>
        <p:spPr>
          <a:xfrm>
            <a:off x="4067944" y="2348951"/>
            <a:ext cx="4771913" cy="1872137"/>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457200" lvl="0" indent="-457200" algn="ctr">
              <a:spcBef>
                <a:spcPct val="50000"/>
              </a:spcBef>
              <a:buAutoNum type="alphaLcParenR"/>
              <a:defRPr/>
            </a:pPr>
            <a:r>
              <a:rPr lang="en-GB" altLang="en-US" sz="2500" dirty="0">
                <a:solidFill>
                  <a:srgbClr val="000000"/>
                </a:solidFill>
                <a:latin typeface="Calibri" panose="020F0502020204030204" pitchFamily="34" charset="0"/>
                <a:cs typeface="Arial" panose="020B0604020202020204" pitchFamily="34" charset="0"/>
              </a:rPr>
              <a:t>decorated</a:t>
            </a:r>
          </a:p>
          <a:p>
            <a:pPr marL="457200" lvl="0" indent="-457200" algn="ctr">
              <a:spcBef>
                <a:spcPct val="50000"/>
              </a:spcBef>
              <a:buAutoNum type="alphaLcParenR"/>
              <a:defRPr/>
            </a:pPr>
            <a:r>
              <a:rPr lang="en-GB" altLang="en-US" sz="2500" dirty="0">
                <a:solidFill>
                  <a:srgbClr val="000000"/>
                </a:solidFill>
                <a:latin typeface="Calibri" panose="020F0502020204030204" pitchFamily="34" charset="0"/>
                <a:cs typeface="Arial" panose="020B0604020202020204" pitchFamily="34" charset="0"/>
              </a:rPr>
              <a:t>removed</a:t>
            </a:r>
          </a:p>
          <a:p>
            <a:pPr marL="457200" lvl="0" indent="-457200" algn="ctr">
              <a:spcBef>
                <a:spcPct val="50000"/>
              </a:spcBef>
              <a:buAutoNum type="alphaLcParenR"/>
              <a:defRPr/>
            </a:pPr>
            <a:r>
              <a:rPr lang="en-GB" altLang="en-US" sz="2500" dirty="0">
                <a:solidFill>
                  <a:srgbClr val="000000"/>
                </a:solidFill>
                <a:latin typeface="Calibri" panose="020F0502020204030204" pitchFamily="34" charset="0"/>
                <a:cs typeface="Arial" panose="020B0604020202020204" pitchFamily="34" charset="0"/>
              </a:rPr>
              <a:t>destroyed</a:t>
            </a:r>
          </a:p>
        </p:txBody>
      </p:sp>
      <p:sp>
        <p:nvSpPr>
          <p:cNvPr id="12" name="AutoShape 4"/>
          <p:cNvSpPr>
            <a:spLocks noChangeArrowheads="1"/>
          </p:cNvSpPr>
          <p:nvPr/>
        </p:nvSpPr>
        <p:spPr bwMode="auto">
          <a:xfrm>
            <a:off x="4067944" y="4405850"/>
            <a:ext cx="4771913" cy="2017574"/>
          </a:xfrm>
          <a:prstGeom prst="roundRect">
            <a:avLst>
              <a:gd name="adj" fmla="val 16667"/>
            </a:avLst>
          </a:prstGeom>
          <a:solidFill>
            <a:schemeClr val="accent4">
              <a:lumMod val="20000"/>
              <a:lumOff val="80000"/>
            </a:schemeClr>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lvl="0" algn="ctr">
              <a:spcBef>
                <a:spcPct val="50000"/>
              </a:spcBef>
              <a:buNone/>
              <a:defRPr/>
            </a:pPr>
            <a:r>
              <a:rPr lang="en-GB" altLang="en-US" sz="2500" dirty="0">
                <a:solidFill>
                  <a:srgbClr val="000000"/>
                </a:solidFill>
                <a:latin typeface="Calibri" panose="020F0502020204030204" pitchFamily="34" charset="0"/>
              </a:rPr>
              <a:t>Use evidence in the text to explain your ideas.</a:t>
            </a:r>
          </a:p>
          <a:p>
            <a:pPr lvl="0" algn="ctr">
              <a:spcBef>
                <a:spcPct val="50000"/>
              </a:spcBef>
              <a:buNone/>
              <a:defRPr/>
            </a:pPr>
            <a:r>
              <a:rPr lang="en-GB" altLang="en-US" sz="2500" dirty="0">
                <a:solidFill>
                  <a:srgbClr val="000000"/>
                </a:solidFill>
                <a:latin typeface="Calibri" panose="020F0502020204030204" pitchFamily="34" charset="0"/>
              </a:rPr>
              <a:t>How could your prior knowledge help you?</a:t>
            </a:r>
          </a:p>
        </p:txBody>
      </p:sp>
      <p:sp>
        <p:nvSpPr>
          <p:cNvPr id="13" name="Rectangle: Rounded Corners 5">
            <a:extLst>
              <a:ext uri="{FF2B5EF4-FFF2-40B4-BE49-F238E27FC236}">
                <a16:creationId xmlns:a16="http://schemas.microsoft.com/office/drawing/2014/main" id="{02F3F5AC-0E89-4DC4-A09A-A6F07A6B211A}"/>
              </a:ext>
            </a:extLst>
          </p:cNvPr>
          <p:cNvSpPr/>
          <p:nvPr/>
        </p:nvSpPr>
        <p:spPr>
          <a:xfrm>
            <a:off x="4057972" y="2341797"/>
            <a:ext cx="4771913" cy="1872137"/>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457200" lvl="0" indent="-457200" algn="ctr">
              <a:spcBef>
                <a:spcPct val="50000"/>
              </a:spcBef>
              <a:buAutoNum type="alphaLcParenR"/>
              <a:defRPr/>
            </a:pPr>
            <a:r>
              <a:rPr lang="en-GB" altLang="en-US" sz="2500" b="1" u="sng" dirty="0">
                <a:solidFill>
                  <a:srgbClr val="000000"/>
                </a:solidFill>
                <a:latin typeface="Calibri" panose="020F0502020204030204" pitchFamily="34" charset="0"/>
                <a:cs typeface="Arial" panose="020B0604020202020204" pitchFamily="34" charset="0"/>
              </a:rPr>
              <a:t>decorated</a:t>
            </a:r>
          </a:p>
          <a:p>
            <a:pPr marL="457200" lvl="0" indent="-457200" algn="ctr">
              <a:spcBef>
                <a:spcPct val="50000"/>
              </a:spcBef>
              <a:buAutoNum type="alphaLcParenR"/>
              <a:defRPr/>
            </a:pPr>
            <a:r>
              <a:rPr lang="en-GB" altLang="en-US" sz="2500" dirty="0">
                <a:solidFill>
                  <a:srgbClr val="000000"/>
                </a:solidFill>
                <a:latin typeface="Calibri" panose="020F0502020204030204" pitchFamily="34" charset="0"/>
                <a:cs typeface="Arial" panose="020B0604020202020204" pitchFamily="34" charset="0"/>
              </a:rPr>
              <a:t>removed</a:t>
            </a:r>
          </a:p>
          <a:p>
            <a:pPr marL="457200" lvl="0" indent="-457200" algn="ctr">
              <a:spcBef>
                <a:spcPct val="50000"/>
              </a:spcBef>
              <a:buAutoNum type="alphaLcParenR"/>
              <a:defRPr/>
            </a:pPr>
            <a:r>
              <a:rPr lang="en-GB" altLang="en-US" sz="2500" dirty="0">
                <a:solidFill>
                  <a:srgbClr val="000000"/>
                </a:solidFill>
                <a:latin typeface="Calibri" panose="020F0502020204030204" pitchFamily="34" charset="0"/>
                <a:cs typeface="Arial" panose="020B0604020202020204" pitchFamily="34" charset="0"/>
              </a:rPr>
              <a:t>destroyed</a:t>
            </a:r>
          </a:p>
        </p:txBody>
      </p:sp>
    </p:spTree>
    <p:extLst>
      <p:ext uri="{BB962C8B-B14F-4D97-AF65-F5344CB8AC3E}">
        <p14:creationId xmlns:p14="http://schemas.microsoft.com/office/powerpoint/2010/main" val="2085145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P spid="1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AutoShape 4"/>
          <p:cNvSpPr>
            <a:spLocks noChangeArrowheads="1"/>
          </p:cNvSpPr>
          <p:nvPr/>
        </p:nvSpPr>
        <p:spPr bwMode="auto">
          <a:xfrm>
            <a:off x="323528" y="1245338"/>
            <a:ext cx="8516329" cy="1379101"/>
          </a:xfrm>
          <a:prstGeom prst="roundRect">
            <a:avLst>
              <a:gd name="adj" fmla="val 16667"/>
            </a:avLst>
          </a:prstGeom>
          <a:solidFill>
            <a:schemeClr val="accent4">
              <a:lumMod val="20000"/>
              <a:lumOff val="80000"/>
            </a:schemeClr>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lvl="0" algn="ctr">
              <a:spcBef>
                <a:spcPct val="50000"/>
              </a:spcBef>
              <a:buNone/>
              <a:defRPr/>
            </a:pPr>
            <a:r>
              <a:rPr lang="en-GB" altLang="en-US" sz="2500" dirty="0">
                <a:solidFill>
                  <a:srgbClr val="000000"/>
                </a:solidFill>
                <a:latin typeface="Calibri" panose="020F0502020204030204" pitchFamily="34" charset="0"/>
              </a:rPr>
              <a:t>A </a:t>
            </a:r>
            <a:r>
              <a:rPr lang="en-GB" altLang="en-US" sz="2500" b="1" dirty="0">
                <a:solidFill>
                  <a:srgbClr val="000000"/>
                </a:solidFill>
                <a:latin typeface="Calibri" panose="020F0502020204030204" pitchFamily="34" charset="0"/>
              </a:rPr>
              <a:t>dictionary</a:t>
            </a:r>
            <a:r>
              <a:rPr lang="en-GB" altLang="en-US" sz="2500" dirty="0">
                <a:solidFill>
                  <a:srgbClr val="000000"/>
                </a:solidFill>
                <a:latin typeface="Calibri" panose="020F0502020204030204" pitchFamily="34" charset="0"/>
              </a:rPr>
              <a:t> can help us find the meaning of an unknown word.  Words can have </a:t>
            </a:r>
            <a:r>
              <a:rPr lang="en-GB" altLang="en-US" sz="2500" u="sng" dirty="0">
                <a:solidFill>
                  <a:srgbClr val="000000"/>
                </a:solidFill>
                <a:latin typeface="Calibri" panose="020F0502020204030204" pitchFamily="34" charset="0"/>
              </a:rPr>
              <a:t>more than one meaning</a:t>
            </a:r>
            <a:r>
              <a:rPr lang="en-GB" altLang="en-US" sz="2500" dirty="0">
                <a:solidFill>
                  <a:srgbClr val="000000"/>
                </a:solidFill>
                <a:latin typeface="Calibri" panose="020F0502020204030204" pitchFamily="34" charset="0"/>
              </a:rPr>
              <a:t> so we will need to use the </a:t>
            </a:r>
            <a:r>
              <a:rPr lang="en-GB" altLang="en-US" sz="2500" b="1" dirty="0">
                <a:solidFill>
                  <a:srgbClr val="000000"/>
                </a:solidFill>
                <a:latin typeface="Calibri" panose="020F0502020204030204" pitchFamily="34" charset="0"/>
              </a:rPr>
              <a:t>context</a:t>
            </a:r>
            <a:r>
              <a:rPr lang="en-GB" altLang="en-US" sz="2500" dirty="0">
                <a:solidFill>
                  <a:srgbClr val="000000"/>
                </a:solidFill>
                <a:latin typeface="Calibri" panose="020F0502020204030204" pitchFamily="34" charset="0"/>
              </a:rPr>
              <a:t> of the sentence to choose the correct meaning.</a:t>
            </a:r>
          </a:p>
        </p:txBody>
      </p:sp>
      <p:pic>
        <p:nvPicPr>
          <p:cNvPr id="7" name="Picture 6">
            <a:extLst>
              <a:ext uri="{FF2B5EF4-FFF2-40B4-BE49-F238E27FC236}">
                <a16:creationId xmlns:a16="http://schemas.microsoft.com/office/drawing/2014/main" id="{A818B051-31FF-4BC7-AC4C-61AB9F978F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00392" y="199662"/>
            <a:ext cx="910704" cy="706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Using a dictionary</a:t>
            </a:r>
          </a:p>
        </p:txBody>
      </p:sp>
      <p:pic>
        <p:nvPicPr>
          <p:cNvPr id="9" name="Picture 1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5">
            <a:extLst>
              <a:ext uri="{FF2B5EF4-FFF2-40B4-BE49-F238E27FC236}">
                <a16:creationId xmlns:a16="http://schemas.microsoft.com/office/drawing/2014/main" id="{02F3F5AC-0E89-4DC4-A09A-A6F07A6B211A}"/>
              </a:ext>
            </a:extLst>
          </p:cNvPr>
          <p:cNvSpPr/>
          <p:nvPr/>
        </p:nvSpPr>
        <p:spPr>
          <a:xfrm>
            <a:off x="323528" y="2722014"/>
            <a:ext cx="2016223" cy="3795252"/>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ct val="50000"/>
              </a:spcBef>
            </a:pPr>
            <a:r>
              <a:rPr lang="en-GB" altLang="en-US" sz="2400" i="1" dirty="0">
                <a:solidFill>
                  <a:schemeClr val="tx1"/>
                </a:solidFill>
                <a:latin typeface="Calibri" panose="020F0502020204030204" pitchFamily="34" charset="0"/>
              </a:rPr>
              <a:t>She placed the ancient book in an airtight container to </a:t>
            </a:r>
            <a:r>
              <a:rPr lang="en-GB" altLang="en-US" sz="2400" b="1" i="1" u="sng" dirty="0">
                <a:solidFill>
                  <a:srgbClr val="FF0000"/>
                </a:solidFill>
                <a:latin typeface="Calibri" panose="020F0502020204030204" pitchFamily="34" charset="0"/>
              </a:rPr>
              <a:t>preserve</a:t>
            </a:r>
            <a:r>
              <a:rPr lang="en-GB" altLang="en-US" sz="2400" b="1" i="1" dirty="0">
                <a:solidFill>
                  <a:srgbClr val="FF0000"/>
                </a:solidFill>
                <a:latin typeface="Calibri" panose="020F0502020204030204" pitchFamily="34" charset="0"/>
              </a:rPr>
              <a:t> </a:t>
            </a:r>
            <a:r>
              <a:rPr lang="en-GB" altLang="en-US" sz="2400" i="1" dirty="0">
                <a:solidFill>
                  <a:schemeClr val="tx1"/>
                </a:solidFill>
                <a:latin typeface="Calibri" panose="020F0502020204030204" pitchFamily="34" charset="0"/>
              </a:rPr>
              <a:t>it.</a:t>
            </a:r>
          </a:p>
        </p:txBody>
      </p:sp>
      <p:sp>
        <p:nvSpPr>
          <p:cNvPr id="10" name="Rectangle: Rounded Corners 5">
            <a:extLst>
              <a:ext uri="{FF2B5EF4-FFF2-40B4-BE49-F238E27FC236}">
                <a16:creationId xmlns:a16="http://schemas.microsoft.com/office/drawing/2014/main" id="{02F3F5AC-0E89-4DC4-A09A-A6F07A6B211A}"/>
              </a:ext>
            </a:extLst>
          </p:cNvPr>
          <p:cNvSpPr/>
          <p:nvPr/>
        </p:nvSpPr>
        <p:spPr>
          <a:xfrm>
            <a:off x="2555776" y="2722014"/>
            <a:ext cx="6284081" cy="2291162"/>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lvl="0" algn="ctr">
              <a:spcBef>
                <a:spcPct val="50000"/>
              </a:spcBef>
              <a:defRPr/>
            </a:pPr>
            <a:r>
              <a:rPr lang="en-GB" altLang="en-US" sz="2500" b="1" dirty="0">
                <a:solidFill>
                  <a:srgbClr val="000000"/>
                </a:solidFill>
                <a:latin typeface="Calibri" panose="020F0502020204030204" pitchFamily="34" charset="0"/>
                <a:cs typeface="Arial" panose="020B0604020202020204" pitchFamily="34" charset="0"/>
              </a:rPr>
              <a:t>Preserve:</a:t>
            </a:r>
          </a:p>
          <a:p>
            <a:pPr marL="457200" lvl="0" indent="-457200" algn="ctr">
              <a:spcBef>
                <a:spcPct val="50000"/>
              </a:spcBef>
              <a:buAutoNum type="alphaLcParenR"/>
              <a:defRPr/>
            </a:pPr>
            <a:r>
              <a:rPr lang="en-GB" altLang="en-US" sz="2500" dirty="0">
                <a:solidFill>
                  <a:srgbClr val="000000"/>
                </a:solidFill>
                <a:latin typeface="Calibri" panose="020F0502020204030204" pitchFamily="34" charset="0"/>
                <a:cs typeface="Arial" panose="020B0604020202020204" pitchFamily="34" charset="0"/>
              </a:rPr>
              <a:t>fruit preserved in sugar e.g. jam</a:t>
            </a:r>
          </a:p>
          <a:p>
            <a:pPr marL="457200" lvl="0" indent="-457200" algn="ctr">
              <a:spcBef>
                <a:spcPct val="50000"/>
              </a:spcBef>
              <a:buAutoNum type="alphaLcParenR"/>
              <a:defRPr/>
            </a:pPr>
            <a:r>
              <a:rPr lang="en-GB" altLang="en-US" sz="2500" dirty="0">
                <a:solidFill>
                  <a:srgbClr val="000000"/>
                </a:solidFill>
                <a:latin typeface="Calibri" panose="020F0502020204030204" pitchFamily="34" charset="0"/>
                <a:cs typeface="Arial" panose="020B0604020202020204" pitchFamily="34" charset="0"/>
              </a:rPr>
              <a:t>to keep something in its original state</a:t>
            </a:r>
          </a:p>
          <a:p>
            <a:pPr marL="457200" lvl="0" indent="-457200" algn="ctr">
              <a:spcBef>
                <a:spcPct val="50000"/>
              </a:spcBef>
              <a:buAutoNum type="alphaLcParenR"/>
              <a:defRPr/>
            </a:pPr>
            <a:r>
              <a:rPr lang="en-GB" altLang="en-US" sz="2500" dirty="0">
                <a:solidFill>
                  <a:srgbClr val="000000"/>
                </a:solidFill>
                <a:latin typeface="Calibri" panose="020F0502020204030204" pitchFamily="34" charset="0"/>
                <a:cs typeface="Arial" panose="020B0604020202020204" pitchFamily="34" charset="0"/>
              </a:rPr>
              <a:t>to treat food to stop it going off</a:t>
            </a:r>
          </a:p>
        </p:txBody>
      </p:sp>
      <p:sp>
        <p:nvSpPr>
          <p:cNvPr id="12" name="AutoShape 4"/>
          <p:cNvSpPr>
            <a:spLocks noChangeArrowheads="1"/>
          </p:cNvSpPr>
          <p:nvPr/>
        </p:nvSpPr>
        <p:spPr bwMode="auto">
          <a:xfrm>
            <a:off x="2555776" y="5138165"/>
            <a:ext cx="6284081" cy="1379101"/>
          </a:xfrm>
          <a:prstGeom prst="roundRect">
            <a:avLst>
              <a:gd name="adj" fmla="val 16667"/>
            </a:avLst>
          </a:prstGeom>
          <a:solidFill>
            <a:schemeClr val="accent4">
              <a:lumMod val="20000"/>
              <a:lumOff val="80000"/>
            </a:schemeClr>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lvl="0" algn="ctr">
              <a:spcBef>
                <a:spcPct val="50000"/>
              </a:spcBef>
              <a:buNone/>
              <a:defRPr/>
            </a:pPr>
            <a:r>
              <a:rPr lang="en-GB" altLang="en-US" sz="2500" dirty="0">
                <a:solidFill>
                  <a:srgbClr val="000000"/>
                </a:solidFill>
                <a:latin typeface="Calibri" panose="020F0502020204030204" pitchFamily="34" charset="0"/>
              </a:rPr>
              <a:t>Using the context, I know the correct meaning must be </a:t>
            </a:r>
            <a:r>
              <a:rPr lang="en-GB" altLang="en-US" sz="2500" u="sng" dirty="0">
                <a:solidFill>
                  <a:srgbClr val="000000"/>
                </a:solidFill>
                <a:latin typeface="Calibri" panose="020F0502020204030204" pitchFamily="34" charset="0"/>
              </a:rPr>
              <a:t>option b</a:t>
            </a:r>
            <a:r>
              <a:rPr lang="en-GB" altLang="en-US" sz="2500" dirty="0">
                <a:solidFill>
                  <a:srgbClr val="000000"/>
                </a:solidFill>
                <a:latin typeface="Calibri" panose="020F0502020204030204" pitchFamily="34" charset="0"/>
              </a:rPr>
              <a:t>. She wanted to keep the book in the same state that she found it.</a:t>
            </a:r>
          </a:p>
        </p:txBody>
      </p:sp>
      <p:sp>
        <p:nvSpPr>
          <p:cNvPr id="13" name="Rectangle: Rounded Corners 5">
            <a:extLst>
              <a:ext uri="{FF2B5EF4-FFF2-40B4-BE49-F238E27FC236}">
                <a16:creationId xmlns:a16="http://schemas.microsoft.com/office/drawing/2014/main" id="{02F3F5AC-0E89-4DC4-A09A-A6F07A6B211A}"/>
              </a:ext>
            </a:extLst>
          </p:cNvPr>
          <p:cNvSpPr/>
          <p:nvPr/>
        </p:nvSpPr>
        <p:spPr>
          <a:xfrm>
            <a:off x="2555775" y="2722014"/>
            <a:ext cx="6284081" cy="2291162"/>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lvl="0" algn="ctr">
              <a:spcBef>
                <a:spcPct val="50000"/>
              </a:spcBef>
              <a:defRPr/>
            </a:pPr>
            <a:r>
              <a:rPr lang="en-GB" altLang="en-US" sz="2500" b="1" dirty="0">
                <a:solidFill>
                  <a:srgbClr val="000000"/>
                </a:solidFill>
                <a:latin typeface="Calibri" panose="020F0502020204030204" pitchFamily="34" charset="0"/>
                <a:cs typeface="Arial" panose="020B0604020202020204" pitchFamily="34" charset="0"/>
              </a:rPr>
              <a:t>Preserve:</a:t>
            </a:r>
          </a:p>
          <a:p>
            <a:pPr marL="457200" lvl="0" indent="-457200" algn="ctr">
              <a:spcBef>
                <a:spcPct val="50000"/>
              </a:spcBef>
              <a:buAutoNum type="alphaLcParenR"/>
              <a:defRPr/>
            </a:pPr>
            <a:r>
              <a:rPr lang="en-GB" altLang="en-US" sz="2500" dirty="0">
                <a:solidFill>
                  <a:srgbClr val="000000"/>
                </a:solidFill>
                <a:latin typeface="Calibri" panose="020F0502020204030204" pitchFamily="34" charset="0"/>
                <a:cs typeface="Arial" panose="020B0604020202020204" pitchFamily="34" charset="0"/>
              </a:rPr>
              <a:t>fruit preserved in sugar e.g. jam</a:t>
            </a:r>
          </a:p>
          <a:p>
            <a:pPr marL="457200" lvl="0" indent="-457200" algn="ctr">
              <a:spcBef>
                <a:spcPct val="50000"/>
              </a:spcBef>
              <a:buAutoNum type="alphaLcParenR"/>
              <a:defRPr/>
            </a:pPr>
            <a:r>
              <a:rPr lang="en-GB" altLang="en-US" sz="2500" b="1" u="sng" dirty="0">
                <a:solidFill>
                  <a:srgbClr val="000000"/>
                </a:solidFill>
                <a:latin typeface="Calibri" panose="020F0502020204030204" pitchFamily="34" charset="0"/>
                <a:cs typeface="Arial" panose="020B0604020202020204" pitchFamily="34" charset="0"/>
              </a:rPr>
              <a:t>to keep something in its original state</a:t>
            </a:r>
          </a:p>
          <a:p>
            <a:pPr marL="457200" lvl="0" indent="-457200" algn="ctr">
              <a:spcBef>
                <a:spcPct val="50000"/>
              </a:spcBef>
              <a:buAutoNum type="alphaLcParenR"/>
              <a:defRPr/>
            </a:pPr>
            <a:r>
              <a:rPr lang="en-GB" altLang="en-US" sz="2500" dirty="0">
                <a:solidFill>
                  <a:srgbClr val="000000"/>
                </a:solidFill>
                <a:latin typeface="Calibri" panose="020F0502020204030204" pitchFamily="34" charset="0"/>
                <a:cs typeface="Arial" panose="020B0604020202020204" pitchFamily="34" charset="0"/>
              </a:rPr>
              <a:t>to treat food to stop it going off</a:t>
            </a:r>
          </a:p>
        </p:txBody>
      </p:sp>
    </p:spTree>
    <p:extLst>
      <p:ext uri="{BB962C8B-B14F-4D97-AF65-F5344CB8AC3E}">
        <p14:creationId xmlns:p14="http://schemas.microsoft.com/office/powerpoint/2010/main" val="1151172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P spid="1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AutoShape 4"/>
          <p:cNvSpPr>
            <a:spLocks noChangeArrowheads="1"/>
          </p:cNvSpPr>
          <p:nvPr/>
        </p:nvSpPr>
        <p:spPr bwMode="auto">
          <a:xfrm>
            <a:off x="323528" y="1245338"/>
            <a:ext cx="8516329" cy="1379101"/>
          </a:xfrm>
          <a:prstGeom prst="roundRect">
            <a:avLst>
              <a:gd name="adj" fmla="val 16667"/>
            </a:avLst>
          </a:prstGeom>
          <a:solidFill>
            <a:schemeClr val="accent4">
              <a:lumMod val="20000"/>
              <a:lumOff val="80000"/>
            </a:schemeClr>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lvl="0" algn="ctr">
              <a:spcBef>
                <a:spcPct val="50000"/>
              </a:spcBef>
              <a:buNone/>
              <a:defRPr/>
            </a:pPr>
            <a:r>
              <a:rPr lang="en-GB" altLang="en-US" sz="2500" dirty="0">
                <a:solidFill>
                  <a:srgbClr val="000000"/>
                </a:solidFill>
                <a:latin typeface="Calibri" panose="020F0502020204030204" pitchFamily="34" charset="0"/>
              </a:rPr>
              <a:t>Use a </a:t>
            </a:r>
            <a:r>
              <a:rPr lang="en-GB" altLang="en-US" sz="2500" b="1" dirty="0">
                <a:solidFill>
                  <a:srgbClr val="000000"/>
                </a:solidFill>
                <a:latin typeface="Calibri" panose="020F0502020204030204" pitchFamily="34" charset="0"/>
              </a:rPr>
              <a:t>dictionary</a:t>
            </a:r>
            <a:r>
              <a:rPr lang="en-GB" altLang="en-US" sz="2500" dirty="0">
                <a:solidFill>
                  <a:srgbClr val="000000"/>
                </a:solidFill>
                <a:latin typeface="Calibri" panose="020F0502020204030204" pitchFamily="34" charset="0"/>
              </a:rPr>
              <a:t> to find the meaning of the underlined words.  Remember to use the </a:t>
            </a:r>
            <a:r>
              <a:rPr lang="en-GB" altLang="en-US" sz="2500" b="1" dirty="0">
                <a:solidFill>
                  <a:srgbClr val="000000"/>
                </a:solidFill>
                <a:latin typeface="Calibri" panose="020F0502020204030204" pitchFamily="34" charset="0"/>
              </a:rPr>
              <a:t>context</a:t>
            </a:r>
            <a:r>
              <a:rPr lang="en-GB" altLang="en-US" sz="2500" dirty="0">
                <a:solidFill>
                  <a:srgbClr val="000000"/>
                </a:solidFill>
                <a:latin typeface="Calibri" panose="020F0502020204030204" pitchFamily="34" charset="0"/>
              </a:rPr>
              <a:t> of the sentence to help you choose the correct meaning.</a:t>
            </a:r>
          </a:p>
        </p:txBody>
      </p:sp>
      <p:pic>
        <p:nvPicPr>
          <p:cNvPr id="7" name="Picture 6">
            <a:extLst>
              <a:ext uri="{FF2B5EF4-FFF2-40B4-BE49-F238E27FC236}">
                <a16:creationId xmlns:a16="http://schemas.microsoft.com/office/drawing/2014/main" id="{A818B051-31FF-4BC7-AC4C-61AB9F978F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00392" y="199662"/>
            <a:ext cx="910704" cy="706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Your turn</a:t>
            </a:r>
          </a:p>
        </p:txBody>
      </p:sp>
      <p:pic>
        <p:nvPicPr>
          <p:cNvPr id="9" name="Picture 1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5">
            <a:extLst>
              <a:ext uri="{FF2B5EF4-FFF2-40B4-BE49-F238E27FC236}">
                <a16:creationId xmlns:a16="http://schemas.microsoft.com/office/drawing/2014/main" id="{02F3F5AC-0E89-4DC4-A09A-A6F07A6B211A}"/>
              </a:ext>
            </a:extLst>
          </p:cNvPr>
          <p:cNvSpPr/>
          <p:nvPr/>
        </p:nvSpPr>
        <p:spPr>
          <a:xfrm>
            <a:off x="323528" y="2722014"/>
            <a:ext cx="2016223" cy="3795252"/>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ct val="50000"/>
              </a:spcBef>
            </a:pPr>
            <a:r>
              <a:rPr lang="en-GB" altLang="en-US" sz="2400" i="1" dirty="0">
                <a:solidFill>
                  <a:schemeClr val="tx1"/>
                </a:solidFill>
                <a:latin typeface="Calibri" panose="020F0502020204030204" pitchFamily="34" charset="0"/>
              </a:rPr>
              <a:t>Everyone took turns to </a:t>
            </a:r>
            <a:r>
              <a:rPr lang="en-GB" altLang="en-US" sz="2400" b="1" i="1" u="sng" dirty="0">
                <a:solidFill>
                  <a:srgbClr val="FF0000"/>
                </a:solidFill>
                <a:latin typeface="Calibri" panose="020F0502020204030204" pitchFamily="34" charset="0"/>
              </a:rPr>
              <a:t>fawn</a:t>
            </a:r>
            <a:r>
              <a:rPr lang="en-GB" altLang="en-US" sz="2400" i="1" dirty="0">
                <a:solidFill>
                  <a:schemeClr val="tx1"/>
                </a:solidFill>
                <a:latin typeface="Calibri" panose="020F0502020204030204" pitchFamily="34" charset="0"/>
              </a:rPr>
              <a:t> over the new baby.</a:t>
            </a:r>
          </a:p>
        </p:txBody>
      </p:sp>
      <p:sp>
        <p:nvSpPr>
          <p:cNvPr id="10" name="Rectangle: Rounded Corners 5">
            <a:extLst>
              <a:ext uri="{FF2B5EF4-FFF2-40B4-BE49-F238E27FC236}">
                <a16:creationId xmlns:a16="http://schemas.microsoft.com/office/drawing/2014/main" id="{02F3F5AC-0E89-4DC4-A09A-A6F07A6B211A}"/>
              </a:ext>
            </a:extLst>
          </p:cNvPr>
          <p:cNvSpPr/>
          <p:nvPr/>
        </p:nvSpPr>
        <p:spPr>
          <a:xfrm>
            <a:off x="2555776" y="2722014"/>
            <a:ext cx="6284081" cy="2291162"/>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lvl="0" algn="ctr">
              <a:spcBef>
                <a:spcPct val="50000"/>
              </a:spcBef>
              <a:defRPr/>
            </a:pPr>
            <a:r>
              <a:rPr lang="en-GB" altLang="en-US" sz="2500" b="1" dirty="0">
                <a:solidFill>
                  <a:srgbClr val="000000"/>
                </a:solidFill>
                <a:latin typeface="Calibri" panose="020F0502020204030204" pitchFamily="34" charset="0"/>
                <a:cs typeface="Arial" panose="020B0604020202020204" pitchFamily="34" charset="0"/>
              </a:rPr>
              <a:t>Fawn:</a:t>
            </a:r>
          </a:p>
          <a:p>
            <a:pPr marL="457200" lvl="0" indent="-457200" algn="ctr">
              <a:spcBef>
                <a:spcPct val="50000"/>
              </a:spcBef>
              <a:buAutoNum type="alphaLcParenR"/>
              <a:defRPr/>
            </a:pPr>
            <a:r>
              <a:rPr lang="en-GB" altLang="en-US" sz="2500" dirty="0">
                <a:solidFill>
                  <a:srgbClr val="000000"/>
                </a:solidFill>
                <a:latin typeface="Calibri" panose="020F0502020204030204" pitchFamily="34" charset="0"/>
                <a:cs typeface="Arial" panose="020B0604020202020204" pitchFamily="34" charset="0"/>
              </a:rPr>
              <a:t>a light brown colour</a:t>
            </a:r>
          </a:p>
          <a:p>
            <a:pPr marL="457200" lvl="0" indent="-457200" algn="ctr">
              <a:spcBef>
                <a:spcPct val="50000"/>
              </a:spcBef>
              <a:buAutoNum type="alphaLcParenR"/>
              <a:defRPr/>
            </a:pPr>
            <a:r>
              <a:rPr lang="en-GB" altLang="en-US" sz="2500" dirty="0">
                <a:solidFill>
                  <a:srgbClr val="000000"/>
                </a:solidFill>
                <a:latin typeface="Calibri" panose="020F0502020204030204" pitchFamily="34" charset="0"/>
                <a:cs typeface="Arial" panose="020B0604020202020204" pitchFamily="34" charset="0"/>
              </a:rPr>
              <a:t>the young of a deer</a:t>
            </a:r>
          </a:p>
          <a:p>
            <a:pPr marL="457200" lvl="0" indent="-457200" algn="ctr">
              <a:spcBef>
                <a:spcPct val="50000"/>
              </a:spcBef>
              <a:buAutoNum type="alphaLcParenR"/>
              <a:defRPr/>
            </a:pPr>
            <a:r>
              <a:rPr lang="en-GB" altLang="en-US" sz="2500" dirty="0">
                <a:solidFill>
                  <a:srgbClr val="000000"/>
                </a:solidFill>
                <a:latin typeface="Calibri" panose="020F0502020204030204" pitchFamily="34" charset="0"/>
                <a:cs typeface="Arial" panose="020B0604020202020204" pitchFamily="34" charset="0"/>
              </a:rPr>
              <a:t>to give a display of exaggerated affection</a:t>
            </a:r>
          </a:p>
        </p:txBody>
      </p:sp>
      <p:sp>
        <p:nvSpPr>
          <p:cNvPr id="12" name="AutoShape 4"/>
          <p:cNvSpPr>
            <a:spLocks noChangeArrowheads="1"/>
          </p:cNvSpPr>
          <p:nvPr/>
        </p:nvSpPr>
        <p:spPr bwMode="auto">
          <a:xfrm>
            <a:off x="2555776" y="5138165"/>
            <a:ext cx="6284081" cy="1379101"/>
          </a:xfrm>
          <a:prstGeom prst="roundRect">
            <a:avLst>
              <a:gd name="adj" fmla="val 16667"/>
            </a:avLst>
          </a:prstGeom>
          <a:solidFill>
            <a:schemeClr val="accent4">
              <a:lumMod val="20000"/>
              <a:lumOff val="80000"/>
            </a:schemeClr>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lvl="0" algn="ctr">
              <a:spcBef>
                <a:spcPct val="50000"/>
              </a:spcBef>
              <a:buNone/>
              <a:defRPr/>
            </a:pPr>
            <a:r>
              <a:rPr lang="en-GB" altLang="en-US" sz="2500" dirty="0">
                <a:solidFill>
                  <a:srgbClr val="000000"/>
                </a:solidFill>
                <a:latin typeface="Calibri" panose="020F0502020204030204" pitchFamily="34" charset="0"/>
              </a:rPr>
              <a:t>Using the context, I know the correct meaning must be </a:t>
            </a:r>
            <a:r>
              <a:rPr lang="en-GB" altLang="en-US" sz="2500" u="sng" dirty="0">
                <a:solidFill>
                  <a:srgbClr val="000000"/>
                </a:solidFill>
                <a:latin typeface="Calibri" panose="020F0502020204030204" pitchFamily="34" charset="0"/>
              </a:rPr>
              <a:t>option c</a:t>
            </a:r>
            <a:r>
              <a:rPr lang="en-GB" altLang="en-US" sz="2500" dirty="0">
                <a:solidFill>
                  <a:srgbClr val="000000"/>
                </a:solidFill>
                <a:latin typeface="Calibri" panose="020F0502020204030204" pitchFamily="34" charset="0"/>
              </a:rPr>
              <a:t>. They took it in turns to give </a:t>
            </a:r>
            <a:r>
              <a:rPr lang="en-GB" altLang="en-US" sz="2500" u="sng" dirty="0">
                <a:solidFill>
                  <a:srgbClr val="000000"/>
                </a:solidFill>
                <a:latin typeface="Calibri" panose="020F0502020204030204" pitchFamily="34" charset="0"/>
              </a:rPr>
              <a:t>lots of attention</a:t>
            </a:r>
            <a:r>
              <a:rPr lang="en-GB" altLang="en-US" sz="2500" dirty="0">
                <a:solidFill>
                  <a:srgbClr val="000000"/>
                </a:solidFill>
                <a:latin typeface="Calibri" panose="020F0502020204030204" pitchFamily="34" charset="0"/>
              </a:rPr>
              <a:t> to the new baby.</a:t>
            </a:r>
          </a:p>
        </p:txBody>
      </p:sp>
      <p:sp>
        <p:nvSpPr>
          <p:cNvPr id="13" name="Rectangle: Rounded Corners 5">
            <a:extLst>
              <a:ext uri="{FF2B5EF4-FFF2-40B4-BE49-F238E27FC236}">
                <a16:creationId xmlns:a16="http://schemas.microsoft.com/office/drawing/2014/main" id="{02F3F5AC-0E89-4DC4-A09A-A6F07A6B211A}"/>
              </a:ext>
            </a:extLst>
          </p:cNvPr>
          <p:cNvSpPr/>
          <p:nvPr/>
        </p:nvSpPr>
        <p:spPr>
          <a:xfrm>
            <a:off x="2555775" y="2722014"/>
            <a:ext cx="6284081" cy="2291162"/>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lvl="0" algn="ctr">
              <a:spcBef>
                <a:spcPct val="50000"/>
              </a:spcBef>
              <a:defRPr/>
            </a:pPr>
            <a:r>
              <a:rPr lang="en-GB" altLang="en-US" sz="2500" b="1" dirty="0">
                <a:solidFill>
                  <a:srgbClr val="000000"/>
                </a:solidFill>
                <a:latin typeface="Calibri" panose="020F0502020204030204" pitchFamily="34" charset="0"/>
                <a:cs typeface="Arial" panose="020B0604020202020204" pitchFamily="34" charset="0"/>
              </a:rPr>
              <a:t>Fawn:</a:t>
            </a:r>
          </a:p>
          <a:p>
            <a:pPr marL="457200" lvl="0" indent="-457200" algn="ctr">
              <a:spcBef>
                <a:spcPct val="50000"/>
              </a:spcBef>
              <a:buAutoNum type="alphaLcParenR"/>
              <a:defRPr/>
            </a:pPr>
            <a:r>
              <a:rPr lang="en-GB" altLang="en-US" sz="2500" dirty="0">
                <a:solidFill>
                  <a:srgbClr val="000000"/>
                </a:solidFill>
                <a:latin typeface="Calibri" panose="020F0502020204030204" pitchFamily="34" charset="0"/>
                <a:cs typeface="Arial" panose="020B0604020202020204" pitchFamily="34" charset="0"/>
              </a:rPr>
              <a:t>a light brown colour</a:t>
            </a:r>
          </a:p>
          <a:p>
            <a:pPr marL="457200" lvl="0" indent="-457200" algn="ctr">
              <a:spcBef>
                <a:spcPct val="50000"/>
              </a:spcBef>
              <a:buAutoNum type="alphaLcParenR"/>
              <a:defRPr/>
            </a:pPr>
            <a:r>
              <a:rPr lang="en-GB" altLang="en-US" sz="2500" dirty="0">
                <a:solidFill>
                  <a:srgbClr val="000000"/>
                </a:solidFill>
                <a:latin typeface="Calibri" panose="020F0502020204030204" pitchFamily="34" charset="0"/>
                <a:cs typeface="Arial" panose="020B0604020202020204" pitchFamily="34" charset="0"/>
              </a:rPr>
              <a:t>the young of a deer</a:t>
            </a:r>
          </a:p>
          <a:p>
            <a:pPr marL="457200" lvl="0" indent="-457200" algn="ctr">
              <a:spcBef>
                <a:spcPct val="50000"/>
              </a:spcBef>
              <a:buAutoNum type="alphaLcParenR"/>
              <a:defRPr/>
            </a:pPr>
            <a:r>
              <a:rPr lang="en-GB" altLang="en-US" sz="2500" b="1" u="sng" dirty="0">
                <a:solidFill>
                  <a:srgbClr val="000000"/>
                </a:solidFill>
                <a:latin typeface="Calibri" panose="020F0502020204030204" pitchFamily="34" charset="0"/>
                <a:cs typeface="Arial" panose="020B0604020202020204" pitchFamily="34" charset="0"/>
              </a:rPr>
              <a:t>to give a display of exaggerated affection</a:t>
            </a:r>
          </a:p>
        </p:txBody>
      </p:sp>
    </p:spTree>
    <p:extLst>
      <p:ext uri="{BB962C8B-B14F-4D97-AF65-F5344CB8AC3E}">
        <p14:creationId xmlns:p14="http://schemas.microsoft.com/office/powerpoint/2010/main" val="3606016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P spid="1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AutoShape 4"/>
          <p:cNvSpPr>
            <a:spLocks noChangeArrowheads="1"/>
          </p:cNvSpPr>
          <p:nvPr/>
        </p:nvSpPr>
        <p:spPr bwMode="auto">
          <a:xfrm>
            <a:off x="323528" y="1245338"/>
            <a:ext cx="8516329" cy="1379101"/>
          </a:xfrm>
          <a:prstGeom prst="roundRect">
            <a:avLst>
              <a:gd name="adj" fmla="val 16667"/>
            </a:avLst>
          </a:prstGeom>
          <a:solidFill>
            <a:schemeClr val="accent4">
              <a:lumMod val="20000"/>
              <a:lumOff val="80000"/>
            </a:schemeClr>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lvl="0" algn="ctr">
              <a:spcBef>
                <a:spcPct val="50000"/>
              </a:spcBef>
              <a:buNone/>
              <a:defRPr/>
            </a:pPr>
            <a:r>
              <a:rPr lang="en-GB" altLang="en-US" sz="2500" dirty="0">
                <a:solidFill>
                  <a:srgbClr val="000000"/>
                </a:solidFill>
                <a:latin typeface="Calibri" panose="020F0502020204030204" pitchFamily="34" charset="0"/>
              </a:rPr>
              <a:t>Use a </a:t>
            </a:r>
            <a:r>
              <a:rPr lang="en-GB" altLang="en-US" sz="2500" b="1" dirty="0">
                <a:solidFill>
                  <a:srgbClr val="000000"/>
                </a:solidFill>
                <a:latin typeface="Calibri" panose="020F0502020204030204" pitchFamily="34" charset="0"/>
              </a:rPr>
              <a:t>dictionary</a:t>
            </a:r>
            <a:r>
              <a:rPr lang="en-GB" altLang="en-US" sz="2500" dirty="0">
                <a:solidFill>
                  <a:srgbClr val="000000"/>
                </a:solidFill>
                <a:latin typeface="Calibri" panose="020F0502020204030204" pitchFamily="34" charset="0"/>
              </a:rPr>
              <a:t> to find the meaning of the underlined words.  Remember to use the </a:t>
            </a:r>
            <a:r>
              <a:rPr lang="en-GB" altLang="en-US" sz="2500" b="1" dirty="0">
                <a:solidFill>
                  <a:srgbClr val="000000"/>
                </a:solidFill>
                <a:latin typeface="Calibri" panose="020F0502020204030204" pitchFamily="34" charset="0"/>
              </a:rPr>
              <a:t>context</a:t>
            </a:r>
            <a:r>
              <a:rPr lang="en-GB" altLang="en-US" sz="2500" dirty="0">
                <a:solidFill>
                  <a:srgbClr val="000000"/>
                </a:solidFill>
                <a:latin typeface="Calibri" panose="020F0502020204030204" pitchFamily="34" charset="0"/>
              </a:rPr>
              <a:t> of the sentence to help you choose the correct meaning.</a:t>
            </a:r>
          </a:p>
        </p:txBody>
      </p:sp>
      <p:pic>
        <p:nvPicPr>
          <p:cNvPr id="7" name="Picture 6">
            <a:extLst>
              <a:ext uri="{FF2B5EF4-FFF2-40B4-BE49-F238E27FC236}">
                <a16:creationId xmlns:a16="http://schemas.microsoft.com/office/drawing/2014/main" id="{A818B051-31FF-4BC7-AC4C-61AB9F978F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00392" y="199662"/>
            <a:ext cx="910704" cy="706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Your turn</a:t>
            </a:r>
          </a:p>
        </p:txBody>
      </p:sp>
      <p:pic>
        <p:nvPicPr>
          <p:cNvPr id="9" name="Picture 1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5">
            <a:extLst>
              <a:ext uri="{FF2B5EF4-FFF2-40B4-BE49-F238E27FC236}">
                <a16:creationId xmlns:a16="http://schemas.microsoft.com/office/drawing/2014/main" id="{02F3F5AC-0E89-4DC4-A09A-A6F07A6B211A}"/>
              </a:ext>
            </a:extLst>
          </p:cNvPr>
          <p:cNvSpPr/>
          <p:nvPr/>
        </p:nvSpPr>
        <p:spPr>
          <a:xfrm>
            <a:off x="323528" y="2722014"/>
            <a:ext cx="2016223" cy="3795252"/>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ct val="50000"/>
              </a:spcBef>
            </a:pPr>
            <a:r>
              <a:rPr lang="en-GB" altLang="en-US" sz="2400" i="1" dirty="0">
                <a:solidFill>
                  <a:schemeClr val="tx1"/>
                </a:solidFill>
                <a:latin typeface="Calibri" panose="020F0502020204030204" pitchFamily="34" charset="0"/>
              </a:rPr>
              <a:t>Steve had put in a lot of effort yet no one had noticed. This happened last time and it was really starting to </a:t>
            </a:r>
            <a:r>
              <a:rPr lang="en-GB" altLang="en-US" sz="2400" b="1" i="1" u="sng" dirty="0">
                <a:solidFill>
                  <a:srgbClr val="FF0000"/>
                </a:solidFill>
                <a:latin typeface="Calibri" panose="020F0502020204030204" pitchFamily="34" charset="0"/>
              </a:rPr>
              <a:t>grate</a:t>
            </a:r>
            <a:r>
              <a:rPr lang="en-GB" altLang="en-US" sz="2400" i="1" dirty="0">
                <a:solidFill>
                  <a:schemeClr val="tx1"/>
                </a:solidFill>
                <a:latin typeface="Calibri" panose="020F0502020204030204" pitchFamily="34" charset="0"/>
              </a:rPr>
              <a:t>.</a:t>
            </a:r>
          </a:p>
        </p:txBody>
      </p:sp>
      <p:sp>
        <p:nvSpPr>
          <p:cNvPr id="10" name="Rectangle: Rounded Corners 5">
            <a:extLst>
              <a:ext uri="{FF2B5EF4-FFF2-40B4-BE49-F238E27FC236}">
                <a16:creationId xmlns:a16="http://schemas.microsoft.com/office/drawing/2014/main" id="{02F3F5AC-0E89-4DC4-A09A-A6F07A6B211A}"/>
              </a:ext>
            </a:extLst>
          </p:cNvPr>
          <p:cNvSpPr/>
          <p:nvPr/>
        </p:nvSpPr>
        <p:spPr>
          <a:xfrm>
            <a:off x="2555776" y="2722014"/>
            <a:ext cx="6284081" cy="2291162"/>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lvl="0" algn="ctr">
              <a:spcBef>
                <a:spcPct val="50000"/>
              </a:spcBef>
              <a:defRPr/>
            </a:pPr>
            <a:r>
              <a:rPr lang="en-GB" altLang="en-US" sz="2500" b="1" dirty="0">
                <a:solidFill>
                  <a:srgbClr val="000000"/>
                </a:solidFill>
                <a:latin typeface="Calibri" panose="020F0502020204030204" pitchFamily="34" charset="0"/>
                <a:cs typeface="Arial" panose="020B0604020202020204" pitchFamily="34" charset="0"/>
              </a:rPr>
              <a:t>Grate:</a:t>
            </a:r>
          </a:p>
          <a:p>
            <a:pPr marL="457200" lvl="0" indent="-457200" algn="ctr">
              <a:spcBef>
                <a:spcPct val="50000"/>
              </a:spcBef>
              <a:buAutoNum type="alphaLcParenR"/>
              <a:defRPr/>
            </a:pPr>
            <a:r>
              <a:rPr lang="en-GB" altLang="en-US" sz="2500" dirty="0">
                <a:solidFill>
                  <a:srgbClr val="000000"/>
                </a:solidFill>
                <a:latin typeface="Calibri" panose="020F0502020204030204" pitchFamily="34" charset="0"/>
                <a:cs typeface="Arial" panose="020B0604020202020204" pitchFamily="34" charset="0"/>
              </a:rPr>
              <a:t>have an irritating effect</a:t>
            </a:r>
          </a:p>
          <a:p>
            <a:pPr marL="457200" lvl="0" indent="-457200" algn="ctr">
              <a:spcBef>
                <a:spcPct val="50000"/>
              </a:spcBef>
              <a:buAutoNum type="alphaLcParenR"/>
              <a:defRPr/>
            </a:pPr>
            <a:r>
              <a:rPr lang="en-GB" altLang="en-US" sz="2500" dirty="0">
                <a:solidFill>
                  <a:srgbClr val="000000"/>
                </a:solidFill>
                <a:latin typeface="Calibri" panose="020F0502020204030204" pitchFamily="34" charset="0"/>
                <a:cs typeface="Arial" panose="020B0604020202020204" pitchFamily="34" charset="0"/>
              </a:rPr>
              <a:t>cut food into shreds</a:t>
            </a:r>
          </a:p>
          <a:p>
            <a:pPr marL="457200" lvl="0" indent="-457200" algn="ctr">
              <a:spcBef>
                <a:spcPct val="50000"/>
              </a:spcBef>
              <a:buAutoNum type="alphaLcParenR"/>
              <a:defRPr/>
            </a:pPr>
            <a:r>
              <a:rPr lang="en-GB" altLang="en-US" sz="2500" dirty="0">
                <a:solidFill>
                  <a:srgbClr val="000000"/>
                </a:solidFill>
                <a:latin typeface="Calibri" panose="020F0502020204030204" pitchFamily="34" charset="0"/>
                <a:cs typeface="Arial" panose="020B0604020202020204" pitchFamily="34" charset="0"/>
              </a:rPr>
              <a:t>make an unpleasant rasping sound</a:t>
            </a:r>
          </a:p>
        </p:txBody>
      </p:sp>
      <p:sp>
        <p:nvSpPr>
          <p:cNvPr id="12" name="AutoShape 4"/>
          <p:cNvSpPr>
            <a:spLocks noChangeArrowheads="1"/>
          </p:cNvSpPr>
          <p:nvPr/>
        </p:nvSpPr>
        <p:spPr bwMode="auto">
          <a:xfrm>
            <a:off x="2555776" y="5138165"/>
            <a:ext cx="6284081" cy="1379101"/>
          </a:xfrm>
          <a:prstGeom prst="roundRect">
            <a:avLst>
              <a:gd name="adj" fmla="val 16667"/>
            </a:avLst>
          </a:prstGeom>
          <a:solidFill>
            <a:schemeClr val="accent4">
              <a:lumMod val="20000"/>
              <a:lumOff val="80000"/>
            </a:schemeClr>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lvl="0" algn="ctr">
              <a:spcBef>
                <a:spcPct val="50000"/>
              </a:spcBef>
              <a:buNone/>
              <a:defRPr/>
            </a:pPr>
            <a:r>
              <a:rPr lang="en-GB" altLang="en-US" sz="2500" dirty="0">
                <a:solidFill>
                  <a:srgbClr val="000000"/>
                </a:solidFill>
                <a:latin typeface="Calibri" panose="020F0502020204030204" pitchFamily="34" charset="0"/>
              </a:rPr>
              <a:t>Using the context, I know the correct meaning must be </a:t>
            </a:r>
            <a:r>
              <a:rPr lang="en-GB" altLang="en-US" sz="2500" u="sng" dirty="0">
                <a:solidFill>
                  <a:srgbClr val="000000"/>
                </a:solidFill>
                <a:latin typeface="Calibri" panose="020F0502020204030204" pitchFamily="34" charset="0"/>
              </a:rPr>
              <a:t>option a</a:t>
            </a:r>
            <a:r>
              <a:rPr lang="en-GB" altLang="en-US" sz="2500" dirty="0">
                <a:solidFill>
                  <a:srgbClr val="000000"/>
                </a:solidFill>
                <a:latin typeface="Calibri" panose="020F0502020204030204" pitchFamily="34" charset="0"/>
              </a:rPr>
              <a:t>. The fact that no one noticed was starting to </a:t>
            </a:r>
            <a:r>
              <a:rPr lang="en-GB" altLang="en-US" sz="2500" u="sng" dirty="0">
                <a:solidFill>
                  <a:srgbClr val="000000"/>
                </a:solidFill>
                <a:latin typeface="Calibri" panose="020F0502020204030204" pitchFamily="34" charset="0"/>
              </a:rPr>
              <a:t>irritate</a:t>
            </a:r>
            <a:r>
              <a:rPr lang="en-GB" altLang="en-US" sz="2500" dirty="0">
                <a:solidFill>
                  <a:srgbClr val="000000"/>
                </a:solidFill>
                <a:latin typeface="Calibri" panose="020F0502020204030204" pitchFamily="34" charset="0"/>
              </a:rPr>
              <a:t> Steve.</a:t>
            </a:r>
          </a:p>
        </p:txBody>
      </p:sp>
      <p:sp>
        <p:nvSpPr>
          <p:cNvPr id="13" name="Rectangle: Rounded Corners 5">
            <a:extLst>
              <a:ext uri="{FF2B5EF4-FFF2-40B4-BE49-F238E27FC236}">
                <a16:creationId xmlns:a16="http://schemas.microsoft.com/office/drawing/2014/main" id="{02F3F5AC-0E89-4DC4-A09A-A6F07A6B211A}"/>
              </a:ext>
            </a:extLst>
          </p:cNvPr>
          <p:cNvSpPr/>
          <p:nvPr/>
        </p:nvSpPr>
        <p:spPr>
          <a:xfrm>
            <a:off x="2555775" y="2722014"/>
            <a:ext cx="6284081" cy="2291162"/>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lvl="0" algn="ctr">
              <a:spcBef>
                <a:spcPct val="50000"/>
              </a:spcBef>
              <a:defRPr/>
            </a:pPr>
            <a:r>
              <a:rPr lang="en-GB" altLang="en-US" sz="2500" b="1" dirty="0">
                <a:solidFill>
                  <a:srgbClr val="000000"/>
                </a:solidFill>
                <a:latin typeface="Calibri" panose="020F0502020204030204" pitchFamily="34" charset="0"/>
                <a:cs typeface="Arial" panose="020B0604020202020204" pitchFamily="34" charset="0"/>
              </a:rPr>
              <a:t>Grate:</a:t>
            </a:r>
          </a:p>
          <a:p>
            <a:pPr marL="457200" lvl="0" indent="-457200" algn="ctr">
              <a:spcBef>
                <a:spcPct val="50000"/>
              </a:spcBef>
              <a:buAutoNum type="alphaLcParenR"/>
              <a:defRPr/>
            </a:pPr>
            <a:r>
              <a:rPr lang="en-GB" altLang="en-US" sz="2500" b="1" u="sng" dirty="0">
                <a:solidFill>
                  <a:srgbClr val="000000"/>
                </a:solidFill>
                <a:latin typeface="Calibri" panose="020F0502020204030204" pitchFamily="34" charset="0"/>
                <a:cs typeface="Arial" panose="020B0604020202020204" pitchFamily="34" charset="0"/>
              </a:rPr>
              <a:t>have an irritating effect</a:t>
            </a:r>
          </a:p>
          <a:p>
            <a:pPr marL="457200" lvl="0" indent="-457200" algn="ctr">
              <a:spcBef>
                <a:spcPct val="50000"/>
              </a:spcBef>
              <a:buAutoNum type="alphaLcParenR"/>
              <a:defRPr/>
            </a:pPr>
            <a:r>
              <a:rPr lang="en-GB" altLang="en-US" sz="2500" dirty="0">
                <a:solidFill>
                  <a:srgbClr val="000000"/>
                </a:solidFill>
                <a:latin typeface="Calibri" panose="020F0502020204030204" pitchFamily="34" charset="0"/>
                <a:cs typeface="Arial" panose="020B0604020202020204" pitchFamily="34" charset="0"/>
              </a:rPr>
              <a:t>cut food into shreds</a:t>
            </a:r>
          </a:p>
          <a:p>
            <a:pPr marL="457200" lvl="0" indent="-457200" algn="ctr">
              <a:spcBef>
                <a:spcPct val="50000"/>
              </a:spcBef>
              <a:buAutoNum type="alphaLcParenR"/>
              <a:defRPr/>
            </a:pPr>
            <a:r>
              <a:rPr lang="en-GB" altLang="en-US" sz="2500" dirty="0">
                <a:solidFill>
                  <a:srgbClr val="000000"/>
                </a:solidFill>
                <a:latin typeface="Calibri" panose="020F0502020204030204" pitchFamily="34" charset="0"/>
                <a:cs typeface="Arial" panose="020B0604020202020204" pitchFamily="34" charset="0"/>
              </a:rPr>
              <a:t>make an unpleasant rasping sound</a:t>
            </a:r>
          </a:p>
        </p:txBody>
      </p:sp>
    </p:spTree>
    <p:extLst>
      <p:ext uri="{BB962C8B-B14F-4D97-AF65-F5344CB8AC3E}">
        <p14:creationId xmlns:p14="http://schemas.microsoft.com/office/powerpoint/2010/main" val="1808974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P spid="1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AutoShape 4"/>
          <p:cNvSpPr>
            <a:spLocks noChangeArrowheads="1"/>
          </p:cNvSpPr>
          <p:nvPr/>
        </p:nvSpPr>
        <p:spPr bwMode="auto">
          <a:xfrm>
            <a:off x="323528" y="1245338"/>
            <a:ext cx="8516329" cy="1379101"/>
          </a:xfrm>
          <a:prstGeom prst="roundRect">
            <a:avLst>
              <a:gd name="adj" fmla="val 16667"/>
            </a:avLst>
          </a:prstGeom>
          <a:solidFill>
            <a:schemeClr val="accent4">
              <a:lumMod val="20000"/>
              <a:lumOff val="80000"/>
            </a:schemeClr>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lvl="0" algn="ctr">
              <a:spcBef>
                <a:spcPct val="50000"/>
              </a:spcBef>
              <a:buNone/>
              <a:defRPr/>
            </a:pPr>
            <a:r>
              <a:rPr lang="en-GB" altLang="en-US" sz="2500" dirty="0">
                <a:solidFill>
                  <a:srgbClr val="000000"/>
                </a:solidFill>
                <a:latin typeface="Calibri" panose="020F0502020204030204" pitchFamily="34" charset="0"/>
              </a:rPr>
              <a:t>A </a:t>
            </a:r>
            <a:r>
              <a:rPr lang="en-GB" altLang="en-US" sz="2500" b="1" dirty="0">
                <a:solidFill>
                  <a:srgbClr val="000000"/>
                </a:solidFill>
                <a:latin typeface="Calibri" panose="020F0502020204030204" pitchFamily="34" charset="0"/>
              </a:rPr>
              <a:t>thesaurus</a:t>
            </a:r>
            <a:r>
              <a:rPr lang="en-GB" altLang="en-US" sz="2500" dirty="0">
                <a:solidFill>
                  <a:srgbClr val="000000"/>
                </a:solidFill>
                <a:latin typeface="Calibri" panose="020F0502020204030204" pitchFamily="34" charset="0"/>
              </a:rPr>
              <a:t> can help us find the meaning of an unknown word by giving </a:t>
            </a:r>
            <a:r>
              <a:rPr lang="en-GB" altLang="en-US" sz="2500" b="1" dirty="0">
                <a:solidFill>
                  <a:srgbClr val="000000"/>
                </a:solidFill>
                <a:latin typeface="Calibri" panose="020F0502020204030204" pitchFamily="34" charset="0"/>
              </a:rPr>
              <a:t>synonyms</a:t>
            </a:r>
            <a:r>
              <a:rPr lang="en-GB" altLang="en-US" sz="2500" dirty="0">
                <a:solidFill>
                  <a:srgbClr val="000000"/>
                </a:solidFill>
                <a:latin typeface="Calibri" panose="020F0502020204030204" pitchFamily="34" charset="0"/>
              </a:rPr>
              <a:t> and </a:t>
            </a:r>
            <a:r>
              <a:rPr lang="en-GB" altLang="en-US" sz="2500" b="1" dirty="0">
                <a:solidFill>
                  <a:srgbClr val="000000"/>
                </a:solidFill>
                <a:latin typeface="Calibri" panose="020F0502020204030204" pitchFamily="34" charset="0"/>
              </a:rPr>
              <a:t>antonyms</a:t>
            </a:r>
            <a:r>
              <a:rPr lang="en-GB" altLang="en-US" sz="2500" dirty="0">
                <a:solidFill>
                  <a:srgbClr val="000000"/>
                </a:solidFill>
                <a:latin typeface="Calibri" panose="020F0502020204030204" pitchFamily="34" charset="0"/>
              </a:rPr>
              <a:t>. We will still need to use the context of the sentence to choose words that make sense.</a:t>
            </a:r>
          </a:p>
        </p:txBody>
      </p:sp>
      <p:pic>
        <p:nvPicPr>
          <p:cNvPr id="7" name="Picture 6">
            <a:extLst>
              <a:ext uri="{FF2B5EF4-FFF2-40B4-BE49-F238E27FC236}">
                <a16:creationId xmlns:a16="http://schemas.microsoft.com/office/drawing/2014/main" id="{A818B051-31FF-4BC7-AC4C-61AB9F978F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00392" y="199662"/>
            <a:ext cx="910704" cy="706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Using a thesaurus</a:t>
            </a:r>
          </a:p>
        </p:txBody>
      </p:sp>
      <p:pic>
        <p:nvPicPr>
          <p:cNvPr id="9" name="Picture 1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5">
            <a:extLst>
              <a:ext uri="{FF2B5EF4-FFF2-40B4-BE49-F238E27FC236}">
                <a16:creationId xmlns:a16="http://schemas.microsoft.com/office/drawing/2014/main" id="{02F3F5AC-0E89-4DC4-A09A-A6F07A6B211A}"/>
              </a:ext>
            </a:extLst>
          </p:cNvPr>
          <p:cNvSpPr/>
          <p:nvPr/>
        </p:nvSpPr>
        <p:spPr>
          <a:xfrm>
            <a:off x="323528" y="2722014"/>
            <a:ext cx="2016223" cy="3795252"/>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ct val="50000"/>
              </a:spcBef>
            </a:pPr>
            <a:r>
              <a:rPr lang="en-GB" altLang="en-US" sz="2400" i="1" dirty="0">
                <a:solidFill>
                  <a:schemeClr val="tx1"/>
                </a:solidFill>
                <a:latin typeface="Calibri" panose="020F0502020204030204" pitchFamily="34" charset="0"/>
              </a:rPr>
              <a:t>He tried to </a:t>
            </a:r>
            <a:r>
              <a:rPr lang="en-GB" altLang="en-US" sz="2400" b="1" i="1" u="sng" dirty="0">
                <a:solidFill>
                  <a:srgbClr val="FF0000"/>
                </a:solidFill>
                <a:latin typeface="Calibri" panose="020F0502020204030204" pitchFamily="34" charset="0"/>
              </a:rPr>
              <a:t>incite</a:t>
            </a:r>
            <a:r>
              <a:rPr lang="en-GB" altLang="en-US" sz="2400" i="1" dirty="0">
                <a:solidFill>
                  <a:schemeClr val="tx1"/>
                </a:solidFill>
                <a:latin typeface="Calibri" panose="020F0502020204030204" pitchFamily="34" charset="0"/>
              </a:rPr>
              <a:t> the dog to perform a trick by waving a sausage around in front of it.</a:t>
            </a:r>
          </a:p>
        </p:txBody>
      </p:sp>
      <p:sp>
        <p:nvSpPr>
          <p:cNvPr id="10" name="Rectangle: Rounded Corners 5">
            <a:extLst>
              <a:ext uri="{FF2B5EF4-FFF2-40B4-BE49-F238E27FC236}">
                <a16:creationId xmlns:a16="http://schemas.microsoft.com/office/drawing/2014/main" id="{02F3F5AC-0E89-4DC4-A09A-A6F07A6B211A}"/>
              </a:ext>
            </a:extLst>
          </p:cNvPr>
          <p:cNvSpPr/>
          <p:nvPr/>
        </p:nvSpPr>
        <p:spPr>
          <a:xfrm>
            <a:off x="2555776" y="2722014"/>
            <a:ext cx="6284081" cy="171509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lvl="0" algn="ctr">
              <a:spcBef>
                <a:spcPct val="50000"/>
              </a:spcBef>
              <a:defRPr/>
            </a:pPr>
            <a:r>
              <a:rPr lang="en-GB" altLang="en-US" sz="2500" b="1" dirty="0">
                <a:solidFill>
                  <a:srgbClr val="000000"/>
                </a:solidFill>
                <a:latin typeface="Calibri" panose="020F0502020204030204" pitchFamily="34" charset="0"/>
                <a:cs typeface="Arial" panose="020B0604020202020204" pitchFamily="34" charset="0"/>
              </a:rPr>
              <a:t>Incite:</a:t>
            </a:r>
          </a:p>
          <a:p>
            <a:pPr lvl="0" algn="ctr">
              <a:spcBef>
                <a:spcPct val="50000"/>
              </a:spcBef>
              <a:defRPr/>
            </a:pPr>
            <a:r>
              <a:rPr lang="en-GB" altLang="en-US" sz="2500" u="sng" dirty="0">
                <a:solidFill>
                  <a:srgbClr val="000000"/>
                </a:solidFill>
                <a:latin typeface="Calibri" panose="020F0502020204030204" pitchFamily="34" charset="0"/>
                <a:cs typeface="Arial" panose="020B0604020202020204" pitchFamily="34" charset="0"/>
              </a:rPr>
              <a:t>Synonyms:</a:t>
            </a:r>
            <a:r>
              <a:rPr lang="en-GB" altLang="en-US" sz="2500" dirty="0">
                <a:solidFill>
                  <a:srgbClr val="000000"/>
                </a:solidFill>
                <a:latin typeface="Calibri" panose="020F0502020204030204" pitchFamily="34" charset="0"/>
                <a:cs typeface="Arial" panose="020B0604020202020204" pitchFamily="34" charset="0"/>
              </a:rPr>
              <a:t>  breed, motivate, provoke</a:t>
            </a:r>
          </a:p>
          <a:p>
            <a:pPr lvl="0" algn="ctr">
              <a:spcBef>
                <a:spcPct val="50000"/>
              </a:spcBef>
              <a:defRPr/>
            </a:pPr>
            <a:r>
              <a:rPr lang="en-GB" altLang="en-US" sz="2500" u="sng" dirty="0">
                <a:solidFill>
                  <a:srgbClr val="000000"/>
                </a:solidFill>
                <a:latin typeface="Calibri" panose="020F0502020204030204" pitchFamily="34" charset="0"/>
                <a:cs typeface="Arial" panose="020B0604020202020204" pitchFamily="34" charset="0"/>
              </a:rPr>
              <a:t>Antonyms:</a:t>
            </a:r>
            <a:r>
              <a:rPr lang="en-GB" altLang="en-US" sz="2500" dirty="0">
                <a:solidFill>
                  <a:srgbClr val="000000"/>
                </a:solidFill>
                <a:latin typeface="Calibri" panose="020F0502020204030204" pitchFamily="34" charset="0"/>
                <a:cs typeface="Arial" panose="020B0604020202020204" pitchFamily="34" charset="0"/>
              </a:rPr>
              <a:t>  inhibit, deter, prevent</a:t>
            </a:r>
          </a:p>
        </p:txBody>
      </p:sp>
      <p:sp>
        <p:nvSpPr>
          <p:cNvPr id="12" name="AutoShape 4"/>
          <p:cNvSpPr>
            <a:spLocks noChangeArrowheads="1"/>
          </p:cNvSpPr>
          <p:nvPr/>
        </p:nvSpPr>
        <p:spPr bwMode="auto">
          <a:xfrm>
            <a:off x="2555776" y="4712517"/>
            <a:ext cx="6284081" cy="1804749"/>
          </a:xfrm>
          <a:prstGeom prst="roundRect">
            <a:avLst>
              <a:gd name="adj" fmla="val 16667"/>
            </a:avLst>
          </a:prstGeom>
          <a:solidFill>
            <a:schemeClr val="accent4">
              <a:lumMod val="20000"/>
              <a:lumOff val="80000"/>
            </a:schemeClr>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lvl="0" algn="ctr">
              <a:spcBef>
                <a:spcPct val="50000"/>
              </a:spcBef>
              <a:buNone/>
              <a:defRPr/>
            </a:pPr>
            <a:r>
              <a:rPr lang="en-GB" altLang="en-US" sz="2500" dirty="0">
                <a:solidFill>
                  <a:srgbClr val="000000"/>
                </a:solidFill>
                <a:latin typeface="Calibri" panose="020F0502020204030204" pitchFamily="34" charset="0"/>
              </a:rPr>
              <a:t>Using the context, I know that </a:t>
            </a:r>
            <a:r>
              <a:rPr lang="en-GB" altLang="en-US" sz="2500" u="sng" dirty="0">
                <a:solidFill>
                  <a:srgbClr val="000000"/>
                </a:solidFill>
                <a:latin typeface="Calibri" panose="020F0502020204030204" pitchFamily="34" charset="0"/>
              </a:rPr>
              <a:t>motivate</a:t>
            </a:r>
            <a:r>
              <a:rPr lang="en-GB" altLang="en-US" sz="2500" dirty="0">
                <a:solidFill>
                  <a:srgbClr val="000000"/>
                </a:solidFill>
                <a:latin typeface="Calibri" panose="020F0502020204030204" pitchFamily="34" charset="0"/>
              </a:rPr>
              <a:t> makes sense: he tried to </a:t>
            </a:r>
            <a:r>
              <a:rPr lang="en-GB" altLang="en-US" sz="2500" i="1" u="sng" dirty="0">
                <a:solidFill>
                  <a:srgbClr val="000000"/>
                </a:solidFill>
                <a:latin typeface="Calibri" panose="020F0502020204030204" pitchFamily="34" charset="0"/>
              </a:rPr>
              <a:t>motivate</a:t>
            </a:r>
            <a:r>
              <a:rPr lang="en-GB" altLang="en-US" sz="2500" dirty="0">
                <a:solidFill>
                  <a:srgbClr val="000000"/>
                </a:solidFill>
                <a:latin typeface="Calibri" panose="020F0502020204030204" pitchFamily="34" charset="0"/>
              </a:rPr>
              <a:t> the dog.  This is the opposite of trying to </a:t>
            </a:r>
            <a:r>
              <a:rPr lang="en-GB" altLang="en-US" sz="2500" u="sng" dirty="0">
                <a:solidFill>
                  <a:srgbClr val="000000"/>
                </a:solidFill>
                <a:latin typeface="Calibri" panose="020F0502020204030204" pitchFamily="34" charset="0"/>
              </a:rPr>
              <a:t>prevent</a:t>
            </a:r>
            <a:r>
              <a:rPr lang="en-GB" altLang="en-US" sz="2500" dirty="0">
                <a:solidFill>
                  <a:srgbClr val="000000"/>
                </a:solidFill>
                <a:latin typeface="Calibri" panose="020F0502020204030204" pitchFamily="34" charset="0"/>
              </a:rPr>
              <a:t> the dog from performing a trick.</a:t>
            </a:r>
          </a:p>
        </p:txBody>
      </p:sp>
    </p:spTree>
    <p:extLst>
      <p:ext uri="{BB962C8B-B14F-4D97-AF65-F5344CB8AC3E}">
        <p14:creationId xmlns:p14="http://schemas.microsoft.com/office/powerpoint/2010/main" val="1450037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AutoShape 4"/>
          <p:cNvSpPr>
            <a:spLocks noChangeArrowheads="1"/>
          </p:cNvSpPr>
          <p:nvPr/>
        </p:nvSpPr>
        <p:spPr bwMode="auto">
          <a:xfrm>
            <a:off x="323528" y="1245338"/>
            <a:ext cx="8516329" cy="1379101"/>
          </a:xfrm>
          <a:prstGeom prst="roundRect">
            <a:avLst>
              <a:gd name="adj" fmla="val 16667"/>
            </a:avLst>
          </a:prstGeom>
          <a:solidFill>
            <a:schemeClr val="accent4">
              <a:lumMod val="20000"/>
              <a:lumOff val="80000"/>
            </a:schemeClr>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lvl="0" algn="ctr">
              <a:spcBef>
                <a:spcPct val="50000"/>
              </a:spcBef>
              <a:buNone/>
              <a:defRPr/>
            </a:pPr>
            <a:r>
              <a:rPr lang="en-GB" altLang="en-US" sz="2500" dirty="0">
                <a:solidFill>
                  <a:srgbClr val="000000"/>
                </a:solidFill>
                <a:latin typeface="Calibri" panose="020F0502020204030204" pitchFamily="34" charset="0"/>
              </a:rPr>
              <a:t>A </a:t>
            </a:r>
            <a:r>
              <a:rPr lang="en-GB" altLang="en-US" sz="2500" b="1" dirty="0">
                <a:solidFill>
                  <a:srgbClr val="000000"/>
                </a:solidFill>
                <a:latin typeface="Calibri" panose="020F0502020204030204" pitchFamily="34" charset="0"/>
              </a:rPr>
              <a:t>thesaurus</a:t>
            </a:r>
            <a:r>
              <a:rPr lang="en-GB" altLang="en-US" sz="2500" dirty="0">
                <a:solidFill>
                  <a:srgbClr val="000000"/>
                </a:solidFill>
                <a:latin typeface="Calibri" panose="020F0502020204030204" pitchFamily="34" charset="0"/>
              </a:rPr>
              <a:t> can help us find the meaning of an unknown word by giving </a:t>
            </a:r>
            <a:r>
              <a:rPr lang="en-GB" altLang="en-US" sz="2500" b="1" dirty="0">
                <a:solidFill>
                  <a:srgbClr val="000000"/>
                </a:solidFill>
                <a:latin typeface="Calibri" panose="020F0502020204030204" pitchFamily="34" charset="0"/>
              </a:rPr>
              <a:t>synonyms</a:t>
            </a:r>
            <a:r>
              <a:rPr lang="en-GB" altLang="en-US" sz="2500" dirty="0">
                <a:solidFill>
                  <a:srgbClr val="000000"/>
                </a:solidFill>
                <a:latin typeface="Calibri" panose="020F0502020204030204" pitchFamily="34" charset="0"/>
              </a:rPr>
              <a:t> and </a:t>
            </a:r>
            <a:r>
              <a:rPr lang="en-GB" altLang="en-US" sz="2500" b="1" dirty="0">
                <a:solidFill>
                  <a:srgbClr val="000000"/>
                </a:solidFill>
                <a:latin typeface="Calibri" panose="020F0502020204030204" pitchFamily="34" charset="0"/>
              </a:rPr>
              <a:t>antonyms</a:t>
            </a:r>
            <a:r>
              <a:rPr lang="en-GB" altLang="en-US" sz="2500" dirty="0">
                <a:solidFill>
                  <a:srgbClr val="000000"/>
                </a:solidFill>
                <a:latin typeface="Calibri" panose="020F0502020204030204" pitchFamily="34" charset="0"/>
              </a:rPr>
              <a:t>. We will still need to use the context of the sentence to choose words that make sense.</a:t>
            </a:r>
          </a:p>
        </p:txBody>
      </p:sp>
      <p:pic>
        <p:nvPicPr>
          <p:cNvPr id="7" name="Picture 6">
            <a:extLst>
              <a:ext uri="{FF2B5EF4-FFF2-40B4-BE49-F238E27FC236}">
                <a16:creationId xmlns:a16="http://schemas.microsoft.com/office/drawing/2014/main" id="{A818B051-31FF-4BC7-AC4C-61AB9F978F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00392" y="199662"/>
            <a:ext cx="910704" cy="706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Using a thesaurus</a:t>
            </a:r>
          </a:p>
        </p:txBody>
      </p:sp>
      <p:pic>
        <p:nvPicPr>
          <p:cNvPr id="9" name="Picture 1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5">
            <a:extLst>
              <a:ext uri="{FF2B5EF4-FFF2-40B4-BE49-F238E27FC236}">
                <a16:creationId xmlns:a16="http://schemas.microsoft.com/office/drawing/2014/main" id="{02F3F5AC-0E89-4DC4-A09A-A6F07A6B211A}"/>
              </a:ext>
            </a:extLst>
          </p:cNvPr>
          <p:cNvSpPr/>
          <p:nvPr/>
        </p:nvSpPr>
        <p:spPr>
          <a:xfrm>
            <a:off x="323528" y="2722014"/>
            <a:ext cx="2016223" cy="3795252"/>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ct val="50000"/>
              </a:spcBef>
            </a:pPr>
            <a:r>
              <a:rPr lang="en-GB" altLang="en-US" sz="2400" i="1" dirty="0">
                <a:solidFill>
                  <a:schemeClr val="tx1"/>
                </a:solidFill>
                <a:latin typeface="Calibri" panose="020F0502020204030204" pitchFamily="34" charset="0"/>
              </a:rPr>
              <a:t>He shoved all of his son’s </a:t>
            </a:r>
            <a:r>
              <a:rPr lang="en-GB" altLang="en-US" sz="2400" b="1" i="1" u="sng" dirty="0">
                <a:solidFill>
                  <a:srgbClr val="FF0000"/>
                </a:solidFill>
                <a:latin typeface="Calibri" panose="020F0502020204030204" pitchFamily="34" charset="0"/>
              </a:rPr>
              <a:t>clobber </a:t>
            </a:r>
            <a:r>
              <a:rPr lang="en-GB" altLang="en-US" sz="2400" i="1" dirty="0">
                <a:solidFill>
                  <a:schemeClr val="tx1"/>
                </a:solidFill>
                <a:latin typeface="Calibri" panose="020F0502020204030204" pitchFamily="34" charset="0"/>
              </a:rPr>
              <a:t>into a box and rammed it under the bed.</a:t>
            </a:r>
          </a:p>
        </p:txBody>
      </p:sp>
      <p:sp>
        <p:nvSpPr>
          <p:cNvPr id="10" name="Rectangle: Rounded Corners 5">
            <a:extLst>
              <a:ext uri="{FF2B5EF4-FFF2-40B4-BE49-F238E27FC236}">
                <a16:creationId xmlns:a16="http://schemas.microsoft.com/office/drawing/2014/main" id="{02F3F5AC-0E89-4DC4-A09A-A6F07A6B211A}"/>
              </a:ext>
            </a:extLst>
          </p:cNvPr>
          <p:cNvSpPr/>
          <p:nvPr/>
        </p:nvSpPr>
        <p:spPr>
          <a:xfrm>
            <a:off x="2555776" y="2722014"/>
            <a:ext cx="6284081" cy="171509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lvl="0" algn="ctr">
              <a:spcBef>
                <a:spcPct val="50000"/>
              </a:spcBef>
              <a:defRPr/>
            </a:pPr>
            <a:r>
              <a:rPr lang="en-GB" altLang="en-US" sz="2500" b="1" dirty="0">
                <a:solidFill>
                  <a:srgbClr val="000000"/>
                </a:solidFill>
                <a:latin typeface="Calibri" panose="020F0502020204030204" pitchFamily="34" charset="0"/>
                <a:cs typeface="Arial" panose="020B0604020202020204" pitchFamily="34" charset="0"/>
              </a:rPr>
              <a:t>Clobber (synonyms):</a:t>
            </a:r>
          </a:p>
          <a:p>
            <a:pPr marL="457200" lvl="0" indent="-457200" algn="ctr">
              <a:spcBef>
                <a:spcPct val="50000"/>
              </a:spcBef>
              <a:buAutoNum type="alphaLcParenR"/>
              <a:defRPr/>
            </a:pPr>
            <a:r>
              <a:rPr lang="en-GB" altLang="en-US" sz="2500" dirty="0">
                <a:solidFill>
                  <a:srgbClr val="000000"/>
                </a:solidFill>
                <a:latin typeface="Calibri" panose="020F0502020204030204" pitchFamily="34" charset="0"/>
                <a:cs typeface="Arial" panose="020B0604020202020204" pitchFamily="34" charset="0"/>
              </a:rPr>
              <a:t>hit, strike, punch</a:t>
            </a:r>
          </a:p>
          <a:p>
            <a:pPr marL="457200" lvl="0" indent="-457200" algn="ctr">
              <a:spcBef>
                <a:spcPct val="50000"/>
              </a:spcBef>
              <a:buAutoNum type="alphaLcParenR"/>
              <a:defRPr/>
            </a:pPr>
            <a:r>
              <a:rPr lang="en-GB" altLang="en-US" sz="2500" dirty="0">
                <a:solidFill>
                  <a:srgbClr val="000000"/>
                </a:solidFill>
                <a:latin typeface="Calibri" panose="020F0502020204030204" pitchFamily="34" charset="0"/>
                <a:cs typeface="Arial" panose="020B0604020202020204" pitchFamily="34" charset="0"/>
              </a:rPr>
              <a:t>garments, clothes, attire</a:t>
            </a:r>
          </a:p>
        </p:txBody>
      </p:sp>
      <p:sp>
        <p:nvSpPr>
          <p:cNvPr id="12" name="AutoShape 4"/>
          <p:cNvSpPr>
            <a:spLocks noChangeArrowheads="1"/>
          </p:cNvSpPr>
          <p:nvPr/>
        </p:nvSpPr>
        <p:spPr bwMode="auto">
          <a:xfrm>
            <a:off x="2555776" y="4712517"/>
            <a:ext cx="6284081" cy="1804749"/>
          </a:xfrm>
          <a:prstGeom prst="roundRect">
            <a:avLst>
              <a:gd name="adj" fmla="val 16667"/>
            </a:avLst>
          </a:prstGeom>
          <a:solidFill>
            <a:schemeClr val="accent4">
              <a:lumMod val="20000"/>
              <a:lumOff val="80000"/>
            </a:schemeClr>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lvl="0" algn="ctr">
              <a:spcBef>
                <a:spcPct val="50000"/>
              </a:spcBef>
              <a:buNone/>
              <a:defRPr/>
            </a:pPr>
            <a:r>
              <a:rPr lang="en-GB" altLang="en-US" sz="2500" dirty="0">
                <a:solidFill>
                  <a:srgbClr val="000000"/>
                </a:solidFill>
                <a:latin typeface="Calibri" panose="020F0502020204030204" pitchFamily="34" charset="0"/>
              </a:rPr>
              <a:t>Using the context, I know the correct meaning must be </a:t>
            </a:r>
            <a:r>
              <a:rPr lang="en-GB" altLang="en-US" sz="2500" u="sng" dirty="0">
                <a:solidFill>
                  <a:srgbClr val="000000"/>
                </a:solidFill>
                <a:latin typeface="Calibri" panose="020F0502020204030204" pitchFamily="34" charset="0"/>
              </a:rPr>
              <a:t>option b</a:t>
            </a:r>
            <a:r>
              <a:rPr lang="en-GB" altLang="en-US" sz="2500" dirty="0">
                <a:solidFill>
                  <a:srgbClr val="000000"/>
                </a:solidFill>
                <a:latin typeface="Calibri" panose="020F0502020204030204" pitchFamily="34" charset="0"/>
              </a:rPr>
              <a:t>. He shoved his son’s </a:t>
            </a:r>
            <a:r>
              <a:rPr lang="en-GB" altLang="en-US" sz="2500" u="sng" dirty="0">
                <a:solidFill>
                  <a:srgbClr val="000000"/>
                </a:solidFill>
                <a:latin typeface="Calibri" panose="020F0502020204030204" pitchFamily="34" charset="0"/>
              </a:rPr>
              <a:t>clothes</a:t>
            </a:r>
            <a:r>
              <a:rPr lang="en-GB" altLang="en-US" sz="2500" dirty="0">
                <a:solidFill>
                  <a:srgbClr val="000000"/>
                </a:solidFill>
                <a:latin typeface="Calibri" panose="020F0502020204030204" pitchFamily="34" charset="0"/>
              </a:rPr>
              <a:t> into the box. This word does not have any antonyms.</a:t>
            </a:r>
          </a:p>
        </p:txBody>
      </p:sp>
    </p:spTree>
    <p:extLst>
      <p:ext uri="{BB962C8B-B14F-4D97-AF65-F5344CB8AC3E}">
        <p14:creationId xmlns:p14="http://schemas.microsoft.com/office/powerpoint/2010/main" val="1817223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AutoShape 4"/>
          <p:cNvSpPr>
            <a:spLocks noChangeArrowheads="1"/>
          </p:cNvSpPr>
          <p:nvPr/>
        </p:nvSpPr>
        <p:spPr bwMode="auto">
          <a:xfrm>
            <a:off x="323528" y="1245338"/>
            <a:ext cx="8516329" cy="1379101"/>
          </a:xfrm>
          <a:prstGeom prst="roundRect">
            <a:avLst>
              <a:gd name="adj" fmla="val 16667"/>
            </a:avLst>
          </a:prstGeom>
          <a:solidFill>
            <a:schemeClr val="accent4">
              <a:lumMod val="20000"/>
              <a:lumOff val="80000"/>
            </a:schemeClr>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lvl="0" algn="ctr">
              <a:spcBef>
                <a:spcPct val="50000"/>
              </a:spcBef>
              <a:buNone/>
              <a:defRPr/>
            </a:pPr>
            <a:r>
              <a:rPr lang="en-GB" altLang="en-US" sz="2500" dirty="0">
                <a:solidFill>
                  <a:srgbClr val="000000"/>
                </a:solidFill>
                <a:latin typeface="Calibri" panose="020F0502020204030204" pitchFamily="34" charset="0"/>
              </a:rPr>
              <a:t>Use a </a:t>
            </a:r>
            <a:r>
              <a:rPr lang="en-GB" altLang="en-US" sz="2500" b="1" dirty="0">
                <a:solidFill>
                  <a:srgbClr val="000000"/>
                </a:solidFill>
                <a:latin typeface="Calibri" panose="020F0502020204030204" pitchFamily="34" charset="0"/>
              </a:rPr>
              <a:t>thesaurus</a:t>
            </a:r>
            <a:r>
              <a:rPr lang="en-GB" altLang="en-US" sz="2500" dirty="0">
                <a:solidFill>
                  <a:srgbClr val="000000"/>
                </a:solidFill>
                <a:latin typeface="Calibri" panose="020F0502020204030204" pitchFamily="34" charset="0"/>
              </a:rPr>
              <a:t> to find the meaning of the underlined word, using </a:t>
            </a:r>
            <a:r>
              <a:rPr lang="en-GB" altLang="en-US" sz="2500" b="1" dirty="0">
                <a:solidFill>
                  <a:srgbClr val="000000"/>
                </a:solidFill>
                <a:latin typeface="Calibri" panose="020F0502020204030204" pitchFamily="34" charset="0"/>
              </a:rPr>
              <a:t>synonyms</a:t>
            </a:r>
            <a:r>
              <a:rPr lang="en-GB" altLang="en-US" sz="2500" dirty="0">
                <a:solidFill>
                  <a:srgbClr val="000000"/>
                </a:solidFill>
                <a:latin typeface="Calibri" panose="020F0502020204030204" pitchFamily="34" charset="0"/>
              </a:rPr>
              <a:t> and </a:t>
            </a:r>
            <a:r>
              <a:rPr lang="en-GB" altLang="en-US" sz="2500" b="1" dirty="0">
                <a:solidFill>
                  <a:srgbClr val="000000"/>
                </a:solidFill>
                <a:latin typeface="Calibri" panose="020F0502020204030204" pitchFamily="34" charset="0"/>
              </a:rPr>
              <a:t>antonyms</a:t>
            </a:r>
            <a:r>
              <a:rPr lang="en-GB" altLang="en-US" sz="2500" dirty="0">
                <a:solidFill>
                  <a:srgbClr val="000000"/>
                </a:solidFill>
                <a:latin typeface="Calibri" panose="020F0502020204030204" pitchFamily="34" charset="0"/>
              </a:rPr>
              <a:t>. Remember to use the context of the sentence to choose words that make sense.</a:t>
            </a:r>
          </a:p>
        </p:txBody>
      </p:sp>
      <p:pic>
        <p:nvPicPr>
          <p:cNvPr id="7" name="Picture 6">
            <a:extLst>
              <a:ext uri="{FF2B5EF4-FFF2-40B4-BE49-F238E27FC236}">
                <a16:creationId xmlns:a16="http://schemas.microsoft.com/office/drawing/2014/main" id="{A818B051-31FF-4BC7-AC4C-61AB9F978F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00392" y="199662"/>
            <a:ext cx="910704" cy="706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Your turn</a:t>
            </a:r>
          </a:p>
        </p:txBody>
      </p:sp>
      <p:pic>
        <p:nvPicPr>
          <p:cNvPr id="9" name="Picture 1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5">
            <a:extLst>
              <a:ext uri="{FF2B5EF4-FFF2-40B4-BE49-F238E27FC236}">
                <a16:creationId xmlns:a16="http://schemas.microsoft.com/office/drawing/2014/main" id="{02F3F5AC-0E89-4DC4-A09A-A6F07A6B211A}"/>
              </a:ext>
            </a:extLst>
          </p:cNvPr>
          <p:cNvSpPr/>
          <p:nvPr/>
        </p:nvSpPr>
        <p:spPr>
          <a:xfrm>
            <a:off x="323528" y="2963668"/>
            <a:ext cx="2016224" cy="3553597"/>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lvl="0" algn="ctr">
              <a:defRPr/>
            </a:pPr>
            <a:r>
              <a:rPr lang="en-GB" sz="2400" i="1" kern="0" dirty="0">
                <a:solidFill>
                  <a:schemeClr val="tx1"/>
                </a:solidFill>
              </a:rPr>
              <a:t>The heat was </a:t>
            </a:r>
            <a:r>
              <a:rPr lang="en-GB" sz="2400" b="1" i="1" u="sng" kern="0" dirty="0">
                <a:solidFill>
                  <a:srgbClr val="FF0000"/>
                </a:solidFill>
              </a:rPr>
              <a:t>intolerable</a:t>
            </a:r>
            <a:r>
              <a:rPr lang="en-GB" sz="2400" i="1" kern="0" dirty="0">
                <a:solidFill>
                  <a:schemeClr val="tx1"/>
                </a:solidFill>
              </a:rPr>
              <a:t> today. </a:t>
            </a:r>
          </a:p>
        </p:txBody>
      </p:sp>
      <p:sp>
        <p:nvSpPr>
          <p:cNvPr id="12" name="AutoShape 4"/>
          <p:cNvSpPr>
            <a:spLocks noChangeArrowheads="1"/>
          </p:cNvSpPr>
          <p:nvPr/>
        </p:nvSpPr>
        <p:spPr bwMode="auto">
          <a:xfrm>
            <a:off x="2555776" y="4925341"/>
            <a:ext cx="6284081" cy="1379101"/>
          </a:xfrm>
          <a:prstGeom prst="roundRect">
            <a:avLst>
              <a:gd name="adj" fmla="val 16667"/>
            </a:avLst>
          </a:prstGeom>
          <a:solidFill>
            <a:schemeClr val="accent4">
              <a:lumMod val="20000"/>
              <a:lumOff val="80000"/>
            </a:schemeClr>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lvl="0" algn="ctr">
              <a:spcBef>
                <a:spcPct val="50000"/>
              </a:spcBef>
              <a:buNone/>
              <a:defRPr/>
            </a:pPr>
            <a:r>
              <a:rPr lang="en-GB" altLang="en-US" sz="2500" dirty="0">
                <a:solidFill>
                  <a:srgbClr val="000000"/>
                </a:solidFill>
                <a:latin typeface="Calibri" panose="020F0502020204030204" pitchFamily="34" charset="0"/>
              </a:rPr>
              <a:t>Using the context, I know that </a:t>
            </a:r>
            <a:r>
              <a:rPr lang="en-GB" altLang="en-US" sz="2500" u="sng" dirty="0">
                <a:solidFill>
                  <a:srgbClr val="000000"/>
                </a:solidFill>
                <a:latin typeface="Calibri" panose="020F0502020204030204" pitchFamily="34" charset="0"/>
              </a:rPr>
              <a:t>unbearable</a:t>
            </a:r>
            <a:r>
              <a:rPr lang="en-GB" altLang="en-US" sz="2500" dirty="0">
                <a:solidFill>
                  <a:srgbClr val="000000"/>
                </a:solidFill>
                <a:latin typeface="Calibri" panose="020F0502020204030204" pitchFamily="34" charset="0"/>
              </a:rPr>
              <a:t> makes sense. The heat was </a:t>
            </a:r>
            <a:r>
              <a:rPr lang="en-GB" altLang="en-US" sz="2500" u="sng" dirty="0">
                <a:solidFill>
                  <a:srgbClr val="000000"/>
                </a:solidFill>
                <a:latin typeface="Calibri" panose="020F0502020204030204" pitchFamily="34" charset="0"/>
              </a:rPr>
              <a:t>unbearable</a:t>
            </a:r>
            <a:r>
              <a:rPr lang="en-GB" altLang="en-US" sz="2500" dirty="0">
                <a:solidFill>
                  <a:srgbClr val="000000"/>
                </a:solidFill>
                <a:latin typeface="Calibri" panose="020F0502020204030204" pitchFamily="34" charset="0"/>
              </a:rPr>
              <a:t>. This is the opposite of </a:t>
            </a:r>
            <a:r>
              <a:rPr lang="en-GB" altLang="en-US" sz="2500" u="sng" dirty="0">
                <a:solidFill>
                  <a:srgbClr val="000000"/>
                </a:solidFill>
                <a:latin typeface="Calibri" panose="020F0502020204030204" pitchFamily="34" charset="0"/>
              </a:rPr>
              <a:t>acceptable</a:t>
            </a:r>
            <a:r>
              <a:rPr lang="en-GB" altLang="en-US" sz="2500" dirty="0">
                <a:solidFill>
                  <a:srgbClr val="000000"/>
                </a:solidFill>
                <a:latin typeface="Calibri" panose="020F0502020204030204" pitchFamily="34" charset="0"/>
              </a:rPr>
              <a:t>.</a:t>
            </a:r>
          </a:p>
        </p:txBody>
      </p:sp>
      <p:sp>
        <p:nvSpPr>
          <p:cNvPr id="13" name="Rectangle: Rounded Corners 5">
            <a:extLst>
              <a:ext uri="{FF2B5EF4-FFF2-40B4-BE49-F238E27FC236}">
                <a16:creationId xmlns:a16="http://schemas.microsoft.com/office/drawing/2014/main" id="{02F3F5AC-0E89-4DC4-A09A-A6F07A6B211A}"/>
              </a:ext>
            </a:extLst>
          </p:cNvPr>
          <p:cNvSpPr/>
          <p:nvPr/>
        </p:nvSpPr>
        <p:spPr>
          <a:xfrm>
            <a:off x="2555776" y="2970315"/>
            <a:ext cx="6284081" cy="171509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lvl="0" algn="ctr">
              <a:spcBef>
                <a:spcPct val="50000"/>
              </a:spcBef>
              <a:defRPr/>
            </a:pPr>
            <a:r>
              <a:rPr lang="en-GB" altLang="en-US" sz="2500" b="1" dirty="0">
                <a:solidFill>
                  <a:srgbClr val="000000"/>
                </a:solidFill>
                <a:latin typeface="Calibri" panose="020F0502020204030204" pitchFamily="34" charset="0"/>
                <a:cs typeface="Arial" panose="020B0604020202020204" pitchFamily="34" charset="0"/>
              </a:rPr>
              <a:t>Intolerable:</a:t>
            </a:r>
          </a:p>
          <a:p>
            <a:pPr lvl="0" algn="ctr">
              <a:spcBef>
                <a:spcPct val="50000"/>
              </a:spcBef>
              <a:defRPr/>
            </a:pPr>
            <a:r>
              <a:rPr lang="en-GB" altLang="en-US" sz="2500" u="sng" dirty="0">
                <a:solidFill>
                  <a:srgbClr val="000000"/>
                </a:solidFill>
                <a:latin typeface="Calibri" panose="020F0502020204030204" pitchFamily="34" charset="0"/>
                <a:cs typeface="Arial" panose="020B0604020202020204" pitchFamily="34" charset="0"/>
              </a:rPr>
              <a:t>Synonyms:</a:t>
            </a:r>
            <a:r>
              <a:rPr lang="en-GB" altLang="en-US" sz="2500" dirty="0">
                <a:solidFill>
                  <a:srgbClr val="000000"/>
                </a:solidFill>
                <a:latin typeface="Calibri" panose="020F0502020204030204" pitchFamily="34" charset="0"/>
                <a:cs typeface="Arial" panose="020B0604020202020204" pitchFamily="34" charset="0"/>
              </a:rPr>
              <a:t>  painful, unbearable, impossible</a:t>
            </a:r>
          </a:p>
          <a:p>
            <a:pPr lvl="0" algn="ctr">
              <a:spcBef>
                <a:spcPct val="50000"/>
              </a:spcBef>
              <a:defRPr/>
            </a:pPr>
            <a:r>
              <a:rPr lang="en-GB" altLang="en-US" sz="2500" u="sng" dirty="0">
                <a:solidFill>
                  <a:srgbClr val="000000"/>
                </a:solidFill>
                <a:latin typeface="Calibri" panose="020F0502020204030204" pitchFamily="34" charset="0"/>
                <a:cs typeface="Arial" panose="020B0604020202020204" pitchFamily="34" charset="0"/>
              </a:rPr>
              <a:t>Antonyms:</a:t>
            </a:r>
            <a:r>
              <a:rPr lang="en-GB" altLang="en-US" sz="2500" dirty="0">
                <a:solidFill>
                  <a:srgbClr val="000000"/>
                </a:solidFill>
                <a:latin typeface="Calibri" panose="020F0502020204030204" pitchFamily="34" charset="0"/>
                <a:cs typeface="Arial" panose="020B0604020202020204" pitchFamily="34" charset="0"/>
              </a:rPr>
              <a:t>  acceptable, bearable, tolerable</a:t>
            </a:r>
          </a:p>
        </p:txBody>
      </p:sp>
    </p:spTree>
    <p:extLst>
      <p:ext uri="{BB962C8B-B14F-4D97-AF65-F5344CB8AC3E}">
        <p14:creationId xmlns:p14="http://schemas.microsoft.com/office/powerpoint/2010/main" val="2623502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AutoShape 4"/>
          <p:cNvSpPr>
            <a:spLocks noChangeArrowheads="1"/>
          </p:cNvSpPr>
          <p:nvPr/>
        </p:nvSpPr>
        <p:spPr bwMode="auto">
          <a:xfrm>
            <a:off x="323528" y="1245338"/>
            <a:ext cx="8516329" cy="1379101"/>
          </a:xfrm>
          <a:prstGeom prst="roundRect">
            <a:avLst>
              <a:gd name="adj" fmla="val 16667"/>
            </a:avLst>
          </a:prstGeom>
          <a:solidFill>
            <a:schemeClr val="accent4">
              <a:lumMod val="20000"/>
              <a:lumOff val="80000"/>
            </a:schemeClr>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lvl="0" algn="ctr">
              <a:spcBef>
                <a:spcPct val="50000"/>
              </a:spcBef>
              <a:buNone/>
              <a:defRPr/>
            </a:pPr>
            <a:r>
              <a:rPr lang="en-GB" altLang="en-US" sz="2500" dirty="0">
                <a:solidFill>
                  <a:srgbClr val="000000"/>
                </a:solidFill>
                <a:latin typeface="Calibri" panose="020F0502020204030204" pitchFamily="34" charset="0"/>
              </a:rPr>
              <a:t>Use a </a:t>
            </a:r>
            <a:r>
              <a:rPr lang="en-GB" altLang="en-US" sz="2500" b="1" dirty="0">
                <a:solidFill>
                  <a:srgbClr val="000000"/>
                </a:solidFill>
                <a:latin typeface="Calibri" panose="020F0502020204030204" pitchFamily="34" charset="0"/>
              </a:rPr>
              <a:t>thesaurus</a:t>
            </a:r>
            <a:r>
              <a:rPr lang="en-GB" altLang="en-US" sz="2500" dirty="0">
                <a:solidFill>
                  <a:srgbClr val="000000"/>
                </a:solidFill>
                <a:latin typeface="Calibri" panose="020F0502020204030204" pitchFamily="34" charset="0"/>
              </a:rPr>
              <a:t> to find the meaning of the underlined word, using </a:t>
            </a:r>
            <a:r>
              <a:rPr lang="en-GB" altLang="en-US" sz="2500" b="1" dirty="0">
                <a:solidFill>
                  <a:srgbClr val="000000"/>
                </a:solidFill>
                <a:latin typeface="Calibri" panose="020F0502020204030204" pitchFamily="34" charset="0"/>
              </a:rPr>
              <a:t>synonyms</a:t>
            </a:r>
            <a:r>
              <a:rPr lang="en-GB" altLang="en-US" sz="2500" dirty="0">
                <a:solidFill>
                  <a:srgbClr val="000000"/>
                </a:solidFill>
                <a:latin typeface="Calibri" panose="020F0502020204030204" pitchFamily="34" charset="0"/>
              </a:rPr>
              <a:t> and </a:t>
            </a:r>
            <a:r>
              <a:rPr lang="en-GB" altLang="en-US" sz="2500" b="1" dirty="0">
                <a:solidFill>
                  <a:srgbClr val="000000"/>
                </a:solidFill>
                <a:latin typeface="Calibri" panose="020F0502020204030204" pitchFamily="34" charset="0"/>
              </a:rPr>
              <a:t>antonyms</a:t>
            </a:r>
            <a:r>
              <a:rPr lang="en-GB" altLang="en-US" sz="2500" dirty="0">
                <a:solidFill>
                  <a:srgbClr val="000000"/>
                </a:solidFill>
                <a:latin typeface="Calibri" panose="020F0502020204030204" pitchFamily="34" charset="0"/>
              </a:rPr>
              <a:t>. Remember to use the context of the sentence to choose words that make sense.</a:t>
            </a:r>
          </a:p>
        </p:txBody>
      </p:sp>
      <p:pic>
        <p:nvPicPr>
          <p:cNvPr id="7" name="Picture 6">
            <a:extLst>
              <a:ext uri="{FF2B5EF4-FFF2-40B4-BE49-F238E27FC236}">
                <a16:creationId xmlns:a16="http://schemas.microsoft.com/office/drawing/2014/main" id="{A818B051-31FF-4BC7-AC4C-61AB9F978F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00392" y="199662"/>
            <a:ext cx="910704" cy="706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Your turn</a:t>
            </a:r>
          </a:p>
        </p:txBody>
      </p:sp>
      <p:pic>
        <p:nvPicPr>
          <p:cNvPr id="9" name="Picture 1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5">
            <a:extLst>
              <a:ext uri="{FF2B5EF4-FFF2-40B4-BE49-F238E27FC236}">
                <a16:creationId xmlns:a16="http://schemas.microsoft.com/office/drawing/2014/main" id="{02F3F5AC-0E89-4DC4-A09A-A6F07A6B211A}"/>
              </a:ext>
            </a:extLst>
          </p:cNvPr>
          <p:cNvSpPr/>
          <p:nvPr/>
        </p:nvSpPr>
        <p:spPr>
          <a:xfrm>
            <a:off x="323528" y="2963668"/>
            <a:ext cx="2016224" cy="3553597"/>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lvl="0" algn="ctr">
              <a:defRPr/>
            </a:pPr>
            <a:r>
              <a:rPr lang="en-GB" sz="2400" i="1" kern="0" dirty="0">
                <a:solidFill>
                  <a:schemeClr val="tx1"/>
                </a:solidFill>
              </a:rPr>
              <a:t>The </a:t>
            </a:r>
            <a:r>
              <a:rPr lang="en-GB" sz="2400" b="1" i="1" u="sng" kern="0" dirty="0">
                <a:solidFill>
                  <a:srgbClr val="FF0000"/>
                </a:solidFill>
              </a:rPr>
              <a:t>stench</a:t>
            </a:r>
            <a:r>
              <a:rPr lang="en-GB" sz="2400" i="1" kern="0" dirty="0">
                <a:solidFill>
                  <a:schemeClr val="tx1"/>
                </a:solidFill>
              </a:rPr>
              <a:t> of the market offended noses for miles around.</a:t>
            </a:r>
          </a:p>
        </p:txBody>
      </p:sp>
      <p:sp>
        <p:nvSpPr>
          <p:cNvPr id="12" name="AutoShape 4"/>
          <p:cNvSpPr>
            <a:spLocks noChangeArrowheads="1"/>
          </p:cNvSpPr>
          <p:nvPr/>
        </p:nvSpPr>
        <p:spPr bwMode="auto">
          <a:xfrm>
            <a:off x="2555776" y="4925341"/>
            <a:ext cx="6284081" cy="1379101"/>
          </a:xfrm>
          <a:prstGeom prst="roundRect">
            <a:avLst>
              <a:gd name="adj" fmla="val 16667"/>
            </a:avLst>
          </a:prstGeom>
          <a:solidFill>
            <a:schemeClr val="accent4">
              <a:lumMod val="20000"/>
              <a:lumOff val="80000"/>
            </a:schemeClr>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lvl="0" algn="ctr">
              <a:spcBef>
                <a:spcPct val="50000"/>
              </a:spcBef>
              <a:buNone/>
              <a:defRPr/>
            </a:pPr>
            <a:r>
              <a:rPr lang="en-GB" altLang="en-US" sz="2500" dirty="0">
                <a:solidFill>
                  <a:srgbClr val="000000"/>
                </a:solidFill>
                <a:latin typeface="Calibri" panose="020F0502020204030204" pitchFamily="34" charset="0"/>
              </a:rPr>
              <a:t>Using the context, I know that </a:t>
            </a:r>
            <a:r>
              <a:rPr lang="en-GB" altLang="en-US" sz="2500" u="sng" dirty="0">
                <a:solidFill>
                  <a:srgbClr val="000000"/>
                </a:solidFill>
                <a:latin typeface="Calibri" panose="020F0502020204030204" pitchFamily="34" charset="0"/>
              </a:rPr>
              <a:t>stink</a:t>
            </a:r>
            <a:r>
              <a:rPr lang="en-GB" altLang="en-US" sz="2500" dirty="0">
                <a:solidFill>
                  <a:srgbClr val="000000"/>
                </a:solidFill>
                <a:latin typeface="Calibri" panose="020F0502020204030204" pitchFamily="34" charset="0"/>
              </a:rPr>
              <a:t> makes sense – the </a:t>
            </a:r>
            <a:r>
              <a:rPr lang="en-GB" altLang="en-US" sz="2500" u="sng" dirty="0">
                <a:solidFill>
                  <a:srgbClr val="000000"/>
                </a:solidFill>
                <a:latin typeface="Calibri" panose="020F0502020204030204" pitchFamily="34" charset="0"/>
              </a:rPr>
              <a:t>stink</a:t>
            </a:r>
            <a:r>
              <a:rPr lang="en-GB" altLang="en-US" sz="2500" dirty="0">
                <a:solidFill>
                  <a:srgbClr val="000000"/>
                </a:solidFill>
                <a:latin typeface="Calibri" panose="020F0502020204030204" pitchFamily="34" charset="0"/>
              </a:rPr>
              <a:t> of the market. This is the opposite of </a:t>
            </a:r>
            <a:r>
              <a:rPr lang="en-GB" altLang="en-US" sz="2500" u="sng" dirty="0">
                <a:solidFill>
                  <a:srgbClr val="000000"/>
                </a:solidFill>
                <a:latin typeface="Calibri" panose="020F0502020204030204" pitchFamily="34" charset="0"/>
              </a:rPr>
              <a:t>perfume</a:t>
            </a:r>
            <a:r>
              <a:rPr lang="en-GB" altLang="en-US" sz="2500" dirty="0">
                <a:solidFill>
                  <a:srgbClr val="000000"/>
                </a:solidFill>
                <a:latin typeface="Calibri" panose="020F0502020204030204" pitchFamily="34" charset="0"/>
              </a:rPr>
              <a:t> (a </a:t>
            </a:r>
            <a:r>
              <a:rPr lang="en-GB" altLang="en-US" sz="2500" i="1" dirty="0">
                <a:solidFill>
                  <a:srgbClr val="000000"/>
                </a:solidFill>
                <a:latin typeface="Calibri" panose="020F0502020204030204" pitchFamily="34" charset="0"/>
              </a:rPr>
              <a:t>pleasant</a:t>
            </a:r>
            <a:r>
              <a:rPr lang="en-GB" altLang="en-US" sz="2500" dirty="0">
                <a:solidFill>
                  <a:srgbClr val="000000"/>
                </a:solidFill>
                <a:latin typeface="Calibri" panose="020F0502020204030204" pitchFamily="34" charset="0"/>
              </a:rPr>
              <a:t> smell).</a:t>
            </a:r>
          </a:p>
        </p:txBody>
      </p:sp>
      <p:sp>
        <p:nvSpPr>
          <p:cNvPr id="13" name="Rectangle: Rounded Corners 5">
            <a:extLst>
              <a:ext uri="{FF2B5EF4-FFF2-40B4-BE49-F238E27FC236}">
                <a16:creationId xmlns:a16="http://schemas.microsoft.com/office/drawing/2014/main" id="{02F3F5AC-0E89-4DC4-A09A-A6F07A6B211A}"/>
              </a:ext>
            </a:extLst>
          </p:cNvPr>
          <p:cNvSpPr/>
          <p:nvPr/>
        </p:nvSpPr>
        <p:spPr>
          <a:xfrm>
            <a:off x="2555776" y="2970315"/>
            <a:ext cx="6284081" cy="171509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lvl="0" algn="ctr">
              <a:spcBef>
                <a:spcPct val="50000"/>
              </a:spcBef>
              <a:defRPr/>
            </a:pPr>
            <a:r>
              <a:rPr lang="en-GB" altLang="en-US" sz="2500" b="1" dirty="0">
                <a:solidFill>
                  <a:srgbClr val="000000"/>
                </a:solidFill>
                <a:latin typeface="Calibri" panose="020F0502020204030204" pitchFamily="34" charset="0"/>
                <a:cs typeface="Arial" panose="020B0604020202020204" pitchFamily="34" charset="0"/>
              </a:rPr>
              <a:t>Stench:</a:t>
            </a:r>
          </a:p>
          <a:p>
            <a:pPr lvl="0" algn="ctr">
              <a:spcBef>
                <a:spcPct val="50000"/>
              </a:spcBef>
              <a:defRPr/>
            </a:pPr>
            <a:r>
              <a:rPr lang="en-GB" altLang="en-US" sz="2500" u="sng" dirty="0">
                <a:solidFill>
                  <a:srgbClr val="000000"/>
                </a:solidFill>
                <a:latin typeface="Calibri" panose="020F0502020204030204" pitchFamily="34" charset="0"/>
                <a:cs typeface="Arial" panose="020B0604020202020204" pitchFamily="34" charset="0"/>
              </a:rPr>
              <a:t>Synonyms:</a:t>
            </a:r>
            <a:r>
              <a:rPr lang="en-GB" altLang="en-US" sz="2500" dirty="0">
                <a:solidFill>
                  <a:srgbClr val="000000"/>
                </a:solidFill>
                <a:latin typeface="Calibri" panose="020F0502020204030204" pitchFamily="34" charset="0"/>
                <a:cs typeface="Arial" panose="020B0604020202020204" pitchFamily="34" charset="0"/>
              </a:rPr>
              <a:t>  reek, stink, pong</a:t>
            </a:r>
          </a:p>
          <a:p>
            <a:pPr lvl="0" algn="ctr">
              <a:spcBef>
                <a:spcPct val="50000"/>
              </a:spcBef>
              <a:defRPr/>
            </a:pPr>
            <a:r>
              <a:rPr lang="en-GB" altLang="en-US" sz="2500" u="sng" dirty="0">
                <a:solidFill>
                  <a:srgbClr val="000000"/>
                </a:solidFill>
                <a:latin typeface="Calibri" panose="020F0502020204030204" pitchFamily="34" charset="0"/>
                <a:cs typeface="Arial" panose="020B0604020202020204" pitchFamily="34" charset="0"/>
              </a:rPr>
              <a:t>Antonyms:</a:t>
            </a:r>
            <a:r>
              <a:rPr lang="en-GB" altLang="en-US" sz="2500" dirty="0">
                <a:solidFill>
                  <a:srgbClr val="000000"/>
                </a:solidFill>
                <a:latin typeface="Calibri" panose="020F0502020204030204" pitchFamily="34" charset="0"/>
                <a:cs typeface="Arial" panose="020B0604020202020204" pitchFamily="34" charset="0"/>
              </a:rPr>
              <a:t>  perfume</a:t>
            </a:r>
          </a:p>
        </p:txBody>
      </p:sp>
    </p:spTree>
    <p:extLst>
      <p:ext uri="{BB962C8B-B14F-4D97-AF65-F5344CB8AC3E}">
        <p14:creationId xmlns:p14="http://schemas.microsoft.com/office/powerpoint/2010/main" val="2035724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p14="http://schemas.microsoft.com/office/powerpoint/2010/main">
        <mc:Choice Requires="p14">
          <p:contentPart p14:bwMode="auto" r:id="rId2">
            <p14:nvContentPartPr>
              <p14:cNvPr id="5" name="Ink 4">
                <a:extLst>
                  <a:ext uri="{FF2B5EF4-FFF2-40B4-BE49-F238E27FC236}">
                    <a16:creationId xmlns:a16="http://schemas.microsoft.com/office/drawing/2014/main" id="{48B3A88C-32F6-48B2-A920-49CA66B45BB4}"/>
                  </a:ext>
                </a:extLst>
              </p14:cNvPr>
              <p14:cNvContentPartPr/>
              <p14:nvPr/>
            </p14:nvContentPartPr>
            <p14:xfrm>
              <a:off x="9898290" y="4880700"/>
              <a:ext cx="270" cy="270"/>
            </p14:xfrm>
          </p:contentPart>
        </mc:Choice>
        <mc:Fallback xmlns="">
          <p:pic>
            <p:nvPicPr>
              <p:cNvPr id="5" name="Ink 4">
                <a:extLst>
                  <a:ext uri="{FF2B5EF4-FFF2-40B4-BE49-F238E27FC236}">
                    <a16:creationId xmlns:a16="http://schemas.microsoft.com/office/drawing/2014/main" id="{48B3A88C-32F6-48B2-A920-49CA66B45BB4}"/>
                  </a:ext>
                </a:extLst>
              </p:cNvPr>
              <p:cNvPicPr/>
              <p:nvPr/>
            </p:nvPicPr>
            <p:blipFill>
              <a:blip r:embed="rId3"/>
              <a:stretch>
                <a:fillRect/>
              </a:stretch>
            </p:blipFill>
            <p:spPr>
              <a:xfrm>
                <a:off x="9891540" y="4873950"/>
                <a:ext cx="13770" cy="13770"/>
              </a:xfrm>
              <a:prstGeom prst="rect">
                <a:avLst/>
              </a:prstGeom>
            </p:spPr>
          </p:pic>
        </mc:Fallback>
      </mc:AlternateContent>
      <p:sp>
        <p:nvSpPr>
          <p:cNvPr id="10" name="Rectangle: Rounded Corners 9">
            <a:extLst>
              <a:ext uri="{FF2B5EF4-FFF2-40B4-BE49-F238E27FC236}">
                <a16:creationId xmlns:a16="http://schemas.microsoft.com/office/drawing/2014/main" id="{68373274-C377-4A37-801B-D5EA5B4206CF}"/>
              </a:ext>
            </a:extLst>
          </p:cNvPr>
          <p:cNvSpPr/>
          <p:nvPr/>
        </p:nvSpPr>
        <p:spPr>
          <a:xfrm>
            <a:off x="444500" y="1250950"/>
            <a:ext cx="8262938" cy="1241946"/>
          </a:xfrm>
          <a:prstGeom prst="roundRect">
            <a:avLst/>
          </a:prstGeom>
          <a:solidFill>
            <a:srgbClr val="FFFED8"/>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spcBef>
                <a:spcPts val="0"/>
              </a:spcBef>
              <a:defRPr/>
            </a:pPr>
            <a:r>
              <a:rPr lang="en-GB" altLang="en-US" sz="2500" dirty="0">
                <a:solidFill>
                  <a:schemeClr val="tx1"/>
                </a:solidFill>
                <a:cs typeface="Arial" panose="020B0604020202020204" pitchFamily="34" charset="0"/>
              </a:rPr>
              <a:t>Remember to use these techniques to help you work out the meanings of new words and to develop your vocabulary.</a:t>
            </a:r>
          </a:p>
        </p:txBody>
      </p:sp>
      <p:sp>
        <p:nvSpPr>
          <p:cNvPr id="33796"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Reflection</a:t>
            </a:r>
          </a:p>
        </p:txBody>
      </p:sp>
      <p:pic>
        <p:nvPicPr>
          <p:cNvPr id="33797" name="Picture 8"/>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8"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042275" y="211138"/>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Rounded Corners 5">
            <a:extLst>
              <a:ext uri="{FF2B5EF4-FFF2-40B4-BE49-F238E27FC236}">
                <a16:creationId xmlns:a16="http://schemas.microsoft.com/office/drawing/2014/main" id="{02F3F5AC-0E89-4DC4-A09A-A6F07A6B211A}"/>
              </a:ext>
            </a:extLst>
          </p:cNvPr>
          <p:cNvSpPr/>
          <p:nvPr/>
        </p:nvSpPr>
        <p:spPr>
          <a:xfrm>
            <a:off x="1517650" y="2997200"/>
            <a:ext cx="6115050" cy="3606800"/>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ct val="50000"/>
              </a:spcBef>
              <a:defRPr/>
            </a:pPr>
            <a:r>
              <a:rPr lang="en-GB" altLang="en-US" sz="2500" dirty="0">
                <a:solidFill>
                  <a:schemeClr val="tx1"/>
                </a:solidFill>
              </a:rPr>
              <a:t>Look for a </a:t>
            </a:r>
            <a:r>
              <a:rPr lang="en-GB" altLang="en-US" sz="2500" b="1" dirty="0">
                <a:solidFill>
                  <a:schemeClr val="tx1"/>
                </a:solidFill>
              </a:rPr>
              <a:t>root word / linked words</a:t>
            </a:r>
            <a:r>
              <a:rPr lang="en-GB" altLang="en-US" sz="2500" dirty="0">
                <a:solidFill>
                  <a:schemeClr val="tx1"/>
                </a:solidFill>
              </a:rPr>
              <a:t>.</a:t>
            </a:r>
          </a:p>
          <a:p>
            <a:pPr algn="ctr">
              <a:spcBef>
                <a:spcPct val="50000"/>
              </a:spcBef>
              <a:defRPr/>
            </a:pPr>
            <a:r>
              <a:rPr lang="en-GB" altLang="en-US" sz="2500" dirty="0">
                <a:solidFill>
                  <a:schemeClr val="tx1"/>
                </a:solidFill>
              </a:rPr>
              <a:t>Use the </a:t>
            </a:r>
            <a:r>
              <a:rPr lang="en-GB" altLang="en-US" sz="2500" b="1" dirty="0">
                <a:solidFill>
                  <a:schemeClr val="tx1"/>
                </a:solidFill>
              </a:rPr>
              <a:t>context</a:t>
            </a:r>
            <a:r>
              <a:rPr lang="en-GB" altLang="en-US" sz="2500" dirty="0">
                <a:solidFill>
                  <a:schemeClr val="tx1"/>
                </a:solidFill>
              </a:rPr>
              <a:t> of the sentence to help.</a:t>
            </a:r>
          </a:p>
          <a:p>
            <a:pPr algn="ctr">
              <a:spcBef>
                <a:spcPct val="50000"/>
              </a:spcBef>
              <a:defRPr/>
            </a:pPr>
            <a:r>
              <a:rPr lang="en-GB" altLang="en-US" sz="2500" dirty="0">
                <a:solidFill>
                  <a:schemeClr val="tx1"/>
                </a:solidFill>
              </a:rPr>
              <a:t>Activate your </a:t>
            </a:r>
            <a:r>
              <a:rPr lang="en-GB" altLang="en-US" sz="2500" b="1" dirty="0">
                <a:solidFill>
                  <a:schemeClr val="tx1"/>
                </a:solidFill>
              </a:rPr>
              <a:t>prior knowledge</a:t>
            </a:r>
            <a:r>
              <a:rPr lang="en-GB" altLang="en-US" sz="2500" dirty="0">
                <a:solidFill>
                  <a:schemeClr val="tx1"/>
                </a:solidFill>
              </a:rPr>
              <a:t>!  </a:t>
            </a:r>
            <a:r>
              <a:rPr lang="en-GB" altLang="en-US" sz="2500" i="1" dirty="0">
                <a:solidFill>
                  <a:schemeClr val="tx1"/>
                </a:solidFill>
              </a:rPr>
              <a:t>(Think about what you </a:t>
            </a:r>
            <a:r>
              <a:rPr lang="en-GB" altLang="en-US" sz="2500" i="1" u="sng" dirty="0">
                <a:solidFill>
                  <a:schemeClr val="tx1"/>
                </a:solidFill>
              </a:rPr>
              <a:t>do</a:t>
            </a:r>
            <a:r>
              <a:rPr lang="en-GB" altLang="en-US" sz="2500" i="1" dirty="0">
                <a:solidFill>
                  <a:schemeClr val="tx1"/>
                </a:solidFill>
              </a:rPr>
              <a:t> know.)</a:t>
            </a:r>
          </a:p>
          <a:p>
            <a:pPr algn="ctr">
              <a:spcBef>
                <a:spcPct val="50000"/>
              </a:spcBef>
              <a:defRPr/>
            </a:pPr>
            <a:r>
              <a:rPr lang="en-GB" altLang="en-US" sz="2500" dirty="0">
                <a:solidFill>
                  <a:schemeClr val="tx1"/>
                </a:solidFill>
              </a:rPr>
              <a:t>Use a </a:t>
            </a:r>
            <a:r>
              <a:rPr lang="en-GB" altLang="en-US" sz="2500" b="1" dirty="0">
                <a:solidFill>
                  <a:schemeClr val="tx1"/>
                </a:solidFill>
              </a:rPr>
              <a:t>dictionary</a:t>
            </a:r>
            <a:r>
              <a:rPr lang="en-GB" altLang="en-US" sz="2500" dirty="0">
                <a:solidFill>
                  <a:schemeClr val="tx1"/>
                </a:solidFill>
              </a:rPr>
              <a:t> / </a:t>
            </a:r>
            <a:r>
              <a:rPr lang="en-GB" altLang="en-US" sz="2500" b="1" dirty="0">
                <a:solidFill>
                  <a:schemeClr val="tx1"/>
                </a:solidFill>
              </a:rPr>
              <a:t>thesaurus</a:t>
            </a:r>
            <a:r>
              <a:rPr lang="en-GB" altLang="en-US" sz="2500" i="1" dirty="0">
                <a:solidFill>
                  <a:schemeClr val="tx1"/>
                </a:solidFill>
              </a:rPr>
              <a:t>.</a:t>
            </a:r>
            <a:endParaRPr lang="en-GB" altLang="en-US" sz="2500" dirty="0">
              <a:solidFill>
                <a:schemeClr val="tx1"/>
              </a:solidFill>
            </a:endParaRPr>
          </a:p>
        </p:txBody>
      </p:sp>
    </p:spTree>
    <p:extLst>
      <p:ext uri="{BB962C8B-B14F-4D97-AF65-F5344CB8AC3E}">
        <p14:creationId xmlns:p14="http://schemas.microsoft.com/office/powerpoint/2010/main" val="2008120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950" y="115888"/>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2275" y="115888"/>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1">
            <a:extLst>
              <a:ext uri="{FF2B5EF4-FFF2-40B4-BE49-F238E27FC236}">
                <a16:creationId xmlns:a16="http://schemas.microsoft.com/office/drawing/2014/main" id="{266250D7-4336-4E89-B692-6E004AE0CA0A}"/>
              </a:ext>
            </a:extLst>
          </p:cNvPr>
          <p:cNvSpPr txBox="1">
            <a:spLocks/>
          </p:cNvSpPr>
          <p:nvPr/>
        </p:nvSpPr>
        <p:spPr bwMode="auto">
          <a:xfrm>
            <a:off x="1047750" y="470694"/>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Teachers’ notes</a:t>
            </a:r>
          </a:p>
        </p:txBody>
      </p:sp>
      <p:sp>
        <p:nvSpPr>
          <p:cNvPr id="11" name="Title 1">
            <a:extLst>
              <a:ext uri="{FF2B5EF4-FFF2-40B4-BE49-F238E27FC236}">
                <a16:creationId xmlns:a16="http://schemas.microsoft.com/office/drawing/2014/main" id="{8C3EB515-13A9-40BD-B9EA-063F36DC866A}"/>
              </a:ext>
            </a:extLst>
          </p:cNvPr>
          <p:cNvSpPr txBox="1">
            <a:spLocks/>
          </p:cNvSpPr>
          <p:nvPr/>
        </p:nvSpPr>
        <p:spPr bwMode="auto">
          <a:xfrm>
            <a:off x="655867" y="1628800"/>
            <a:ext cx="7883295" cy="4536504"/>
          </a:xfrm>
          <a:prstGeom prst="rect">
            <a:avLst/>
          </a:prstGeom>
          <a:solidFill>
            <a:srgbClr val="FDFEDA"/>
          </a:solidFill>
          <a:ln w="9525">
            <a:solidFill>
              <a:srgbClr val="BBE0E3"/>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defTabSz="91440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GB" sz="2400" b="0" i="0" u="none" strike="noStrike" kern="0" cap="none" spc="0" normalizeH="0" baseline="0" noProof="0" dirty="0">
                <a:ln>
                  <a:noFill/>
                </a:ln>
                <a:solidFill>
                  <a:sysClr val="windowText" lastClr="000000"/>
                </a:solidFill>
                <a:effectLst/>
                <a:uLnTx/>
                <a:uFillTx/>
                <a:latin typeface="Calibri" panose="020F0502020204030204" pitchFamily="34" charset="0"/>
                <a:cs typeface="Calibri" panose="020F0502020204030204" pitchFamily="34" charset="0"/>
              </a:rPr>
              <a:t> In this therapy pupils will learn the importance of collecting words from their reading to improve the quality of their spoken English and their writing. </a:t>
            </a:r>
          </a:p>
          <a:p>
            <a:pPr marL="0" marR="0" lvl="0" indent="0" defTabSz="91440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GB" sz="2400" b="0" i="0" u="none" strike="noStrike" kern="0" cap="none" spc="0" normalizeH="0" baseline="0" noProof="0" dirty="0">
                <a:ln>
                  <a:noFill/>
                </a:ln>
                <a:solidFill>
                  <a:sysClr val="windowText" lastClr="000000"/>
                </a:solidFill>
                <a:effectLst/>
                <a:uLnTx/>
                <a:uFillTx/>
                <a:latin typeface="Calibri" panose="020F0502020204030204" pitchFamily="34" charset="0"/>
                <a:cs typeface="Calibri" panose="020F0502020204030204" pitchFamily="34" charset="0"/>
              </a:rPr>
              <a:t> Pupils will learn the importance of working out unknown words for understanding. </a:t>
            </a:r>
          </a:p>
          <a:p>
            <a:pPr marL="0" marR="0" lvl="0" indent="0" defTabSz="91440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GB" sz="2400" b="0" i="0" u="none" strike="noStrike" kern="0" cap="none" spc="0" normalizeH="0" baseline="0" noProof="0" dirty="0">
                <a:ln>
                  <a:noFill/>
                </a:ln>
                <a:solidFill>
                  <a:sysClr val="windowText" lastClr="000000"/>
                </a:solidFill>
                <a:effectLst/>
                <a:uLnTx/>
                <a:uFillTx/>
                <a:latin typeface="Calibri" panose="020F0502020204030204" pitchFamily="34" charset="0"/>
                <a:cs typeface="Calibri" panose="020F0502020204030204" pitchFamily="34" charset="0"/>
              </a:rPr>
              <a:t> Pupils will learn to use reading around, root words and dictionary and thesaurus skills to work out the meaning of unknown words. </a:t>
            </a:r>
          </a:p>
          <a:p>
            <a:pPr marL="0" marR="0" lvl="0" indent="0" defTabSz="91440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GB" sz="2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 </a:t>
            </a:r>
            <a:r>
              <a:rPr kumimoji="0" lang="en-GB" altLang="en-US" sz="2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The </a:t>
            </a:r>
            <a:r>
              <a:rPr kumimoji="0" lang="en-GB" altLang="en-US" sz="2400" b="0" i="0" u="none" strike="noStrike" kern="0" cap="none" spc="0" normalizeH="0" baseline="0" noProof="0" dirty="0" err="1">
                <a:ln>
                  <a:noFill/>
                </a:ln>
                <a:solidFill>
                  <a:srgbClr val="000000"/>
                </a:solidFill>
                <a:effectLst/>
                <a:uLnTx/>
                <a:uFillTx/>
                <a:latin typeface="Calibri" panose="020F0502020204030204" pitchFamily="34" charset="0"/>
                <a:cs typeface="Calibri" panose="020F0502020204030204" pitchFamily="34" charset="0"/>
              </a:rPr>
              <a:t>PiXL</a:t>
            </a:r>
            <a:r>
              <a:rPr kumimoji="0" lang="en-GB" altLang="en-US" sz="2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 Unlock package (available on </a:t>
            </a:r>
            <a:r>
              <a:rPr kumimoji="0" lang="en-GB" altLang="en-US" sz="2400" b="0" i="0" u="none" strike="noStrike" kern="0" cap="none" spc="0" normalizeH="0" baseline="0" noProof="0" dirty="0" err="1">
                <a:ln>
                  <a:noFill/>
                </a:ln>
                <a:solidFill>
                  <a:srgbClr val="000000"/>
                </a:solidFill>
                <a:effectLst/>
                <a:uLnTx/>
                <a:uFillTx/>
                <a:latin typeface="Calibri" panose="020F0502020204030204" pitchFamily="34" charset="0"/>
                <a:cs typeface="Calibri" panose="020F0502020204030204" pitchFamily="34" charset="0"/>
              </a:rPr>
              <a:t>PrimaryWise</a:t>
            </a:r>
            <a:r>
              <a:rPr kumimoji="0" lang="en-GB" altLang="en-US" sz="2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 contains a range of other activities which will help pupils explore new vocabulary and develop strategies to help them work out the meanings of unfamiliar words.</a:t>
            </a:r>
          </a:p>
        </p:txBody>
      </p:sp>
    </p:spTree>
    <p:extLst>
      <p:ext uri="{BB962C8B-B14F-4D97-AF65-F5344CB8AC3E}">
        <p14:creationId xmlns:p14="http://schemas.microsoft.com/office/powerpoint/2010/main" val="3884267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A818B051-31FF-4BC7-AC4C-61AB9F978F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00392" y="199662"/>
            <a:ext cx="910704" cy="706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Vocabulary: 4 square</a:t>
            </a:r>
          </a:p>
        </p:txBody>
      </p:sp>
      <p:pic>
        <p:nvPicPr>
          <p:cNvPr id="9" name="Picture 1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AutoShape 4"/>
          <p:cNvSpPr>
            <a:spLocks noChangeArrowheads="1"/>
          </p:cNvSpPr>
          <p:nvPr/>
        </p:nvSpPr>
        <p:spPr bwMode="auto">
          <a:xfrm>
            <a:off x="915296" y="1147384"/>
            <a:ext cx="7999884" cy="1379101"/>
          </a:xfrm>
          <a:prstGeom prst="roundRect">
            <a:avLst>
              <a:gd name="adj" fmla="val 16667"/>
            </a:avLst>
          </a:prstGeom>
          <a:solidFill>
            <a:schemeClr val="accent6">
              <a:lumMod val="20000"/>
              <a:lumOff val="80000"/>
            </a:schemeClr>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buNone/>
            </a:pPr>
            <a:r>
              <a:rPr lang="en-GB" sz="2500" dirty="0">
                <a:latin typeface="+mn-lt"/>
              </a:rPr>
              <a:t>Secure your understanding of new vocabulary by reframing it in your own words and attributing your own visual or graphic representations to it. </a:t>
            </a:r>
          </a:p>
        </p:txBody>
      </p:sp>
      <p:sp>
        <p:nvSpPr>
          <p:cNvPr id="14" name="Rectangle 13">
            <a:extLst>
              <a:ext uri="{FF2B5EF4-FFF2-40B4-BE49-F238E27FC236}">
                <a16:creationId xmlns:a16="http://schemas.microsoft.com/office/drawing/2014/main" id="{1430FF4C-8092-44A8-8ED2-A85D7D200EAB}"/>
              </a:ext>
            </a:extLst>
          </p:cNvPr>
          <p:cNvSpPr/>
          <p:nvPr/>
        </p:nvSpPr>
        <p:spPr>
          <a:xfrm>
            <a:off x="150920" y="1340767"/>
            <a:ext cx="485057" cy="5361873"/>
          </a:xfrm>
          <a:prstGeom prst="rect">
            <a:avLst/>
          </a:prstGeom>
        </p:spPr>
        <p:style>
          <a:lnRef idx="2">
            <a:schemeClr val="accent2"/>
          </a:lnRef>
          <a:fillRef idx="1">
            <a:schemeClr val="lt1"/>
          </a:fillRef>
          <a:effectRef idx="0">
            <a:schemeClr val="accent2"/>
          </a:effectRef>
          <a:fontRef idx="minor">
            <a:schemeClr val="dk1"/>
          </a:fontRef>
        </p:style>
        <p:txBody>
          <a:bodyPr vert="vert270" rtlCol="0" anchor="ctr"/>
          <a:lstStyle/>
          <a:p>
            <a:pPr algn="ctr"/>
            <a:r>
              <a:rPr lang="en-GB" sz="3500" dirty="0"/>
              <a:t>DEFINE IT/USE IT</a:t>
            </a:r>
          </a:p>
        </p:txBody>
      </p:sp>
      <p:grpSp>
        <p:nvGrpSpPr>
          <p:cNvPr id="15" name="Group 14">
            <a:extLst>
              <a:ext uri="{FF2B5EF4-FFF2-40B4-BE49-F238E27FC236}">
                <a16:creationId xmlns:a16="http://schemas.microsoft.com/office/drawing/2014/main" id="{67A1789E-12B1-43BB-88E6-1320E1819408}"/>
              </a:ext>
            </a:extLst>
          </p:cNvPr>
          <p:cNvGrpSpPr/>
          <p:nvPr/>
        </p:nvGrpSpPr>
        <p:grpSpPr>
          <a:xfrm>
            <a:off x="826815" y="2708920"/>
            <a:ext cx="8176847" cy="3859177"/>
            <a:chOff x="0" y="0"/>
            <a:chExt cx="5918200" cy="3632200"/>
          </a:xfrm>
        </p:grpSpPr>
        <p:sp>
          <p:nvSpPr>
            <p:cNvPr id="16" name="Text Box 2">
              <a:extLst>
                <a:ext uri="{FF2B5EF4-FFF2-40B4-BE49-F238E27FC236}">
                  <a16:creationId xmlns:a16="http://schemas.microsoft.com/office/drawing/2014/main" id="{3A18EBAD-8968-4E20-8337-511C51B1E2EC}"/>
                </a:ext>
              </a:extLst>
            </p:cNvPr>
            <p:cNvSpPr txBox="1">
              <a:spLocks noChangeArrowheads="1"/>
            </p:cNvSpPr>
            <p:nvPr/>
          </p:nvSpPr>
          <p:spPr bwMode="auto">
            <a:xfrm>
              <a:off x="0" y="0"/>
              <a:ext cx="5918200" cy="363220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nSpc>
                  <a:spcPct val="107000"/>
                </a:lnSpc>
                <a:spcAft>
                  <a:spcPts val="800"/>
                </a:spcAft>
              </a:pPr>
              <a:r>
                <a:rPr lang="en-GB" sz="1600" b="1"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600" b="1" dirty="0">
                  <a:latin typeface="Calibri" panose="020F0502020204030204" pitchFamily="34" charset="0"/>
                  <a:ea typeface="Calibri" panose="020F0502020204030204" pitchFamily="34" charset="0"/>
                  <a:cs typeface="Times New Roman" panose="02020603050405020304" pitchFamily="18" charset="0"/>
                </a:rPr>
                <a:t>					</a:t>
              </a:r>
              <a:r>
                <a:rPr lang="en-GB" sz="1600" b="1" dirty="0">
                  <a:effectLst/>
                  <a:latin typeface="Calibri" panose="020F0502020204030204" pitchFamily="34" charset="0"/>
                  <a:ea typeface="Calibri" panose="020F0502020204030204" pitchFamily="34" charset="0"/>
                  <a:cs typeface="Times New Roman" panose="02020603050405020304" pitchFamily="18" charset="0"/>
                </a:rPr>
                <a:t>Synonym: _____________________</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600" b="1" dirty="0">
                  <a:effectLst/>
                  <a:latin typeface="Calibri" panose="020F0502020204030204" pitchFamily="34" charset="0"/>
                  <a:ea typeface="Calibri" panose="020F0502020204030204" pitchFamily="34" charset="0"/>
                  <a:cs typeface="Times New Roman" panose="02020603050405020304" pitchFamily="18" charset="0"/>
                </a:rPr>
                <a:t>					Antonym: _____________________</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600" b="1" dirty="0">
                  <a:effectLst/>
                  <a:latin typeface="Calibri" panose="020F0502020204030204" pitchFamily="34"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600" b="1" dirty="0">
                  <a:effectLst/>
                  <a:latin typeface="Calibri" panose="020F0502020204030204" pitchFamily="34" charset="0"/>
                  <a:ea typeface="Calibri" panose="020F0502020204030204" pitchFamily="34" charset="0"/>
                  <a:cs typeface="Times New Roman" panose="02020603050405020304" pitchFamily="18" charset="0"/>
                </a:rPr>
                <a:t>					My definition: ____________________</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600" b="1" dirty="0">
                  <a:effectLst/>
                  <a:latin typeface="Calibri" panose="020F0502020204030204" pitchFamily="34" charset="0"/>
                  <a:ea typeface="Calibri" panose="020F0502020204030204" pitchFamily="34" charset="0"/>
                  <a:cs typeface="Times New Roman" panose="02020603050405020304" pitchFamily="18" charset="0"/>
                </a:rPr>
                <a:t>					_________________________________</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600" b="1" dirty="0">
                  <a:effectLst/>
                  <a:latin typeface="Calibri" panose="020F0502020204030204" pitchFamily="34" charset="0"/>
                  <a:ea typeface="Calibri" panose="020F0502020204030204" pitchFamily="34" charset="0"/>
                  <a:cs typeface="Times New Roman" panose="02020603050405020304" pitchFamily="18" charset="0"/>
                </a:rPr>
                <a:t>					_________________________________</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600" b="1" dirty="0">
                  <a:effectLst/>
                  <a:latin typeface="Calibri" panose="020F0502020204030204" pitchFamily="34" charset="0"/>
                  <a:ea typeface="Calibri" panose="020F0502020204030204" pitchFamily="34" charset="0"/>
                  <a:cs typeface="Times New Roman" panose="02020603050405020304" pitchFamily="18" charset="0"/>
                </a:rPr>
                <a:t>					Used in context: ___________________</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600" b="1" dirty="0">
                  <a:effectLst/>
                  <a:latin typeface="Calibri" panose="020F0502020204030204" pitchFamily="34" charset="0"/>
                  <a:ea typeface="Calibri" panose="020F0502020204030204" pitchFamily="34" charset="0"/>
                  <a:cs typeface="Times New Roman" panose="02020603050405020304" pitchFamily="18" charset="0"/>
                </a:rPr>
                <a:t>					_________________________________</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600" b="1" dirty="0">
                  <a:effectLst/>
                  <a:latin typeface="Calibri" panose="020F0502020204030204" pitchFamily="34" charset="0"/>
                  <a:ea typeface="Calibri" panose="020F0502020204030204" pitchFamily="34" charset="0"/>
                  <a:cs typeface="Times New Roman" panose="02020603050405020304" pitchFamily="18" charset="0"/>
                </a:rPr>
                <a:t>					______________________________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600" b="1" dirty="0">
                  <a:effectLst/>
                  <a:latin typeface="Calibri" panose="020F0502020204030204" pitchFamily="34"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Rectangle 16">
              <a:extLst>
                <a:ext uri="{FF2B5EF4-FFF2-40B4-BE49-F238E27FC236}">
                  <a16:creationId xmlns:a16="http://schemas.microsoft.com/office/drawing/2014/main" id="{A955922F-5217-4586-ACCD-90F71A3A553F}"/>
                </a:ext>
              </a:extLst>
            </p:cNvPr>
            <p:cNvSpPr/>
            <p:nvPr/>
          </p:nvSpPr>
          <p:spPr>
            <a:xfrm>
              <a:off x="137160" y="137160"/>
              <a:ext cx="2070100" cy="1104900"/>
            </a:xfrm>
            <a:prstGeom prst="rect">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1600" b="1" dirty="0">
                  <a:effectLst/>
                  <a:ea typeface="Calibri" panose="020F0502020204030204" pitchFamily="34" charset="0"/>
                  <a:cs typeface="Times New Roman" panose="02020603050405020304" pitchFamily="18" charset="0"/>
                </a:rPr>
                <a:t>Word: </a:t>
              </a:r>
              <a:endParaRPr lang="en-GB" sz="1100" dirty="0">
                <a:effectLst/>
                <a:ea typeface="Calibri" panose="020F0502020204030204" pitchFamily="34" charset="0"/>
                <a:cs typeface="Times New Roman" panose="02020603050405020304" pitchFamily="18" charset="0"/>
              </a:endParaRPr>
            </a:p>
            <a:p>
              <a:pPr algn="ctr">
                <a:lnSpc>
                  <a:spcPct val="107000"/>
                </a:lnSpc>
                <a:spcAft>
                  <a:spcPts val="800"/>
                </a:spcAft>
              </a:pPr>
              <a:r>
                <a:rPr lang="en-GB" sz="1600" dirty="0">
                  <a:effectLst/>
                  <a:ea typeface="Calibri" panose="020F0502020204030204" pitchFamily="34" charset="0"/>
                  <a:cs typeface="Times New Roman" panose="02020603050405020304" pitchFamily="18" charset="0"/>
                </a:rPr>
                <a:t> </a:t>
              </a:r>
              <a:endParaRPr lang="en-GB" sz="1100" dirty="0">
                <a:effectLst/>
                <a:ea typeface="Calibri" panose="020F0502020204030204" pitchFamily="34" charset="0"/>
                <a:cs typeface="Times New Roman" panose="02020603050405020304" pitchFamily="18" charset="0"/>
              </a:endParaRPr>
            </a:p>
            <a:p>
              <a:pPr algn="ctr">
                <a:lnSpc>
                  <a:spcPct val="107000"/>
                </a:lnSpc>
                <a:spcAft>
                  <a:spcPts val="800"/>
                </a:spcAft>
              </a:pPr>
              <a:r>
                <a:rPr lang="en-GB" sz="1600" dirty="0">
                  <a:effectLst/>
                  <a:ea typeface="Calibri" panose="020F0502020204030204" pitchFamily="34" charset="0"/>
                  <a:cs typeface="Times New Roman" panose="02020603050405020304" pitchFamily="18" charset="0"/>
                </a:rPr>
                <a:t> </a:t>
              </a:r>
              <a:endParaRPr lang="en-GB" sz="1100" dirty="0">
                <a:effectLst/>
                <a:ea typeface="Calibri" panose="020F0502020204030204" pitchFamily="34" charset="0"/>
                <a:cs typeface="Times New Roman" panose="02020603050405020304" pitchFamily="18" charset="0"/>
              </a:endParaRPr>
            </a:p>
          </p:txBody>
        </p:sp>
        <p:sp>
          <p:nvSpPr>
            <p:cNvPr id="18" name="Rectangle 17">
              <a:extLst>
                <a:ext uri="{FF2B5EF4-FFF2-40B4-BE49-F238E27FC236}">
                  <a16:creationId xmlns:a16="http://schemas.microsoft.com/office/drawing/2014/main" id="{52F11823-60AC-4CF9-A697-B9282100F169}"/>
                </a:ext>
              </a:extLst>
            </p:cNvPr>
            <p:cNvSpPr/>
            <p:nvPr/>
          </p:nvSpPr>
          <p:spPr>
            <a:xfrm>
              <a:off x="137160" y="1379220"/>
              <a:ext cx="2095500" cy="1892300"/>
            </a:xfrm>
            <a:prstGeom prst="rect">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1600" b="1">
                  <a:effectLst/>
                  <a:ea typeface="Calibri" panose="020F0502020204030204" pitchFamily="34" charset="0"/>
                  <a:cs typeface="Times New Roman" panose="02020603050405020304" pitchFamily="18" charset="0"/>
                </a:rPr>
                <a:t>Picture:</a:t>
              </a:r>
              <a:endParaRPr lang="en-GB" sz="1100">
                <a:effectLst/>
                <a:ea typeface="Calibri" panose="020F0502020204030204" pitchFamily="34" charset="0"/>
                <a:cs typeface="Times New Roman" panose="02020603050405020304" pitchFamily="18" charset="0"/>
              </a:endParaRPr>
            </a:p>
            <a:p>
              <a:pPr algn="ctr">
                <a:lnSpc>
                  <a:spcPct val="107000"/>
                </a:lnSpc>
                <a:spcAft>
                  <a:spcPts val="800"/>
                </a:spcAft>
              </a:pPr>
              <a:r>
                <a:rPr lang="en-GB" sz="1600" b="1">
                  <a:effectLst/>
                  <a:ea typeface="Calibri" panose="020F0502020204030204" pitchFamily="34" charset="0"/>
                  <a:cs typeface="Times New Roman" panose="02020603050405020304" pitchFamily="18" charset="0"/>
                </a:rPr>
                <a:t> </a:t>
              </a:r>
              <a:endParaRPr lang="en-GB" sz="1100">
                <a:effectLst/>
                <a:ea typeface="Calibri" panose="020F0502020204030204" pitchFamily="34" charset="0"/>
                <a:cs typeface="Times New Roman" panose="02020603050405020304" pitchFamily="18" charset="0"/>
              </a:endParaRPr>
            </a:p>
            <a:p>
              <a:pPr algn="ctr">
                <a:lnSpc>
                  <a:spcPct val="107000"/>
                </a:lnSpc>
                <a:spcAft>
                  <a:spcPts val="800"/>
                </a:spcAft>
              </a:pPr>
              <a:r>
                <a:rPr lang="en-GB" sz="1600" b="1">
                  <a:effectLst/>
                  <a:ea typeface="Calibri" panose="020F0502020204030204" pitchFamily="34" charset="0"/>
                  <a:cs typeface="Times New Roman" panose="02020603050405020304" pitchFamily="18" charset="0"/>
                </a:rPr>
                <a:t> </a:t>
              </a:r>
              <a:endParaRPr lang="en-GB" sz="1100">
                <a:effectLst/>
                <a:ea typeface="Calibri" panose="020F0502020204030204" pitchFamily="34" charset="0"/>
                <a:cs typeface="Times New Roman" panose="02020603050405020304" pitchFamily="18" charset="0"/>
              </a:endParaRPr>
            </a:p>
            <a:p>
              <a:pPr algn="ctr">
                <a:lnSpc>
                  <a:spcPct val="107000"/>
                </a:lnSpc>
                <a:spcAft>
                  <a:spcPts val="800"/>
                </a:spcAft>
              </a:pPr>
              <a:r>
                <a:rPr lang="en-GB" sz="1600" b="1">
                  <a:effectLst/>
                  <a:ea typeface="Calibri" panose="020F0502020204030204" pitchFamily="34" charset="0"/>
                  <a:cs typeface="Times New Roman" panose="02020603050405020304" pitchFamily="18" charset="0"/>
                </a:rPr>
                <a:t> </a:t>
              </a:r>
              <a:endParaRPr lang="en-GB" sz="1100">
                <a:effectLst/>
                <a:ea typeface="Calibri" panose="020F0502020204030204" pitchFamily="34" charset="0"/>
                <a:cs typeface="Times New Roman" panose="02020603050405020304" pitchFamily="18" charset="0"/>
              </a:endParaRPr>
            </a:p>
            <a:p>
              <a:pPr algn="ctr">
                <a:lnSpc>
                  <a:spcPct val="107000"/>
                </a:lnSpc>
                <a:spcAft>
                  <a:spcPts val="800"/>
                </a:spcAft>
              </a:pPr>
              <a:r>
                <a:rPr lang="en-GB" sz="1600" b="1">
                  <a:effectLst/>
                  <a:ea typeface="Calibri" panose="020F0502020204030204" pitchFamily="34" charset="0"/>
                  <a:cs typeface="Times New Roman" panose="02020603050405020304" pitchFamily="18" charset="0"/>
                </a:rPr>
                <a:t> </a:t>
              </a:r>
              <a:endParaRPr lang="en-GB" sz="1100">
                <a:effectLst/>
                <a:ea typeface="Calibri" panose="020F0502020204030204" pitchFamily="34" charset="0"/>
                <a:cs typeface="Times New Roman" panose="02020603050405020304" pitchFamily="18" charset="0"/>
              </a:endParaRPr>
            </a:p>
          </p:txBody>
        </p:sp>
        <p:pic>
          <p:nvPicPr>
            <p:cNvPr id="19" name="Picture 18">
              <a:extLst>
                <a:ext uri="{FF2B5EF4-FFF2-40B4-BE49-F238E27FC236}">
                  <a16:creationId xmlns:a16="http://schemas.microsoft.com/office/drawing/2014/main" id="{3D4CF48F-404F-4622-9472-8E8E52685CC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685645" y="137160"/>
              <a:ext cx="401731" cy="577673"/>
            </a:xfrm>
            <a:prstGeom prst="rect">
              <a:avLst/>
            </a:prstGeom>
          </p:spPr>
        </p:pic>
      </p:grpSp>
      <p:sp>
        <p:nvSpPr>
          <p:cNvPr id="2" name="TextBox 1"/>
          <p:cNvSpPr txBox="1"/>
          <p:nvPr/>
        </p:nvSpPr>
        <p:spPr>
          <a:xfrm>
            <a:off x="1691680" y="3314055"/>
            <a:ext cx="2088232" cy="477054"/>
          </a:xfrm>
          <a:prstGeom prst="rect">
            <a:avLst/>
          </a:prstGeom>
          <a:noFill/>
        </p:spPr>
        <p:txBody>
          <a:bodyPr wrap="square" rtlCol="0">
            <a:spAutoFit/>
          </a:bodyPr>
          <a:lstStyle/>
          <a:p>
            <a:r>
              <a:rPr lang="en-GB" sz="2500" i="1" dirty="0"/>
              <a:t>perplexed</a:t>
            </a:r>
          </a:p>
        </p:txBody>
      </p:sp>
    </p:spTree>
    <p:extLst>
      <p:ext uri="{BB962C8B-B14F-4D97-AF65-F5344CB8AC3E}">
        <p14:creationId xmlns:p14="http://schemas.microsoft.com/office/powerpoint/2010/main" val="243164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AutoShape 4"/>
          <p:cNvSpPr>
            <a:spLocks noChangeArrowheads="1"/>
          </p:cNvSpPr>
          <p:nvPr/>
        </p:nvSpPr>
        <p:spPr bwMode="auto">
          <a:xfrm>
            <a:off x="3131840" y="1147764"/>
            <a:ext cx="5719417" cy="5209937"/>
          </a:xfrm>
          <a:prstGeom prst="roundRect">
            <a:avLst>
              <a:gd name="adj" fmla="val 16667"/>
            </a:avLst>
          </a:prstGeom>
          <a:solidFill>
            <a:schemeClr val="accent6">
              <a:lumMod val="20000"/>
              <a:lumOff val="80000"/>
            </a:schemeClr>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50000"/>
              </a:spcBef>
              <a:spcAft>
                <a:spcPct val="0"/>
              </a:spcAft>
              <a:buFontTx/>
              <a:buNone/>
              <a:defRPr/>
            </a:pPr>
            <a:r>
              <a:rPr lang="en-GB" altLang="en-US" sz="2500" dirty="0">
                <a:solidFill>
                  <a:srgbClr val="000000"/>
                </a:solidFill>
                <a:latin typeface="Calibri" panose="020F0502020204030204" pitchFamily="34" charset="0"/>
              </a:rPr>
              <a:t>When we are reading, it is really important to understand all of the </a:t>
            </a:r>
            <a:r>
              <a:rPr lang="en-GB" altLang="en-US" sz="2500" b="1" dirty="0">
                <a:solidFill>
                  <a:srgbClr val="FF0000"/>
                </a:solidFill>
                <a:latin typeface="Calibri" panose="020F0502020204030204" pitchFamily="34" charset="0"/>
              </a:rPr>
              <a:t>vocabulary</a:t>
            </a:r>
            <a:r>
              <a:rPr lang="en-GB" altLang="en-US" sz="2500" dirty="0">
                <a:solidFill>
                  <a:srgbClr val="000000"/>
                </a:solidFill>
                <a:latin typeface="Calibri" panose="020F0502020204030204" pitchFamily="34" charset="0"/>
              </a:rPr>
              <a:t>.</a:t>
            </a:r>
          </a:p>
          <a:p>
            <a:pPr algn="ctr" fontAlgn="base">
              <a:spcBef>
                <a:spcPct val="50000"/>
              </a:spcBef>
              <a:spcAft>
                <a:spcPct val="0"/>
              </a:spcAft>
              <a:buFontTx/>
              <a:buNone/>
              <a:defRPr/>
            </a:pPr>
            <a:r>
              <a:rPr lang="en-GB" altLang="en-US" sz="2500" dirty="0">
                <a:solidFill>
                  <a:srgbClr val="000000"/>
                </a:solidFill>
                <a:latin typeface="Calibri" panose="020F0502020204030204" pitchFamily="34" charset="0"/>
              </a:rPr>
              <a:t> The </a:t>
            </a:r>
            <a:r>
              <a:rPr lang="en-GB" altLang="en-US" sz="2500" b="1" dirty="0">
                <a:solidFill>
                  <a:srgbClr val="FF0000"/>
                </a:solidFill>
                <a:latin typeface="Calibri" panose="020F0502020204030204" pitchFamily="34" charset="0"/>
              </a:rPr>
              <a:t>strategies</a:t>
            </a:r>
            <a:r>
              <a:rPr lang="en-GB" altLang="en-US" sz="2500" dirty="0">
                <a:solidFill>
                  <a:srgbClr val="000000"/>
                </a:solidFill>
                <a:latin typeface="Calibri" panose="020F0502020204030204" pitchFamily="34" charset="0"/>
              </a:rPr>
              <a:t> discussed in this therapy will allow you to develop your vocabulary (knowledge of words) which will help improve your comprehension of texts as well as your spoken English and your writing!</a:t>
            </a:r>
          </a:p>
          <a:p>
            <a:pPr algn="ctr" fontAlgn="base">
              <a:spcBef>
                <a:spcPct val="50000"/>
              </a:spcBef>
              <a:spcAft>
                <a:spcPct val="0"/>
              </a:spcAft>
              <a:buFontTx/>
              <a:buNone/>
              <a:defRPr/>
            </a:pPr>
            <a:r>
              <a:rPr lang="en-GB" altLang="en-US" sz="2500" dirty="0">
                <a:solidFill>
                  <a:srgbClr val="000000"/>
                </a:solidFill>
                <a:latin typeface="Calibri" panose="020F0502020204030204" pitchFamily="34" charset="0"/>
              </a:rPr>
              <a:t>You could use a vocabulary book to record new words that you discover.</a:t>
            </a:r>
            <a:endParaRPr lang="en-GB" altLang="en-US" sz="2500" dirty="0">
              <a:solidFill>
                <a:srgbClr val="FF0000"/>
              </a:solidFill>
              <a:latin typeface="Calibri" panose="020F0502020204030204" pitchFamily="34" charset="0"/>
            </a:endParaRPr>
          </a:p>
        </p:txBody>
      </p:sp>
      <p:pic>
        <p:nvPicPr>
          <p:cNvPr id="4101"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7544" y="2132856"/>
            <a:ext cx="2264145" cy="333412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A818B051-31FF-4BC7-AC4C-61AB9F978F6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00392" y="199662"/>
            <a:ext cx="910704" cy="706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Talking about vocabulary</a:t>
            </a:r>
          </a:p>
        </p:txBody>
      </p:sp>
      <p:pic>
        <p:nvPicPr>
          <p:cNvPr id="9" name="Picture 13"/>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070033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AutoShape 4"/>
          <p:cNvSpPr>
            <a:spLocks noChangeArrowheads="1"/>
          </p:cNvSpPr>
          <p:nvPr/>
        </p:nvSpPr>
        <p:spPr bwMode="auto">
          <a:xfrm>
            <a:off x="688578" y="1264306"/>
            <a:ext cx="7867166" cy="953453"/>
          </a:xfrm>
          <a:prstGeom prst="roundRect">
            <a:avLst>
              <a:gd name="adj" fmla="val 16667"/>
            </a:avLst>
          </a:prstGeom>
          <a:solidFill>
            <a:schemeClr val="accent4">
              <a:lumMod val="20000"/>
              <a:lumOff val="80000"/>
            </a:schemeClr>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fontAlgn="base">
              <a:spcBef>
                <a:spcPct val="50000"/>
              </a:spcBef>
              <a:spcAft>
                <a:spcPct val="0"/>
              </a:spcAft>
              <a:buFontTx/>
              <a:buNone/>
              <a:defRPr/>
            </a:pPr>
            <a:r>
              <a:rPr lang="en-GB" altLang="en-US" sz="2500" dirty="0">
                <a:solidFill>
                  <a:srgbClr val="000000"/>
                </a:solidFill>
                <a:latin typeface="Calibri" panose="020F0502020204030204" pitchFamily="34" charset="0"/>
              </a:rPr>
              <a:t>Which strategies do you already know for working out the meanings of new words?</a:t>
            </a:r>
            <a:endParaRPr lang="en-GB" altLang="en-US" sz="2500" dirty="0">
              <a:solidFill>
                <a:srgbClr val="FF0000"/>
              </a:solidFill>
              <a:latin typeface="Calibri" panose="020F0502020204030204" pitchFamily="34" charset="0"/>
            </a:endParaRPr>
          </a:p>
        </p:txBody>
      </p:sp>
      <p:pic>
        <p:nvPicPr>
          <p:cNvPr id="4101"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8312" y="2590066"/>
            <a:ext cx="2264145" cy="333412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A818B051-31FF-4BC7-AC4C-61AB9F978F6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00392" y="199662"/>
            <a:ext cx="910704" cy="706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Working out the meanings of words</a:t>
            </a:r>
          </a:p>
        </p:txBody>
      </p:sp>
      <p:pic>
        <p:nvPicPr>
          <p:cNvPr id="9" name="Picture 13"/>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5">
            <a:extLst>
              <a:ext uri="{FF2B5EF4-FFF2-40B4-BE49-F238E27FC236}">
                <a16:creationId xmlns:a16="http://schemas.microsoft.com/office/drawing/2014/main" id="{02F3F5AC-0E89-4DC4-A09A-A6F07A6B211A}"/>
              </a:ext>
            </a:extLst>
          </p:cNvPr>
          <p:cNvSpPr/>
          <p:nvPr/>
        </p:nvSpPr>
        <p:spPr>
          <a:xfrm>
            <a:off x="3007209" y="2348951"/>
            <a:ext cx="5688632" cy="3816353"/>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spcBef>
                <a:spcPct val="50000"/>
              </a:spcBef>
              <a:defRPr/>
            </a:pPr>
            <a:r>
              <a:rPr lang="en-GB" altLang="en-US" sz="2500" b="1" u="sng" dirty="0">
                <a:solidFill>
                  <a:schemeClr val="tx1"/>
                </a:solidFill>
              </a:rPr>
              <a:t>Top tips</a:t>
            </a:r>
            <a:r>
              <a:rPr lang="en-GB" altLang="en-US" sz="2500" b="1" dirty="0">
                <a:solidFill>
                  <a:schemeClr val="tx1"/>
                </a:solidFill>
              </a:rPr>
              <a:t>:</a:t>
            </a:r>
          </a:p>
          <a:p>
            <a:pPr algn="ctr" eaLnBrk="1" hangingPunct="1">
              <a:spcBef>
                <a:spcPct val="50000"/>
              </a:spcBef>
              <a:defRPr/>
            </a:pPr>
            <a:r>
              <a:rPr lang="en-GB" altLang="en-US" sz="2500" dirty="0">
                <a:solidFill>
                  <a:schemeClr val="tx1"/>
                </a:solidFill>
              </a:rPr>
              <a:t>Look for a </a:t>
            </a:r>
            <a:r>
              <a:rPr lang="en-GB" altLang="en-US" sz="2500" b="1" dirty="0">
                <a:solidFill>
                  <a:schemeClr val="tx1"/>
                </a:solidFill>
              </a:rPr>
              <a:t>root word / linked words</a:t>
            </a:r>
            <a:r>
              <a:rPr lang="en-GB" altLang="en-US" sz="2500" dirty="0">
                <a:solidFill>
                  <a:schemeClr val="tx1"/>
                </a:solidFill>
              </a:rPr>
              <a:t>.</a:t>
            </a:r>
          </a:p>
          <a:p>
            <a:pPr algn="ctr" eaLnBrk="1" hangingPunct="1">
              <a:spcBef>
                <a:spcPct val="50000"/>
              </a:spcBef>
              <a:defRPr/>
            </a:pPr>
            <a:r>
              <a:rPr lang="en-GB" altLang="en-US" sz="2500" dirty="0">
                <a:solidFill>
                  <a:schemeClr val="tx1"/>
                </a:solidFill>
              </a:rPr>
              <a:t>Use the </a:t>
            </a:r>
            <a:r>
              <a:rPr lang="en-GB" altLang="en-US" sz="2500" b="1" dirty="0">
                <a:solidFill>
                  <a:schemeClr val="tx1"/>
                </a:solidFill>
              </a:rPr>
              <a:t>context</a:t>
            </a:r>
            <a:r>
              <a:rPr lang="en-GB" altLang="en-US" sz="2500" dirty="0">
                <a:solidFill>
                  <a:schemeClr val="tx1"/>
                </a:solidFill>
              </a:rPr>
              <a:t> of the sentence to help.</a:t>
            </a:r>
          </a:p>
          <a:p>
            <a:pPr algn="ctr" eaLnBrk="1" hangingPunct="1">
              <a:spcBef>
                <a:spcPct val="50000"/>
              </a:spcBef>
              <a:defRPr/>
            </a:pPr>
            <a:r>
              <a:rPr lang="en-GB" altLang="en-US" sz="2500" dirty="0">
                <a:solidFill>
                  <a:schemeClr val="tx1"/>
                </a:solidFill>
              </a:rPr>
              <a:t>Activate your </a:t>
            </a:r>
            <a:r>
              <a:rPr lang="en-GB" altLang="en-US" sz="2500" b="1" dirty="0">
                <a:solidFill>
                  <a:schemeClr val="tx1"/>
                </a:solidFill>
              </a:rPr>
              <a:t>prior knowledge</a:t>
            </a:r>
            <a:r>
              <a:rPr lang="en-GB" altLang="en-US" sz="2500" dirty="0">
                <a:solidFill>
                  <a:schemeClr val="tx1"/>
                </a:solidFill>
              </a:rPr>
              <a:t>!  </a:t>
            </a:r>
            <a:r>
              <a:rPr lang="en-GB" altLang="en-US" sz="2500" i="1" dirty="0">
                <a:solidFill>
                  <a:schemeClr val="tx1"/>
                </a:solidFill>
              </a:rPr>
              <a:t>(Think about what you </a:t>
            </a:r>
            <a:r>
              <a:rPr lang="en-GB" altLang="en-US" sz="2500" i="1" u="sng" dirty="0">
                <a:solidFill>
                  <a:schemeClr val="tx1"/>
                </a:solidFill>
              </a:rPr>
              <a:t>do</a:t>
            </a:r>
            <a:r>
              <a:rPr lang="en-GB" altLang="en-US" sz="2500" i="1" dirty="0">
                <a:solidFill>
                  <a:schemeClr val="tx1"/>
                </a:solidFill>
              </a:rPr>
              <a:t> know.)</a:t>
            </a:r>
          </a:p>
          <a:p>
            <a:pPr algn="ctr" eaLnBrk="1" hangingPunct="1">
              <a:spcBef>
                <a:spcPct val="50000"/>
              </a:spcBef>
              <a:defRPr/>
            </a:pPr>
            <a:r>
              <a:rPr lang="en-GB" altLang="en-US" sz="2500" dirty="0">
                <a:solidFill>
                  <a:schemeClr val="tx1"/>
                </a:solidFill>
              </a:rPr>
              <a:t>Use a </a:t>
            </a:r>
            <a:r>
              <a:rPr lang="en-GB" altLang="en-US" sz="2500" b="1" dirty="0">
                <a:solidFill>
                  <a:schemeClr val="tx1"/>
                </a:solidFill>
              </a:rPr>
              <a:t>dictionary</a:t>
            </a:r>
            <a:r>
              <a:rPr lang="en-GB" altLang="en-US" sz="2500" dirty="0">
                <a:solidFill>
                  <a:schemeClr val="tx1"/>
                </a:solidFill>
              </a:rPr>
              <a:t> / </a:t>
            </a:r>
            <a:r>
              <a:rPr lang="en-GB" altLang="en-US" sz="2500" b="1" dirty="0">
                <a:solidFill>
                  <a:schemeClr val="tx1"/>
                </a:solidFill>
              </a:rPr>
              <a:t>thesaurus</a:t>
            </a:r>
            <a:r>
              <a:rPr lang="en-GB" altLang="en-US" sz="2500" i="1" dirty="0">
                <a:solidFill>
                  <a:schemeClr val="tx1"/>
                </a:solidFill>
              </a:rPr>
              <a:t>.</a:t>
            </a:r>
            <a:endParaRPr lang="en-GB" altLang="en-US" sz="2500" dirty="0">
              <a:solidFill>
                <a:schemeClr val="tx1"/>
              </a:solidFill>
            </a:endParaRPr>
          </a:p>
        </p:txBody>
      </p:sp>
    </p:spTree>
    <p:extLst>
      <p:ext uri="{BB962C8B-B14F-4D97-AF65-F5344CB8AC3E}">
        <p14:creationId xmlns:p14="http://schemas.microsoft.com/office/powerpoint/2010/main" val="2032007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AutoShape 4"/>
          <p:cNvSpPr>
            <a:spLocks noChangeArrowheads="1"/>
          </p:cNvSpPr>
          <p:nvPr/>
        </p:nvSpPr>
        <p:spPr bwMode="auto">
          <a:xfrm>
            <a:off x="251520" y="1196429"/>
            <a:ext cx="8640960" cy="953453"/>
          </a:xfrm>
          <a:prstGeom prst="roundRect">
            <a:avLst>
              <a:gd name="adj" fmla="val 16667"/>
            </a:avLst>
          </a:prstGeom>
          <a:solidFill>
            <a:schemeClr val="accent4">
              <a:lumMod val="20000"/>
              <a:lumOff val="80000"/>
            </a:schemeClr>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lvl="0" algn="ctr">
              <a:spcBef>
                <a:spcPct val="50000"/>
              </a:spcBef>
              <a:buNone/>
              <a:defRPr/>
            </a:pPr>
            <a:r>
              <a:rPr lang="en-GB" altLang="en-US" sz="2500" dirty="0">
                <a:solidFill>
                  <a:srgbClr val="000000"/>
                </a:solidFill>
                <a:latin typeface="Calibri" panose="020F0502020204030204" pitchFamily="34" charset="0"/>
              </a:rPr>
              <a:t>Sometimes, we can use a </a:t>
            </a:r>
            <a:r>
              <a:rPr lang="en-GB" altLang="en-US" sz="2500" b="1" dirty="0">
                <a:solidFill>
                  <a:srgbClr val="000000"/>
                </a:solidFill>
                <a:latin typeface="Calibri" panose="020F0502020204030204" pitchFamily="34" charset="0"/>
              </a:rPr>
              <a:t>root word </a:t>
            </a:r>
            <a:r>
              <a:rPr lang="en-GB" altLang="en-US" sz="2500" dirty="0">
                <a:solidFill>
                  <a:srgbClr val="000000"/>
                </a:solidFill>
                <a:latin typeface="Calibri" panose="020F0502020204030204" pitchFamily="34" charset="0"/>
              </a:rPr>
              <a:t>or </a:t>
            </a:r>
            <a:r>
              <a:rPr lang="en-GB" altLang="en-US" sz="2500" b="1" dirty="0">
                <a:solidFill>
                  <a:srgbClr val="000000"/>
                </a:solidFill>
                <a:latin typeface="Calibri" panose="020F0502020204030204" pitchFamily="34" charset="0"/>
              </a:rPr>
              <a:t>linked words </a:t>
            </a:r>
            <a:r>
              <a:rPr lang="en-GB" altLang="en-US" sz="2500" dirty="0">
                <a:solidFill>
                  <a:srgbClr val="000000"/>
                </a:solidFill>
                <a:latin typeface="Calibri" panose="020F0502020204030204" pitchFamily="34" charset="0"/>
              </a:rPr>
              <a:t>to work out what an unknown word means. </a:t>
            </a:r>
          </a:p>
        </p:txBody>
      </p:sp>
      <p:pic>
        <p:nvPicPr>
          <p:cNvPr id="7" name="Picture 6">
            <a:extLst>
              <a:ext uri="{FF2B5EF4-FFF2-40B4-BE49-F238E27FC236}">
                <a16:creationId xmlns:a16="http://schemas.microsoft.com/office/drawing/2014/main" id="{A818B051-31FF-4BC7-AC4C-61AB9F978F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00392" y="199662"/>
            <a:ext cx="910704" cy="706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Using a root word / linked words</a:t>
            </a:r>
          </a:p>
        </p:txBody>
      </p:sp>
      <p:pic>
        <p:nvPicPr>
          <p:cNvPr id="9" name="Picture 1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5">
            <a:extLst>
              <a:ext uri="{FF2B5EF4-FFF2-40B4-BE49-F238E27FC236}">
                <a16:creationId xmlns:a16="http://schemas.microsoft.com/office/drawing/2014/main" id="{02F3F5AC-0E89-4DC4-A09A-A6F07A6B211A}"/>
              </a:ext>
            </a:extLst>
          </p:cNvPr>
          <p:cNvSpPr/>
          <p:nvPr/>
        </p:nvSpPr>
        <p:spPr>
          <a:xfrm>
            <a:off x="251520" y="2348951"/>
            <a:ext cx="2520280" cy="3816353"/>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lvl="0" algn="ctr">
              <a:spcBef>
                <a:spcPct val="50000"/>
              </a:spcBef>
              <a:defRPr/>
            </a:pPr>
            <a:r>
              <a:rPr lang="en-GB" altLang="en-US" sz="2500" i="1" dirty="0">
                <a:solidFill>
                  <a:srgbClr val="000000"/>
                </a:solidFill>
                <a:latin typeface="Calibri" panose="020F0502020204030204" pitchFamily="34" charset="0"/>
                <a:cs typeface="Arial" panose="020B0604020202020204" pitchFamily="34" charset="0"/>
              </a:rPr>
              <a:t>The rates of </a:t>
            </a:r>
            <a:r>
              <a:rPr lang="en-GB" altLang="en-US" sz="2500" b="1" i="1" u="sng" dirty="0">
                <a:solidFill>
                  <a:srgbClr val="FF0000"/>
                </a:solidFill>
                <a:latin typeface="Calibri" panose="020F0502020204030204" pitchFamily="34" charset="0"/>
                <a:cs typeface="Arial" panose="020B0604020202020204" pitchFamily="34" charset="0"/>
              </a:rPr>
              <a:t>unemployment</a:t>
            </a:r>
            <a:r>
              <a:rPr lang="en-GB" altLang="en-US" sz="2500" i="1" dirty="0">
                <a:solidFill>
                  <a:srgbClr val="FF0000"/>
                </a:solidFill>
                <a:latin typeface="Calibri" panose="020F0502020204030204" pitchFamily="34" charset="0"/>
                <a:cs typeface="Arial" panose="020B0604020202020204" pitchFamily="34" charset="0"/>
              </a:rPr>
              <a:t> </a:t>
            </a:r>
            <a:r>
              <a:rPr lang="en-GB" altLang="en-US" sz="2500" i="1" dirty="0">
                <a:solidFill>
                  <a:srgbClr val="000000"/>
                </a:solidFill>
                <a:latin typeface="Calibri" panose="020F0502020204030204" pitchFamily="34" charset="0"/>
                <a:cs typeface="Arial" panose="020B0604020202020204" pitchFamily="34" charset="0"/>
              </a:rPr>
              <a:t>in the UK are dropping. </a:t>
            </a:r>
          </a:p>
        </p:txBody>
      </p:sp>
      <p:sp>
        <p:nvSpPr>
          <p:cNvPr id="10" name="Rectangle: Rounded Corners 5">
            <a:extLst>
              <a:ext uri="{FF2B5EF4-FFF2-40B4-BE49-F238E27FC236}">
                <a16:creationId xmlns:a16="http://schemas.microsoft.com/office/drawing/2014/main" id="{02F3F5AC-0E89-4DC4-A09A-A6F07A6B211A}"/>
              </a:ext>
            </a:extLst>
          </p:cNvPr>
          <p:cNvSpPr/>
          <p:nvPr/>
        </p:nvSpPr>
        <p:spPr>
          <a:xfrm>
            <a:off x="2896431" y="2348951"/>
            <a:ext cx="5996049" cy="3816353"/>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lvl="0" algn="ctr">
              <a:spcBef>
                <a:spcPct val="50000"/>
              </a:spcBef>
              <a:defRPr/>
            </a:pPr>
            <a:r>
              <a:rPr lang="en-GB" altLang="en-US" sz="2500" dirty="0">
                <a:solidFill>
                  <a:srgbClr val="000000"/>
                </a:solidFill>
                <a:latin typeface="Calibri" panose="020F0502020204030204" pitchFamily="34" charset="0"/>
                <a:cs typeface="Arial" panose="020B0604020202020204" pitchFamily="34" charset="0"/>
              </a:rPr>
              <a:t>I know the </a:t>
            </a:r>
            <a:r>
              <a:rPr lang="en-GB" altLang="en-US" sz="2500" b="1" dirty="0">
                <a:solidFill>
                  <a:srgbClr val="000000"/>
                </a:solidFill>
                <a:latin typeface="Calibri" panose="020F0502020204030204" pitchFamily="34" charset="0"/>
                <a:cs typeface="Arial" panose="020B0604020202020204" pitchFamily="34" charset="0"/>
              </a:rPr>
              <a:t>root word </a:t>
            </a:r>
            <a:r>
              <a:rPr lang="en-GB" altLang="en-US" sz="2500" dirty="0">
                <a:solidFill>
                  <a:srgbClr val="000000"/>
                </a:solidFill>
                <a:latin typeface="Calibri" panose="020F0502020204030204" pitchFamily="34" charset="0"/>
                <a:cs typeface="Arial" panose="020B0604020202020204" pitchFamily="34" charset="0"/>
              </a:rPr>
              <a:t>is </a:t>
            </a:r>
            <a:r>
              <a:rPr lang="en-GB" altLang="en-US" sz="2500" i="1" u="sng" dirty="0">
                <a:solidFill>
                  <a:srgbClr val="000000"/>
                </a:solidFill>
                <a:latin typeface="Calibri" panose="020F0502020204030204" pitchFamily="34" charset="0"/>
                <a:cs typeface="Arial" panose="020B0604020202020204" pitchFamily="34" charset="0"/>
              </a:rPr>
              <a:t>employ</a:t>
            </a:r>
            <a:r>
              <a:rPr lang="en-GB" altLang="en-US" sz="2500" dirty="0">
                <a:solidFill>
                  <a:srgbClr val="000000"/>
                </a:solidFill>
                <a:latin typeface="Calibri" panose="020F0502020204030204" pitchFamily="34" charset="0"/>
                <a:cs typeface="Arial" panose="020B0604020202020204" pitchFamily="34" charset="0"/>
              </a:rPr>
              <a:t> and I can think of other </a:t>
            </a:r>
            <a:r>
              <a:rPr lang="en-GB" altLang="en-US" sz="2500" b="1" dirty="0">
                <a:solidFill>
                  <a:srgbClr val="000000"/>
                </a:solidFill>
                <a:latin typeface="Calibri" panose="020F0502020204030204" pitchFamily="34" charset="0"/>
                <a:cs typeface="Arial" panose="020B0604020202020204" pitchFamily="34" charset="0"/>
              </a:rPr>
              <a:t>linked words </a:t>
            </a:r>
            <a:r>
              <a:rPr lang="en-GB" altLang="en-US" sz="2500" dirty="0">
                <a:solidFill>
                  <a:srgbClr val="000000"/>
                </a:solidFill>
                <a:latin typeface="Calibri" panose="020F0502020204030204" pitchFamily="34" charset="0"/>
                <a:cs typeface="Arial" panose="020B0604020202020204" pitchFamily="34" charset="0"/>
              </a:rPr>
              <a:t>like </a:t>
            </a:r>
            <a:r>
              <a:rPr lang="en-GB" altLang="en-US" sz="2500" i="1" u="sng" dirty="0">
                <a:solidFill>
                  <a:srgbClr val="000000"/>
                </a:solidFill>
                <a:latin typeface="Calibri" panose="020F0502020204030204" pitchFamily="34" charset="0"/>
                <a:cs typeface="Arial" panose="020B0604020202020204" pitchFamily="34" charset="0"/>
              </a:rPr>
              <a:t>employee</a:t>
            </a:r>
            <a:r>
              <a:rPr lang="en-GB" altLang="en-US" sz="2500" dirty="0">
                <a:solidFill>
                  <a:srgbClr val="000000"/>
                </a:solidFill>
                <a:latin typeface="Calibri" panose="020F0502020204030204" pitchFamily="34" charset="0"/>
                <a:cs typeface="Arial" panose="020B0604020202020204" pitchFamily="34" charset="0"/>
              </a:rPr>
              <a:t> and </a:t>
            </a:r>
            <a:r>
              <a:rPr lang="en-GB" altLang="en-US" sz="2500" i="1" u="sng" dirty="0">
                <a:solidFill>
                  <a:srgbClr val="000000"/>
                </a:solidFill>
                <a:latin typeface="Calibri" panose="020F0502020204030204" pitchFamily="34" charset="0"/>
                <a:cs typeface="Arial" panose="020B0604020202020204" pitchFamily="34" charset="0"/>
              </a:rPr>
              <a:t>employer</a:t>
            </a:r>
            <a:r>
              <a:rPr lang="en-GB" altLang="en-US" sz="2500" dirty="0">
                <a:solidFill>
                  <a:srgbClr val="000000"/>
                </a:solidFill>
                <a:latin typeface="Calibri" panose="020F0502020204030204" pitchFamily="34" charset="0"/>
                <a:cs typeface="Arial" panose="020B0604020202020204" pitchFamily="34" charset="0"/>
              </a:rPr>
              <a:t>.  </a:t>
            </a:r>
          </a:p>
          <a:p>
            <a:pPr lvl="0" algn="ctr">
              <a:spcBef>
                <a:spcPct val="50000"/>
              </a:spcBef>
              <a:defRPr/>
            </a:pPr>
            <a:r>
              <a:rPr lang="en-GB" altLang="en-US" sz="2500" b="1" dirty="0">
                <a:solidFill>
                  <a:srgbClr val="000000"/>
                </a:solidFill>
                <a:latin typeface="Calibri" panose="020F0502020204030204" pitchFamily="34" charset="0"/>
                <a:cs typeface="Arial" panose="020B0604020202020204" pitchFamily="34" charset="0"/>
              </a:rPr>
              <a:t>Employ</a:t>
            </a:r>
            <a:r>
              <a:rPr lang="en-GB" altLang="en-US" sz="2500" dirty="0">
                <a:solidFill>
                  <a:srgbClr val="000000"/>
                </a:solidFill>
                <a:latin typeface="Calibri" panose="020F0502020204030204" pitchFamily="34" charset="0"/>
                <a:cs typeface="Arial" panose="020B0604020202020204" pitchFamily="34" charset="0"/>
              </a:rPr>
              <a:t> means </a:t>
            </a:r>
            <a:r>
              <a:rPr lang="en-GB" altLang="en-US" sz="2500" i="1" u="sng" dirty="0">
                <a:solidFill>
                  <a:srgbClr val="000000"/>
                </a:solidFill>
                <a:latin typeface="Calibri" panose="020F0502020204030204" pitchFamily="34" charset="0"/>
                <a:cs typeface="Arial" panose="020B0604020202020204" pitchFamily="34" charset="0"/>
              </a:rPr>
              <a:t>work</a:t>
            </a:r>
            <a:r>
              <a:rPr lang="en-GB" altLang="en-US" sz="2500" dirty="0">
                <a:solidFill>
                  <a:srgbClr val="000000"/>
                </a:solidFill>
                <a:latin typeface="Calibri" panose="020F0502020204030204" pitchFamily="34" charset="0"/>
                <a:cs typeface="Arial" panose="020B0604020202020204" pitchFamily="34" charset="0"/>
              </a:rPr>
              <a:t> so </a:t>
            </a:r>
            <a:r>
              <a:rPr lang="en-GB" altLang="en-US" sz="2500" b="1" dirty="0">
                <a:solidFill>
                  <a:srgbClr val="000000"/>
                </a:solidFill>
                <a:latin typeface="Calibri" panose="020F0502020204030204" pitchFamily="34" charset="0"/>
                <a:cs typeface="Arial" panose="020B0604020202020204" pitchFamily="34" charset="0"/>
              </a:rPr>
              <a:t>unemployment</a:t>
            </a:r>
            <a:r>
              <a:rPr lang="en-GB" altLang="en-US" sz="2500" dirty="0">
                <a:solidFill>
                  <a:srgbClr val="000000"/>
                </a:solidFill>
                <a:latin typeface="Calibri" panose="020F0502020204030204" pitchFamily="34" charset="0"/>
                <a:cs typeface="Arial" panose="020B0604020202020204" pitchFamily="34" charset="0"/>
              </a:rPr>
              <a:t> must mean </a:t>
            </a:r>
            <a:r>
              <a:rPr lang="en-GB" altLang="en-US" sz="2500" u="sng" dirty="0">
                <a:solidFill>
                  <a:srgbClr val="000000"/>
                </a:solidFill>
                <a:latin typeface="Calibri" panose="020F0502020204030204" pitchFamily="34" charset="0"/>
                <a:cs typeface="Arial" panose="020B0604020202020204" pitchFamily="34" charset="0"/>
              </a:rPr>
              <a:t>not being in work</a:t>
            </a:r>
            <a:r>
              <a:rPr lang="en-GB" altLang="en-US" sz="2500" dirty="0">
                <a:solidFill>
                  <a:srgbClr val="000000"/>
                </a:solidFill>
                <a:latin typeface="Calibri" panose="020F0502020204030204" pitchFamily="34" charset="0"/>
                <a:cs typeface="Arial" panose="020B0604020202020204" pitchFamily="34" charset="0"/>
              </a:rPr>
              <a:t> or </a:t>
            </a:r>
            <a:r>
              <a:rPr lang="en-GB" altLang="en-US" sz="2500" u="sng" dirty="0">
                <a:solidFill>
                  <a:srgbClr val="000000"/>
                </a:solidFill>
                <a:latin typeface="Calibri" panose="020F0502020204030204" pitchFamily="34" charset="0"/>
                <a:cs typeface="Arial" panose="020B0604020202020204" pitchFamily="34" charset="0"/>
              </a:rPr>
              <a:t>not having a job</a:t>
            </a:r>
            <a:r>
              <a:rPr lang="en-GB" altLang="en-US" sz="2500" dirty="0">
                <a:solidFill>
                  <a:srgbClr val="000000"/>
                </a:solidFill>
                <a:latin typeface="Calibri" panose="020F0502020204030204" pitchFamily="34" charset="0"/>
                <a:cs typeface="Arial" panose="020B0604020202020204" pitchFamily="34" charset="0"/>
              </a:rPr>
              <a:t>.</a:t>
            </a:r>
          </a:p>
          <a:p>
            <a:pPr lvl="0" algn="ctr">
              <a:spcBef>
                <a:spcPct val="50000"/>
              </a:spcBef>
              <a:defRPr/>
            </a:pPr>
            <a:r>
              <a:rPr lang="en-GB" altLang="en-US" sz="2500" dirty="0">
                <a:solidFill>
                  <a:srgbClr val="000000"/>
                </a:solidFill>
                <a:latin typeface="Calibri" panose="020F0502020204030204" pitchFamily="34" charset="0"/>
                <a:cs typeface="Arial" panose="020B0604020202020204" pitchFamily="34" charset="0"/>
              </a:rPr>
              <a:t>The sentence must mean that the </a:t>
            </a:r>
            <a:r>
              <a:rPr lang="en-GB" altLang="en-US" sz="2500" u="sng" dirty="0">
                <a:solidFill>
                  <a:srgbClr val="000000"/>
                </a:solidFill>
                <a:latin typeface="Calibri" panose="020F0502020204030204" pitchFamily="34" charset="0"/>
                <a:cs typeface="Arial" panose="020B0604020202020204" pitchFamily="34" charset="0"/>
              </a:rPr>
              <a:t>number of people without a job is going down</a:t>
            </a:r>
            <a:r>
              <a:rPr lang="en-GB" altLang="en-US" sz="2500" dirty="0">
                <a:solidFill>
                  <a:srgbClr val="000000"/>
                </a:solidFill>
                <a:latin typeface="Calibri" panose="020F0502020204030204" pitchFamily="34" charset="0"/>
                <a:cs typeface="Arial" panose="020B0604020202020204" pitchFamily="34" charset="0"/>
              </a:rPr>
              <a:t>.</a:t>
            </a:r>
          </a:p>
        </p:txBody>
      </p:sp>
    </p:spTree>
    <p:extLst>
      <p:ext uri="{BB962C8B-B14F-4D97-AF65-F5344CB8AC3E}">
        <p14:creationId xmlns:p14="http://schemas.microsoft.com/office/powerpoint/2010/main" val="864369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AutoShape 4"/>
          <p:cNvSpPr>
            <a:spLocks noChangeArrowheads="1"/>
          </p:cNvSpPr>
          <p:nvPr/>
        </p:nvSpPr>
        <p:spPr bwMode="auto">
          <a:xfrm>
            <a:off x="323528" y="1196429"/>
            <a:ext cx="8516329" cy="953453"/>
          </a:xfrm>
          <a:prstGeom prst="roundRect">
            <a:avLst>
              <a:gd name="adj" fmla="val 16667"/>
            </a:avLst>
          </a:prstGeom>
          <a:solidFill>
            <a:schemeClr val="accent4">
              <a:lumMod val="20000"/>
              <a:lumOff val="80000"/>
            </a:schemeClr>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lvl="0" algn="ctr">
              <a:spcBef>
                <a:spcPct val="50000"/>
              </a:spcBef>
              <a:buNone/>
              <a:defRPr/>
            </a:pPr>
            <a:r>
              <a:rPr lang="en-GB" altLang="en-US" sz="2500" dirty="0">
                <a:solidFill>
                  <a:srgbClr val="000000"/>
                </a:solidFill>
                <a:latin typeface="Calibri" panose="020F0502020204030204" pitchFamily="34" charset="0"/>
              </a:rPr>
              <a:t>Use a </a:t>
            </a:r>
            <a:r>
              <a:rPr lang="en-GB" altLang="en-US" sz="2500" b="1" dirty="0">
                <a:solidFill>
                  <a:srgbClr val="000000"/>
                </a:solidFill>
                <a:latin typeface="Calibri" panose="020F0502020204030204" pitchFamily="34" charset="0"/>
              </a:rPr>
              <a:t>root word </a:t>
            </a:r>
            <a:r>
              <a:rPr lang="en-GB" altLang="en-US" sz="2500" dirty="0">
                <a:solidFill>
                  <a:srgbClr val="000000"/>
                </a:solidFill>
                <a:latin typeface="Calibri" panose="020F0502020204030204" pitchFamily="34" charset="0"/>
              </a:rPr>
              <a:t>or </a:t>
            </a:r>
            <a:r>
              <a:rPr lang="en-GB" altLang="en-US" sz="2500" b="1" dirty="0">
                <a:solidFill>
                  <a:srgbClr val="000000"/>
                </a:solidFill>
                <a:latin typeface="Calibri" panose="020F0502020204030204" pitchFamily="34" charset="0"/>
              </a:rPr>
              <a:t>linked words </a:t>
            </a:r>
            <a:r>
              <a:rPr lang="en-GB" altLang="en-US" sz="2500" dirty="0">
                <a:solidFill>
                  <a:srgbClr val="000000"/>
                </a:solidFill>
                <a:latin typeface="Calibri" panose="020F0502020204030204" pitchFamily="34" charset="0"/>
              </a:rPr>
              <a:t>to work out what the word below means. Use this to help you understand the sentence. </a:t>
            </a:r>
          </a:p>
        </p:txBody>
      </p:sp>
      <p:pic>
        <p:nvPicPr>
          <p:cNvPr id="7" name="Picture 6">
            <a:extLst>
              <a:ext uri="{FF2B5EF4-FFF2-40B4-BE49-F238E27FC236}">
                <a16:creationId xmlns:a16="http://schemas.microsoft.com/office/drawing/2014/main" id="{A818B051-31FF-4BC7-AC4C-61AB9F978F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00392" y="199662"/>
            <a:ext cx="910704" cy="706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Your turn</a:t>
            </a:r>
          </a:p>
        </p:txBody>
      </p:sp>
      <p:pic>
        <p:nvPicPr>
          <p:cNvPr id="9" name="Picture 1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5">
            <a:extLst>
              <a:ext uri="{FF2B5EF4-FFF2-40B4-BE49-F238E27FC236}">
                <a16:creationId xmlns:a16="http://schemas.microsoft.com/office/drawing/2014/main" id="{02F3F5AC-0E89-4DC4-A09A-A6F07A6B211A}"/>
              </a:ext>
            </a:extLst>
          </p:cNvPr>
          <p:cNvSpPr/>
          <p:nvPr/>
        </p:nvSpPr>
        <p:spPr>
          <a:xfrm>
            <a:off x="323528" y="2348951"/>
            <a:ext cx="2376263" cy="3816353"/>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lvl="0" algn="ctr">
              <a:spcBef>
                <a:spcPct val="50000"/>
              </a:spcBef>
              <a:defRPr/>
            </a:pPr>
            <a:r>
              <a:rPr lang="en-GB" altLang="en-US" sz="2500" i="1" dirty="0">
                <a:solidFill>
                  <a:srgbClr val="000000"/>
                </a:solidFill>
                <a:latin typeface="Calibri" panose="020F0502020204030204" pitchFamily="34" charset="0"/>
                <a:cs typeface="Arial" panose="020B0604020202020204" pitchFamily="34" charset="0"/>
              </a:rPr>
              <a:t>The room was in a state of </a:t>
            </a:r>
            <a:r>
              <a:rPr lang="en-GB" altLang="en-US" sz="2500" b="1" i="1" u="sng" dirty="0">
                <a:solidFill>
                  <a:srgbClr val="FF0000"/>
                </a:solidFill>
                <a:latin typeface="Calibri" panose="020F0502020204030204" pitchFamily="34" charset="0"/>
                <a:cs typeface="Arial" panose="020B0604020202020204" pitchFamily="34" charset="0"/>
              </a:rPr>
              <a:t>disorder</a:t>
            </a:r>
            <a:r>
              <a:rPr lang="en-GB" altLang="en-US" sz="2500" i="1" dirty="0">
                <a:solidFill>
                  <a:srgbClr val="000000"/>
                </a:solidFill>
                <a:latin typeface="Calibri" panose="020F0502020204030204" pitchFamily="34" charset="0"/>
                <a:cs typeface="Arial" panose="020B0604020202020204" pitchFamily="34" charset="0"/>
              </a:rPr>
              <a:t>.</a:t>
            </a:r>
          </a:p>
        </p:txBody>
      </p:sp>
      <p:sp>
        <p:nvSpPr>
          <p:cNvPr id="10" name="Rectangle: Rounded Corners 5">
            <a:extLst>
              <a:ext uri="{FF2B5EF4-FFF2-40B4-BE49-F238E27FC236}">
                <a16:creationId xmlns:a16="http://schemas.microsoft.com/office/drawing/2014/main" id="{02F3F5AC-0E89-4DC4-A09A-A6F07A6B211A}"/>
              </a:ext>
            </a:extLst>
          </p:cNvPr>
          <p:cNvSpPr/>
          <p:nvPr/>
        </p:nvSpPr>
        <p:spPr>
          <a:xfrm>
            <a:off x="2843808" y="2348951"/>
            <a:ext cx="5996049" cy="3816353"/>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lvl="0" algn="ctr">
              <a:spcBef>
                <a:spcPct val="50000"/>
              </a:spcBef>
              <a:defRPr/>
            </a:pPr>
            <a:r>
              <a:rPr lang="en-GB" altLang="en-US" sz="2500" dirty="0">
                <a:solidFill>
                  <a:srgbClr val="000000"/>
                </a:solidFill>
                <a:latin typeface="Calibri" panose="020F0502020204030204" pitchFamily="34" charset="0"/>
                <a:cs typeface="Arial" panose="020B0604020202020204" pitchFamily="34" charset="0"/>
              </a:rPr>
              <a:t>I know the </a:t>
            </a:r>
            <a:r>
              <a:rPr lang="en-GB" altLang="en-US" sz="2500" b="1" dirty="0">
                <a:solidFill>
                  <a:srgbClr val="000000"/>
                </a:solidFill>
                <a:latin typeface="Calibri" panose="020F0502020204030204" pitchFamily="34" charset="0"/>
                <a:cs typeface="Arial" panose="020B0604020202020204" pitchFamily="34" charset="0"/>
              </a:rPr>
              <a:t>root word </a:t>
            </a:r>
            <a:r>
              <a:rPr lang="en-GB" altLang="en-US" sz="2500" dirty="0">
                <a:solidFill>
                  <a:srgbClr val="000000"/>
                </a:solidFill>
                <a:latin typeface="Calibri" panose="020F0502020204030204" pitchFamily="34" charset="0"/>
                <a:cs typeface="Arial" panose="020B0604020202020204" pitchFamily="34" charset="0"/>
              </a:rPr>
              <a:t>is </a:t>
            </a:r>
            <a:r>
              <a:rPr lang="en-GB" altLang="en-US" sz="2500" i="1" u="sng" dirty="0">
                <a:solidFill>
                  <a:srgbClr val="000000"/>
                </a:solidFill>
                <a:latin typeface="Calibri" panose="020F0502020204030204" pitchFamily="34" charset="0"/>
                <a:cs typeface="Arial" panose="020B0604020202020204" pitchFamily="34" charset="0"/>
              </a:rPr>
              <a:t>order</a:t>
            </a:r>
            <a:r>
              <a:rPr lang="en-GB" altLang="en-US" sz="2500" dirty="0">
                <a:solidFill>
                  <a:srgbClr val="000000"/>
                </a:solidFill>
                <a:latin typeface="Calibri" panose="020F0502020204030204" pitchFamily="34" charset="0"/>
                <a:cs typeface="Arial" panose="020B0604020202020204" pitchFamily="34" charset="0"/>
              </a:rPr>
              <a:t> and I can think of other </a:t>
            </a:r>
            <a:r>
              <a:rPr lang="en-GB" altLang="en-US" sz="2500" b="1" dirty="0">
                <a:solidFill>
                  <a:srgbClr val="000000"/>
                </a:solidFill>
                <a:latin typeface="Calibri" panose="020F0502020204030204" pitchFamily="34" charset="0"/>
                <a:cs typeface="Arial" panose="020B0604020202020204" pitchFamily="34" charset="0"/>
              </a:rPr>
              <a:t>linked words </a:t>
            </a:r>
            <a:r>
              <a:rPr lang="en-GB" altLang="en-US" sz="2500" dirty="0">
                <a:solidFill>
                  <a:srgbClr val="000000"/>
                </a:solidFill>
                <a:latin typeface="Calibri" panose="020F0502020204030204" pitchFamily="34" charset="0"/>
                <a:cs typeface="Arial" panose="020B0604020202020204" pitchFamily="34" charset="0"/>
              </a:rPr>
              <a:t>like </a:t>
            </a:r>
            <a:r>
              <a:rPr lang="en-GB" altLang="en-US" sz="2500" i="1" u="sng" dirty="0">
                <a:solidFill>
                  <a:srgbClr val="000000"/>
                </a:solidFill>
                <a:latin typeface="Calibri" panose="020F0502020204030204" pitchFamily="34" charset="0"/>
                <a:cs typeface="Arial" panose="020B0604020202020204" pitchFamily="34" charset="0"/>
              </a:rPr>
              <a:t>ordered</a:t>
            </a:r>
            <a:r>
              <a:rPr lang="en-GB" altLang="en-US" sz="2500" i="1" dirty="0">
                <a:solidFill>
                  <a:srgbClr val="000000"/>
                </a:solidFill>
                <a:latin typeface="Calibri" panose="020F0502020204030204" pitchFamily="34" charset="0"/>
                <a:cs typeface="Arial" panose="020B0604020202020204" pitchFamily="34" charset="0"/>
              </a:rPr>
              <a:t> </a:t>
            </a:r>
            <a:r>
              <a:rPr lang="en-GB" altLang="en-US" sz="2500" dirty="0">
                <a:solidFill>
                  <a:srgbClr val="000000"/>
                </a:solidFill>
                <a:latin typeface="Calibri" panose="020F0502020204030204" pitchFamily="34" charset="0"/>
                <a:cs typeface="Arial" panose="020B0604020202020204" pitchFamily="34" charset="0"/>
              </a:rPr>
              <a:t>and </a:t>
            </a:r>
            <a:r>
              <a:rPr lang="en-GB" altLang="en-US" sz="2500" i="1" u="sng" dirty="0">
                <a:solidFill>
                  <a:srgbClr val="000000"/>
                </a:solidFill>
                <a:latin typeface="Calibri" panose="020F0502020204030204" pitchFamily="34" charset="0"/>
                <a:cs typeface="Arial" panose="020B0604020202020204" pitchFamily="34" charset="0"/>
              </a:rPr>
              <a:t>orderly</a:t>
            </a:r>
            <a:r>
              <a:rPr lang="en-GB" altLang="en-US" sz="2500" dirty="0">
                <a:solidFill>
                  <a:srgbClr val="000000"/>
                </a:solidFill>
                <a:latin typeface="Calibri" panose="020F0502020204030204" pitchFamily="34" charset="0"/>
                <a:cs typeface="Arial" panose="020B0604020202020204" pitchFamily="34" charset="0"/>
              </a:rPr>
              <a:t>.  </a:t>
            </a:r>
          </a:p>
          <a:p>
            <a:pPr lvl="0" algn="ctr">
              <a:spcBef>
                <a:spcPct val="50000"/>
              </a:spcBef>
              <a:defRPr/>
            </a:pPr>
            <a:r>
              <a:rPr lang="en-GB" altLang="en-US" sz="2500" b="1" dirty="0">
                <a:solidFill>
                  <a:srgbClr val="000000"/>
                </a:solidFill>
                <a:latin typeface="Calibri" panose="020F0502020204030204" pitchFamily="34" charset="0"/>
                <a:cs typeface="Arial" panose="020B0604020202020204" pitchFamily="34" charset="0"/>
              </a:rPr>
              <a:t>Order</a:t>
            </a:r>
            <a:r>
              <a:rPr lang="en-GB" altLang="en-US" sz="2500" dirty="0">
                <a:solidFill>
                  <a:srgbClr val="000000"/>
                </a:solidFill>
                <a:latin typeface="Calibri" panose="020F0502020204030204" pitchFamily="34" charset="0"/>
                <a:cs typeface="Arial" panose="020B0604020202020204" pitchFamily="34" charset="0"/>
              </a:rPr>
              <a:t> means </a:t>
            </a:r>
            <a:r>
              <a:rPr lang="en-GB" altLang="en-US" sz="2500" i="1" u="sng" dirty="0">
                <a:solidFill>
                  <a:srgbClr val="000000"/>
                </a:solidFill>
                <a:latin typeface="Calibri" panose="020F0502020204030204" pitchFamily="34" charset="0"/>
                <a:cs typeface="Arial" panose="020B0604020202020204" pitchFamily="34" charset="0"/>
              </a:rPr>
              <a:t>tidiness</a:t>
            </a:r>
            <a:r>
              <a:rPr lang="en-GB" altLang="en-US" sz="2500" dirty="0">
                <a:solidFill>
                  <a:srgbClr val="000000"/>
                </a:solidFill>
                <a:latin typeface="Calibri" panose="020F0502020204030204" pitchFamily="34" charset="0"/>
                <a:cs typeface="Arial" panose="020B0604020202020204" pitchFamily="34" charset="0"/>
              </a:rPr>
              <a:t> or </a:t>
            </a:r>
            <a:r>
              <a:rPr lang="en-GB" altLang="en-US" sz="2500" i="1" u="sng" dirty="0">
                <a:solidFill>
                  <a:srgbClr val="000000"/>
                </a:solidFill>
                <a:latin typeface="Calibri" panose="020F0502020204030204" pitchFamily="34" charset="0"/>
                <a:cs typeface="Arial" panose="020B0604020202020204" pitchFamily="34" charset="0"/>
              </a:rPr>
              <a:t>neatness</a:t>
            </a:r>
            <a:r>
              <a:rPr lang="en-GB" altLang="en-US" sz="2500" dirty="0">
                <a:solidFill>
                  <a:srgbClr val="000000"/>
                </a:solidFill>
                <a:latin typeface="Calibri" panose="020F0502020204030204" pitchFamily="34" charset="0"/>
                <a:cs typeface="Arial" panose="020B0604020202020204" pitchFamily="34" charset="0"/>
              </a:rPr>
              <a:t> so </a:t>
            </a:r>
            <a:r>
              <a:rPr lang="en-GB" altLang="en-US" sz="2500" b="1" dirty="0">
                <a:solidFill>
                  <a:srgbClr val="000000"/>
                </a:solidFill>
                <a:latin typeface="Calibri" panose="020F0502020204030204" pitchFamily="34" charset="0"/>
                <a:cs typeface="Arial" panose="020B0604020202020204" pitchFamily="34" charset="0"/>
              </a:rPr>
              <a:t>disorder</a:t>
            </a:r>
            <a:r>
              <a:rPr lang="en-GB" altLang="en-US" sz="2500" dirty="0">
                <a:solidFill>
                  <a:srgbClr val="000000"/>
                </a:solidFill>
                <a:latin typeface="Calibri" panose="020F0502020204030204" pitchFamily="34" charset="0"/>
                <a:cs typeface="Arial" panose="020B0604020202020204" pitchFamily="34" charset="0"/>
              </a:rPr>
              <a:t> must mean </a:t>
            </a:r>
            <a:r>
              <a:rPr lang="en-GB" altLang="en-US" sz="2500" u="sng" dirty="0">
                <a:solidFill>
                  <a:srgbClr val="000000"/>
                </a:solidFill>
                <a:latin typeface="Calibri" panose="020F0502020204030204" pitchFamily="34" charset="0"/>
                <a:cs typeface="Arial" panose="020B0604020202020204" pitchFamily="34" charset="0"/>
              </a:rPr>
              <a:t>untidy</a:t>
            </a:r>
            <a:r>
              <a:rPr lang="en-GB" altLang="en-US" sz="2500" dirty="0">
                <a:solidFill>
                  <a:srgbClr val="000000"/>
                </a:solidFill>
                <a:latin typeface="Calibri" panose="020F0502020204030204" pitchFamily="34" charset="0"/>
                <a:cs typeface="Arial" panose="020B0604020202020204" pitchFamily="34" charset="0"/>
              </a:rPr>
              <a:t> or </a:t>
            </a:r>
            <a:r>
              <a:rPr lang="en-GB" altLang="en-US" sz="2500" u="sng" dirty="0">
                <a:solidFill>
                  <a:srgbClr val="000000"/>
                </a:solidFill>
                <a:latin typeface="Calibri" panose="020F0502020204030204" pitchFamily="34" charset="0"/>
                <a:cs typeface="Arial" panose="020B0604020202020204" pitchFamily="34" charset="0"/>
              </a:rPr>
              <a:t>in a mess</a:t>
            </a:r>
            <a:r>
              <a:rPr lang="en-GB" altLang="en-US" sz="2500" dirty="0">
                <a:solidFill>
                  <a:srgbClr val="000000"/>
                </a:solidFill>
                <a:latin typeface="Calibri" panose="020F0502020204030204" pitchFamily="34" charset="0"/>
                <a:cs typeface="Arial" panose="020B0604020202020204" pitchFamily="34" charset="0"/>
              </a:rPr>
              <a:t>.</a:t>
            </a:r>
          </a:p>
          <a:p>
            <a:pPr lvl="0" algn="ctr">
              <a:spcBef>
                <a:spcPct val="50000"/>
              </a:spcBef>
              <a:defRPr/>
            </a:pPr>
            <a:r>
              <a:rPr lang="en-GB" altLang="en-US" sz="2500" dirty="0">
                <a:solidFill>
                  <a:srgbClr val="000000"/>
                </a:solidFill>
                <a:latin typeface="Calibri" panose="020F0502020204030204" pitchFamily="34" charset="0"/>
                <a:cs typeface="Arial" panose="020B0604020202020204" pitchFamily="34" charset="0"/>
              </a:rPr>
              <a:t>The sentence must mean that the </a:t>
            </a:r>
            <a:r>
              <a:rPr lang="en-GB" altLang="en-US" sz="2500" u="sng" dirty="0">
                <a:solidFill>
                  <a:srgbClr val="000000"/>
                </a:solidFill>
                <a:latin typeface="Calibri" panose="020F0502020204030204" pitchFamily="34" charset="0"/>
                <a:cs typeface="Arial" panose="020B0604020202020204" pitchFamily="34" charset="0"/>
              </a:rPr>
              <a:t>room is untidy</a:t>
            </a:r>
            <a:r>
              <a:rPr lang="en-GB" altLang="en-US" sz="2500" dirty="0">
                <a:solidFill>
                  <a:srgbClr val="000000"/>
                </a:solidFill>
                <a:latin typeface="Calibri" panose="020F0502020204030204" pitchFamily="34" charset="0"/>
                <a:cs typeface="Arial" panose="020B0604020202020204" pitchFamily="34" charset="0"/>
              </a:rPr>
              <a:t>.</a:t>
            </a:r>
          </a:p>
        </p:txBody>
      </p:sp>
    </p:spTree>
    <p:extLst>
      <p:ext uri="{BB962C8B-B14F-4D97-AF65-F5344CB8AC3E}">
        <p14:creationId xmlns:p14="http://schemas.microsoft.com/office/powerpoint/2010/main" val="3292844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AutoShape 4"/>
          <p:cNvSpPr>
            <a:spLocks noChangeArrowheads="1"/>
          </p:cNvSpPr>
          <p:nvPr/>
        </p:nvSpPr>
        <p:spPr bwMode="auto">
          <a:xfrm>
            <a:off x="323528" y="1196429"/>
            <a:ext cx="8516329" cy="953453"/>
          </a:xfrm>
          <a:prstGeom prst="roundRect">
            <a:avLst>
              <a:gd name="adj" fmla="val 16667"/>
            </a:avLst>
          </a:prstGeom>
          <a:solidFill>
            <a:schemeClr val="accent4">
              <a:lumMod val="20000"/>
              <a:lumOff val="80000"/>
            </a:schemeClr>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lvl="0" algn="ctr">
              <a:spcBef>
                <a:spcPct val="50000"/>
              </a:spcBef>
              <a:buNone/>
              <a:defRPr/>
            </a:pPr>
            <a:r>
              <a:rPr lang="en-GB" altLang="en-US" sz="2500" dirty="0">
                <a:solidFill>
                  <a:srgbClr val="000000"/>
                </a:solidFill>
                <a:latin typeface="Calibri" panose="020F0502020204030204" pitchFamily="34" charset="0"/>
              </a:rPr>
              <a:t>We can use the rest of the sentence and text to look for clues about the meaning of an unknown word.</a:t>
            </a:r>
          </a:p>
        </p:txBody>
      </p:sp>
      <p:pic>
        <p:nvPicPr>
          <p:cNvPr id="7" name="Picture 6">
            <a:extLst>
              <a:ext uri="{FF2B5EF4-FFF2-40B4-BE49-F238E27FC236}">
                <a16:creationId xmlns:a16="http://schemas.microsoft.com/office/drawing/2014/main" id="{A818B051-31FF-4BC7-AC4C-61AB9F978F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00392" y="199662"/>
            <a:ext cx="910704" cy="706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Using the context / prior knowledge</a:t>
            </a:r>
          </a:p>
        </p:txBody>
      </p:sp>
      <p:pic>
        <p:nvPicPr>
          <p:cNvPr id="9" name="Picture 1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5">
            <a:extLst>
              <a:ext uri="{FF2B5EF4-FFF2-40B4-BE49-F238E27FC236}">
                <a16:creationId xmlns:a16="http://schemas.microsoft.com/office/drawing/2014/main" id="{02F3F5AC-0E89-4DC4-A09A-A6F07A6B211A}"/>
              </a:ext>
            </a:extLst>
          </p:cNvPr>
          <p:cNvSpPr/>
          <p:nvPr/>
        </p:nvSpPr>
        <p:spPr>
          <a:xfrm>
            <a:off x="323528" y="2348951"/>
            <a:ext cx="2376263" cy="3816353"/>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ct val="50000"/>
              </a:spcBef>
            </a:pPr>
            <a:r>
              <a:rPr lang="en-GB" altLang="en-US" sz="2400" i="1" dirty="0">
                <a:solidFill>
                  <a:schemeClr val="tx1"/>
                </a:solidFill>
                <a:latin typeface="Calibri" panose="020F0502020204030204" pitchFamily="34" charset="0"/>
              </a:rPr>
              <a:t>Tom opened his mouth for a </a:t>
            </a:r>
            <a:r>
              <a:rPr lang="en-GB" altLang="en-US" sz="2400" b="1" i="1" u="sng" dirty="0">
                <a:solidFill>
                  <a:srgbClr val="FF0000"/>
                </a:solidFill>
                <a:latin typeface="Calibri" panose="020F0502020204030204" pitchFamily="34" charset="0"/>
              </a:rPr>
              <a:t>rebuttal</a:t>
            </a:r>
            <a:r>
              <a:rPr lang="en-GB" altLang="en-US" sz="2400" b="1" i="1" dirty="0">
                <a:solidFill>
                  <a:srgbClr val="FF0000"/>
                </a:solidFill>
                <a:latin typeface="Calibri" panose="020F0502020204030204" pitchFamily="34" charset="0"/>
              </a:rPr>
              <a:t> </a:t>
            </a:r>
            <a:r>
              <a:rPr lang="en-GB" altLang="en-US" sz="2400" i="1" dirty="0">
                <a:solidFill>
                  <a:schemeClr val="tx1"/>
                </a:solidFill>
                <a:latin typeface="Calibri" panose="020F0502020204030204" pitchFamily="34" charset="0"/>
              </a:rPr>
              <a:t>when Mum interrupted: “If you two don’t stop bickering, then there will be consequences.” </a:t>
            </a:r>
          </a:p>
        </p:txBody>
      </p:sp>
      <p:sp>
        <p:nvSpPr>
          <p:cNvPr id="10" name="Rectangle: Rounded Corners 5">
            <a:extLst>
              <a:ext uri="{FF2B5EF4-FFF2-40B4-BE49-F238E27FC236}">
                <a16:creationId xmlns:a16="http://schemas.microsoft.com/office/drawing/2014/main" id="{02F3F5AC-0E89-4DC4-A09A-A6F07A6B211A}"/>
              </a:ext>
            </a:extLst>
          </p:cNvPr>
          <p:cNvSpPr/>
          <p:nvPr/>
        </p:nvSpPr>
        <p:spPr>
          <a:xfrm>
            <a:off x="2843808" y="2348951"/>
            <a:ext cx="5996049" cy="3816353"/>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lvl="0" algn="ctr">
              <a:spcBef>
                <a:spcPct val="50000"/>
              </a:spcBef>
              <a:defRPr/>
            </a:pPr>
            <a:r>
              <a:rPr lang="en-GB" altLang="en-US" sz="2500" dirty="0">
                <a:solidFill>
                  <a:srgbClr val="000000"/>
                </a:solidFill>
                <a:latin typeface="Calibri" panose="020F0502020204030204" pitchFamily="34" charset="0"/>
                <a:cs typeface="Arial" panose="020B0604020202020204" pitchFamily="34" charset="0"/>
              </a:rPr>
              <a:t>I know Tom </a:t>
            </a:r>
            <a:r>
              <a:rPr lang="en-GB" altLang="en-US" sz="2500" u="sng" dirty="0">
                <a:solidFill>
                  <a:srgbClr val="000000"/>
                </a:solidFill>
                <a:latin typeface="Calibri" panose="020F0502020204030204" pitchFamily="34" charset="0"/>
                <a:cs typeface="Arial" panose="020B0604020202020204" pitchFamily="34" charset="0"/>
              </a:rPr>
              <a:t>opens his mouth</a:t>
            </a:r>
            <a:r>
              <a:rPr lang="en-GB" altLang="en-US" sz="2500" dirty="0">
                <a:solidFill>
                  <a:srgbClr val="000000"/>
                </a:solidFill>
                <a:latin typeface="Calibri" panose="020F0502020204030204" pitchFamily="34" charset="0"/>
                <a:cs typeface="Arial" panose="020B0604020202020204" pitchFamily="34" charset="0"/>
              </a:rPr>
              <a:t> for a </a:t>
            </a:r>
            <a:r>
              <a:rPr lang="en-GB" altLang="en-US" sz="2500" b="1" dirty="0">
                <a:solidFill>
                  <a:srgbClr val="000000"/>
                </a:solidFill>
                <a:latin typeface="Calibri" panose="020F0502020204030204" pitchFamily="34" charset="0"/>
                <a:cs typeface="Arial" panose="020B0604020202020204" pitchFamily="34" charset="0"/>
              </a:rPr>
              <a:t>rebuttal</a:t>
            </a:r>
            <a:r>
              <a:rPr lang="en-GB" altLang="en-US" sz="2500" dirty="0">
                <a:solidFill>
                  <a:srgbClr val="000000"/>
                </a:solidFill>
                <a:latin typeface="Calibri" panose="020F0502020204030204" pitchFamily="34" charset="0"/>
                <a:cs typeface="Arial" panose="020B0604020202020204" pitchFamily="34" charset="0"/>
              </a:rPr>
              <a:t> and I know that </a:t>
            </a:r>
            <a:r>
              <a:rPr lang="en-GB" altLang="en-US" sz="2500" u="sng" dirty="0">
                <a:solidFill>
                  <a:srgbClr val="000000"/>
                </a:solidFill>
                <a:latin typeface="Calibri" panose="020F0502020204030204" pitchFamily="34" charset="0"/>
                <a:cs typeface="Arial" panose="020B0604020202020204" pitchFamily="34" charset="0"/>
              </a:rPr>
              <a:t>Mum interrupts</a:t>
            </a:r>
            <a:r>
              <a:rPr lang="en-GB" altLang="en-US" sz="2500" dirty="0">
                <a:solidFill>
                  <a:srgbClr val="000000"/>
                </a:solidFill>
                <a:latin typeface="Calibri" panose="020F0502020204030204" pitchFamily="34" charset="0"/>
                <a:cs typeface="Arial" panose="020B0604020202020204" pitchFamily="34" charset="0"/>
              </a:rPr>
              <a:t> him or stops him. I also know he is </a:t>
            </a:r>
            <a:r>
              <a:rPr lang="en-GB" altLang="en-US" sz="2500" u="sng" dirty="0">
                <a:solidFill>
                  <a:srgbClr val="000000"/>
                </a:solidFill>
                <a:latin typeface="Calibri" panose="020F0502020204030204" pitchFamily="34" charset="0"/>
                <a:cs typeface="Arial" panose="020B0604020202020204" pitchFamily="34" charset="0"/>
              </a:rPr>
              <a:t>bickering</a:t>
            </a:r>
            <a:r>
              <a:rPr lang="en-GB" altLang="en-US" sz="2500" dirty="0">
                <a:solidFill>
                  <a:srgbClr val="000000"/>
                </a:solidFill>
                <a:latin typeface="Calibri" panose="020F0502020204030204" pitchFamily="34" charset="0"/>
                <a:cs typeface="Arial" panose="020B0604020202020204" pitchFamily="34" charset="0"/>
              </a:rPr>
              <a:t> / arguing with someone before Mum speaks. Using my prior knowledge of situations like this, I can work out that </a:t>
            </a:r>
            <a:r>
              <a:rPr lang="en-GB" altLang="en-US" sz="2500" b="1" dirty="0">
                <a:solidFill>
                  <a:srgbClr val="000000"/>
                </a:solidFill>
                <a:latin typeface="Calibri" panose="020F0502020204030204" pitchFamily="34" charset="0"/>
                <a:cs typeface="Arial" panose="020B0604020202020204" pitchFamily="34" charset="0"/>
              </a:rPr>
              <a:t>rebuttal</a:t>
            </a:r>
            <a:r>
              <a:rPr lang="en-GB" altLang="en-US" sz="2500" dirty="0">
                <a:solidFill>
                  <a:srgbClr val="000000"/>
                </a:solidFill>
                <a:latin typeface="Calibri" panose="020F0502020204030204" pitchFamily="34" charset="0"/>
                <a:cs typeface="Arial" panose="020B0604020202020204" pitchFamily="34" charset="0"/>
              </a:rPr>
              <a:t> means </a:t>
            </a:r>
            <a:r>
              <a:rPr lang="en-GB" altLang="en-US" sz="2500" u="sng" dirty="0">
                <a:solidFill>
                  <a:srgbClr val="000000"/>
                </a:solidFill>
                <a:latin typeface="Calibri" panose="020F0502020204030204" pitchFamily="34" charset="0"/>
                <a:cs typeface="Arial" panose="020B0604020202020204" pitchFamily="34" charset="0"/>
              </a:rPr>
              <a:t>argue back</a:t>
            </a:r>
            <a:r>
              <a:rPr lang="en-GB" altLang="en-US" sz="2500" dirty="0">
                <a:solidFill>
                  <a:srgbClr val="000000"/>
                </a:solidFill>
                <a:latin typeface="Calibri" panose="020F0502020204030204" pitchFamily="34" charset="0"/>
                <a:cs typeface="Arial" panose="020B0604020202020204" pitchFamily="34" charset="0"/>
              </a:rPr>
              <a:t>.</a:t>
            </a:r>
          </a:p>
        </p:txBody>
      </p:sp>
    </p:spTree>
    <p:extLst>
      <p:ext uri="{BB962C8B-B14F-4D97-AF65-F5344CB8AC3E}">
        <p14:creationId xmlns:p14="http://schemas.microsoft.com/office/powerpoint/2010/main" val="3992955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AutoShape 4"/>
          <p:cNvSpPr>
            <a:spLocks noChangeArrowheads="1"/>
          </p:cNvSpPr>
          <p:nvPr/>
        </p:nvSpPr>
        <p:spPr bwMode="auto">
          <a:xfrm>
            <a:off x="323528" y="1196429"/>
            <a:ext cx="8516329" cy="953453"/>
          </a:xfrm>
          <a:prstGeom prst="roundRect">
            <a:avLst>
              <a:gd name="adj" fmla="val 16667"/>
            </a:avLst>
          </a:prstGeom>
          <a:solidFill>
            <a:schemeClr val="accent4">
              <a:lumMod val="20000"/>
              <a:lumOff val="80000"/>
            </a:schemeClr>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lvl="0" algn="ctr">
              <a:spcBef>
                <a:spcPct val="50000"/>
              </a:spcBef>
              <a:buNone/>
              <a:defRPr/>
            </a:pPr>
            <a:r>
              <a:rPr lang="en-GB" altLang="en-US" sz="2500" dirty="0">
                <a:solidFill>
                  <a:srgbClr val="000000"/>
                </a:solidFill>
                <a:latin typeface="Calibri" panose="020F0502020204030204" pitchFamily="34" charset="0"/>
              </a:rPr>
              <a:t>Use the rest of the sentence and text to look for clues about the meaning of the underlined word below.  </a:t>
            </a:r>
          </a:p>
        </p:txBody>
      </p:sp>
      <p:pic>
        <p:nvPicPr>
          <p:cNvPr id="7" name="Picture 6">
            <a:extLst>
              <a:ext uri="{FF2B5EF4-FFF2-40B4-BE49-F238E27FC236}">
                <a16:creationId xmlns:a16="http://schemas.microsoft.com/office/drawing/2014/main" id="{A818B051-31FF-4BC7-AC4C-61AB9F978F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00392" y="199662"/>
            <a:ext cx="910704" cy="706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Your turn</a:t>
            </a:r>
          </a:p>
        </p:txBody>
      </p:sp>
      <p:pic>
        <p:nvPicPr>
          <p:cNvPr id="9" name="Picture 1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5">
            <a:extLst>
              <a:ext uri="{FF2B5EF4-FFF2-40B4-BE49-F238E27FC236}">
                <a16:creationId xmlns:a16="http://schemas.microsoft.com/office/drawing/2014/main" id="{02F3F5AC-0E89-4DC4-A09A-A6F07A6B211A}"/>
              </a:ext>
            </a:extLst>
          </p:cNvPr>
          <p:cNvSpPr/>
          <p:nvPr/>
        </p:nvSpPr>
        <p:spPr>
          <a:xfrm>
            <a:off x="323528" y="2348951"/>
            <a:ext cx="3384376" cy="4074473"/>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ct val="50000"/>
              </a:spcBef>
            </a:pPr>
            <a:r>
              <a:rPr lang="en-GB" altLang="en-US" sz="2400" i="1" dirty="0">
                <a:solidFill>
                  <a:schemeClr val="tx1"/>
                </a:solidFill>
                <a:latin typeface="Calibri" panose="020F0502020204030204" pitchFamily="34" charset="0"/>
              </a:rPr>
              <a:t>The children were </a:t>
            </a:r>
            <a:r>
              <a:rPr lang="en-GB" altLang="en-US" sz="2400" b="1" i="1" u="sng" dirty="0">
                <a:solidFill>
                  <a:srgbClr val="FF0000"/>
                </a:solidFill>
                <a:latin typeface="Calibri" panose="020F0502020204030204" pitchFamily="34" charset="0"/>
              </a:rPr>
              <a:t>aghast</a:t>
            </a:r>
            <a:r>
              <a:rPr lang="en-GB" altLang="en-US" sz="2400" i="1" dirty="0">
                <a:solidFill>
                  <a:schemeClr val="tx1"/>
                </a:solidFill>
                <a:latin typeface="Calibri" panose="020F0502020204030204" pitchFamily="34" charset="0"/>
              </a:rPr>
              <a:t> at the sight of the man. He was like a giant, with hands the size of dinner plates and eyes as big as saucers.  </a:t>
            </a:r>
          </a:p>
          <a:p>
            <a:pPr algn="ctr">
              <a:spcBef>
                <a:spcPct val="50000"/>
              </a:spcBef>
            </a:pPr>
            <a:r>
              <a:rPr lang="en-GB" altLang="en-US" sz="2400" i="1" dirty="0">
                <a:solidFill>
                  <a:schemeClr val="tx1"/>
                </a:solidFill>
                <a:latin typeface="Calibri" panose="020F0502020204030204" pitchFamily="34" charset="0"/>
              </a:rPr>
              <a:t>They stood and stared, frozen to the ground. </a:t>
            </a:r>
          </a:p>
        </p:txBody>
      </p:sp>
      <p:sp>
        <p:nvSpPr>
          <p:cNvPr id="10" name="Rectangle: Rounded Corners 5">
            <a:extLst>
              <a:ext uri="{FF2B5EF4-FFF2-40B4-BE49-F238E27FC236}">
                <a16:creationId xmlns:a16="http://schemas.microsoft.com/office/drawing/2014/main" id="{02F3F5AC-0E89-4DC4-A09A-A6F07A6B211A}"/>
              </a:ext>
            </a:extLst>
          </p:cNvPr>
          <p:cNvSpPr/>
          <p:nvPr/>
        </p:nvSpPr>
        <p:spPr>
          <a:xfrm>
            <a:off x="3851920" y="2348951"/>
            <a:ext cx="4987937" cy="1872137"/>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457200" lvl="0" indent="-457200" algn="ctr">
              <a:spcBef>
                <a:spcPct val="50000"/>
              </a:spcBef>
              <a:buAutoNum type="alphaLcParenR"/>
              <a:defRPr/>
            </a:pPr>
            <a:r>
              <a:rPr lang="en-GB" altLang="en-US" sz="2500" dirty="0">
                <a:solidFill>
                  <a:srgbClr val="000000"/>
                </a:solidFill>
                <a:latin typeface="Calibri" panose="020F0502020204030204" pitchFamily="34" charset="0"/>
                <a:cs typeface="Arial" panose="020B0604020202020204" pitchFamily="34" charset="0"/>
              </a:rPr>
              <a:t>curious</a:t>
            </a:r>
          </a:p>
          <a:p>
            <a:pPr marL="457200" lvl="0" indent="-457200" algn="ctr">
              <a:spcBef>
                <a:spcPct val="50000"/>
              </a:spcBef>
              <a:buAutoNum type="alphaLcParenR"/>
              <a:defRPr/>
            </a:pPr>
            <a:r>
              <a:rPr lang="en-GB" altLang="en-US" sz="2500" dirty="0">
                <a:solidFill>
                  <a:srgbClr val="000000"/>
                </a:solidFill>
                <a:latin typeface="Calibri" panose="020F0502020204030204" pitchFamily="34" charset="0"/>
                <a:cs typeface="Arial" panose="020B0604020202020204" pitchFamily="34" charset="0"/>
              </a:rPr>
              <a:t>terrified</a:t>
            </a:r>
          </a:p>
          <a:p>
            <a:pPr marL="457200" lvl="0" indent="-457200" algn="ctr">
              <a:spcBef>
                <a:spcPct val="50000"/>
              </a:spcBef>
              <a:buAutoNum type="alphaLcParenR"/>
              <a:defRPr/>
            </a:pPr>
            <a:r>
              <a:rPr lang="en-GB" altLang="en-US" sz="2500" dirty="0">
                <a:solidFill>
                  <a:srgbClr val="000000"/>
                </a:solidFill>
                <a:latin typeface="Calibri" panose="020F0502020204030204" pitchFamily="34" charset="0"/>
                <a:cs typeface="Arial" panose="020B0604020202020204" pitchFamily="34" charset="0"/>
              </a:rPr>
              <a:t>confused</a:t>
            </a:r>
          </a:p>
        </p:txBody>
      </p:sp>
      <p:sp>
        <p:nvSpPr>
          <p:cNvPr id="12" name="AutoShape 4"/>
          <p:cNvSpPr>
            <a:spLocks noChangeArrowheads="1"/>
          </p:cNvSpPr>
          <p:nvPr/>
        </p:nvSpPr>
        <p:spPr bwMode="auto">
          <a:xfrm>
            <a:off x="3851920" y="4405850"/>
            <a:ext cx="4987937" cy="2017574"/>
          </a:xfrm>
          <a:prstGeom prst="roundRect">
            <a:avLst>
              <a:gd name="adj" fmla="val 16667"/>
            </a:avLst>
          </a:prstGeom>
          <a:solidFill>
            <a:schemeClr val="accent4">
              <a:lumMod val="20000"/>
              <a:lumOff val="80000"/>
            </a:schemeClr>
          </a:solidFill>
          <a:ln w="9525">
            <a:solidFill>
              <a:schemeClr val="tx1"/>
            </a:solidFill>
            <a:round/>
            <a:headEnd/>
            <a:tailEnd/>
          </a:ln>
          <a:effectLst/>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lvl="0" algn="ctr">
              <a:spcBef>
                <a:spcPct val="50000"/>
              </a:spcBef>
              <a:buNone/>
              <a:defRPr/>
            </a:pPr>
            <a:r>
              <a:rPr lang="en-GB" altLang="en-US" sz="2500" dirty="0">
                <a:solidFill>
                  <a:srgbClr val="000000"/>
                </a:solidFill>
                <a:latin typeface="Calibri" panose="020F0502020204030204" pitchFamily="34" charset="0"/>
              </a:rPr>
              <a:t>Use evidence in the text to explain your ideas.</a:t>
            </a:r>
          </a:p>
          <a:p>
            <a:pPr lvl="0" algn="ctr">
              <a:spcBef>
                <a:spcPct val="50000"/>
              </a:spcBef>
              <a:buNone/>
              <a:defRPr/>
            </a:pPr>
            <a:r>
              <a:rPr lang="en-GB" altLang="en-US" sz="2500" dirty="0">
                <a:solidFill>
                  <a:srgbClr val="000000"/>
                </a:solidFill>
                <a:latin typeface="Calibri" panose="020F0502020204030204" pitchFamily="34" charset="0"/>
              </a:rPr>
              <a:t>How could your prior knowledge help you?</a:t>
            </a:r>
          </a:p>
        </p:txBody>
      </p:sp>
      <p:sp>
        <p:nvSpPr>
          <p:cNvPr id="13" name="Rectangle: Rounded Corners 5">
            <a:extLst>
              <a:ext uri="{FF2B5EF4-FFF2-40B4-BE49-F238E27FC236}">
                <a16:creationId xmlns:a16="http://schemas.microsoft.com/office/drawing/2014/main" id="{02F3F5AC-0E89-4DC4-A09A-A6F07A6B211A}"/>
              </a:ext>
            </a:extLst>
          </p:cNvPr>
          <p:cNvSpPr/>
          <p:nvPr/>
        </p:nvSpPr>
        <p:spPr>
          <a:xfrm>
            <a:off x="3851920" y="2350305"/>
            <a:ext cx="4987937" cy="1872137"/>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457200" lvl="0" indent="-457200" algn="ctr">
              <a:spcBef>
                <a:spcPct val="50000"/>
              </a:spcBef>
              <a:buAutoNum type="alphaLcParenR"/>
              <a:defRPr/>
            </a:pPr>
            <a:r>
              <a:rPr lang="en-GB" altLang="en-US" sz="2500" dirty="0">
                <a:solidFill>
                  <a:srgbClr val="000000"/>
                </a:solidFill>
                <a:latin typeface="Calibri" panose="020F0502020204030204" pitchFamily="34" charset="0"/>
                <a:cs typeface="Arial" panose="020B0604020202020204" pitchFamily="34" charset="0"/>
              </a:rPr>
              <a:t>curious</a:t>
            </a:r>
          </a:p>
          <a:p>
            <a:pPr marL="457200" lvl="0" indent="-457200" algn="ctr">
              <a:spcBef>
                <a:spcPct val="50000"/>
              </a:spcBef>
              <a:buAutoNum type="alphaLcParenR"/>
              <a:defRPr/>
            </a:pPr>
            <a:r>
              <a:rPr lang="en-GB" altLang="en-US" sz="2500" b="1" u="sng" dirty="0">
                <a:solidFill>
                  <a:srgbClr val="000000"/>
                </a:solidFill>
                <a:latin typeface="Calibri" panose="020F0502020204030204" pitchFamily="34" charset="0"/>
                <a:cs typeface="Arial" panose="020B0604020202020204" pitchFamily="34" charset="0"/>
              </a:rPr>
              <a:t>terrified</a:t>
            </a:r>
          </a:p>
          <a:p>
            <a:pPr marL="457200" lvl="0" indent="-457200" algn="ctr">
              <a:spcBef>
                <a:spcPct val="50000"/>
              </a:spcBef>
              <a:buAutoNum type="alphaLcParenR"/>
              <a:defRPr/>
            </a:pPr>
            <a:r>
              <a:rPr lang="en-GB" altLang="en-US" sz="2500" dirty="0">
                <a:solidFill>
                  <a:srgbClr val="000000"/>
                </a:solidFill>
                <a:latin typeface="Calibri" panose="020F0502020204030204" pitchFamily="34" charset="0"/>
                <a:cs typeface="Arial" panose="020B0604020202020204" pitchFamily="34" charset="0"/>
              </a:rPr>
              <a:t>confused</a:t>
            </a:r>
          </a:p>
        </p:txBody>
      </p:sp>
    </p:spTree>
    <p:extLst>
      <p:ext uri="{BB962C8B-B14F-4D97-AF65-F5344CB8AC3E}">
        <p14:creationId xmlns:p14="http://schemas.microsoft.com/office/powerpoint/2010/main" val="2649945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P spid="13"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645</TotalTime>
  <Words>1772</Words>
  <Application>Microsoft Office PowerPoint</Application>
  <PresentationFormat>On-screen Show (4:3)</PresentationFormat>
  <Paragraphs>174</Paragraphs>
  <Slides>18</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LUrquhart</dc:creator>
  <cp:lastModifiedBy>Jessica Flisher</cp:lastModifiedBy>
  <cp:revision>75</cp:revision>
  <dcterms:created xsi:type="dcterms:W3CDTF">2017-05-25T11:14:28Z</dcterms:created>
  <dcterms:modified xsi:type="dcterms:W3CDTF">2020-04-12T12:21:05Z</dcterms:modified>
</cp:coreProperties>
</file>