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9"/>
  </p:notesMasterIdLst>
  <p:handoutMasterIdLst>
    <p:handoutMasterId r:id="rId30"/>
  </p:handoutMasterIdLst>
  <p:sldIdLst>
    <p:sldId id="305" r:id="rId2"/>
    <p:sldId id="258" r:id="rId3"/>
    <p:sldId id="263" r:id="rId4"/>
    <p:sldId id="264" r:id="rId5"/>
    <p:sldId id="316" r:id="rId6"/>
    <p:sldId id="289" r:id="rId7"/>
    <p:sldId id="295" r:id="rId8"/>
    <p:sldId id="317" r:id="rId9"/>
    <p:sldId id="318" r:id="rId10"/>
    <p:sldId id="290" r:id="rId11"/>
    <p:sldId id="296" r:id="rId12"/>
    <p:sldId id="319" r:id="rId13"/>
    <p:sldId id="306" r:id="rId14"/>
    <p:sldId id="320" r:id="rId15"/>
    <p:sldId id="291" r:id="rId16"/>
    <p:sldId id="297" r:id="rId17"/>
    <p:sldId id="292" r:id="rId18"/>
    <p:sldId id="322" r:id="rId19"/>
    <p:sldId id="323" r:id="rId20"/>
    <p:sldId id="324" r:id="rId21"/>
    <p:sldId id="321" r:id="rId22"/>
    <p:sldId id="298" r:id="rId23"/>
    <p:sldId id="293" r:id="rId24"/>
    <p:sldId id="325" r:id="rId25"/>
    <p:sldId id="326" r:id="rId26"/>
    <p:sldId id="315" r:id="rId27"/>
    <p:sldId id="267" r:id="rId28"/>
  </p:sldIdLst>
  <p:sldSz cx="9144000" cy="6858000" type="screen4x3"/>
  <p:notesSz cx="6858000" cy="9144000"/>
  <p:embeddedFontLst>
    <p:embeddedFont>
      <p:font typeface="Twinkl" pitchFamily="2" charset="0"/>
      <p:regular r:id="rId31"/>
      <p:bold r:id="rId32"/>
    </p:embeddedFont>
    <p:embeddedFont>
      <p:font typeface="Twinkl SemiBold" pitchFamily="2" charset="0"/>
      <p:bold r:id="rId33"/>
    </p:embeddedFont>
    <p:embeddedFont>
      <p:font typeface="Tuffy" panose="020B0603060100000000" pitchFamily="34" charset="0"/>
      <p:regular r:id="rId34"/>
      <p:bold r:id="rId35"/>
      <p:italic r:id="rId36"/>
      <p:boldItalic r:id="rId37"/>
    </p:embeddedFont>
    <p:embeddedFont>
      <p:font typeface="Tuffy-TTF" panose="020B0603060100000000" pitchFamily="34" charset="0"/>
      <p:regular r:id="rId38"/>
      <p:bold r:id="rId39"/>
      <p:italic r:id="rId40"/>
      <p:boldItalic r:id="rId41"/>
    </p:embeddedFont>
    <p:embeddedFont>
      <p:font typeface="Calibri" panose="020F0502020204030204" pitchFamily="34" charset="0"/>
      <p:regular r:id="rId42"/>
      <p:bold r:id="rId43"/>
      <p:italic r:id="rId44"/>
      <p:boldItalic r:id="rId45"/>
    </p:embeddedFont>
    <p:embeddedFont>
      <p:font typeface="Sassoon Infant Rg" panose="02000503030000020003" charset="0"/>
      <p:regular r:id="rId46"/>
      <p:bold r:id="rId47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winkl" pitchFamily="2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winkl" pitchFamily="2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winkl" pitchFamily="2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winkl" pitchFamily="2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winkl" pitchFamily="2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winkl" pitchFamily="2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winkl" pitchFamily="2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winkl" pitchFamily="2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winkl" pitchFamily="2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340">
          <p15:clr>
            <a:srgbClr val="A4A3A4"/>
          </p15:clr>
        </p15:guide>
        <p15:guide id="4" orient="horz" pos="3974">
          <p15:clr>
            <a:srgbClr val="A4A3A4"/>
          </p15:clr>
        </p15:guide>
        <p15:guide id="5" pos="5420">
          <p15:clr>
            <a:srgbClr val="A4A3A4"/>
          </p15:clr>
        </p15:guide>
        <p15:guide id="6" orient="horz" pos="346">
          <p15:clr>
            <a:srgbClr val="A4A3A4"/>
          </p15:clr>
        </p15:guide>
        <p15:guide id="7" pos="476">
          <p15:clr>
            <a:srgbClr val="A4A3A4"/>
          </p15:clr>
        </p15:guide>
        <p15:guide id="8" orient="horz" pos="482">
          <p15:clr>
            <a:srgbClr val="A4A3A4"/>
          </p15:clr>
        </p15:guide>
        <p15:guide id="9" orient="horz" pos="3838">
          <p15:clr>
            <a:srgbClr val="A4A3A4"/>
          </p15:clr>
        </p15:guide>
        <p15:guide id="10" pos="528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8115"/>
    <a:srgbClr val="2DB6BC"/>
    <a:srgbClr val="8D358B"/>
    <a:srgbClr val="DE1E5A"/>
    <a:srgbClr val="00A8E9"/>
    <a:srgbClr val="FAFCFE"/>
    <a:srgbClr val="FAB001"/>
    <a:srgbClr val="FFFB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301" autoAdjust="0"/>
    <p:restoredTop sz="94660"/>
  </p:normalViewPr>
  <p:slideViewPr>
    <p:cSldViewPr>
      <p:cViewPr varScale="1">
        <p:scale>
          <a:sx n="114" d="100"/>
          <a:sy n="114" d="100"/>
        </p:scale>
        <p:origin x="1254" y="108"/>
      </p:cViewPr>
      <p:guideLst>
        <p:guide orient="horz" pos="2160"/>
        <p:guide pos="2880"/>
        <p:guide pos="340"/>
        <p:guide orient="horz" pos="3974"/>
        <p:guide pos="5420"/>
        <p:guide orient="horz" pos="346"/>
        <p:guide pos="476"/>
        <p:guide orient="horz" pos="482"/>
        <p:guide orient="horz" pos="3838"/>
        <p:guide pos="52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77" d="100"/>
          <a:sy n="77" d="100"/>
        </p:scale>
        <p:origin x="264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font" Target="fonts/font17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font" Target="fonts/font1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font" Target="fonts/font16.fntdata"/><Relationship Id="rId20" Type="http://schemas.openxmlformats.org/officeDocument/2006/relationships/slide" Target="slides/slide19.xml"/><Relationship Id="rId41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11B2424-2982-4671-8BB8-0F20E91251C7}" type="datetimeFigureOut">
              <a:rPr lang="en-GB"/>
              <a:pPr>
                <a:defRPr/>
              </a:pPr>
              <a:t>05/05/2019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398C371-E179-40B6-92A2-12548CCA3FF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D7C72C5-5A0C-4E0F-8483-9EA162D15D32}" type="datetimeFigureOut">
              <a:rPr lang="en-GB"/>
              <a:pPr>
                <a:defRPr/>
              </a:pPr>
              <a:t>05/05/2019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881E131-8A54-4182-AE95-D603B58F5F3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Unit 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9783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23288" y="6196013"/>
            <a:ext cx="57626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7488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pic>
        <p:nvPicPr>
          <p:cNvPr id="3" name="Picture 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72438" y="5734050"/>
            <a:ext cx="57626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047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>
                <a:latin typeface="Twinkl SemiBold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92276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 bwMode="auto">
          <a:xfrm>
            <a:off x="503238" y="2930525"/>
            <a:ext cx="8137525" cy="3414713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4" name="Rounded Rectangle 3"/>
          <p:cNvSpPr/>
          <p:nvPr userDrawn="1"/>
        </p:nvSpPr>
        <p:spPr bwMode="auto">
          <a:xfrm>
            <a:off x="503238" y="512763"/>
            <a:ext cx="8137525" cy="2192337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5" name="Title 1"/>
          <p:cNvSpPr txBox="1">
            <a:spLocks/>
          </p:cNvSpPr>
          <p:nvPr userDrawn="1"/>
        </p:nvSpPr>
        <p:spPr>
          <a:xfrm>
            <a:off x="628650" y="3071813"/>
            <a:ext cx="7886700" cy="539750"/>
          </a:xfrm>
          <a:prstGeom prst="rect">
            <a:avLst/>
          </a:prstGeom>
        </p:spPr>
        <p:txBody>
          <a:bodyPr lIns="0" tIns="0" rIns="0" bIns="0" anchor="ctr" anchorCtr="1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3600" dirty="0">
                <a:latin typeface="Twinkl" pitchFamily="50" charset="0"/>
              </a:rPr>
              <a:t>Success Criteria</a:t>
            </a:r>
          </a:p>
        </p:txBody>
      </p:sp>
      <p:sp>
        <p:nvSpPr>
          <p:cNvPr id="6" name="Title 1"/>
          <p:cNvSpPr txBox="1">
            <a:spLocks/>
          </p:cNvSpPr>
          <p:nvPr userDrawn="1"/>
        </p:nvSpPr>
        <p:spPr>
          <a:xfrm>
            <a:off x="628650" y="735013"/>
            <a:ext cx="7886700" cy="539750"/>
          </a:xfrm>
          <a:prstGeom prst="rect">
            <a:avLst/>
          </a:prstGeom>
        </p:spPr>
        <p:txBody>
          <a:bodyPr lIns="0" tIns="0" rIns="0" bIns="0" anchor="ctr" anchorCtr="1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3600" dirty="0">
                <a:latin typeface="Twinkl" pitchFamily="50" charset="0"/>
              </a:rPr>
              <a:t>Aim</a:t>
            </a:r>
          </a:p>
        </p:txBody>
      </p:sp>
      <p:sp>
        <p:nvSpPr>
          <p:cNvPr id="7" name="Content Placeholder 15"/>
          <p:cNvSpPr txBox="1">
            <a:spLocks/>
          </p:cNvSpPr>
          <p:nvPr userDrawn="1"/>
        </p:nvSpPr>
        <p:spPr>
          <a:xfrm>
            <a:off x="628650" y="3467100"/>
            <a:ext cx="7886700" cy="1409700"/>
          </a:xfrm>
          <a:prstGeom prst="rect">
            <a:avLst/>
          </a:prstGeom>
          <a:noFill/>
          <a:ln w="25400">
            <a:noFill/>
          </a:ln>
        </p:spPr>
        <p:txBody>
          <a:bodyPr lIns="180000" tIns="252000" rIns="252000" bIns="18000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GB" dirty="0">
                <a:latin typeface="Twinkl" pitchFamily="50" charset="0"/>
              </a:rPr>
              <a:t>Statement 1 Lorem ipsum </a:t>
            </a:r>
            <a:r>
              <a:rPr lang="en-GB" dirty="0" err="1">
                <a:latin typeface="Twinkl" pitchFamily="50" charset="0"/>
              </a:rPr>
              <a:t>dolor</a:t>
            </a:r>
            <a:r>
              <a:rPr lang="en-GB" dirty="0">
                <a:latin typeface="Twinkl" pitchFamily="50" charset="0"/>
              </a:rPr>
              <a:t> sit </a:t>
            </a:r>
            <a:r>
              <a:rPr lang="en-GB" dirty="0" err="1">
                <a:latin typeface="Twinkl" pitchFamily="50" charset="0"/>
              </a:rPr>
              <a:t>amet</a:t>
            </a:r>
            <a:r>
              <a:rPr lang="en-GB" dirty="0">
                <a:latin typeface="Twinkl" pitchFamily="50" charset="0"/>
              </a:rPr>
              <a:t>, </a:t>
            </a:r>
            <a:r>
              <a:rPr lang="en-GB" dirty="0" err="1">
                <a:latin typeface="Twinkl" pitchFamily="50" charset="0"/>
              </a:rPr>
              <a:t>consectetur</a:t>
            </a:r>
            <a:r>
              <a:rPr lang="en-GB" dirty="0">
                <a:latin typeface="Twinkl" pitchFamily="50" charset="0"/>
              </a:rPr>
              <a:t> </a:t>
            </a:r>
            <a:r>
              <a:rPr lang="en-GB" dirty="0" err="1">
                <a:latin typeface="Twinkl" pitchFamily="50" charset="0"/>
              </a:rPr>
              <a:t>adipiscing</a:t>
            </a:r>
            <a:r>
              <a:rPr lang="en-GB" dirty="0">
                <a:latin typeface="Twinkl" pitchFamily="50" charset="0"/>
              </a:rPr>
              <a:t> </a:t>
            </a:r>
            <a:r>
              <a:rPr lang="en-GB" dirty="0" err="1">
                <a:latin typeface="Twinkl" pitchFamily="50" charset="0"/>
              </a:rPr>
              <a:t>elit</a:t>
            </a:r>
            <a:r>
              <a:rPr lang="en-GB" dirty="0">
                <a:latin typeface="Twinkl" pitchFamily="50" charset="0"/>
              </a:rPr>
              <a:t>.</a:t>
            </a:r>
          </a:p>
          <a:p>
            <a:pPr fontAlgn="auto">
              <a:spcAft>
                <a:spcPts val="0"/>
              </a:spcAft>
              <a:defRPr/>
            </a:pPr>
            <a:r>
              <a:rPr lang="en-GB" dirty="0">
                <a:latin typeface="Twinkl" pitchFamily="50" charset="0"/>
              </a:rPr>
              <a:t>Statement 2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GB" dirty="0">
                <a:latin typeface="Twinkl" pitchFamily="50" charset="0"/>
              </a:rPr>
              <a:t>Sub statement</a:t>
            </a:r>
          </a:p>
        </p:txBody>
      </p:sp>
      <p:sp>
        <p:nvSpPr>
          <p:cNvPr id="11" name="Content Placeholder 15"/>
          <p:cNvSpPr>
            <a:spLocks noGrp="1"/>
          </p:cNvSpPr>
          <p:nvPr>
            <p:ph idx="1"/>
          </p:nvPr>
        </p:nvSpPr>
        <p:spPr>
          <a:xfrm>
            <a:off x="628650" y="1127760"/>
            <a:ext cx="7886700" cy="1409700"/>
          </a:xfrm>
        </p:spPr>
        <p:txBody>
          <a:bodyPr>
            <a:normAutofit fontScale="92500" lnSpcReduction="10000"/>
          </a:bodyPr>
          <a:lstStyle>
            <a:lvl1pPr>
              <a:defRPr>
                <a:latin typeface="Twinkl" pitchFamily="50" charset="0"/>
              </a:defRPr>
            </a:lvl1pPr>
            <a:lvl2pPr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367246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23288" y="6196013"/>
            <a:ext cx="57626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95248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2831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90538" y="695325"/>
            <a:ext cx="8162925" cy="1150938"/>
          </a:xfrm>
          <a:prstGeom prst="roundRect">
            <a:avLst>
              <a:gd name="adj" fmla="val 9639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252000" tIns="252000" rIns="252000" bIns="25200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90538" y="1957388"/>
            <a:ext cx="8162925" cy="4387850"/>
          </a:xfrm>
          <a:prstGeom prst="roundRect">
            <a:avLst>
              <a:gd name="adj" fmla="val 2583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252000" tIns="252000" rIns="252000" bIns="252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04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Sassoon Infant Rg" panose="02000503030000020003" pitchFamily="50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Sassoon Infant Rg" panose="02000503030000020003" pitchFamily="50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Sassoon Infant Rg" panose="02000503030000020003" pitchFamily="50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Sassoon Infant Rg" panose="02000503030000020003" pitchFamily="50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Sassoon Infant Rg" panose="02000503030000020003" pitchFamily="50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jpeg"/><Relationship Id="rId4" Type="http://schemas.openxmlformats.org/officeDocument/2006/relationships/slide" Target="slide2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6251575"/>
            <a:ext cx="9144000" cy="6111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0" y="6251575"/>
            <a:ext cx="92614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4" name="TextBox 3"/>
          <p:cNvSpPr txBox="1">
            <a:spLocks noChangeArrowheads="1"/>
          </p:cNvSpPr>
          <p:nvPr/>
        </p:nvSpPr>
        <p:spPr bwMode="auto">
          <a:xfrm>
            <a:off x="2501900" y="6464300"/>
            <a:ext cx="4140200" cy="20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 eaLnBrk="1" hangingPunct="1">
              <a:lnSpc>
                <a:spcPct val="107000"/>
              </a:lnSpc>
              <a:spcBef>
                <a:spcPct val="0"/>
              </a:spcBef>
              <a:buFontTx/>
              <a:buNone/>
            </a:pPr>
            <a:r>
              <a:rPr lang="en-GB" altLang="en-US" sz="800" b="1" dirty="0">
                <a:solidFill>
                  <a:srgbClr val="FFFFFF"/>
                </a:solidFill>
                <a:latin typeface="Tuffy-TTF" panose="020B0603060100000000" pitchFamily="34" charset="0"/>
                <a:ea typeface="Calibri" panose="020F0502020204030204" pitchFamily="34" charset="0"/>
                <a:cs typeface="Arial" panose="020B0604020202020204" pitchFamily="34" charset="0"/>
              </a:rPr>
              <a:t>Mindfulness | Mindfulness for Mental Health</a:t>
            </a:r>
            <a:endParaRPr lang="en-GB" altLang="en-US" sz="800" dirty="0">
              <a:solidFill>
                <a:srgbClr val="FFFFFF"/>
              </a:solidFill>
              <a:latin typeface="Tuffy-TTF" panose="020B0603060100000000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024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65550" y="1050925"/>
            <a:ext cx="1612900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6" name="Title 17"/>
          <p:cNvSpPr>
            <a:spLocks/>
          </p:cNvSpPr>
          <p:nvPr/>
        </p:nvSpPr>
        <p:spPr bwMode="auto">
          <a:xfrm>
            <a:off x="971550" y="2359025"/>
            <a:ext cx="7200900" cy="655638"/>
          </a:xfrm>
          <a:prstGeom prst="roundRect">
            <a:avLst>
              <a:gd name="adj" fmla="val 9639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5400" b="1" dirty="0">
                <a:solidFill>
                  <a:schemeClr val="bg1"/>
                </a:solidFill>
                <a:latin typeface="Tuffy-TTF" panose="020B0603060100000000" pitchFamily="34" charset="0"/>
                <a:cs typeface="Arial" panose="020B0604020202020204" pitchFamily="34" charset="0"/>
              </a:rPr>
              <a:t>Mindfulness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20"/>
          <p:cNvSpPr>
            <a:spLocks noGrp="1"/>
          </p:cNvSpPr>
          <p:nvPr>
            <p:ph type="title"/>
          </p:nvPr>
        </p:nvSpPr>
        <p:spPr>
          <a:xfrm>
            <a:off x="457200" y="436563"/>
            <a:ext cx="8220075" cy="5584825"/>
          </a:xfrm>
          <a:prstGeom prst="roundRect">
            <a:avLst>
              <a:gd name="adj" fmla="val 2204"/>
            </a:avLst>
          </a:prstGeom>
        </p:spPr>
        <p:txBody>
          <a:bodyPr/>
          <a:lstStyle/>
          <a:p>
            <a:pPr eaLnBrk="1" hangingPunct="1"/>
            <a:r>
              <a:rPr lang="en-GB" altLang="en-US" sz="5400" dirty="0">
                <a:latin typeface="Twinkl" pitchFamily="2" charset="0"/>
              </a:rPr>
              <a:t>Exploring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 dirty="0">
                <a:latin typeface="Twinkl" pitchFamily="2" charset="0"/>
              </a:rPr>
              <a:t>What is Mindfulness?</a:t>
            </a:r>
          </a:p>
        </p:txBody>
      </p:sp>
      <p:pic>
        <p:nvPicPr>
          <p:cNvPr id="19459" name="Whole Class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3325" y="544513"/>
            <a:ext cx="12382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401888" y="1360488"/>
            <a:ext cx="4330700" cy="134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chemeClr val="tx1"/>
                </a:solidFill>
              </a:rPr>
              <a:t>Mindfulness is a practice and discipline that allows us to explore our experience.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1600">
              <a:solidFill>
                <a:schemeClr val="tx1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chemeClr val="tx1"/>
                </a:solidFill>
              </a:rPr>
              <a:t>Mindfulness is a form of training where we train ourselves to be focused, settled and calm.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50888" y="3000375"/>
            <a:ext cx="6197600" cy="920750"/>
          </a:xfrm>
          <a:prstGeom prst="rect">
            <a:avLst/>
          </a:prstGeom>
          <a:solidFill>
            <a:srgbClr val="2DB6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000" tIns="108000" rIns="936000" bIns="1080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chemeClr val="bg1"/>
                </a:solidFill>
              </a:rPr>
              <a:t>We learn to focus on our </a:t>
            </a:r>
            <a:r>
              <a:rPr lang="en-GB" altLang="en-US" sz="1600" b="1">
                <a:solidFill>
                  <a:schemeClr val="bg1"/>
                </a:solidFill>
              </a:rPr>
              <a:t>thoughts</a:t>
            </a:r>
            <a:r>
              <a:rPr lang="en-GB" altLang="en-US" sz="1600">
                <a:solidFill>
                  <a:schemeClr val="bg1"/>
                </a:solidFill>
              </a:rPr>
              <a:t>, </a:t>
            </a:r>
            <a:r>
              <a:rPr lang="en-GB" altLang="en-US" sz="1600" b="1">
                <a:solidFill>
                  <a:schemeClr val="bg1"/>
                </a:solidFill>
              </a:rPr>
              <a:t>feelings</a:t>
            </a:r>
            <a:r>
              <a:rPr lang="en-GB" altLang="en-US" sz="1600">
                <a:solidFill>
                  <a:schemeClr val="bg1"/>
                </a:solidFill>
              </a:rPr>
              <a:t> and </a:t>
            </a:r>
            <a:r>
              <a:rPr lang="en-GB" altLang="en-US" sz="1600" b="1">
                <a:solidFill>
                  <a:schemeClr val="bg1"/>
                </a:solidFill>
              </a:rPr>
              <a:t>physical feelings </a:t>
            </a:r>
            <a:r>
              <a:rPr lang="en-GB" altLang="en-US" sz="1600">
                <a:solidFill>
                  <a:schemeClr val="bg1"/>
                </a:solidFill>
              </a:rPr>
              <a:t>and see how they shape or affect our mood and behaviour.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755650" y="4240213"/>
            <a:ext cx="5616575" cy="890587"/>
          </a:xfrm>
          <a:prstGeom prst="rect">
            <a:avLst/>
          </a:prstGeom>
          <a:solidFill>
            <a:srgbClr val="8D358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000" tIns="108000" rIns="756000" bIns="1080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chemeClr val="bg1"/>
                </a:solidFill>
              </a:rPr>
              <a:t>In mindfulness we are learning to pay attention and to notice when our mind has wandered off into thinking and day dreaming. 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55650" y="5449888"/>
            <a:ext cx="5688013" cy="642937"/>
          </a:xfrm>
          <a:prstGeom prst="rect">
            <a:avLst/>
          </a:prstGeom>
          <a:solidFill>
            <a:srgbClr val="F081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000" tIns="108000" rIns="1152000" bIns="1080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chemeClr val="bg1"/>
                </a:solidFill>
              </a:rPr>
              <a:t>Psychologists have found that we spend </a:t>
            </a:r>
            <a:r>
              <a:rPr lang="en-GB" altLang="en-US" sz="1600" b="1">
                <a:solidFill>
                  <a:schemeClr val="bg1"/>
                </a:solidFill>
              </a:rPr>
              <a:t>nearly half of our day</a:t>
            </a:r>
            <a:r>
              <a:rPr lang="en-GB" altLang="en-US" sz="1600">
                <a:solidFill>
                  <a:schemeClr val="bg1"/>
                </a:solidFill>
              </a:rPr>
              <a:t> not focused but daydreaming!</a:t>
            </a:r>
          </a:p>
        </p:txBody>
      </p:sp>
      <p:pic>
        <p:nvPicPr>
          <p:cNvPr id="19464" name="Picture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79988" y="2708275"/>
            <a:ext cx="3811587" cy="395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 dirty="0">
                <a:latin typeface="Twinkl" pitchFamily="2" charset="0"/>
              </a:rPr>
              <a:t>The Scattered Mind</a:t>
            </a:r>
          </a:p>
        </p:txBody>
      </p:sp>
      <p:pic>
        <p:nvPicPr>
          <p:cNvPr id="20483" name="Whole Class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3325" y="544513"/>
            <a:ext cx="12382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46125" y="1360488"/>
            <a:ext cx="7642225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tx1"/>
                </a:solidFill>
              </a:rPr>
              <a:t>Our minds can be full of thoughts.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>
              <a:solidFill>
                <a:schemeClr val="tx1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tx1"/>
                </a:solidFill>
              </a:rPr>
              <a:t>It is OK to be scattered but it can make it very difficult to concentrate on one thing.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" y="2132013"/>
            <a:ext cx="3455988" cy="198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427538" y="2555875"/>
            <a:ext cx="3960812" cy="1057275"/>
          </a:xfrm>
          <a:prstGeom prst="rect">
            <a:avLst/>
          </a:prstGeom>
          <a:solidFill>
            <a:srgbClr val="2DB6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000" tIns="108000" rIns="108000" bIns="1080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bg1"/>
                </a:solidFill>
              </a:rPr>
              <a:t>Just for a moment, close your eyes and imagine yourself enjoying your favourite activity.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" y="2133600"/>
            <a:ext cx="3455988" cy="198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760413" y="4221163"/>
            <a:ext cx="7627937" cy="39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tx1"/>
                </a:solidFill>
              </a:rPr>
              <a:t>Allow the memories of doing this activity to appear. Now try and keep focusing on this activity as I ask you to think about different things: 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981575" y="4868863"/>
            <a:ext cx="2794000" cy="1057275"/>
          </a:xfrm>
          <a:prstGeom prst="rect">
            <a:avLst/>
          </a:prstGeom>
          <a:solidFill>
            <a:srgbClr val="DE1E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000" tIns="108000" rIns="108000" bIns="1080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bg1"/>
                </a:solidFill>
              </a:rPr>
              <a:t>Your brother, sister or friend is doing something that annoys you.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2879725" y="4868863"/>
            <a:ext cx="2001838" cy="1057275"/>
          </a:xfrm>
          <a:prstGeom prst="rect">
            <a:avLst/>
          </a:prstGeom>
          <a:solidFill>
            <a:srgbClr val="8D358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000" tIns="108000" rIns="108000" bIns="1080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bg1"/>
                </a:solidFill>
              </a:rPr>
              <a:t>You need to tidy your bedroom.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368425" y="4868863"/>
            <a:ext cx="1411288" cy="1057275"/>
          </a:xfrm>
          <a:prstGeom prst="rect">
            <a:avLst/>
          </a:prstGeom>
          <a:solidFill>
            <a:srgbClr val="F081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000" tIns="108000" rIns="108000" bIns="1080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bg1"/>
                </a:solidFill>
              </a:rPr>
              <a:t>You have homework to do.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4427538" y="2543175"/>
            <a:ext cx="3960812" cy="1057275"/>
          </a:xfrm>
          <a:prstGeom prst="rect">
            <a:avLst/>
          </a:prstGeom>
          <a:solidFill>
            <a:srgbClr val="2DB6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000" tIns="108000" rIns="108000" bIns="1080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bg1"/>
                </a:solidFill>
              </a:rPr>
              <a:t>Now open your eyes. What happened to your concentration?</a:t>
            </a:r>
          </a:p>
        </p:txBody>
      </p:sp>
      <p:sp>
        <p:nvSpPr>
          <p:cNvPr id="24" name="Oval 23"/>
          <p:cNvSpPr/>
          <p:nvPr/>
        </p:nvSpPr>
        <p:spPr>
          <a:xfrm>
            <a:off x="3513138" y="3941763"/>
            <a:ext cx="2152650" cy="2151062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dirty="0">
                <a:solidFill>
                  <a:schemeClr val="bg1"/>
                </a:solidFill>
              </a:rPr>
              <a:t>If you feel happy to, share your thoughts with the class.</a:t>
            </a:r>
          </a:p>
        </p:txBody>
      </p:sp>
      <p:sp>
        <p:nvSpPr>
          <p:cNvPr id="25" name="Oval 24"/>
          <p:cNvSpPr/>
          <p:nvPr/>
        </p:nvSpPr>
        <p:spPr>
          <a:xfrm>
            <a:off x="3513138" y="3927475"/>
            <a:ext cx="2152650" cy="215265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dirty="0"/>
              <a:t>This lack of focus is often described as </a:t>
            </a:r>
            <a:r>
              <a:rPr lang="en-GB" sz="1600" b="1" dirty="0"/>
              <a:t>The Scattered Mind</a:t>
            </a:r>
            <a:r>
              <a:rPr lang="en-GB" sz="1600" dirty="0"/>
              <a:t> in mindfulness.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7" grpId="0" build="allAtOnce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4" grpId="0" animBg="1"/>
      <p:bldP spid="24" grpId="1" animBg="1"/>
      <p:bldP spid="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 dirty="0">
                <a:latin typeface="Twinkl" pitchFamily="2" charset="0"/>
              </a:rPr>
              <a:t>The Scattered Mind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55650" y="1352550"/>
            <a:ext cx="7632700" cy="4572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chemeClr val="bg1"/>
                </a:solidFill>
              </a:rPr>
              <a:t>Having a </a:t>
            </a:r>
            <a:r>
              <a:rPr lang="en-GB" altLang="en-US" b="1">
                <a:solidFill>
                  <a:schemeClr val="bg1"/>
                </a:solidFill>
              </a:rPr>
              <a:t>scattered</a:t>
            </a:r>
            <a:r>
              <a:rPr lang="en-GB" altLang="en-US" sz="1600" b="1">
                <a:solidFill>
                  <a:schemeClr val="bg1"/>
                </a:solidFill>
              </a:rPr>
              <a:t> mind is OK. Our minds will wander, we will get distracted.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755650" y="1884363"/>
            <a:ext cx="7632700" cy="48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tx1"/>
                </a:solidFill>
              </a:rPr>
              <a:t>However, a scattered mind affects more than our concentration.</a:t>
            </a:r>
            <a:br>
              <a:rPr lang="en-GB" altLang="en-US">
                <a:solidFill>
                  <a:schemeClr val="tx1"/>
                </a:solidFill>
              </a:rPr>
            </a:br>
            <a:r>
              <a:rPr lang="en-GB" altLang="en-US">
                <a:solidFill>
                  <a:schemeClr val="tx1"/>
                </a:solidFill>
              </a:rPr>
              <a:t>It can also affect how we are feeling. 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755650" y="2547938"/>
            <a:ext cx="763270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tx1"/>
                </a:solidFill>
              </a:rPr>
              <a:t>The psychologists who discovered that we spend nearly half of our days </a:t>
            </a:r>
            <a:r>
              <a:rPr lang="en-GB" altLang="en-US" b="1">
                <a:solidFill>
                  <a:schemeClr val="tx1"/>
                </a:solidFill>
              </a:rPr>
              <a:t>daydreaming</a:t>
            </a:r>
            <a:r>
              <a:rPr lang="en-GB" altLang="en-US">
                <a:solidFill>
                  <a:schemeClr val="tx1"/>
                </a:solidFill>
              </a:rPr>
              <a:t>, found that when our minds are </a:t>
            </a:r>
            <a:r>
              <a:rPr lang="en-GB" altLang="en-US" b="1">
                <a:solidFill>
                  <a:schemeClr val="tx1"/>
                </a:solidFill>
              </a:rPr>
              <a:t>scattered</a:t>
            </a:r>
            <a:r>
              <a:rPr lang="en-GB" altLang="en-US">
                <a:solidFill>
                  <a:schemeClr val="tx1"/>
                </a:solidFill>
              </a:rPr>
              <a:t>, we are more likely to feel </a:t>
            </a:r>
            <a:r>
              <a:rPr lang="en-GB" altLang="en-US" b="1">
                <a:solidFill>
                  <a:schemeClr val="tx1"/>
                </a:solidFill>
              </a:rPr>
              <a:t>stressed</a:t>
            </a:r>
            <a:r>
              <a:rPr lang="en-GB" altLang="en-US">
                <a:solidFill>
                  <a:schemeClr val="tx1"/>
                </a:solidFill>
              </a:rPr>
              <a:t>, </a:t>
            </a:r>
            <a:r>
              <a:rPr lang="en-GB" altLang="en-US" b="1">
                <a:solidFill>
                  <a:schemeClr val="tx1"/>
                </a:solidFill>
              </a:rPr>
              <a:t>anxious</a:t>
            </a:r>
            <a:r>
              <a:rPr lang="en-GB" altLang="en-US">
                <a:solidFill>
                  <a:schemeClr val="tx1"/>
                </a:solidFill>
              </a:rPr>
              <a:t>, </a:t>
            </a:r>
            <a:r>
              <a:rPr lang="en-GB" altLang="en-US" b="1">
                <a:solidFill>
                  <a:schemeClr val="tx1"/>
                </a:solidFill>
              </a:rPr>
              <a:t>sad</a:t>
            </a:r>
            <a:r>
              <a:rPr lang="en-GB" altLang="en-US">
                <a:solidFill>
                  <a:schemeClr val="tx1"/>
                </a:solidFill>
              </a:rPr>
              <a:t> or </a:t>
            </a:r>
            <a:r>
              <a:rPr lang="en-GB" altLang="en-US" b="1">
                <a:solidFill>
                  <a:schemeClr val="tx1"/>
                </a:solidFill>
              </a:rPr>
              <a:t>angry</a:t>
            </a:r>
            <a:r>
              <a:rPr lang="en-GB" altLang="en-US">
                <a:solidFill>
                  <a:schemeClr val="tx1"/>
                </a:solidFill>
              </a:rPr>
              <a:t>. 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5963" y="3441700"/>
            <a:ext cx="2714625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3425" y="3421063"/>
            <a:ext cx="2647950" cy="341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Oval 17"/>
          <p:cNvSpPr/>
          <p:nvPr/>
        </p:nvSpPr>
        <p:spPr>
          <a:xfrm>
            <a:off x="3106738" y="3403600"/>
            <a:ext cx="2930525" cy="2930525"/>
          </a:xfrm>
          <a:prstGeom prst="ellipse">
            <a:avLst/>
          </a:prstGeom>
          <a:solidFill>
            <a:srgbClr val="2DB6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dirty="0"/>
              <a:t>This is because instead of experiencing our life as it is, we get caught up in </a:t>
            </a:r>
            <a:r>
              <a:rPr lang="en-GB" sz="1600" b="1" dirty="0"/>
              <a:t>thinking</a:t>
            </a:r>
            <a:r>
              <a:rPr lang="en-GB" sz="1600" dirty="0"/>
              <a:t>, </a:t>
            </a:r>
            <a:r>
              <a:rPr lang="en-GB" sz="1600" b="1" dirty="0"/>
              <a:t>worrying</a:t>
            </a:r>
            <a:r>
              <a:rPr lang="en-GB" sz="1600" dirty="0"/>
              <a:t> and </a:t>
            </a:r>
            <a:r>
              <a:rPr lang="en-GB" sz="1600" b="1" dirty="0"/>
              <a:t>being</a:t>
            </a:r>
            <a:r>
              <a:rPr lang="en-GB" sz="1600" dirty="0"/>
              <a:t> </a:t>
            </a:r>
            <a:r>
              <a:rPr lang="en-GB" sz="1600" b="1" dirty="0"/>
              <a:t>anxious</a:t>
            </a:r>
            <a:r>
              <a:rPr lang="en-GB" sz="1600" dirty="0"/>
              <a:t> about </a:t>
            </a:r>
            <a:r>
              <a:rPr lang="en-GB" sz="1600" b="1" dirty="0"/>
              <a:t>how things were </a:t>
            </a:r>
            <a:r>
              <a:rPr lang="en-GB" sz="1600" dirty="0"/>
              <a:t>or </a:t>
            </a:r>
            <a:r>
              <a:rPr lang="en-GB" sz="1600" b="1" dirty="0"/>
              <a:t>how they could be</a:t>
            </a:r>
            <a:r>
              <a:rPr lang="en-GB" sz="1600" dirty="0"/>
              <a:t>.</a:t>
            </a:r>
          </a:p>
        </p:txBody>
      </p:sp>
      <p:pic>
        <p:nvPicPr>
          <p:cNvPr id="21513" name="Whole Class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3325" y="544513"/>
            <a:ext cx="12382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/>
          <p:cNvSpPr/>
          <p:nvPr/>
        </p:nvSpPr>
        <p:spPr>
          <a:xfrm>
            <a:off x="2122488" y="2695575"/>
            <a:ext cx="2593975" cy="2592388"/>
          </a:xfrm>
          <a:prstGeom prst="ellipse">
            <a:avLst/>
          </a:prstGeom>
          <a:solidFill>
            <a:srgbClr val="DE1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Through mindful meditation practices, we can train our mind to be more calm.</a:t>
            </a:r>
          </a:p>
        </p:txBody>
      </p:sp>
      <p:sp>
        <p:nvSpPr>
          <p:cNvPr id="19" name="Oval 18"/>
          <p:cNvSpPr/>
          <p:nvPr/>
        </p:nvSpPr>
        <p:spPr>
          <a:xfrm>
            <a:off x="4716463" y="3487738"/>
            <a:ext cx="2184400" cy="2185987"/>
          </a:xfrm>
          <a:prstGeom prst="ellipse">
            <a:avLst/>
          </a:prstGeom>
          <a:solidFill>
            <a:srgbClr val="8D35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We can try this now with the </a:t>
            </a:r>
            <a:r>
              <a:rPr lang="en-GB" b="1" dirty="0"/>
              <a:t>Breath and Thoughts Meditation.</a:t>
            </a:r>
          </a:p>
        </p:txBody>
      </p:sp>
      <p:sp>
        <p:nvSpPr>
          <p:cNvPr id="22532" name="Title 1"/>
          <p:cNvSpPr>
            <a:spLocks noGrp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 dirty="0">
                <a:latin typeface="Twinkl" pitchFamily="2" charset="0"/>
              </a:rPr>
              <a:t>The Scattered Mind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122488" y="1863725"/>
            <a:ext cx="4889500" cy="747713"/>
          </a:xfrm>
          <a:prstGeom prst="rect">
            <a:avLst/>
          </a:prstGeom>
          <a:solidFill>
            <a:srgbClr val="2DB6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bg1"/>
                </a:solidFill>
              </a:rPr>
              <a:t>Learning to </a:t>
            </a:r>
            <a:r>
              <a:rPr lang="en-GB" altLang="en-US" b="1">
                <a:solidFill>
                  <a:schemeClr val="bg1"/>
                </a:solidFill>
              </a:rPr>
              <a:t>settle</a:t>
            </a:r>
            <a:r>
              <a:rPr lang="en-GB" altLang="en-US">
                <a:solidFill>
                  <a:schemeClr val="bg1"/>
                </a:solidFill>
              </a:rPr>
              <a:t> the </a:t>
            </a:r>
            <a:r>
              <a:rPr lang="en-GB" altLang="en-US" b="1">
                <a:solidFill>
                  <a:schemeClr val="bg1"/>
                </a:solidFill>
              </a:rPr>
              <a:t>scattered mind </a:t>
            </a:r>
            <a:r>
              <a:rPr lang="en-GB" altLang="en-US">
                <a:solidFill>
                  <a:schemeClr val="bg1"/>
                </a:solidFill>
              </a:rPr>
              <a:t>is a key part of learning to be calmer and happier.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758825" y="1295400"/>
            <a:ext cx="7632700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tx1"/>
                </a:solidFill>
              </a:rPr>
              <a:t>Over time this can affect our mood, our behaviour and our mental health.</a:t>
            </a:r>
          </a:p>
        </p:txBody>
      </p:sp>
      <p:pic>
        <p:nvPicPr>
          <p:cNvPr id="22535" name="Picture 1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5963" y="3441700"/>
            <a:ext cx="2714625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Picture 1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3425" y="3421063"/>
            <a:ext cx="2647950" cy="341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7" name="Whole Class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3325" y="544513"/>
            <a:ext cx="12382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9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20"/>
          <p:cNvSpPr>
            <a:spLocks noGrp="1"/>
          </p:cNvSpPr>
          <p:nvPr>
            <p:ph type="title"/>
          </p:nvPr>
        </p:nvSpPr>
        <p:spPr>
          <a:xfrm>
            <a:off x="457200" y="436563"/>
            <a:ext cx="8220075" cy="5584825"/>
          </a:xfrm>
          <a:prstGeom prst="roundRect">
            <a:avLst>
              <a:gd name="adj" fmla="val 2204"/>
            </a:avLst>
          </a:prstGeom>
        </p:spPr>
        <p:txBody>
          <a:bodyPr/>
          <a:lstStyle/>
          <a:p>
            <a:pPr eaLnBrk="1" hangingPunct="1"/>
            <a:r>
              <a:rPr lang="en-GB" altLang="en-US" sz="5400" dirty="0">
                <a:latin typeface="Twinkl" pitchFamily="2" charset="0"/>
              </a:rPr>
              <a:t>Guided Practice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 dirty="0">
                <a:latin typeface="Twinkl" pitchFamily="2" charset="0"/>
              </a:rPr>
              <a:t>Breathing and Thinking </a:t>
            </a:r>
          </a:p>
        </p:txBody>
      </p:sp>
      <p:pic>
        <p:nvPicPr>
          <p:cNvPr id="24579" name="Whole Class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3325" y="544513"/>
            <a:ext cx="12382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Oval 19">
            <a:hlinkClick r:id="rId3" action="ppaction://hlinksldjump"/>
          </p:cNvPr>
          <p:cNvSpPr/>
          <p:nvPr/>
        </p:nvSpPr>
        <p:spPr>
          <a:xfrm>
            <a:off x="5367338" y="1435100"/>
            <a:ext cx="2185987" cy="2184400"/>
          </a:xfrm>
          <a:prstGeom prst="ellipse">
            <a:avLst/>
          </a:prstGeom>
          <a:solidFill>
            <a:srgbClr val="F081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/>
              <a:t>Consolidating</a:t>
            </a:r>
          </a:p>
        </p:txBody>
      </p:sp>
      <p:sp>
        <p:nvSpPr>
          <p:cNvPr id="21" name="Oval 20">
            <a:hlinkClick r:id="rId4" action="ppaction://hlinksldjump"/>
          </p:cNvPr>
          <p:cNvSpPr/>
          <p:nvPr/>
        </p:nvSpPr>
        <p:spPr>
          <a:xfrm>
            <a:off x="5367338" y="3906838"/>
            <a:ext cx="2185987" cy="2185987"/>
          </a:xfrm>
          <a:prstGeom prst="ellipse">
            <a:avLst/>
          </a:prstGeom>
          <a:solidFill>
            <a:srgbClr val="F081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/>
              <a:t>Reflecting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913" y="1700213"/>
            <a:ext cx="2784475" cy="39385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20"/>
          <p:cNvSpPr>
            <a:spLocks noGrp="1"/>
          </p:cNvSpPr>
          <p:nvPr>
            <p:ph type="title"/>
          </p:nvPr>
        </p:nvSpPr>
        <p:spPr>
          <a:xfrm>
            <a:off x="457200" y="436563"/>
            <a:ext cx="8220075" cy="5584825"/>
          </a:xfrm>
          <a:prstGeom prst="roundRect">
            <a:avLst>
              <a:gd name="adj" fmla="val 2204"/>
            </a:avLst>
          </a:prstGeom>
        </p:spPr>
        <p:txBody>
          <a:bodyPr/>
          <a:lstStyle/>
          <a:p>
            <a:pPr eaLnBrk="1" hangingPunct="1"/>
            <a:r>
              <a:rPr lang="en-GB" altLang="en-US" sz="5400" dirty="0">
                <a:latin typeface="Twinkl" pitchFamily="2" charset="0"/>
              </a:rPr>
              <a:t>Consolidating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 dirty="0">
                <a:latin typeface="Twinkl" pitchFamily="2" charset="0"/>
              </a:rPr>
              <a:t>Thought Clouds</a:t>
            </a:r>
          </a:p>
        </p:txBody>
      </p:sp>
      <p:pic>
        <p:nvPicPr>
          <p:cNvPr id="26627" name="Individual Work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40650" y="544513"/>
            <a:ext cx="863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" y="3667125"/>
            <a:ext cx="7632700" cy="242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1116013" y="1497013"/>
            <a:ext cx="4103687" cy="4308475"/>
          </a:xfrm>
          <a:prstGeom prst="rect">
            <a:avLst/>
          </a:prstGeom>
          <a:solidFill>
            <a:schemeClr val="bg1"/>
          </a:solidFill>
          <a:ln w="38100">
            <a:solidFill>
              <a:srgbClr val="F081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>
                <a:solidFill>
                  <a:schemeClr val="tx1"/>
                </a:solidFill>
              </a:rPr>
              <a:t>Practicing mindfulness can be difficult. Sometimes, no matter how hard we try to settle the mind, we keep getting caught up in our thoughts.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chemeClr val="tx1"/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>
                <a:solidFill>
                  <a:schemeClr val="tx1"/>
                </a:solidFill>
              </a:rPr>
              <a:t>Instead of just noticing that we are thinking, our mind takes over and before we know it, we are stuck in a whirlwind of thoughts about all kinds of things.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chemeClr val="tx1"/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>
                <a:solidFill>
                  <a:schemeClr val="tx1"/>
                </a:solidFill>
              </a:rPr>
              <a:t>Thoughts become more thoughts and they become more thoughts!  Soon we can feel like all we have are thoughts!</a:t>
            </a:r>
          </a:p>
        </p:txBody>
      </p:sp>
      <p:sp>
        <p:nvSpPr>
          <p:cNvPr id="10" name="Oval 9"/>
          <p:cNvSpPr/>
          <p:nvPr/>
        </p:nvSpPr>
        <p:spPr>
          <a:xfrm>
            <a:off x="5435600" y="1473200"/>
            <a:ext cx="2736850" cy="2735263"/>
          </a:xfrm>
          <a:prstGeom prst="ellipse">
            <a:avLst/>
          </a:prstGeom>
          <a:solidFill>
            <a:srgbClr val="00A8E9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To help us be more mindful, we can use the Thought Clouds to help us recognise and let go of thoughts.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435600" y="4365625"/>
            <a:ext cx="2736850" cy="2492375"/>
          </a:xfrm>
          <a:prstGeom prst="rect">
            <a:avLst/>
          </a:prstGeom>
          <a:solidFill>
            <a:srgbClr val="2DB6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6120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bg1"/>
                </a:solidFill>
              </a:rPr>
              <a:t> This is a very important part of being mindful. We are not ignoring our thoughts, but we are not being carried away by them either.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/>
          <p:cNvSpPr/>
          <p:nvPr/>
        </p:nvSpPr>
        <p:spPr>
          <a:xfrm>
            <a:off x="179388" y="601663"/>
            <a:ext cx="2811462" cy="2811462"/>
          </a:xfrm>
          <a:prstGeom prst="ellipse">
            <a:avLst/>
          </a:prstGeom>
          <a:solidFill>
            <a:srgbClr val="F08115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Just stop for a few moments. Set aside five minutes to stop and sit, stand or lay still. Close your eyes if this helps.</a:t>
            </a:r>
          </a:p>
        </p:txBody>
      </p:sp>
      <p:sp>
        <p:nvSpPr>
          <p:cNvPr id="27651" name="Title 1"/>
          <p:cNvSpPr>
            <a:spLocks noGrp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 dirty="0">
                <a:latin typeface="Twinkl" pitchFamily="2" charset="0"/>
              </a:rPr>
              <a:t>Thought Clouds</a:t>
            </a:r>
          </a:p>
        </p:txBody>
      </p:sp>
      <p:pic>
        <p:nvPicPr>
          <p:cNvPr id="27652" name="Individual Work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40650" y="544513"/>
            <a:ext cx="863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3649663" y="1431925"/>
            <a:ext cx="4752975" cy="1876425"/>
          </a:xfrm>
          <a:prstGeom prst="rect">
            <a:avLst/>
          </a:prstGeom>
          <a:solidFill>
            <a:schemeClr val="bg1"/>
          </a:solidFill>
          <a:ln w="38100">
            <a:solidFill>
              <a:srgbClr val="2DB6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60000" tIns="108000" rIns="216000" bIns="108000" anchor="ctr"/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>
                <a:solidFill>
                  <a:schemeClr val="tx1"/>
                </a:solidFill>
              </a:rPr>
              <a:t>Each time you notice a thought, say to yourself (either out loud or silently in your head) ‘I am thinking’, open your eyes and then write the thought on one of the clouds.</a:t>
            </a:r>
          </a:p>
        </p:txBody>
      </p:sp>
      <p:sp>
        <p:nvSpPr>
          <p:cNvPr id="13" name="Oval 12"/>
          <p:cNvSpPr/>
          <p:nvPr/>
        </p:nvSpPr>
        <p:spPr>
          <a:xfrm>
            <a:off x="2700338" y="1325563"/>
            <a:ext cx="2087562" cy="2087562"/>
          </a:xfrm>
          <a:prstGeom prst="ellipse">
            <a:avLst/>
          </a:prstGeom>
          <a:solidFill>
            <a:srgbClr val="2DB6BC"/>
          </a:solidFill>
          <a:ln w="38100">
            <a:solidFill>
              <a:srgbClr val="FAFC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Now, just focus on your breathing. Feel the sensations of breathing.</a:t>
            </a:r>
          </a:p>
        </p:txBody>
      </p:sp>
      <p:sp>
        <p:nvSpPr>
          <p:cNvPr id="15" name="Oval 14"/>
          <p:cNvSpPr/>
          <p:nvPr/>
        </p:nvSpPr>
        <p:spPr>
          <a:xfrm>
            <a:off x="2051050" y="3295650"/>
            <a:ext cx="2881313" cy="2881313"/>
          </a:xfrm>
          <a:prstGeom prst="ellipse">
            <a:avLst/>
          </a:prstGeom>
          <a:solidFill>
            <a:srgbClr val="8D358B"/>
          </a:solidFill>
          <a:ln w="38100">
            <a:solidFill>
              <a:srgbClr val="FAFC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Look at the thought for a few moments and then, ‘let it go’ (you can even gently move the card away from you or drop it).</a:t>
            </a:r>
          </a:p>
        </p:txBody>
      </p:sp>
      <p:pic>
        <p:nvPicPr>
          <p:cNvPr id="27656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3716338"/>
            <a:ext cx="3024187" cy="302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629275" y="4470400"/>
            <a:ext cx="2058988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>
                <a:solidFill>
                  <a:schemeClr val="tx1"/>
                </a:solidFill>
              </a:rPr>
              <a:t>Go back to focusing on breathing.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3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/>
          <p:cNvSpPr/>
          <p:nvPr/>
        </p:nvSpPr>
        <p:spPr>
          <a:xfrm>
            <a:off x="2051050" y="2647950"/>
            <a:ext cx="3529013" cy="3529013"/>
          </a:xfrm>
          <a:prstGeom prst="ellipse">
            <a:avLst/>
          </a:prstGeom>
          <a:solidFill>
            <a:srgbClr val="8D358B"/>
          </a:solidFill>
          <a:ln w="38100">
            <a:solidFill>
              <a:srgbClr val="FAFC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Look at the thought for a few moments and then, ‘let it go’ (you can even gently move the card away from you or drop it).</a:t>
            </a:r>
          </a:p>
        </p:txBody>
      </p:sp>
      <p:sp>
        <p:nvSpPr>
          <p:cNvPr id="28675" name="Title 1"/>
          <p:cNvSpPr>
            <a:spLocks noGrp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 dirty="0">
                <a:latin typeface="Twinkl" pitchFamily="2" charset="0"/>
              </a:rPr>
              <a:t>Thought Clouds</a:t>
            </a:r>
          </a:p>
        </p:txBody>
      </p:sp>
      <p:pic>
        <p:nvPicPr>
          <p:cNvPr id="28676" name="Individual Work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40650" y="544513"/>
            <a:ext cx="863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755650" y="1431925"/>
            <a:ext cx="7646988" cy="1133475"/>
          </a:xfrm>
          <a:prstGeom prst="rect">
            <a:avLst/>
          </a:prstGeom>
          <a:solidFill>
            <a:schemeClr val="bg1"/>
          </a:solidFill>
          <a:ln w="38100">
            <a:solidFill>
              <a:srgbClr val="2DB6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216000" bIns="108000" anchor="ctr"/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>
                <a:solidFill>
                  <a:schemeClr val="tx1"/>
                </a:solidFill>
              </a:rPr>
              <a:t>Each time you notice a thought, say to yourself (either out loud or silently in your head) ‘I am thinking’, open your eyes and then write the thought on one of the clouds.</a:t>
            </a:r>
          </a:p>
        </p:txBody>
      </p:sp>
      <p:pic>
        <p:nvPicPr>
          <p:cNvPr id="28678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3716338"/>
            <a:ext cx="3024187" cy="302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Oval 10"/>
          <p:cNvSpPr/>
          <p:nvPr/>
        </p:nvSpPr>
        <p:spPr>
          <a:xfrm>
            <a:off x="5219700" y="2997200"/>
            <a:ext cx="3024188" cy="3024188"/>
          </a:xfrm>
          <a:prstGeom prst="ellipse">
            <a:avLst/>
          </a:prstGeom>
          <a:solidFill>
            <a:srgbClr val="2DB6BC"/>
          </a:solidFill>
          <a:ln w="38100">
            <a:solidFill>
              <a:srgbClr val="FAFC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Keep doing this for a few minutes before opening your eyes and getting back to your day.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20"/>
          <p:cNvSpPr>
            <a:spLocks noGrp="1"/>
          </p:cNvSpPr>
          <p:nvPr>
            <p:ph type="title"/>
          </p:nvPr>
        </p:nvSpPr>
        <p:spPr>
          <a:xfrm>
            <a:off x="457200" y="436563"/>
            <a:ext cx="8220075" cy="5584825"/>
          </a:xfrm>
          <a:prstGeom prst="roundRect">
            <a:avLst>
              <a:gd name="adj" fmla="val 2204"/>
            </a:avLst>
          </a:prstGeom>
        </p:spPr>
        <p:txBody>
          <a:bodyPr/>
          <a:lstStyle/>
          <a:p>
            <a:pPr eaLnBrk="1" hangingPunct="1"/>
            <a:r>
              <a:rPr lang="en-GB" altLang="en-US" sz="5400" dirty="0">
                <a:latin typeface="Twinkl" pitchFamily="2" charset="0"/>
              </a:rPr>
              <a:t>Reflecting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 dirty="0">
                <a:latin typeface="+mn-lt"/>
                <a:ea typeface="Tuffy" panose="020B0603060100000000" pitchFamily="34" charset="0"/>
              </a:rPr>
              <a:t>Sharing our Experiences </a:t>
            </a:r>
          </a:p>
        </p:txBody>
      </p:sp>
      <p:pic>
        <p:nvPicPr>
          <p:cNvPr id="30723" name="Whole Class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3325" y="544513"/>
            <a:ext cx="12382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50888" y="1473200"/>
            <a:ext cx="7632700" cy="22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chemeClr val="tx1"/>
                </a:solidFill>
              </a:rPr>
              <a:t>Now let’s share our experiences of the activities we have done today.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55650" y="1844675"/>
            <a:ext cx="7632700" cy="525463"/>
          </a:xfrm>
          <a:prstGeom prst="rect">
            <a:avLst/>
          </a:prstGeom>
          <a:solidFill>
            <a:srgbClr val="2DB6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chemeClr val="bg1"/>
                </a:solidFill>
              </a:rPr>
              <a:t>Take a moment to think about your answers to these questions.</a:t>
            </a:r>
          </a:p>
        </p:txBody>
      </p:sp>
      <p:sp>
        <p:nvSpPr>
          <p:cNvPr id="7" name="Oval 6"/>
          <p:cNvSpPr/>
          <p:nvPr/>
        </p:nvSpPr>
        <p:spPr>
          <a:xfrm>
            <a:off x="1116013" y="2695575"/>
            <a:ext cx="1993900" cy="1993900"/>
          </a:xfrm>
          <a:prstGeom prst="ellipse">
            <a:avLst/>
          </a:prstGeom>
          <a:solidFill>
            <a:srgbClr val="F081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dirty="0">
                <a:solidFill>
                  <a:schemeClr val="bg1"/>
                </a:solidFill>
              </a:rPr>
              <a:t>What did you notice?</a:t>
            </a:r>
          </a:p>
        </p:txBody>
      </p:sp>
      <p:sp>
        <p:nvSpPr>
          <p:cNvPr id="11" name="Oval 10"/>
          <p:cNvSpPr/>
          <p:nvPr/>
        </p:nvSpPr>
        <p:spPr>
          <a:xfrm>
            <a:off x="3570288" y="2695575"/>
            <a:ext cx="1993900" cy="1993900"/>
          </a:xfrm>
          <a:prstGeom prst="ellipse">
            <a:avLst/>
          </a:prstGeom>
          <a:solidFill>
            <a:srgbClr val="DE1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dirty="0">
                <a:solidFill>
                  <a:schemeClr val="bg1"/>
                </a:solidFill>
              </a:rPr>
              <a:t>Did the mind wander?</a:t>
            </a:r>
          </a:p>
        </p:txBody>
      </p:sp>
      <p:sp>
        <p:nvSpPr>
          <p:cNvPr id="12" name="Oval 11"/>
          <p:cNvSpPr/>
          <p:nvPr/>
        </p:nvSpPr>
        <p:spPr>
          <a:xfrm>
            <a:off x="6024563" y="2695575"/>
            <a:ext cx="1993900" cy="1993900"/>
          </a:xfrm>
          <a:prstGeom prst="ellipse">
            <a:avLst/>
          </a:prstGeom>
          <a:solidFill>
            <a:srgbClr val="8D35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dirty="0">
                <a:solidFill>
                  <a:schemeClr val="bg1"/>
                </a:solidFill>
              </a:rPr>
              <a:t>What happened to your thoughts when you labelled them?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339975" y="5014913"/>
            <a:ext cx="4464050" cy="862012"/>
          </a:xfrm>
          <a:prstGeom prst="rect">
            <a:avLst/>
          </a:prstGeom>
          <a:solidFill>
            <a:srgbClr val="00A8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chemeClr val="bg1"/>
                </a:solidFill>
              </a:rPr>
              <a:t>Now if you feel happy to, please share your answers to each question with the class.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 animBg="1"/>
      <p:bldP spid="12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20"/>
          <p:cNvSpPr>
            <a:spLocks noGrp="1"/>
          </p:cNvSpPr>
          <p:nvPr>
            <p:ph type="title"/>
          </p:nvPr>
        </p:nvSpPr>
        <p:spPr>
          <a:xfrm>
            <a:off x="457200" y="436563"/>
            <a:ext cx="8220075" cy="5584825"/>
          </a:xfrm>
          <a:prstGeom prst="roundRect">
            <a:avLst>
              <a:gd name="adj" fmla="val 2204"/>
            </a:avLst>
          </a:prstGeom>
        </p:spPr>
        <p:txBody>
          <a:bodyPr/>
          <a:lstStyle/>
          <a:p>
            <a:pPr eaLnBrk="1" hangingPunct="1"/>
            <a:r>
              <a:rPr lang="en-GB" altLang="en-US" sz="5400">
                <a:latin typeface="Twinkl" pitchFamily="2" charset="0"/>
              </a:rPr>
              <a:t>The Big Questions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 dirty="0">
                <a:latin typeface="Twinkl" pitchFamily="2" charset="0"/>
              </a:rPr>
              <a:t>The Big Questions 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55650" y="2463800"/>
            <a:ext cx="7632700" cy="515938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>
                <a:solidFill>
                  <a:schemeClr val="bg1"/>
                </a:solidFill>
              </a:rPr>
              <a:t>Talk about these questions with a partner.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755650" y="1473200"/>
            <a:ext cx="763270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chemeClr val="tx1"/>
                </a:solidFill>
              </a:rPr>
              <a:t>What is Mindfulness?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chemeClr val="tx1"/>
                </a:solidFill>
              </a:rPr>
              <a:t>Is it easy or difficult to pay attention?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chemeClr val="tx1"/>
                </a:solidFill>
              </a:rPr>
              <a:t>What happens when we do not pay attention?</a:t>
            </a:r>
          </a:p>
        </p:txBody>
      </p:sp>
      <p:pic>
        <p:nvPicPr>
          <p:cNvPr id="32773" name="Picture 1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0088" y="3284538"/>
            <a:ext cx="2624137" cy="357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4" name="Picture 2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73738" y="3284538"/>
            <a:ext cx="2708275" cy="357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Oval 22"/>
          <p:cNvSpPr/>
          <p:nvPr/>
        </p:nvSpPr>
        <p:spPr>
          <a:xfrm>
            <a:off x="3397250" y="3284538"/>
            <a:ext cx="2303463" cy="2305050"/>
          </a:xfrm>
          <a:prstGeom prst="ellipse">
            <a:avLst/>
          </a:prstGeom>
          <a:solidFill>
            <a:srgbClr val="2DB6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>
                <a:solidFill>
                  <a:schemeClr val="bg1"/>
                </a:solidFill>
              </a:rPr>
              <a:t>What is the most useful thing you have learnt today?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>
          <a:xfrm>
            <a:off x="457200" y="479425"/>
            <a:ext cx="8220075" cy="1509713"/>
          </a:xfrm>
        </p:spPr>
        <p:txBody>
          <a:bodyPr/>
          <a:lstStyle/>
          <a:p>
            <a:pPr algn="ctr" eaLnBrk="1" hangingPunct="1"/>
            <a:r>
              <a:rPr lang="en-GB" altLang="en-US" dirty="0">
                <a:latin typeface="Twinkl" pitchFamily="2" charset="0"/>
              </a:rPr>
              <a:t>Mindfulness Helps to</a:t>
            </a:r>
            <a:br>
              <a:rPr lang="en-GB" altLang="en-US" dirty="0">
                <a:latin typeface="Twinkl" pitchFamily="2" charset="0"/>
              </a:rPr>
            </a:br>
            <a:r>
              <a:rPr lang="en-GB" altLang="en-US" dirty="0">
                <a:latin typeface="Twinkl" pitchFamily="2" charset="0"/>
              </a:rPr>
              <a:t>Settle the mind.</a:t>
            </a:r>
          </a:p>
        </p:txBody>
      </p:sp>
      <p:pic>
        <p:nvPicPr>
          <p:cNvPr id="33795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" y="1916113"/>
            <a:ext cx="4968875" cy="417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572000" y="2133600"/>
            <a:ext cx="3816350" cy="3743325"/>
          </a:xfrm>
          <a:prstGeom prst="rect">
            <a:avLst/>
          </a:prstGeom>
          <a:solidFill>
            <a:schemeClr val="bg1"/>
          </a:solidFill>
          <a:ln w="38100">
            <a:solidFill>
              <a:srgbClr val="F08115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chemeClr val="tx1"/>
                </a:solidFill>
              </a:rPr>
              <a:t>The mind is naturally scattered.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1600">
              <a:solidFill>
                <a:schemeClr val="tx1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chemeClr val="tx1"/>
                </a:solidFill>
              </a:rPr>
              <a:t>Learning to focus the mind can help us to settle and feel calm.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1600">
              <a:solidFill>
                <a:schemeClr val="tx1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chemeClr val="tx1"/>
                </a:solidFill>
              </a:rPr>
              <a:t>This can help us to better understand our feelings and emotions.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1600">
              <a:solidFill>
                <a:schemeClr val="tx1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chemeClr val="tx1"/>
                </a:solidFill>
              </a:rPr>
              <a:t>It can help us to not get so distracted by our thoughts.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1600">
              <a:solidFill>
                <a:schemeClr val="tx1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chemeClr val="tx1"/>
                </a:solidFill>
              </a:rPr>
              <a:t>Practicing mindfulness can have a positive impact on how we feel and on our mental health.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ounded Rectangle 24"/>
          <p:cNvSpPr/>
          <p:nvPr/>
        </p:nvSpPr>
        <p:spPr bwMode="auto">
          <a:xfrm>
            <a:off x="503238" y="2930525"/>
            <a:ext cx="8137525" cy="3414713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24" name="Rounded Rectangle 23"/>
          <p:cNvSpPr/>
          <p:nvPr/>
        </p:nvSpPr>
        <p:spPr bwMode="auto">
          <a:xfrm>
            <a:off x="503238" y="512763"/>
            <a:ext cx="8137525" cy="2192337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34820" name="Title 1"/>
          <p:cNvSpPr txBox="1">
            <a:spLocks/>
          </p:cNvSpPr>
          <p:nvPr/>
        </p:nvSpPr>
        <p:spPr bwMode="auto">
          <a:xfrm>
            <a:off x="628650" y="3071813"/>
            <a:ext cx="788670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chemeClr val="tx1"/>
                </a:solidFill>
              </a:rPr>
              <a:t>Success Criteria</a:t>
            </a:r>
          </a:p>
        </p:txBody>
      </p:sp>
      <p:sp>
        <p:nvSpPr>
          <p:cNvPr id="34821" name="Title 1"/>
          <p:cNvSpPr txBox="1">
            <a:spLocks/>
          </p:cNvSpPr>
          <p:nvPr/>
        </p:nvSpPr>
        <p:spPr bwMode="auto">
          <a:xfrm>
            <a:off x="628650" y="735013"/>
            <a:ext cx="788670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chemeClr val="tx1"/>
                </a:solidFill>
              </a:rPr>
              <a:t>Aim</a:t>
            </a:r>
          </a:p>
        </p:txBody>
      </p:sp>
      <p:sp>
        <p:nvSpPr>
          <p:cNvPr id="34822" name="Content Placeholder 15"/>
          <p:cNvSpPr>
            <a:spLocks noGrp="1"/>
          </p:cNvSpPr>
          <p:nvPr>
            <p:ph idx="1"/>
          </p:nvPr>
        </p:nvSpPr>
        <p:spPr>
          <a:xfrm>
            <a:off x="628650" y="1127125"/>
            <a:ext cx="7886700" cy="1409700"/>
          </a:xfrm>
        </p:spPr>
        <p:txBody>
          <a:bodyPr>
            <a:normAutofit/>
          </a:bodyPr>
          <a:lstStyle/>
          <a:p>
            <a:pPr eaLnBrk="1" hangingPunct="1"/>
            <a:r>
              <a:rPr lang="en-GB" altLang="en-US">
                <a:latin typeface="Twinkl" pitchFamily="2" charset="0"/>
              </a:rPr>
              <a:t>I can explain what mindfulness is.</a:t>
            </a:r>
          </a:p>
        </p:txBody>
      </p:sp>
      <p:sp>
        <p:nvSpPr>
          <p:cNvPr id="34823" name="Content Placeholder 15"/>
          <p:cNvSpPr txBox="1">
            <a:spLocks/>
          </p:cNvSpPr>
          <p:nvPr/>
        </p:nvSpPr>
        <p:spPr bwMode="auto">
          <a:xfrm>
            <a:off x="628650" y="3467100"/>
            <a:ext cx="7886700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0" tIns="252000" rIns="252000" bIns="180000"/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en-GB" altLang="en-US"/>
              <a:t>I can recognise when my mind wanders. </a:t>
            </a:r>
          </a:p>
          <a:p>
            <a:pPr eaLnBrk="1" hangingPunct="1">
              <a:lnSpc>
                <a:spcPct val="100000"/>
              </a:lnSpc>
            </a:pPr>
            <a:r>
              <a:rPr lang="en-GB" altLang="en-US"/>
              <a:t>I can label my thoughts.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ounded Rectangle 24"/>
          <p:cNvSpPr/>
          <p:nvPr/>
        </p:nvSpPr>
        <p:spPr bwMode="auto">
          <a:xfrm>
            <a:off x="503238" y="2930525"/>
            <a:ext cx="8137525" cy="3414713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24" name="Rounded Rectangle 23"/>
          <p:cNvSpPr/>
          <p:nvPr/>
        </p:nvSpPr>
        <p:spPr bwMode="auto">
          <a:xfrm>
            <a:off x="503238" y="512763"/>
            <a:ext cx="8137525" cy="2192337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11268" name="Title 1"/>
          <p:cNvSpPr txBox="1">
            <a:spLocks/>
          </p:cNvSpPr>
          <p:nvPr/>
        </p:nvSpPr>
        <p:spPr bwMode="auto">
          <a:xfrm>
            <a:off x="628650" y="3071813"/>
            <a:ext cx="788670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chemeClr val="tx1"/>
                </a:solidFill>
              </a:rPr>
              <a:t>Success Criteria</a:t>
            </a:r>
          </a:p>
        </p:txBody>
      </p:sp>
      <p:sp>
        <p:nvSpPr>
          <p:cNvPr id="11269" name="Title 1"/>
          <p:cNvSpPr txBox="1">
            <a:spLocks/>
          </p:cNvSpPr>
          <p:nvPr/>
        </p:nvSpPr>
        <p:spPr bwMode="auto">
          <a:xfrm>
            <a:off x="628650" y="735013"/>
            <a:ext cx="788670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chemeClr val="tx1"/>
                </a:solidFill>
              </a:rPr>
              <a:t>Aim</a:t>
            </a:r>
          </a:p>
        </p:txBody>
      </p:sp>
      <p:sp>
        <p:nvSpPr>
          <p:cNvPr id="11270" name="Content Placeholder 15"/>
          <p:cNvSpPr>
            <a:spLocks noGrp="1"/>
          </p:cNvSpPr>
          <p:nvPr>
            <p:ph idx="1"/>
          </p:nvPr>
        </p:nvSpPr>
        <p:spPr>
          <a:xfrm>
            <a:off x="628650" y="1127125"/>
            <a:ext cx="7886700" cy="1409700"/>
          </a:xfrm>
        </p:spPr>
        <p:txBody>
          <a:bodyPr>
            <a:normAutofit/>
          </a:bodyPr>
          <a:lstStyle/>
          <a:p>
            <a:pPr eaLnBrk="1" hangingPunct="1"/>
            <a:r>
              <a:rPr lang="en-GB" altLang="en-US" dirty="0">
                <a:latin typeface="Twinkl" pitchFamily="2" charset="0"/>
              </a:rPr>
              <a:t>I can explain what mindfulness is.</a:t>
            </a:r>
          </a:p>
        </p:txBody>
      </p:sp>
      <p:sp>
        <p:nvSpPr>
          <p:cNvPr id="11271" name="Content Placeholder 15"/>
          <p:cNvSpPr txBox="1">
            <a:spLocks/>
          </p:cNvSpPr>
          <p:nvPr/>
        </p:nvSpPr>
        <p:spPr bwMode="auto">
          <a:xfrm>
            <a:off x="628650" y="3467100"/>
            <a:ext cx="7886700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0" tIns="252000" rIns="252000" bIns="180000"/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en-GB" altLang="en-US"/>
              <a:t>I can recognise when my mind wanders. </a:t>
            </a:r>
          </a:p>
          <a:p>
            <a:pPr eaLnBrk="1" hangingPunct="1">
              <a:lnSpc>
                <a:spcPct val="100000"/>
              </a:lnSpc>
            </a:pPr>
            <a:r>
              <a:rPr lang="en-GB" altLang="en-US"/>
              <a:t>I can label my thoughts.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20"/>
          <p:cNvSpPr>
            <a:spLocks noGrp="1"/>
          </p:cNvSpPr>
          <p:nvPr>
            <p:ph type="title"/>
          </p:nvPr>
        </p:nvSpPr>
        <p:spPr>
          <a:xfrm>
            <a:off x="457200" y="436563"/>
            <a:ext cx="8220075" cy="5584825"/>
          </a:xfrm>
          <a:prstGeom prst="roundRect">
            <a:avLst>
              <a:gd name="adj" fmla="val 2204"/>
            </a:avLst>
          </a:prstGeom>
        </p:spPr>
        <p:txBody>
          <a:bodyPr/>
          <a:lstStyle/>
          <a:p>
            <a:pPr eaLnBrk="1" hangingPunct="1"/>
            <a:r>
              <a:rPr lang="en-GB" altLang="en-US" sz="5400" dirty="0">
                <a:latin typeface="Twinkl" pitchFamily="2" charset="0"/>
              </a:rPr>
              <a:t>The Big Questions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 dirty="0">
                <a:latin typeface="Twinkl" pitchFamily="2" charset="0"/>
              </a:rPr>
              <a:t>The Big Questions 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55650" y="2463800"/>
            <a:ext cx="7632700" cy="515938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>
                <a:solidFill>
                  <a:schemeClr val="bg1"/>
                </a:solidFill>
              </a:rPr>
              <a:t>Talk about these questions with a partner.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755650" y="1473200"/>
            <a:ext cx="763270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chemeClr val="tx1"/>
                </a:solidFill>
              </a:rPr>
              <a:t>What is Mindfulness?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chemeClr val="tx1"/>
                </a:solidFill>
              </a:rPr>
              <a:t>Is it easy or difficult to pay attention?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chemeClr val="tx1"/>
                </a:solidFill>
              </a:rPr>
              <a:t>What happens when we do not pay attention?</a:t>
            </a:r>
          </a:p>
        </p:txBody>
      </p:sp>
      <p:pic>
        <p:nvPicPr>
          <p:cNvPr id="13317" name="Picture 1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0088" y="3284538"/>
            <a:ext cx="2624137" cy="357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2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73738" y="3284538"/>
            <a:ext cx="2708275" cy="357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755650" y="2979738"/>
            <a:ext cx="7632700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chemeClr val="tx1"/>
                </a:solidFill>
              </a:rPr>
              <a:t>Now share your thoughts with the class.</a:t>
            </a:r>
          </a:p>
        </p:txBody>
      </p:sp>
      <p:sp>
        <p:nvSpPr>
          <p:cNvPr id="23" name="Oval 22"/>
          <p:cNvSpPr/>
          <p:nvPr/>
        </p:nvSpPr>
        <p:spPr>
          <a:xfrm>
            <a:off x="3414713" y="3711575"/>
            <a:ext cx="2305050" cy="2305050"/>
          </a:xfrm>
          <a:prstGeom prst="ellipse">
            <a:avLst/>
          </a:prstGeom>
          <a:solidFill>
            <a:srgbClr val="2DB6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dirty="0">
                <a:solidFill>
                  <a:schemeClr val="bg1"/>
                </a:solidFill>
              </a:rPr>
              <a:t>What a lot of interesting ideas!</a:t>
            </a:r>
            <a:br>
              <a:rPr lang="en-GB" sz="1600" dirty="0">
                <a:solidFill>
                  <a:schemeClr val="bg1"/>
                </a:solidFill>
              </a:rPr>
            </a:br>
            <a:r>
              <a:rPr lang="en-GB" sz="1600" dirty="0">
                <a:solidFill>
                  <a:schemeClr val="bg1"/>
                </a:solidFill>
              </a:rPr>
              <a:t>Now let’s explore these a little more.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20"/>
          <p:cNvSpPr>
            <a:spLocks noGrp="1"/>
          </p:cNvSpPr>
          <p:nvPr>
            <p:ph type="title"/>
          </p:nvPr>
        </p:nvSpPr>
        <p:spPr>
          <a:xfrm>
            <a:off x="457200" y="436563"/>
            <a:ext cx="8220075" cy="5584825"/>
          </a:xfrm>
          <a:prstGeom prst="roundRect">
            <a:avLst>
              <a:gd name="adj" fmla="val 2204"/>
            </a:avLst>
          </a:prstGeom>
        </p:spPr>
        <p:txBody>
          <a:bodyPr/>
          <a:lstStyle/>
          <a:p>
            <a:pPr eaLnBrk="1" hangingPunct="1"/>
            <a:r>
              <a:rPr lang="en-GB" altLang="en-US" sz="5400">
                <a:latin typeface="Twinkl" pitchFamily="2" charset="0"/>
              </a:rPr>
              <a:t>Reconnecting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452438" y="765175"/>
            <a:ext cx="8220075" cy="1439863"/>
          </a:xfrm>
        </p:spPr>
        <p:txBody>
          <a:bodyPr/>
          <a:lstStyle/>
          <a:p>
            <a:pPr algn="ctr" eaLnBrk="1" hangingPunct="1"/>
            <a:r>
              <a:rPr lang="en-GB" altLang="en-US" dirty="0">
                <a:latin typeface="Twinkl" pitchFamily="2" charset="0"/>
              </a:rPr>
              <a:t>Stressed, Sad,</a:t>
            </a:r>
            <a:br>
              <a:rPr lang="en-GB" altLang="en-US" dirty="0">
                <a:latin typeface="Twinkl" pitchFamily="2" charset="0"/>
              </a:rPr>
            </a:br>
            <a:r>
              <a:rPr lang="en-GB" altLang="en-US" dirty="0">
                <a:latin typeface="Twinkl" pitchFamily="2" charset="0"/>
              </a:rPr>
              <a:t>Anxious or Angry:</a:t>
            </a:r>
            <a:br>
              <a:rPr lang="en-GB" altLang="en-US" dirty="0">
                <a:latin typeface="Twinkl" pitchFamily="2" charset="0"/>
              </a:rPr>
            </a:br>
            <a:r>
              <a:rPr lang="en-GB" altLang="en-US" dirty="0">
                <a:latin typeface="Twinkl" pitchFamily="2" charset="0"/>
              </a:rPr>
              <a:t>Mindfulness and Mental Health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77875" y="5238750"/>
            <a:ext cx="1223963" cy="1631950"/>
          </a:xfrm>
          <a:prstGeom prst="rect">
            <a:avLst/>
          </a:prstGeom>
          <a:solidFill>
            <a:srgbClr val="E341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feeling stressed,</a:t>
            </a:r>
          </a:p>
        </p:txBody>
      </p:sp>
      <p:pic>
        <p:nvPicPr>
          <p:cNvPr id="15364" name="Whole Class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3325" y="544513"/>
            <a:ext cx="12382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235700" y="5224463"/>
            <a:ext cx="2152650" cy="1084262"/>
          </a:xfrm>
          <a:prstGeom prst="rect">
            <a:avLst/>
          </a:prstGeom>
          <a:solidFill>
            <a:srgbClr val="8D358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>
                <a:solidFill>
                  <a:schemeClr val="bg1"/>
                </a:solidFill>
              </a:rPr>
              <a:t>There are no ‘good’ or ‘bad’ feelings!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146300" y="5238750"/>
            <a:ext cx="1223963" cy="1631950"/>
          </a:xfrm>
          <a:prstGeom prst="rect">
            <a:avLst/>
          </a:prstGeom>
          <a:solidFill>
            <a:srgbClr val="FAB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feeling anxious,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509963" y="5229225"/>
            <a:ext cx="1223962" cy="1633538"/>
          </a:xfrm>
          <a:prstGeom prst="rect">
            <a:avLst/>
          </a:prstGeom>
          <a:solidFill>
            <a:srgbClr val="2DB6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feeling sad,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872038" y="5224463"/>
            <a:ext cx="1225550" cy="1633537"/>
          </a:xfrm>
          <a:prstGeom prst="rect">
            <a:avLst/>
          </a:prstGeom>
          <a:solidFill>
            <a:srgbClr val="00A8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feeling angry.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054100" y="2517775"/>
            <a:ext cx="7035800" cy="244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chemeClr val="tx1"/>
                </a:solidFill>
              </a:rPr>
              <a:t>Today we are going to be exploring a new subject.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1600">
              <a:solidFill>
                <a:schemeClr val="tx1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chemeClr val="tx1"/>
                </a:solidFill>
              </a:rPr>
              <a:t>This subject is called </a:t>
            </a:r>
            <a:r>
              <a:rPr lang="en-GB" altLang="en-US" sz="1600" b="1">
                <a:solidFill>
                  <a:schemeClr val="tx1"/>
                </a:solidFill>
              </a:rPr>
              <a:t>Mindfulness</a:t>
            </a:r>
            <a:r>
              <a:rPr lang="en-GB" altLang="en-US" sz="1600">
                <a:solidFill>
                  <a:schemeClr val="tx1"/>
                </a:solidFill>
              </a:rPr>
              <a:t>. We are going to use mindfulness to help us understand </a:t>
            </a:r>
            <a:r>
              <a:rPr lang="en-GB" altLang="en-US" sz="1600" b="1">
                <a:solidFill>
                  <a:schemeClr val="tx1"/>
                </a:solidFill>
              </a:rPr>
              <a:t>how we are feeling </a:t>
            </a:r>
            <a:r>
              <a:rPr lang="en-GB" altLang="en-US" sz="1600">
                <a:solidFill>
                  <a:schemeClr val="tx1"/>
                </a:solidFill>
              </a:rPr>
              <a:t>and how we can help ourselves be more settled and calm.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1600">
              <a:solidFill>
                <a:schemeClr val="tx1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chemeClr val="tx1"/>
                </a:solidFill>
              </a:rPr>
              <a:t>Understanding how we are feeling and how this can affect our behaviour is very important. It can help us feel more calm and settled.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1600">
              <a:solidFill>
                <a:schemeClr val="tx1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chemeClr val="tx1"/>
                </a:solidFill>
              </a:rPr>
              <a:t>It can also help us manage and live with our more difficult emotions such as: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452438" y="765175"/>
            <a:ext cx="8220075" cy="1439863"/>
          </a:xfrm>
        </p:spPr>
        <p:txBody>
          <a:bodyPr/>
          <a:lstStyle/>
          <a:p>
            <a:pPr algn="ctr" eaLnBrk="1" hangingPunct="1"/>
            <a:r>
              <a:rPr lang="en-GB" altLang="en-US" dirty="0">
                <a:latin typeface="Twinkl" pitchFamily="2" charset="0"/>
              </a:rPr>
              <a:t>Stressed, Sad,</a:t>
            </a:r>
            <a:br>
              <a:rPr lang="en-GB" altLang="en-US" dirty="0">
                <a:latin typeface="Twinkl" pitchFamily="2" charset="0"/>
              </a:rPr>
            </a:br>
            <a:r>
              <a:rPr lang="en-GB" altLang="en-US" dirty="0">
                <a:latin typeface="Twinkl" pitchFamily="2" charset="0"/>
              </a:rPr>
              <a:t>Anxious or Angry:</a:t>
            </a:r>
            <a:br>
              <a:rPr lang="en-GB" altLang="en-US" dirty="0">
                <a:latin typeface="Twinkl" pitchFamily="2" charset="0"/>
              </a:rPr>
            </a:br>
            <a:r>
              <a:rPr lang="en-GB" altLang="en-US" dirty="0">
                <a:latin typeface="Twinkl" pitchFamily="2" charset="0"/>
              </a:rPr>
              <a:t>Mindfulness and Mental Health</a:t>
            </a:r>
          </a:p>
        </p:txBody>
      </p:sp>
      <p:pic>
        <p:nvPicPr>
          <p:cNvPr id="16387" name="Whole Class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3325" y="544513"/>
            <a:ext cx="12382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Oval 9"/>
          <p:cNvSpPr/>
          <p:nvPr/>
        </p:nvSpPr>
        <p:spPr>
          <a:xfrm>
            <a:off x="755650" y="2425700"/>
            <a:ext cx="2890838" cy="28908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dirty="0">
                <a:solidFill>
                  <a:schemeClr val="bg1"/>
                </a:solidFill>
              </a:rPr>
              <a:t>Feeling this way from time to time is perfectly OK.  There is nothing to be afraid of or ashamed of in feeling </a:t>
            </a:r>
            <a:r>
              <a:rPr lang="en-GB" sz="1600" b="1" dirty="0">
                <a:solidFill>
                  <a:schemeClr val="bg1"/>
                </a:solidFill>
              </a:rPr>
              <a:t>stressed</a:t>
            </a:r>
            <a:r>
              <a:rPr lang="en-GB" sz="1600" dirty="0">
                <a:solidFill>
                  <a:schemeClr val="bg1"/>
                </a:solidFill>
              </a:rPr>
              <a:t>, </a:t>
            </a:r>
            <a:r>
              <a:rPr lang="en-GB" sz="1600" b="1" dirty="0">
                <a:solidFill>
                  <a:schemeClr val="bg1"/>
                </a:solidFill>
              </a:rPr>
              <a:t>anxious</a:t>
            </a:r>
            <a:r>
              <a:rPr lang="en-GB" sz="1600" dirty="0">
                <a:solidFill>
                  <a:schemeClr val="bg1"/>
                </a:solidFill>
              </a:rPr>
              <a:t>, </a:t>
            </a:r>
            <a:r>
              <a:rPr lang="en-GB" sz="1600" b="1" dirty="0">
                <a:solidFill>
                  <a:schemeClr val="bg1"/>
                </a:solidFill>
              </a:rPr>
              <a:t>sad</a:t>
            </a:r>
            <a:r>
              <a:rPr lang="en-GB" sz="1600" dirty="0">
                <a:solidFill>
                  <a:schemeClr val="bg1"/>
                </a:solidFill>
              </a:rPr>
              <a:t> or </a:t>
            </a:r>
            <a:r>
              <a:rPr lang="en-GB" sz="1600" b="1" dirty="0">
                <a:solidFill>
                  <a:schemeClr val="bg1"/>
                </a:solidFill>
              </a:rPr>
              <a:t>angry</a:t>
            </a:r>
            <a:r>
              <a:rPr lang="en-GB" sz="1600" dirty="0">
                <a:solidFill>
                  <a:schemeClr val="bg1"/>
                </a:solidFill>
              </a:rPr>
              <a:t>.  </a:t>
            </a:r>
          </a:p>
        </p:txBody>
      </p:sp>
      <p:sp>
        <p:nvSpPr>
          <p:cNvPr id="12" name="Oval 11"/>
          <p:cNvSpPr/>
          <p:nvPr/>
        </p:nvSpPr>
        <p:spPr>
          <a:xfrm>
            <a:off x="3468688" y="3908425"/>
            <a:ext cx="2206625" cy="2206625"/>
          </a:xfrm>
          <a:prstGeom prst="ellipse">
            <a:avLst/>
          </a:prstGeom>
          <a:solidFill>
            <a:srgbClr val="8D35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dirty="0"/>
              <a:t>Everyone experiences these emotions – friends, family, parents and even teachers!</a:t>
            </a:r>
          </a:p>
        </p:txBody>
      </p:sp>
      <p:sp>
        <p:nvSpPr>
          <p:cNvPr id="14" name="Oval 13"/>
          <p:cNvSpPr/>
          <p:nvPr/>
        </p:nvSpPr>
        <p:spPr>
          <a:xfrm>
            <a:off x="5508625" y="2425700"/>
            <a:ext cx="2890838" cy="2892425"/>
          </a:xfrm>
          <a:prstGeom prst="ellipse">
            <a:avLst/>
          </a:prstGeom>
          <a:solidFill>
            <a:srgbClr val="2DB6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dirty="0"/>
              <a:t>These feelings are often labelled as ‘</a:t>
            </a:r>
            <a:r>
              <a:rPr lang="en-GB" sz="1600" b="1" dirty="0"/>
              <a:t>bad</a:t>
            </a:r>
            <a:r>
              <a:rPr lang="en-GB" sz="1600" dirty="0"/>
              <a:t>’ but there is </a:t>
            </a:r>
            <a:r>
              <a:rPr lang="en-GB" sz="1600" b="1" dirty="0"/>
              <a:t>no such thing as a bad feeling or emotion</a:t>
            </a:r>
            <a:r>
              <a:rPr lang="en-GB" sz="1600" dirty="0"/>
              <a:t>.  Worries we have tend to come from our reaction to the emotion or feeling.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452438" y="765175"/>
            <a:ext cx="8220075" cy="1439863"/>
          </a:xfrm>
        </p:spPr>
        <p:txBody>
          <a:bodyPr/>
          <a:lstStyle/>
          <a:p>
            <a:pPr algn="ctr" eaLnBrk="1" hangingPunct="1"/>
            <a:r>
              <a:rPr lang="en-GB" altLang="en-US" dirty="0">
                <a:latin typeface="Twinkl" pitchFamily="2" charset="0"/>
              </a:rPr>
              <a:t>Stressed, Sad,</a:t>
            </a:r>
            <a:br>
              <a:rPr lang="en-GB" altLang="en-US" dirty="0">
                <a:latin typeface="Twinkl" pitchFamily="2" charset="0"/>
              </a:rPr>
            </a:br>
            <a:r>
              <a:rPr lang="en-GB" altLang="en-US" dirty="0">
                <a:latin typeface="Twinkl" pitchFamily="2" charset="0"/>
              </a:rPr>
              <a:t>Anxious or Angry:</a:t>
            </a:r>
            <a:br>
              <a:rPr lang="en-GB" altLang="en-US" dirty="0">
                <a:latin typeface="Twinkl" pitchFamily="2" charset="0"/>
              </a:rPr>
            </a:br>
            <a:r>
              <a:rPr lang="en-GB" altLang="en-US" dirty="0">
                <a:latin typeface="Twinkl" pitchFamily="2" charset="0"/>
              </a:rPr>
              <a:t>Mindfulness and Mental Health</a:t>
            </a:r>
          </a:p>
        </p:txBody>
      </p:sp>
      <p:pic>
        <p:nvPicPr>
          <p:cNvPr id="17411" name="Whole Class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3325" y="544513"/>
            <a:ext cx="12382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55650" y="2425700"/>
            <a:ext cx="7632700" cy="69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tx1"/>
                </a:solidFill>
              </a:rPr>
              <a:t>If we do not understand these emotions and how they can affect us, they can affect our mood and our mental health.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55650" y="3235325"/>
            <a:ext cx="7632700" cy="696913"/>
          </a:xfrm>
          <a:prstGeom prst="rect">
            <a:avLst/>
          </a:prstGeom>
          <a:solidFill>
            <a:srgbClr val="2DB6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000" tIns="108000" rIns="108000" bIns="1080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bg1"/>
                </a:solidFill>
              </a:rPr>
              <a:t>Sometimes, our more challenging emotions can take over our life and we can find ourselves feeling </a:t>
            </a:r>
            <a:r>
              <a:rPr lang="en-GB" altLang="en-US" b="1">
                <a:solidFill>
                  <a:schemeClr val="bg1"/>
                </a:solidFill>
              </a:rPr>
              <a:t>very sad and unhappy</a:t>
            </a:r>
            <a:r>
              <a:rPr lang="en-GB" altLang="en-US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55650" y="4221163"/>
            <a:ext cx="7632700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tx1"/>
                </a:solidFill>
              </a:rPr>
              <a:t>Mindfulness teaches us to be aware of, and understand our emotions. By practicing mindfulness when we experience challenging emotions, it can help us to let them go.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55650" y="5181600"/>
            <a:ext cx="7632700" cy="695325"/>
          </a:xfrm>
          <a:prstGeom prst="rect">
            <a:avLst/>
          </a:prstGeom>
          <a:solidFill>
            <a:srgbClr val="F081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000" tIns="108000" rIns="108000" bIns="1080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bg1"/>
                </a:solidFill>
              </a:rPr>
              <a:t>This helps us to be more </a:t>
            </a:r>
            <a:r>
              <a:rPr lang="en-GB" altLang="en-US" b="1">
                <a:solidFill>
                  <a:schemeClr val="bg1"/>
                </a:solidFill>
              </a:rPr>
              <a:t>happy</a:t>
            </a:r>
            <a:r>
              <a:rPr lang="en-GB" altLang="en-US">
                <a:solidFill>
                  <a:schemeClr val="bg1"/>
                </a:solidFill>
              </a:rPr>
              <a:t> and </a:t>
            </a:r>
            <a:r>
              <a:rPr lang="en-GB" altLang="en-US" b="1">
                <a:solidFill>
                  <a:schemeClr val="bg1"/>
                </a:solidFill>
              </a:rPr>
              <a:t>content</a:t>
            </a:r>
            <a:r>
              <a:rPr lang="en-GB" altLang="en-US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69938" y="5181600"/>
            <a:ext cx="7632700" cy="695325"/>
          </a:xfrm>
          <a:prstGeom prst="rect">
            <a:avLst/>
          </a:prstGeom>
          <a:solidFill>
            <a:srgbClr val="8D358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000" tIns="108000" rIns="108000" bIns="1080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>
                <a:solidFill>
                  <a:schemeClr val="bg1"/>
                </a:solidFill>
              </a:rPr>
              <a:t>There are no ‘good’ or ‘bad’ feelings!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1" grpId="1" animBg="1"/>
      <p:bldP spid="1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Custom 2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00A7E7"/>
      </a:accent1>
      <a:accent2>
        <a:srgbClr val="F0821A"/>
      </a:accent2>
      <a:accent3>
        <a:srgbClr val="8C368C"/>
      </a:accent3>
      <a:accent4>
        <a:srgbClr val="009640"/>
      </a:accent4>
      <a:accent5>
        <a:srgbClr val="31B7BC"/>
      </a:accent5>
      <a:accent6>
        <a:srgbClr val="F9B000"/>
      </a:accent6>
      <a:hlink>
        <a:srgbClr val="00B0F0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C2D07FF1-3EB1-4D9E-84F9-D2450425A22C}" vid="{819F8316-0E89-457C-B2A7-A168B6D0BF6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Template</Template>
  <TotalTime>995</TotalTime>
  <Words>1336</Words>
  <Application>Microsoft Office PowerPoint</Application>
  <PresentationFormat>On-screen Show (4:3)</PresentationFormat>
  <Paragraphs>126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5" baseType="lpstr">
      <vt:lpstr>Twinkl</vt:lpstr>
      <vt:lpstr>Twinkl SemiBold</vt:lpstr>
      <vt:lpstr>Tuffy</vt:lpstr>
      <vt:lpstr>Tuffy-TTF</vt:lpstr>
      <vt:lpstr>Calibri</vt:lpstr>
      <vt:lpstr>Arial</vt:lpstr>
      <vt:lpstr>Sassoon Infant Rg</vt:lpstr>
      <vt:lpstr>Office Theme</vt:lpstr>
      <vt:lpstr>PowerPoint Presentation</vt:lpstr>
      <vt:lpstr>PowerPoint Presentation</vt:lpstr>
      <vt:lpstr>PowerPoint Presentation</vt:lpstr>
      <vt:lpstr>The Big Questions</vt:lpstr>
      <vt:lpstr>The Big Questions </vt:lpstr>
      <vt:lpstr>Reconnecting</vt:lpstr>
      <vt:lpstr>Stressed, Sad, Anxious or Angry: Mindfulness and Mental Health</vt:lpstr>
      <vt:lpstr>Stressed, Sad, Anxious or Angry: Mindfulness and Mental Health</vt:lpstr>
      <vt:lpstr>Stressed, Sad, Anxious or Angry: Mindfulness and Mental Health</vt:lpstr>
      <vt:lpstr>Exploring</vt:lpstr>
      <vt:lpstr>What is Mindfulness?</vt:lpstr>
      <vt:lpstr>The Scattered Mind</vt:lpstr>
      <vt:lpstr>The Scattered Mind</vt:lpstr>
      <vt:lpstr>The Scattered Mind</vt:lpstr>
      <vt:lpstr>Guided Practice</vt:lpstr>
      <vt:lpstr>Breathing and Thinking </vt:lpstr>
      <vt:lpstr>Consolidating</vt:lpstr>
      <vt:lpstr>Thought Clouds</vt:lpstr>
      <vt:lpstr>Thought Clouds</vt:lpstr>
      <vt:lpstr>Thought Clouds</vt:lpstr>
      <vt:lpstr>Reflecting</vt:lpstr>
      <vt:lpstr>Sharing our Experiences </vt:lpstr>
      <vt:lpstr>The Big Questions</vt:lpstr>
      <vt:lpstr>The Big Questions </vt:lpstr>
      <vt:lpstr>Mindfulness Helps to Settle the mind.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Ridsdale</dc:creator>
  <cp:lastModifiedBy>Joseph Hayward</cp:lastModifiedBy>
  <cp:revision>65</cp:revision>
  <dcterms:created xsi:type="dcterms:W3CDTF">2018-01-15T15:49:44Z</dcterms:created>
  <dcterms:modified xsi:type="dcterms:W3CDTF">2019-05-05T17:32:36Z</dcterms:modified>
</cp:coreProperties>
</file>