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  <p:sldMasterId id="2147483673" r:id="rId5"/>
    <p:sldMasterId id="2147483675" r:id="rId6"/>
    <p:sldMasterId id="2147483677" r:id="rId7"/>
    <p:sldMasterId id="2147483679" r:id="rId8"/>
    <p:sldMasterId id="2147483682" r:id="rId9"/>
  </p:sldMasterIdLst>
  <p:notesMasterIdLst>
    <p:notesMasterId r:id="rId27"/>
  </p:notesMasterIdLst>
  <p:sldIdLst>
    <p:sldId id="325" r:id="rId10"/>
    <p:sldId id="297" r:id="rId11"/>
    <p:sldId id="309" r:id="rId12"/>
    <p:sldId id="299" r:id="rId13"/>
    <p:sldId id="319" r:id="rId14"/>
    <p:sldId id="320" r:id="rId15"/>
    <p:sldId id="323" r:id="rId16"/>
    <p:sldId id="312" r:id="rId17"/>
    <p:sldId id="300" r:id="rId18"/>
    <p:sldId id="307" r:id="rId19"/>
    <p:sldId id="306" r:id="rId20"/>
    <p:sldId id="308" r:id="rId21"/>
    <p:sldId id="324" r:id="rId22"/>
    <p:sldId id="315" r:id="rId23"/>
    <p:sldId id="316" r:id="rId24"/>
    <p:sldId id="317" r:id="rId25"/>
    <p:sldId id="31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commentAuthors" Target="commentAuthor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14/12/2020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11" Type="http://schemas.openxmlformats.org/officeDocument/2006/relationships/image" Target="../media/image22.png"/><Relationship Id="rId5" Type="http://schemas.openxmlformats.org/officeDocument/2006/relationships/image" Target="../media/image12.png"/><Relationship Id="rId10" Type="http://schemas.openxmlformats.org/officeDocument/2006/relationships/image" Target="../media/image29.png"/><Relationship Id="rId4" Type="http://schemas.openxmlformats.org/officeDocument/2006/relationships/image" Target="../media/image11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2" Type="http://schemas.openxmlformats.org/officeDocument/2006/relationships/image" Target="../media/image3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11" Type="http://schemas.openxmlformats.org/officeDocument/2006/relationships/image" Target="../media/image21.png"/><Relationship Id="rId5" Type="http://schemas.openxmlformats.org/officeDocument/2006/relationships/image" Target="../media/image12.png"/><Relationship Id="rId10" Type="http://schemas.openxmlformats.org/officeDocument/2006/relationships/image" Target="../media/image20.png"/><Relationship Id="rId4" Type="http://schemas.openxmlformats.org/officeDocument/2006/relationships/image" Target="../media/image11.png"/><Relationship Id="rId9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0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5.png"/><Relationship Id="rId7" Type="http://schemas.openxmlformats.org/officeDocument/2006/relationships/image" Target="../media/image30.png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9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35.png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6" Type="http://schemas.openxmlformats.org/officeDocument/2006/relationships/image" Target="../media/image38.png"/><Relationship Id="rId9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6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13.png"/><Relationship Id="rId11" Type="http://schemas.openxmlformats.org/officeDocument/2006/relationships/image" Target="../media/image21.png"/><Relationship Id="rId5" Type="http://schemas.openxmlformats.org/officeDocument/2006/relationships/image" Target="../media/image12.png"/><Relationship Id="rId10" Type="http://schemas.openxmlformats.org/officeDocument/2006/relationships/image" Target="../media/image20.png"/><Relationship Id="rId4" Type="http://schemas.openxmlformats.org/officeDocument/2006/relationships/image" Target="../media/image11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8EC12B-1D21-4F96-8E80-D766DE155E52}"/>
              </a:ext>
            </a:extLst>
          </p:cNvPr>
          <p:cNvSpPr txBox="1"/>
          <p:nvPr/>
        </p:nvSpPr>
        <p:spPr>
          <a:xfrm>
            <a:off x="503583" y="742122"/>
            <a:ext cx="74212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/>
              <a:t>15/12/2020</a:t>
            </a:r>
          </a:p>
          <a:p>
            <a:r>
              <a:rPr lang="en-GB" sz="3600" u="sng" dirty="0"/>
              <a:t>L.I: To use the 8 times tables</a:t>
            </a:r>
          </a:p>
        </p:txBody>
      </p:sp>
    </p:spTree>
    <p:extLst>
      <p:ext uri="{BB962C8B-B14F-4D97-AF65-F5344CB8AC3E}">
        <p14:creationId xmlns:p14="http://schemas.microsoft.com/office/powerpoint/2010/main" val="1199344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08714"/>
            <a:ext cx="1405916" cy="1695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97201" y="4571113"/>
            <a:ext cx="1395823" cy="153352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236094"/>
              </p:ext>
            </p:extLst>
          </p:nvPr>
        </p:nvGraphicFramePr>
        <p:xfrm>
          <a:off x="2073428" y="1397000"/>
          <a:ext cx="4955176" cy="2626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4">
                  <a:extLst>
                    <a:ext uri="{9D8B030D-6E8A-4147-A177-3AD203B41FA5}">
                      <a16:colId xmlns:a16="http://schemas.microsoft.com/office/drawing/2014/main" val="2910798503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781725672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07961009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10332397"/>
                    </a:ext>
                  </a:extLst>
                </a:gridCol>
              </a:tblGrid>
              <a:tr h="8754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576703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49234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778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9196" y="390368"/>
            <a:ext cx="550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Alex and Rosie are playing a game.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1509">
            <a:off x="2731770" y="4342516"/>
            <a:ext cx="1017270" cy="947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80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blipFill>
                <a:blip r:embed="rId8"/>
                <a:stretch>
                  <a:fillRect l="-6604" t="-10465" r="-534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 rot="21215443">
            <a:off x="2192163" y="13135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0241">
            <a:off x="5936629" y="4535013"/>
            <a:ext cx="956513" cy="89054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16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blipFill>
                <a:blip r:embed="rId10"/>
                <a:stretch>
                  <a:fillRect l="-627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 rot="215716">
            <a:off x="3505470" y="1415777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72</a:t>
            </a:r>
          </a:p>
        </p:txBody>
      </p:sp>
      <p:sp>
        <p:nvSpPr>
          <p:cNvPr id="16" name="TextBox 15"/>
          <p:cNvSpPr txBox="1"/>
          <p:nvPr/>
        </p:nvSpPr>
        <p:spPr>
          <a:xfrm rot="215716">
            <a:off x="4738210" y="1476012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16</a:t>
            </a:r>
          </a:p>
        </p:txBody>
      </p:sp>
      <p:sp>
        <p:nvSpPr>
          <p:cNvPr id="17" name="TextBox 16"/>
          <p:cNvSpPr txBox="1"/>
          <p:nvPr/>
        </p:nvSpPr>
        <p:spPr>
          <a:xfrm rot="21414429">
            <a:off x="5968484" y="1327573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80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4083">
            <a:off x="1987914" y="4615413"/>
            <a:ext cx="1017270" cy="9471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4002">
            <a:off x="5104252" y="4672659"/>
            <a:ext cx="975044" cy="9077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363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08714"/>
            <a:ext cx="1405916" cy="1695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97201" y="4571113"/>
            <a:ext cx="1395823" cy="153352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69171"/>
              </p:ext>
            </p:extLst>
          </p:nvPr>
        </p:nvGraphicFramePr>
        <p:xfrm>
          <a:off x="2073428" y="1397000"/>
          <a:ext cx="4955176" cy="2626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4">
                  <a:extLst>
                    <a:ext uri="{9D8B030D-6E8A-4147-A177-3AD203B41FA5}">
                      <a16:colId xmlns:a16="http://schemas.microsoft.com/office/drawing/2014/main" val="2910798503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781725672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07961009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10332397"/>
                    </a:ext>
                  </a:extLst>
                </a:gridCol>
              </a:tblGrid>
              <a:tr h="8754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576703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49234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778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9196" y="390368"/>
            <a:ext cx="550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Alex and Rosie are playing a game.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1509">
            <a:off x="5891776" y="4425457"/>
            <a:ext cx="1017270" cy="9471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9479">
            <a:off x="2023030" y="4522110"/>
            <a:ext cx="1007553" cy="9380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48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blipFill>
                <a:blip r:embed="rId9"/>
                <a:stretch>
                  <a:fillRect l="-6604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0241">
            <a:off x="2756969" y="4366127"/>
            <a:ext cx="956513" cy="8905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06832">
            <a:off x="5186693" y="4738894"/>
            <a:ext cx="994579" cy="9259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56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blipFill>
                <a:blip r:embed="rId12"/>
                <a:stretch>
                  <a:fillRect l="-627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 rot="21215443">
            <a:off x="2275603" y="219560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96</a:t>
            </a:r>
          </a:p>
        </p:txBody>
      </p:sp>
      <p:sp>
        <p:nvSpPr>
          <p:cNvPr id="18" name="TextBox 17"/>
          <p:cNvSpPr txBox="1"/>
          <p:nvPr/>
        </p:nvSpPr>
        <p:spPr>
          <a:xfrm rot="21215443">
            <a:off x="3458851" y="21867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48</a:t>
            </a:r>
          </a:p>
        </p:txBody>
      </p:sp>
      <p:sp>
        <p:nvSpPr>
          <p:cNvPr id="19" name="TextBox 18"/>
          <p:cNvSpPr txBox="1"/>
          <p:nvPr/>
        </p:nvSpPr>
        <p:spPr>
          <a:xfrm rot="409713">
            <a:off x="5983786" y="3231594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24</a:t>
            </a:r>
          </a:p>
        </p:txBody>
      </p:sp>
      <p:sp>
        <p:nvSpPr>
          <p:cNvPr id="20" name="TextBox 19"/>
          <p:cNvSpPr txBox="1"/>
          <p:nvPr/>
        </p:nvSpPr>
        <p:spPr>
          <a:xfrm rot="21329294">
            <a:off x="4754273" y="2205842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56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36392" y="3153658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40</a:t>
            </a:r>
          </a:p>
        </p:txBody>
      </p:sp>
      <p:sp>
        <p:nvSpPr>
          <p:cNvPr id="23" name="TextBox 22"/>
          <p:cNvSpPr txBox="1"/>
          <p:nvPr/>
        </p:nvSpPr>
        <p:spPr>
          <a:xfrm rot="285399">
            <a:off x="3478986" y="3199751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64</a:t>
            </a:r>
          </a:p>
        </p:txBody>
      </p:sp>
      <p:sp>
        <p:nvSpPr>
          <p:cNvPr id="25" name="TextBox 24"/>
          <p:cNvSpPr txBox="1"/>
          <p:nvPr/>
        </p:nvSpPr>
        <p:spPr>
          <a:xfrm rot="21368194">
            <a:off x="5925008" y="2175198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sp>
        <p:nvSpPr>
          <p:cNvPr id="26" name="TextBox 25"/>
          <p:cNvSpPr txBox="1"/>
          <p:nvPr/>
        </p:nvSpPr>
        <p:spPr>
          <a:xfrm rot="21215443">
            <a:off x="4704569" y="302107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48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41640" y="209290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53662" y="2960067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93368" y="2134029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 rot="21215443">
            <a:off x="2192163" y="13135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sp>
        <p:nvSpPr>
          <p:cNvPr id="31" name="TextBox 30"/>
          <p:cNvSpPr txBox="1"/>
          <p:nvPr/>
        </p:nvSpPr>
        <p:spPr>
          <a:xfrm rot="215716">
            <a:off x="3505470" y="1415777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72</a:t>
            </a:r>
          </a:p>
        </p:txBody>
      </p:sp>
      <p:sp>
        <p:nvSpPr>
          <p:cNvPr id="32" name="TextBox 31"/>
          <p:cNvSpPr txBox="1"/>
          <p:nvPr/>
        </p:nvSpPr>
        <p:spPr>
          <a:xfrm rot="215716">
            <a:off x="4738210" y="1476012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16</a:t>
            </a:r>
          </a:p>
        </p:txBody>
      </p:sp>
      <p:sp>
        <p:nvSpPr>
          <p:cNvPr id="33" name="TextBox 32"/>
          <p:cNvSpPr txBox="1"/>
          <p:nvPr/>
        </p:nvSpPr>
        <p:spPr>
          <a:xfrm rot="21414429">
            <a:off x="5968484" y="1327573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80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831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0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08714"/>
            <a:ext cx="1405916" cy="1695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97201" y="4571113"/>
            <a:ext cx="1395823" cy="153352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339667"/>
              </p:ext>
            </p:extLst>
          </p:nvPr>
        </p:nvGraphicFramePr>
        <p:xfrm>
          <a:off x="2073428" y="1397000"/>
          <a:ext cx="4955176" cy="2626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4">
                  <a:extLst>
                    <a:ext uri="{9D8B030D-6E8A-4147-A177-3AD203B41FA5}">
                      <a16:colId xmlns:a16="http://schemas.microsoft.com/office/drawing/2014/main" val="2910798503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781725672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07961009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10332397"/>
                    </a:ext>
                  </a:extLst>
                </a:gridCol>
              </a:tblGrid>
              <a:tr h="8754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576703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49234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778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9196" y="390368"/>
            <a:ext cx="5504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What number did Alex roll?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 rot="21215443">
            <a:off x="2275603" y="219560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96</a:t>
            </a:r>
          </a:p>
        </p:txBody>
      </p:sp>
      <p:sp>
        <p:nvSpPr>
          <p:cNvPr id="18" name="TextBox 17"/>
          <p:cNvSpPr txBox="1"/>
          <p:nvPr/>
        </p:nvSpPr>
        <p:spPr>
          <a:xfrm rot="21215443">
            <a:off x="3458851" y="21867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48</a:t>
            </a:r>
          </a:p>
        </p:txBody>
      </p:sp>
      <p:sp>
        <p:nvSpPr>
          <p:cNvPr id="19" name="TextBox 18"/>
          <p:cNvSpPr txBox="1"/>
          <p:nvPr/>
        </p:nvSpPr>
        <p:spPr>
          <a:xfrm rot="409713">
            <a:off x="5983786" y="3231594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24</a:t>
            </a:r>
          </a:p>
        </p:txBody>
      </p:sp>
      <p:sp>
        <p:nvSpPr>
          <p:cNvPr id="20" name="TextBox 19"/>
          <p:cNvSpPr txBox="1"/>
          <p:nvPr/>
        </p:nvSpPr>
        <p:spPr>
          <a:xfrm rot="21329294">
            <a:off x="4754273" y="2205842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56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36392" y="3153658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40</a:t>
            </a:r>
          </a:p>
        </p:txBody>
      </p:sp>
      <p:sp>
        <p:nvSpPr>
          <p:cNvPr id="23" name="TextBox 22"/>
          <p:cNvSpPr txBox="1"/>
          <p:nvPr/>
        </p:nvSpPr>
        <p:spPr>
          <a:xfrm rot="285399">
            <a:off x="3478986" y="3199751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64</a:t>
            </a:r>
          </a:p>
        </p:txBody>
      </p:sp>
      <p:sp>
        <p:nvSpPr>
          <p:cNvPr id="25" name="TextBox 24"/>
          <p:cNvSpPr txBox="1"/>
          <p:nvPr/>
        </p:nvSpPr>
        <p:spPr>
          <a:xfrm rot="21368194">
            <a:off x="5925008" y="2175198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sp>
        <p:nvSpPr>
          <p:cNvPr id="26" name="TextBox 25"/>
          <p:cNvSpPr txBox="1"/>
          <p:nvPr/>
        </p:nvSpPr>
        <p:spPr>
          <a:xfrm rot="21215443">
            <a:off x="4704569" y="302107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48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41640" y="209290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53662" y="2960067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93368" y="2134029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0136" y="2115304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2322850" y="4560166"/>
            <a:ext cx="2511498" cy="612000"/>
            <a:chOff x="2322850" y="4560166"/>
            <a:chExt cx="2511498" cy="61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2893334" y="4578035"/>
                  <a:ext cx="19410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r>
                        <a:rPr lang="en-GB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en-GB" sz="2800" dirty="0"/>
                    <a:t> 8 </a:t>
                  </a:r>
                  <a14:m>
                    <m:oMath xmlns:m="http://schemas.openxmlformats.org/officeDocument/2006/math"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96</a:t>
                  </a: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3334" y="4578035"/>
                  <a:ext cx="1941014" cy="523220"/>
                </a:xfrm>
                <a:prstGeom prst="rect">
                  <a:avLst/>
                </a:prstGeom>
                <a:blipFill>
                  <a:blip r:embed="rId7"/>
                  <a:stretch>
                    <a:fillRect t="-11628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>
              <a:off x="2322850" y="4560166"/>
              <a:ext cx="656942" cy="61200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092606" y="5542476"/>
                <a:ext cx="6463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>
                    <a:solidFill>
                      <a:schemeClr val="accent1"/>
                    </a:solidFill>
                  </a:rPr>
                  <a:t>8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606" y="5542476"/>
                <a:ext cx="646331" cy="461665"/>
              </a:xfrm>
              <a:prstGeom prst="rect">
                <a:avLst/>
              </a:prstGeom>
              <a:blipFill>
                <a:blip r:embed="rId8"/>
                <a:stretch>
                  <a:fillRect t="-13158" r="-13208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 rot="10800000" flipH="1">
            <a:off x="2896916" y="4955095"/>
            <a:ext cx="1175764" cy="603164"/>
          </a:xfrm>
          <a:prstGeom prst="arc">
            <a:avLst>
              <a:gd name="adj1" fmla="val 11358105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53012" y="4568194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94966" y="2259953"/>
            <a:ext cx="1213232" cy="88320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 rot="21215443">
            <a:off x="2192163" y="13135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sp>
        <p:nvSpPr>
          <p:cNvPr id="38" name="TextBox 37"/>
          <p:cNvSpPr txBox="1"/>
          <p:nvPr/>
        </p:nvSpPr>
        <p:spPr>
          <a:xfrm rot="215716">
            <a:off x="3505470" y="1415777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72</a:t>
            </a:r>
          </a:p>
        </p:txBody>
      </p:sp>
      <p:sp>
        <p:nvSpPr>
          <p:cNvPr id="39" name="TextBox 38"/>
          <p:cNvSpPr txBox="1"/>
          <p:nvPr/>
        </p:nvSpPr>
        <p:spPr>
          <a:xfrm rot="215716">
            <a:off x="4738210" y="1476012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 rot="21414429">
            <a:off x="5968484" y="1327573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80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63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9" grpId="0"/>
      <p:bldP spid="33" grpId="0"/>
      <p:bldP spid="34" grpId="0" animBg="1"/>
      <p:bldP spid="35" grpId="0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11745" y="1485713"/>
            <a:ext cx="3072799" cy="29609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6716" y="1301047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Multiples of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15393" y="1301047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Multiples of 4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833" y="4576335"/>
            <a:ext cx="1229294" cy="148287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2995" y="4588694"/>
            <a:ext cx="1241825" cy="151594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1571" y="5247987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644415" y="53906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8013" y="432355"/>
            <a:ext cx="124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31" name="Oval 30"/>
          <p:cNvSpPr/>
          <p:nvPr/>
        </p:nvSpPr>
        <p:spPr>
          <a:xfrm>
            <a:off x="3867385" y="1493194"/>
            <a:ext cx="3072799" cy="29609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2833500" y="3022616"/>
            <a:ext cx="3072799" cy="29609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57190" y="4582166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Multiples of 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38647" y="426155"/>
            <a:ext cx="124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/>
              </a:rPr>
              <a:t>16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64058" y="429281"/>
            <a:ext cx="124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/>
              </a:rPr>
              <a:t>20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16219" y="418674"/>
            <a:ext cx="124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alibri" panose="020F0502020204030204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8647" y="3022616"/>
            <a:ext cx="10580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29227" y="4779735"/>
            <a:ext cx="10580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40" name="TextBox 39"/>
          <p:cNvSpPr txBox="1"/>
          <p:nvPr/>
        </p:nvSpPr>
        <p:spPr>
          <a:xfrm rot="550366">
            <a:off x="3884350" y="3088355"/>
            <a:ext cx="124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/>
              </a:rPr>
              <a:t>24 48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35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-0.16649 0.2259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1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0.08229 0.4743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2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1125 0.2652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6 L -0.05277 0.2895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9" y="1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5" grpId="0"/>
      <p:bldP spid="21" grpId="0"/>
      <p:bldP spid="25" grpId="0"/>
      <p:bldP spid="25" grpId="1"/>
      <p:bldP spid="31" grpId="0" animBg="1"/>
      <p:bldP spid="33" grpId="0" animBg="1"/>
      <p:bldP spid="34" grpId="0"/>
      <p:bldP spid="36" grpId="0"/>
      <p:bldP spid="36" grpId="1"/>
      <p:bldP spid="37" grpId="0"/>
      <p:bldP spid="37" grpId="1"/>
      <p:bldP spid="38" grpId="0"/>
      <p:bldP spid="38" grpId="1"/>
      <p:bldP spid="4" grpId="0"/>
      <p:bldP spid="4" grpId="1"/>
      <p:bldP spid="39" grpId="0"/>
      <p:bldP spid="39" grpId="1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16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8?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blipFill>
                <a:blip r:embed="rId5"/>
                <a:stretch>
                  <a:fillRect l="-16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ular Callout 23"/>
          <p:cNvSpPr/>
          <p:nvPr/>
        </p:nvSpPr>
        <p:spPr>
          <a:xfrm>
            <a:off x="3053779" y="2012091"/>
            <a:ext cx="3786791" cy="1014801"/>
          </a:xfrm>
          <a:prstGeom prst="wedgeRoundRectCallout">
            <a:avLst>
              <a:gd name="adj1" fmla="val 56216"/>
              <a:gd name="adj2" fmla="val -37888"/>
              <a:gd name="adj3" fmla="val 16667"/>
            </a:avLst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53779" y="2102092"/>
                <a:ext cx="37867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 started from 12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and counted up 4 more 8s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3779" y="2102092"/>
                <a:ext cx="3786792" cy="830997"/>
              </a:xfrm>
              <a:prstGeom prst="rect">
                <a:avLst/>
              </a:prstGeom>
              <a:blipFill>
                <a:blip r:embed="rId6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5" name="Picture 9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92696" y="1216225"/>
            <a:ext cx="1344759" cy="1690725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1835087" y="4866306"/>
            <a:ext cx="49438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98610" y="4866306"/>
            <a:ext cx="582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00" name="Arc 99"/>
          <p:cNvSpPr/>
          <p:nvPr/>
        </p:nvSpPr>
        <p:spPr>
          <a:xfrm flipH="1">
            <a:off x="1835087" y="4130332"/>
            <a:ext cx="1840977" cy="1333812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1" name="Arc 100"/>
          <p:cNvSpPr/>
          <p:nvPr/>
        </p:nvSpPr>
        <p:spPr>
          <a:xfrm flipH="1">
            <a:off x="3676064" y="4131336"/>
            <a:ext cx="688050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384684" y="4866306"/>
            <a:ext cx="582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96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144727" y="3608116"/>
                <a:ext cx="11528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8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727" y="3608116"/>
                <a:ext cx="1152880" cy="523220"/>
              </a:xfrm>
              <a:prstGeom prst="rect">
                <a:avLst/>
              </a:prstGeom>
              <a:blipFill>
                <a:blip r:embed="rId8"/>
                <a:stretch>
                  <a:fillRect l="-11111" t="-11628" r="-952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3627355" y="3608116"/>
                <a:ext cx="6383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</a:t>
                </a:r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355" y="3608116"/>
                <a:ext cx="638316" cy="461665"/>
              </a:xfrm>
              <a:prstGeom prst="rect">
                <a:avLst/>
              </a:prstGeom>
              <a:blipFill>
                <a:blip r:embed="rId9"/>
                <a:stretch>
                  <a:fillRect l="-952" t="-10526" r="-1333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054521" y="4866306"/>
            <a:ext cx="686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104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6" name="Arc 105"/>
          <p:cNvSpPr/>
          <p:nvPr/>
        </p:nvSpPr>
        <p:spPr>
          <a:xfrm flipH="1">
            <a:off x="4362853" y="4135342"/>
            <a:ext cx="688050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4314144" y="3612122"/>
                <a:ext cx="6383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</a:t>
                </a: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144" y="3612122"/>
                <a:ext cx="638316" cy="461665"/>
              </a:xfrm>
              <a:prstGeom prst="rect">
                <a:avLst/>
              </a:prstGeom>
              <a:blipFill>
                <a:blip r:embed="rId10"/>
                <a:stretch>
                  <a:fillRect l="-962" t="-10667" r="-13462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TextBox 107"/>
          <p:cNvSpPr txBox="1"/>
          <p:nvPr/>
        </p:nvSpPr>
        <p:spPr>
          <a:xfrm>
            <a:off x="4741310" y="4866306"/>
            <a:ext cx="686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112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Arc 108"/>
          <p:cNvSpPr/>
          <p:nvPr/>
        </p:nvSpPr>
        <p:spPr>
          <a:xfrm flipH="1">
            <a:off x="5049642" y="4139348"/>
            <a:ext cx="688050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5000933" y="3616128"/>
                <a:ext cx="6383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</a:t>
                </a: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933" y="3616128"/>
                <a:ext cx="638316" cy="461665"/>
              </a:xfrm>
              <a:prstGeom prst="rect">
                <a:avLst/>
              </a:prstGeom>
              <a:blipFill>
                <a:blip r:embed="rId11"/>
                <a:stretch>
                  <a:fillRect l="-952" t="-10526" r="-1333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TextBox 110"/>
          <p:cNvSpPr txBox="1"/>
          <p:nvPr/>
        </p:nvSpPr>
        <p:spPr>
          <a:xfrm>
            <a:off x="5428099" y="4866306"/>
            <a:ext cx="68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120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2" name="Picture 16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67652" y="514657"/>
            <a:ext cx="747045" cy="747045"/>
          </a:xfrm>
          <a:prstGeom prst="rect">
            <a:avLst/>
          </a:prstGeom>
        </p:spPr>
      </p:pic>
      <p:sp>
        <p:nvSpPr>
          <p:cNvPr id="163" name="TextBox 162"/>
          <p:cNvSpPr txBox="1"/>
          <p:nvPr/>
        </p:nvSpPr>
        <p:spPr>
          <a:xfrm>
            <a:off x="5549333" y="63229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6" name="Arc 25"/>
          <p:cNvSpPr/>
          <p:nvPr/>
        </p:nvSpPr>
        <p:spPr>
          <a:xfrm flipH="1">
            <a:off x="5737692" y="4163135"/>
            <a:ext cx="688050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5688983" y="3639915"/>
                <a:ext cx="6383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</a:t>
                </a: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983" y="3639915"/>
                <a:ext cx="638316" cy="461665"/>
              </a:xfrm>
              <a:prstGeom prst="rect">
                <a:avLst/>
              </a:prstGeom>
              <a:blipFill>
                <a:blip r:embed="rId13"/>
                <a:stretch>
                  <a:fillRect l="-952" t="-10526" r="-1333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6116149" y="4866306"/>
            <a:ext cx="995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128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679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12" grpId="0"/>
      <p:bldP spid="100" grpId="0" animBg="1"/>
      <p:bldP spid="101" grpId="0" animBg="1"/>
      <p:bldP spid="102" grpId="0"/>
      <p:bldP spid="104" grpId="0"/>
      <p:bldP spid="105" grpId="0"/>
      <p:bldP spid="106" grpId="0" animBg="1"/>
      <p:bldP spid="107" grpId="0"/>
      <p:bldP spid="108" grpId="0"/>
      <p:bldP spid="109" grpId="0" animBg="1"/>
      <p:bldP spid="110" grpId="0"/>
      <p:bldP spid="111" grpId="0"/>
      <p:bldP spid="163" grpId="0"/>
      <p:bldP spid="163" grpId="1"/>
      <p:bldP spid="26" grpId="0" animBg="1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58" y="1142526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16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8?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blipFill>
                <a:blip r:embed="rId6"/>
                <a:stretch>
                  <a:fillRect l="-16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ounded Rectangular Callout 22"/>
          <p:cNvSpPr/>
          <p:nvPr/>
        </p:nvSpPr>
        <p:spPr>
          <a:xfrm>
            <a:off x="2095310" y="1434692"/>
            <a:ext cx="3725525" cy="846829"/>
          </a:xfrm>
          <a:prstGeom prst="wedgeRoundRectCallout">
            <a:avLst>
              <a:gd name="adj1" fmla="val -61596"/>
              <a:gd name="adj2" fmla="val 28442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95309" y="1450524"/>
                <a:ext cx="372552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 added 10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and 6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to make 128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309" y="1450524"/>
                <a:ext cx="3725525" cy="830997"/>
              </a:xfrm>
              <a:prstGeom prst="rect">
                <a:avLst/>
              </a:prstGeom>
              <a:blipFill>
                <a:blip r:embed="rId7"/>
                <a:stretch>
                  <a:fillRect l="-818" t="-5882" r="-2455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2498722" y="4595659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80</a:t>
                </a:r>
              </a:p>
            </p:txBody>
          </p:sp>
        </mc:Choice>
        <mc:Fallback xmlns="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8722" y="4595659"/>
                <a:ext cx="7848055" cy="523220"/>
              </a:xfrm>
              <a:prstGeom prst="rect">
                <a:avLst/>
              </a:prstGeom>
              <a:blipFill>
                <a:blip r:embed="rId8"/>
                <a:stretch>
                  <a:fillRect l="-1632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5820835" y="4595659"/>
                <a:ext cx="21861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6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48</a:t>
                </a:r>
              </a:p>
            </p:txBody>
          </p:sp>
        </mc:Choice>
        <mc:Fallback xmlns="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835" y="4595659"/>
                <a:ext cx="2186152" cy="523220"/>
              </a:xfrm>
              <a:prstGeom prst="rect">
                <a:avLst/>
              </a:prstGeom>
              <a:blipFill>
                <a:blip r:embed="rId9"/>
                <a:stretch>
                  <a:fillRect l="-586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367953"/>
              </p:ext>
            </p:extLst>
          </p:nvPr>
        </p:nvGraphicFramePr>
        <p:xfrm>
          <a:off x="1524000" y="3845080"/>
          <a:ext cx="6096000" cy="677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89294">
                  <a:extLst>
                    <a:ext uri="{9D8B030D-6E8A-4147-A177-3AD203B41FA5}">
                      <a16:colId xmlns:a16="http://schemas.microsoft.com/office/drawing/2014/main" val="2403377840"/>
                    </a:ext>
                  </a:extLst>
                </a:gridCol>
                <a:gridCol w="2106706">
                  <a:extLst>
                    <a:ext uri="{9D8B030D-6E8A-4147-A177-3AD203B41FA5}">
                      <a16:colId xmlns:a16="http://schemas.microsoft.com/office/drawing/2014/main" val="1034637264"/>
                    </a:ext>
                  </a:extLst>
                </a:gridCol>
              </a:tblGrid>
              <a:tr h="6773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48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601665"/>
                  </a:ext>
                </a:extLst>
              </a:tr>
            </a:tbl>
          </a:graphicData>
        </a:graphic>
      </p:graphicFrame>
      <p:sp>
        <p:nvSpPr>
          <p:cNvPr id="4" name="Right Brace 3"/>
          <p:cNvSpPr/>
          <p:nvPr/>
        </p:nvSpPr>
        <p:spPr>
          <a:xfrm rot="16200000">
            <a:off x="4389424" y="541280"/>
            <a:ext cx="334151" cy="612700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190052" y="287116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128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14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  <p:bldP spid="158" grpId="0"/>
      <p:bldP spid="4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458" y="192834"/>
            <a:ext cx="1427798" cy="1703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16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8?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26" y="384427"/>
                <a:ext cx="7848055" cy="523220"/>
              </a:xfrm>
              <a:prstGeom prst="rect">
                <a:avLst/>
              </a:prstGeom>
              <a:blipFill>
                <a:blip r:embed="rId6"/>
                <a:stretch>
                  <a:fillRect l="-16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ular Callout 23"/>
          <p:cNvSpPr/>
          <p:nvPr/>
        </p:nvSpPr>
        <p:spPr>
          <a:xfrm>
            <a:off x="2681368" y="1060351"/>
            <a:ext cx="4353590" cy="956845"/>
          </a:xfrm>
          <a:prstGeom prst="wedgeRoundRectCallout">
            <a:avLst>
              <a:gd name="adj1" fmla="val 56216"/>
              <a:gd name="adj2" fmla="val -37888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81368" y="1134335"/>
                <a:ext cx="43535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 knew</a:t>
                </a:r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that 8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 </m:t>
                    </m:r>
                  </m:oMath>
                </a14:m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64 so I doubled 64 to get 16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368" y="1134335"/>
                <a:ext cx="4353591" cy="830997"/>
              </a:xfrm>
              <a:prstGeom prst="rect">
                <a:avLst/>
              </a:prstGeom>
              <a:blipFill>
                <a:blip r:embed="rId7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3934619" y="2587069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64</a:t>
            </a:r>
            <a:endParaRPr lang="en-GB" sz="3200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775166" y="3171844"/>
            <a:ext cx="313509" cy="6425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386249" y="3171844"/>
            <a:ext cx="349720" cy="6294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466001" y="3780398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60</a:t>
            </a:r>
            <a:endParaRPr lang="en-GB" sz="3200" dirty="0"/>
          </a:p>
        </p:txBody>
      </p:sp>
      <p:sp>
        <p:nvSpPr>
          <p:cNvPr id="44" name="Rectangle 43"/>
          <p:cNvSpPr/>
          <p:nvPr/>
        </p:nvSpPr>
        <p:spPr>
          <a:xfrm>
            <a:off x="4579308" y="3768530"/>
            <a:ext cx="393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4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2271024" y="4384259"/>
            <a:ext cx="1127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double 60</a:t>
            </a:r>
            <a:endParaRPr lang="en-GB" sz="1050" dirty="0"/>
          </a:p>
        </p:txBody>
      </p:sp>
      <p:sp>
        <p:nvSpPr>
          <p:cNvPr id="47" name="Rectangle 46"/>
          <p:cNvSpPr/>
          <p:nvPr/>
        </p:nvSpPr>
        <p:spPr>
          <a:xfrm>
            <a:off x="5145832" y="4289973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double 4</a:t>
            </a:r>
            <a:endParaRPr lang="en-GB" sz="1050" dirty="0"/>
          </a:p>
        </p:txBody>
      </p:sp>
      <p:sp>
        <p:nvSpPr>
          <p:cNvPr id="48" name="Rectangle 47"/>
          <p:cNvSpPr/>
          <p:nvPr/>
        </p:nvSpPr>
        <p:spPr>
          <a:xfrm>
            <a:off x="2858425" y="4873460"/>
            <a:ext cx="809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120</a:t>
            </a:r>
            <a:endParaRPr lang="en-GB" sz="3200" dirty="0"/>
          </a:p>
        </p:txBody>
      </p:sp>
      <p:sp>
        <p:nvSpPr>
          <p:cNvPr id="49" name="Rectangle 48"/>
          <p:cNvSpPr/>
          <p:nvPr/>
        </p:nvSpPr>
        <p:spPr>
          <a:xfrm>
            <a:off x="5141175" y="486586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8</a:t>
            </a:r>
            <a:endParaRPr lang="en-GB" sz="3200" dirty="0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3255024" y="4327332"/>
            <a:ext cx="313509" cy="6425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949653" y="4291264"/>
            <a:ext cx="349720" cy="6294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103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3" grpId="0"/>
      <p:bldP spid="44" grpId="0"/>
      <p:bldP spid="7" grpId="0"/>
      <p:bldP spid="47" grpId="0"/>
      <p:bldP spid="48" grpId="0"/>
      <p:bldP spid="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94286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1)	 How many cakes?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2) 	 Write a multiplication equation to represent  	 the apples.       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3) 	 Complete the number track.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853778"/>
              </p:ext>
            </p:extLst>
          </p:nvPr>
        </p:nvGraphicFramePr>
        <p:xfrm>
          <a:off x="851040" y="5093928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198" y="745317"/>
            <a:ext cx="1265871" cy="139136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069" y="745317"/>
            <a:ext cx="1265871" cy="139136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940" y="745316"/>
            <a:ext cx="1265871" cy="13913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CAA7C-FBE2-4C64-90DD-4C9C91A15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677" y="3104866"/>
            <a:ext cx="6616396" cy="104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40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449835" y="187955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</a:t>
            </a:r>
            <a:endParaRPr lang="en-GB" sz="2400" dirty="0"/>
          </a:p>
        </p:txBody>
      </p:sp>
      <p:sp>
        <p:nvSpPr>
          <p:cNvPr id="24" name="Rectangle 23"/>
          <p:cNvSpPr/>
          <p:nvPr/>
        </p:nvSpPr>
        <p:spPr>
          <a:xfrm>
            <a:off x="185987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16</a:t>
            </a:r>
            <a:endParaRPr lang="en-GB" sz="2400" dirty="0"/>
          </a:p>
        </p:txBody>
      </p:sp>
      <p:sp>
        <p:nvSpPr>
          <p:cNvPr id="25" name="Rectangle 24"/>
          <p:cNvSpPr/>
          <p:nvPr/>
        </p:nvSpPr>
        <p:spPr>
          <a:xfrm>
            <a:off x="242541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24</a:t>
            </a:r>
            <a:endParaRPr lang="en-GB" sz="2400" dirty="0"/>
          </a:p>
        </p:txBody>
      </p:sp>
      <p:sp>
        <p:nvSpPr>
          <p:cNvPr id="26" name="Rectangle 25"/>
          <p:cNvSpPr/>
          <p:nvPr/>
        </p:nvSpPr>
        <p:spPr>
          <a:xfrm>
            <a:off x="299094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32</a:t>
            </a:r>
            <a:endParaRPr lang="en-GB" sz="2400" dirty="0"/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40</a:t>
            </a:r>
            <a:endParaRPr lang="en-GB" sz="2400" dirty="0"/>
          </a:p>
        </p:txBody>
      </p:sp>
      <p:sp>
        <p:nvSpPr>
          <p:cNvPr id="29" name="Rectangle 28"/>
          <p:cNvSpPr/>
          <p:nvPr/>
        </p:nvSpPr>
        <p:spPr>
          <a:xfrm>
            <a:off x="412201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48</a:t>
            </a:r>
            <a:endParaRPr lang="en-GB" sz="2400" dirty="0"/>
          </a:p>
        </p:txBody>
      </p:sp>
      <p:sp>
        <p:nvSpPr>
          <p:cNvPr id="30" name="Rectangle 29"/>
          <p:cNvSpPr/>
          <p:nvPr/>
        </p:nvSpPr>
        <p:spPr>
          <a:xfrm>
            <a:off x="468755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56</a:t>
            </a:r>
            <a:endParaRPr lang="en-GB" sz="2400" dirty="0"/>
          </a:p>
        </p:txBody>
      </p:sp>
      <p:sp>
        <p:nvSpPr>
          <p:cNvPr id="31" name="Rectangle 30"/>
          <p:cNvSpPr/>
          <p:nvPr/>
        </p:nvSpPr>
        <p:spPr>
          <a:xfrm>
            <a:off x="525308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64</a:t>
            </a:r>
            <a:endParaRPr lang="en-GB" sz="2400" dirty="0"/>
          </a:p>
        </p:txBody>
      </p:sp>
      <p:sp>
        <p:nvSpPr>
          <p:cNvPr id="32" name="Rectangle 31"/>
          <p:cNvSpPr/>
          <p:nvPr/>
        </p:nvSpPr>
        <p:spPr>
          <a:xfrm>
            <a:off x="581862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72</a:t>
            </a:r>
            <a:endParaRPr lang="en-GB" sz="2400" dirty="0"/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80</a:t>
            </a:r>
            <a:endParaRPr lang="en-GB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3295" y="527901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694969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88</a:t>
            </a:r>
            <a:endParaRPr lang="en-GB" sz="2400" dirty="0"/>
          </a:p>
        </p:txBody>
      </p:sp>
      <p:sp>
        <p:nvSpPr>
          <p:cNvPr id="55" name="Rectangle 54"/>
          <p:cNvSpPr/>
          <p:nvPr/>
        </p:nvSpPr>
        <p:spPr>
          <a:xfrm>
            <a:off x="7515230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96</a:t>
            </a:r>
            <a:endParaRPr lang="en-GB" sz="2400" dirty="0"/>
          </a:p>
        </p:txBody>
      </p:sp>
      <p:sp>
        <p:nvSpPr>
          <p:cNvPr id="56" name="Can 55"/>
          <p:cNvSpPr/>
          <p:nvPr/>
        </p:nvSpPr>
        <p:spPr>
          <a:xfrm rot="5400000">
            <a:off x="128390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Can 56"/>
          <p:cNvSpPr/>
          <p:nvPr/>
        </p:nvSpPr>
        <p:spPr>
          <a:xfrm rot="5400000">
            <a:off x="182053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1490856" y="452123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</a:t>
            </a:r>
            <a:endParaRPr lang="en-GB" sz="2400" dirty="0"/>
          </a:p>
        </p:txBody>
      </p:sp>
      <p:sp>
        <p:nvSpPr>
          <p:cNvPr id="59" name="Rectangle 58"/>
          <p:cNvSpPr/>
          <p:nvPr/>
        </p:nvSpPr>
        <p:spPr>
          <a:xfrm>
            <a:off x="190090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16</a:t>
            </a:r>
            <a:endParaRPr lang="en-GB" sz="2400" dirty="0"/>
          </a:p>
        </p:txBody>
      </p:sp>
      <p:sp>
        <p:nvSpPr>
          <p:cNvPr id="60" name="Rectangle 59"/>
          <p:cNvSpPr/>
          <p:nvPr/>
        </p:nvSpPr>
        <p:spPr>
          <a:xfrm>
            <a:off x="246643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24</a:t>
            </a:r>
            <a:endParaRPr lang="en-GB" sz="2400" dirty="0"/>
          </a:p>
        </p:txBody>
      </p:sp>
      <p:sp>
        <p:nvSpPr>
          <p:cNvPr id="61" name="Rectangle 60"/>
          <p:cNvSpPr/>
          <p:nvPr/>
        </p:nvSpPr>
        <p:spPr>
          <a:xfrm>
            <a:off x="303197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32</a:t>
            </a:r>
            <a:endParaRPr lang="en-GB" sz="2400" dirty="0"/>
          </a:p>
        </p:txBody>
      </p:sp>
      <p:sp>
        <p:nvSpPr>
          <p:cNvPr id="62" name="Rectangle 61"/>
          <p:cNvSpPr/>
          <p:nvPr/>
        </p:nvSpPr>
        <p:spPr>
          <a:xfrm>
            <a:off x="359750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40</a:t>
            </a:r>
            <a:endParaRPr lang="en-GB" sz="2400" dirty="0"/>
          </a:p>
        </p:txBody>
      </p:sp>
      <p:sp>
        <p:nvSpPr>
          <p:cNvPr id="63" name="Rectangle 62"/>
          <p:cNvSpPr/>
          <p:nvPr/>
        </p:nvSpPr>
        <p:spPr>
          <a:xfrm>
            <a:off x="416304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48</a:t>
            </a:r>
            <a:endParaRPr lang="en-GB" sz="2400" dirty="0"/>
          </a:p>
        </p:txBody>
      </p:sp>
      <p:sp>
        <p:nvSpPr>
          <p:cNvPr id="64" name="Rectangle 63"/>
          <p:cNvSpPr/>
          <p:nvPr/>
        </p:nvSpPr>
        <p:spPr>
          <a:xfrm>
            <a:off x="472857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56</a:t>
            </a:r>
            <a:endParaRPr lang="en-GB" sz="2400" dirty="0"/>
          </a:p>
        </p:txBody>
      </p:sp>
      <p:sp>
        <p:nvSpPr>
          <p:cNvPr id="65" name="Rectangle 64"/>
          <p:cNvSpPr/>
          <p:nvPr/>
        </p:nvSpPr>
        <p:spPr>
          <a:xfrm>
            <a:off x="529411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64</a:t>
            </a:r>
            <a:endParaRPr lang="en-GB" sz="2400" dirty="0"/>
          </a:p>
        </p:txBody>
      </p:sp>
      <p:sp>
        <p:nvSpPr>
          <p:cNvPr id="66" name="Rectangle 65"/>
          <p:cNvSpPr/>
          <p:nvPr/>
        </p:nvSpPr>
        <p:spPr>
          <a:xfrm>
            <a:off x="585964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72</a:t>
            </a:r>
            <a:endParaRPr lang="en-GB" sz="2400" dirty="0"/>
          </a:p>
        </p:txBody>
      </p:sp>
      <p:sp>
        <p:nvSpPr>
          <p:cNvPr id="67" name="Rectangle 66"/>
          <p:cNvSpPr/>
          <p:nvPr/>
        </p:nvSpPr>
        <p:spPr>
          <a:xfrm>
            <a:off x="642518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80</a:t>
            </a:r>
            <a:endParaRPr lang="en-GB" sz="2400" dirty="0"/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2951" y="3169579"/>
            <a:ext cx="1221801" cy="1137539"/>
          </a:xfrm>
          <a:prstGeom prst="rect">
            <a:avLst/>
          </a:prstGeom>
        </p:spPr>
      </p:pic>
      <p:sp>
        <p:nvSpPr>
          <p:cNvPr id="69" name="Can 68"/>
          <p:cNvSpPr/>
          <p:nvPr/>
        </p:nvSpPr>
        <p:spPr>
          <a:xfrm rot="5400000">
            <a:off x="239851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Can 69"/>
          <p:cNvSpPr/>
          <p:nvPr/>
        </p:nvSpPr>
        <p:spPr>
          <a:xfrm rot="5400000">
            <a:off x="293514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Can 70"/>
          <p:cNvSpPr/>
          <p:nvPr/>
        </p:nvSpPr>
        <p:spPr>
          <a:xfrm rot="5400000">
            <a:off x="351312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Can 71"/>
          <p:cNvSpPr/>
          <p:nvPr/>
        </p:nvSpPr>
        <p:spPr>
          <a:xfrm rot="5400000">
            <a:off x="404975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Can 72"/>
          <p:cNvSpPr/>
          <p:nvPr/>
        </p:nvSpPr>
        <p:spPr>
          <a:xfrm rot="5400000">
            <a:off x="462773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Can 73"/>
          <p:cNvSpPr/>
          <p:nvPr/>
        </p:nvSpPr>
        <p:spPr>
          <a:xfrm rot="5400000">
            <a:off x="516436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Can 74"/>
          <p:cNvSpPr/>
          <p:nvPr/>
        </p:nvSpPr>
        <p:spPr>
          <a:xfrm rot="5400000">
            <a:off x="574234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Can 75"/>
          <p:cNvSpPr/>
          <p:nvPr/>
        </p:nvSpPr>
        <p:spPr>
          <a:xfrm rot="5400000">
            <a:off x="627897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Can 76"/>
          <p:cNvSpPr/>
          <p:nvPr/>
        </p:nvSpPr>
        <p:spPr>
          <a:xfrm rot="5400000">
            <a:off x="685695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Can 77"/>
          <p:cNvSpPr/>
          <p:nvPr/>
        </p:nvSpPr>
        <p:spPr>
          <a:xfrm rot="5400000">
            <a:off x="739358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306286" y="2992639"/>
            <a:ext cx="637728" cy="1232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699071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88</a:t>
            </a:r>
            <a:endParaRPr lang="en-GB" sz="2400" dirty="0"/>
          </a:p>
        </p:txBody>
      </p:sp>
      <p:sp>
        <p:nvSpPr>
          <p:cNvPr id="80" name="Rectangle 79"/>
          <p:cNvSpPr/>
          <p:nvPr/>
        </p:nvSpPr>
        <p:spPr>
          <a:xfrm>
            <a:off x="7556251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96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2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06059 -3.7037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3.7037E-6 L 0.11927 -3.7037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-3.7037E-6 L 0.18246 0.0018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6 L 0.24114 0.0039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4 L 0.30434 0.0018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6 L 0.36302 -3.7037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-3.7037E-6 L 0.42621 -3.7037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-3.7037E-6 L 0.48489 0.00186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6 L 0.54809 -3.7037E-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-3.7037E-6 L 0.60677 -3.7037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-3.7037E-6 L 0.6776 -3.7037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1.11111E-6 L 0.6776 1.11111E-6 " pathEditMode="relative" rAng="0" ptsTypes="AA">
                                      <p:cBhvr>
                                        <p:cTn id="10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1.11111E-6 L 0.60677 1.11111E-6 " pathEditMode="relative" rAng="0" ptsTypes="AA">
                                      <p:cBhvr>
                                        <p:cTn id="11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5 L 0.54809 1.11111E-6 " pathEditMode="relative" rAng="0" ptsTypes="AA">
                                      <p:cBhvr>
                                        <p:cTn id="11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1.11111E-6 L 0.48489 0.00185 " pathEditMode="relative" rAng="0" ptsTypes="AA">
                                      <p:cBhvr>
                                        <p:cTn id="12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1.11111E-6 L 0.42621 1.11111E-6 " pathEditMode="relative" rAng="0" ptsTypes="AA">
                                      <p:cBhvr>
                                        <p:cTn id="13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5 L 0.36302 1.11111E-6 " pathEditMode="relative" rAng="0" ptsTypes="AA">
                                      <p:cBhvr>
                                        <p:cTn id="14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3 L 0.30434 0.00185 " pathEditMode="relative" rAng="0" ptsTypes="AA">
                                      <p:cBhvr>
                                        <p:cTn id="15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5 L 0.24114 0.00393 " pathEditMode="relative" rAng="0" ptsTypes="AA">
                                      <p:cBhvr>
                                        <p:cTn id="15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1.11111E-6 L 0.18246 0.00185 " pathEditMode="relative" rAng="0" ptsTypes="AA">
                                      <p:cBhvr>
                                        <p:cTn id="16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1.11111E-6 L 0.11927 1.11111E-6 " pathEditMode="relative" rAng="0" ptsTypes="AA">
                                      <p:cBhvr>
                                        <p:cTn id="17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6059 1.11111E-6 " pathEditMode="relative" rAng="0" ptsTypes="AA">
                                      <p:cBhvr>
                                        <p:cTn id="18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54" grpId="0"/>
      <p:bldP spid="55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12" grpId="0" animBg="1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40</a:t>
            </a:r>
            <a:endParaRPr lang="en-GB" sz="2400" dirty="0"/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80</a:t>
            </a:r>
            <a:endParaRPr lang="en-GB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4295760" y="527900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6000" dirty="0"/>
                  <a:t>7 </a:t>
                </a:r>
                <a14:m>
                  <m:oMath xmlns:m="http://schemas.openxmlformats.org/officeDocument/2006/math">
                    <m:r>
                      <a:rPr lang="en-GB" sz="6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6000" dirty="0"/>
                  <a:t> 8 </a:t>
                </a:r>
                <a14:m>
                  <m:oMath xmlns:m="http://schemas.openxmlformats.org/officeDocument/2006/math">
                    <m:r>
                      <a:rPr lang="en-GB" sz="6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6000" dirty="0"/>
                  <a:t> </a:t>
                </a: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blipFill>
                <a:blip r:embed="rId6"/>
                <a:stretch>
                  <a:fillRect l="-6309" t="-17964" b="-39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Rectangle 84"/>
          <p:cNvSpPr/>
          <p:nvPr/>
        </p:nvSpPr>
        <p:spPr>
          <a:xfrm>
            <a:off x="5129678" y="3323117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85"/>
          <p:cNvSpPr txBox="1"/>
          <p:nvPr/>
        </p:nvSpPr>
        <p:spPr>
          <a:xfrm>
            <a:off x="5197407" y="3267860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</a:rPr>
              <a:t>56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10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-0.12014 -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14 -3.7037E-6 L -0.05694 -3.703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94 -3.7037E-6 L 1.94444E-6 4.44444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8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72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blipFill>
                <a:blip r:embed="rId5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2436563" y="3300436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16196" y="3264487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9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Can 36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Can 37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40</a:t>
            </a:r>
            <a:endParaRPr lang="en-GB" sz="2400" dirty="0"/>
          </a:p>
        </p:txBody>
      </p:sp>
      <p:sp>
        <p:nvSpPr>
          <p:cNvPr id="40" name="Rectangle 39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80</a:t>
            </a:r>
            <a:endParaRPr lang="en-GB" sz="2400" dirty="0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5434622" y="527823"/>
            <a:ext cx="1221801" cy="1137539"/>
          </a:xfrm>
          <a:prstGeom prst="rect">
            <a:avLst/>
          </a:prstGeom>
        </p:spPr>
      </p:pic>
      <p:sp>
        <p:nvSpPr>
          <p:cNvPr id="42" name="Can 41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Can 42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Can 5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Can 5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Can 5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Can 5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Can 5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Can 6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Can 6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Can 6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456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476586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004262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600" noProof="0" dirty="0">
                    <a:solidFill>
                      <a:prstClr val="black"/>
                    </a:solidFill>
                    <a:latin typeface="Calibri" panose="020F0502020204030204"/>
                  </a:rPr>
                  <a:t>3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blipFill>
                <a:blip r:embed="rId5"/>
                <a:stretch>
                  <a:fillRect l="-8264" t="-16038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2332229" y="1787418"/>
            <a:ext cx="0" cy="108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600" noProof="0" dirty="0">
                    <a:solidFill>
                      <a:prstClr val="black"/>
                    </a:solidFill>
                    <a:latin typeface="Calibri" panose="020F0502020204030204"/>
                  </a:rPr>
                  <a:t>3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lang="en-GB" sz="3600" noProof="0" dirty="0">
                    <a:solidFill>
                      <a:prstClr val="black"/>
                    </a:solidFill>
                    <a:latin typeface="Calibri" panose="020F0502020204030204"/>
                  </a:rPr>
                  <a:t>8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24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blipFill>
                <a:blip r:embed="rId6"/>
                <a:stretch>
                  <a:fillRect l="-8264" t="-16981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85925" y="4005827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600" dirty="0">
                    <a:solidFill>
                      <a:prstClr val="black"/>
                    </a:solidFill>
                    <a:latin typeface="Calibri" panose="020F0502020204030204"/>
                  </a:rPr>
                  <a:t>8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32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5" y="4005827"/>
                <a:ext cx="2212465" cy="646331"/>
              </a:xfrm>
              <a:prstGeom prst="rect">
                <a:avLst/>
              </a:prstGeom>
              <a:blipFill>
                <a:blip r:embed="rId7"/>
                <a:stretch>
                  <a:fillRect l="-8540" t="-16038" r="-716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85924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600" dirty="0">
                    <a:solidFill>
                      <a:prstClr val="black"/>
                    </a:solidFill>
                    <a:latin typeface="Calibri" panose="020F0502020204030204"/>
                  </a:rPr>
                  <a:t>8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4" y="4649101"/>
                <a:ext cx="2212465" cy="646331"/>
              </a:xfrm>
              <a:prstGeom prst="rect">
                <a:avLst/>
              </a:prstGeom>
              <a:blipFill>
                <a:blip r:embed="rId8"/>
                <a:stretch>
                  <a:fillRect l="-8540" t="-16981" r="-716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083068"/>
              </p:ext>
            </p:extLst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4770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L 0.3257 0.002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13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0.32848 -0.0039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24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9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08714"/>
            <a:ext cx="1405916" cy="1695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97201" y="4571113"/>
            <a:ext cx="1395823" cy="153352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236094"/>
              </p:ext>
            </p:extLst>
          </p:nvPr>
        </p:nvGraphicFramePr>
        <p:xfrm>
          <a:off x="2073428" y="1397000"/>
          <a:ext cx="4955176" cy="2626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4">
                  <a:extLst>
                    <a:ext uri="{9D8B030D-6E8A-4147-A177-3AD203B41FA5}">
                      <a16:colId xmlns:a16="http://schemas.microsoft.com/office/drawing/2014/main" val="2910798503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781725672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07961009"/>
                    </a:ext>
                  </a:extLst>
                </a:gridCol>
                <a:gridCol w="1238794">
                  <a:extLst>
                    <a:ext uri="{9D8B030D-6E8A-4147-A177-3AD203B41FA5}">
                      <a16:colId xmlns:a16="http://schemas.microsoft.com/office/drawing/2014/main" val="3810332397"/>
                    </a:ext>
                  </a:extLst>
                </a:gridCol>
              </a:tblGrid>
              <a:tr h="8754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576703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49234"/>
                  </a:ext>
                </a:extLst>
              </a:tr>
              <a:tr h="87545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778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9196" y="390368"/>
            <a:ext cx="550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Alex and Rosie are playing a game.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1509">
            <a:off x="2731770" y="4342516"/>
            <a:ext cx="1017270" cy="9471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9479">
            <a:off x="2023030" y="4522110"/>
            <a:ext cx="1007553" cy="9380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590" y="5536951"/>
                <a:ext cx="1941014" cy="523220"/>
              </a:xfrm>
              <a:prstGeom prst="rect">
                <a:avLst/>
              </a:prstGeom>
              <a:blipFill>
                <a:blip r:embed="rId9"/>
                <a:stretch>
                  <a:fillRect l="-6604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 rot="21215443">
            <a:off x="2192163" y="1313526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32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0241">
            <a:off x="5936629" y="4535013"/>
            <a:ext cx="956513" cy="8905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06832">
            <a:off x="5186693" y="4738894"/>
            <a:ext cx="994579" cy="9259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32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334" y="5545814"/>
                <a:ext cx="1941014" cy="523220"/>
              </a:xfrm>
              <a:prstGeom prst="rect">
                <a:avLst/>
              </a:prstGeom>
              <a:blipFill>
                <a:blip r:embed="rId12"/>
                <a:stretch>
                  <a:fillRect l="-627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 rot="215716">
            <a:off x="3505470" y="1415777"/>
            <a:ext cx="2338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accent1"/>
                </a:solidFill>
              </a:rPr>
              <a:t>72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6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.8|1|0.9|1|1.1|1.3|1.3|1.3|1.2|1.3|1|1.2|1|1.3|0.9|1.2|0.9|1|1|1.3|0.8|1.4|4.2|2.4|1.1|1.5|1.1|0.8|1.1|0.8|1.1|0.8|0.9|1|1|0.7|1.2|0.7|1|0.8|1|0.7|1|1.4|1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5.9|1.3|3.2|4.1|0.5|3.9|0.4|0.3|0.4|0.3|0.5|0.3|0.5|0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1.2|2.5|4.9|2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|0.8|1.9|11.7|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8.8|3.6|2.2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2.5|2.1|3.5|2.5|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2|2.1|2.9|1.4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2.6|5.8|1.7|4.1|6|0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2|0.7|3.4|8.8|9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6.5|1.4|2.1|11.1|5|8.3|7.7|5.6|8.5|3.1|9.6|4.9|6.1|1.2|4.3|9.7"/>
</p:tagLst>
</file>

<file path=ppt/theme/theme1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050CD9-AA2B-490C-9891-122DCD024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12756</TotalTime>
  <Words>375</Words>
  <Application>Microsoft Office PowerPoint</Application>
  <PresentationFormat>On-screen Show (4:3)</PresentationFormat>
  <Paragraphs>175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SHazelby</cp:lastModifiedBy>
  <cp:revision>225</cp:revision>
  <dcterms:created xsi:type="dcterms:W3CDTF">2019-07-05T11:02:13Z</dcterms:created>
  <dcterms:modified xsi:type="dcterms:W3CDTF">2020-12-14T16:52:27Z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