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591" r:id="rId4"/>
    <p:sldId id="268" r:id="rId5"/>
    <p:sldId id="615" r:id="rId6"/>
    <p:sldId id="607" r:id="rId7"/>
    <p:sldId id="611" r:id="rId8"/>
    <p:sldId id="608" r:id="rId9"/>
    <p:sldId id="612" r:id="rId10"/>
    <p:sldId id="613" r:id="rId11"/>
    <p:sldId id="609" r:id="rId12"/>
    <p:sldId id="616" r:id="rId13"/>
    <p:sldId id="610" r:id="rId14"/>
    <p:sldId id="617" r:id="rId15"/>
    <p:sldId id="618" r:id="rId16"/>
    <p:sldId id="614" r:id="rId17"/>
    <p:sldId id="619" r:id="rId18"/>
    <p:sldId id="620" r:id="rId19"/>
    <p:sldId id="621" r:id="rId20"/>
    <p:sldId id="623" r:id="rId21"/>
    <p:sldId id="627" r:id="rId22"/>
    <p:sldId id="622" r:id="rId23"/>
    <p:sldId id="625" r:id="rId24"/>
    <p:sldId id="6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FE9"/>
    <a:srgbClr val="DA9ED3"/>
    <a:srgbClr val="BDBBBC"/>
    <a:srgbClr val="C9AFC4"/>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3571" autoAdjust="0"/>
  </p:normalViewPr>
  <p:slideViewPr>
    <p:cSldViewPr snapToGrid="0" snapToObjects="1">
      <p:cViewPr varScale="1">
        <p:scale>
          <a:sx n="61" d="100"/>
          <a:sy n="61" d="100"/>
        </p:scale>
        <p:origin x="1302"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9D35A-67AD-4823-ADE9-55DCF7448BE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D715BAA4-65BB-4333-B9AD-03EC2FEF815A}">
      <dgm:prSet phldrT="[Text]" custT="1"/>
      <dgm:spPr>
        <a:solidFill>
          <a:schemeClr val="bg1">
            <a:alpha val="90000"/>
          </a:schemeClr>
        </a:solidFill>
      </dgm:spPr>
      <dgm:t>
        <a:bodyPr/>
        <a:lstStyle/>
        <a:p>
          <a:r>
            <a:rPr lang="en-GB" sz="2400" dirty="0"/>
            <a:t>Embed vocabulary</a:t>
          </a:r>
        </a:p>
      </dgm:t>
    </dgm:pt>
    <dgm:pt modelId="{4EC2423D-0411-4F8E-A2DB-8D21A80633A4}" type="parTrans" cxnId="{0A425D5E-B5C7-4189-80A7-5277472CC786}">
      <dgm:prSet/>
      <dgm:spPr/>
      <dgm:t>
        <a:bodyPr/>
        <a:lstStyle/>
        <a:p>
          <a:endParaRPr lang="en-GB"/>
        </a:p>
      </dgm:t>
    </dgm:pt>
    <dgm:pt modelId="{712A3576-9292-4413-B628-55706CAE8953}" type="sibTrans" cxnId="{0A425D5E-B5C7-4189-80A7-5277472CC786}">
      <dgm:prSet/>
      <dgm:spPr/>
      <dgm:t>
        <a:bodyPr/>
        <a:lstStyle/>
        <a:p>
          <a:endParaRPr lang="en-GB"/>
        </a:p>
      </dgm:t>
    </dgm:pt>
    <dgm:pt modelId="{1D2DB3E4-4271-493B-B83E-148B5559DAA5}">
      <dgm:prSet phldrT="[Text]" custT="1"/>
      <dgm:spPr/>
      <dgm:t>
        <a:bodyPr/>
        <a:lstStyle/>
        <a:p>
          <a:r>
            <a:rPr lang="en-GB" sz="2800" dirty="0"/>
            <a:t>Number-free zones</a:t>
          </a:r>
        </a:p>
      </dgm:t>
    </dgm:pt>
    <dgm:pt modelId="{5C0F8748-51BF-4627-A061-17D30B5A6286}" type="parTrans" cxnId="{9657D0EA-8D07-4B4E-8EA4-B988E8D141DC}">
      <dgm:prSet/>
      <dgm:spPr/>
      <dgm:t>
        <a:bodyPr/>
        <a:lstStyle/>
        <a:p>
          <a:endParaRPr lang="en-GB"/>
        </a:p>
      </dgm:t>
    </dgm:pt>
    <dgm:pt modelId="{A46EC9A6-366C-4D6A-AB40-A4734EA1B135}" type="sibTrans" cxnId="{9657D0EA-8D07-4B4E-8EA4-B988E8D141DC}">
      <dgm:prSet/>
      <dgm:spPr/>
      <dgm:t>
        <a:bodyPr/>
        <a:lstStyle/>
        <a:p>
          <a:endParaRPr lang="en-GB"/>
        </a:p>
      </dgm:t>
    </dgm:pt>
    <dgm:pt modelId="{F9962CBD-EFBC-4DDA-B1E7-500C6EED3585}">
      <dgm:prSet phldrT="[Text]" custT="1"/>
      <dgm:spPr/>
      <dgm:t>
        <a:bodyPr/>
        <a:lstStyle/>
        <a:p>
          <a:r>
            <a:rPr lang="en-GB" sz="2800" dirty="0"/>
            <a:t>Answer-free zones</a:t>
          </a:r>
        </a:p>
      </dgm:t>
    </dgm:pt>
    <dgm:pt modelId="{2A2C6DE6-05A5-4CDC-98EC-254D07DD81FA}" type="parTrans" cxnId="{D281FA3E-9712-4BA9-8A0D-C874D57CD1FA}">
      <dgm:prSet/>
      <dgm:spPr/>
      <dgm:t>
        <a:bodyPr/>
        <a:lstStyle/>
        <a:p>
          <a:endParaRPr lang="en-GB"/>
        </a:p>
      </dgm:t>
    </dgm:pt>
    <dgm:pt modelId="{D0853106-2B0D-4403-B137-27D32D4E607C}" type="sibTrans" cxnId="{D281FA3E-9712-4BA9-8A0D-C874D57CD1FA}">
      <dgm:prSet/>
      <dgm:spPr/>
      <dgm:t>
        <a:bodyPr/>
        <a:lstStyle/>
        <a:p>
          <a:endParaRPr lang="en-GB"/>
        </a:p>
      </dgm:t>
    </dgm:pt>
    <dgm:pt modelId="{63B8BAAE-1731-40C3-B680-336E21889FDE}">
      <dgm:prSet custT="1"/>
      <dgm:spPr/>
      <dgm:t>
        <a:bodyPr/>
        <a:lstStyle/>
        <a:p>
          <a:r>
            <a:rPr lang="en-GB" sz="2800" dirty="0"/>
            <a:t>Full problem</a:t>
          </a:r>
        </a:p>
      </dgm:t>
    </dgm:pt>
    <dgm:pt modelId="{C839B423-47DB-4C25-88E6-0D149BD0C8D2}" type="parTrans" cxnId="{237292DA-3F91-41D6-940A-4024B47763AC}">
      <dgm:prSet/>
      <dgm:spPr/>
      <dgm:t>
        <a:bodyPr/>
        <a:lstStyle/>
        <a:p>
          <a:endParaRPr lang="en-GB"/>
        </a:p>
      </dgm:t>
    </dgm:pt>
    <dgm:pt modelId="{106B8211-2391-42EA-908A-A467C7647699}" type="sibTrans" cxnId="{237292DA-3F91-41D6-940A-4024B47763AC}">
      <dgm:prSet/>
      <dgm:spPr/>
      <dgm:t>
        <a:bodyPr/>
        <a:lstStyle/>
        <a:p>
          <a:endParaRPr lang="en-GB"/>
        </a:p>
      </dgm:t>
    </dgm:pt>
    <dgm:pt modelId="{9885FFD9-3869-4E29-9144-2A2411FFE13B}">
      <dgm:prSet/>
      <dgm:spPr/>
      <dgm:t>
        <a:bodyPr/>
        <a:lstStyle/>
        <a:p>
          <a:r>
            <a:rPr lang="en-GB" dirty="0"/>
            <a:t>Teach the mathematical concept/skill being tested within the question</a:t>
          </a:r>
        </a:p>
      </dgm:t>
    </dgm:pt>
    <dgm:pt modelId="{0EE9E9AB-B487-4325-AA26-2F909C20793A}" type="parTrans" cxnId="{70CECABF-0FB2-492B-BDE3-E4663653E7FE}">
      <dgm:prSet/>
      <dgm:spPr/>
      <dgm:t>
        <a:bodyPr/>
        <a:lstStyle/>
        <a:p>
          <a:endParaRPr lang="en-GB"/>
        </a:p>
      </dgm:t>
    </dgm:pt>
    <dgm:pt modelId="{B99544AF-7F3A-44C6-B747-275DFEBD5069}" type="sibTrans" cxnId="{70CECABF-0FB2-492B-BDE3-E4663653E7FE}">
      <dgm:prSet/>
      <dgm:spPr/>
      <dgm:t>
        <a:bodyPr/>
        <a:lstStyle/>
        <a:p>
          <a:endParaRPr lang="en-GB"/>
        </a:p>
      </dgm:t>
    </dgm:pt>
    <dgm:pt modelId="{030E53F3-3E06-4D64-8795-6E8AD74FCA49}" type="pres">
      <dgm:prSet presAssocID="{B4B9D35A-67AD-4823-ADE9-55DCF7448BE1}" presName="Name0" presStyleCnt="0">
        <dgm:presLayoutVars>
          <dgm:chMax val="11"/>
          <dgm:chPref val="11"/>
          <dgm:dir/>
          <dgm:resizeHandles/>
        </dgm:presLayoutVars>
      </dgm:prSet>
      <dgm:spPr/>
    </dgm:pt>
    <dgm:pt modelId="{0FE79976-091F-4443-8E05-F2C02E53F1E7}" type="pres">
      <dgm:prSet presAssocID="{63B8BAAE-1731-40C3-B680-336E21889FDE}" presName="Accent5" presStyleCnt="0"/>
      <dgm:spPr/>
    </dgm:pt>
    <dgm:pt modelId="{406255CE-3CF6-4BDF-A520-93E914F897DE}" type="pres">
      <dgm:prSet presAssocID="{63B8BAAE-1731-40C3-B680-336E21889FDE}" presName="Accent" presStyleLbl="node1" presStyleIdx="0" presStyleCnt="5"/>
      <dgm:spPr>
        <a:solidFill>
          <a:srgbClr val="00B050"/>
        </a:solidFill>
      </dgm:spPr>
    </dgm:pt>
    <dgm:pt modelId="{A17E6014-EA00-476D-9C54-05A7AE61128B}" type="pres">
      <dgm:prSet presAssocID="{63B8BAAE-1731-40C3-B680-336E21889FDE}" presName="ParentBackground5" presStyleCnt="0"/>
      <dgm:spPr/>
    </dgm:pt>
    <dgm:pt modelId="{9F6CA228-AAC2-4CE5-8CC5-713B2C1FB8FF}" type="pres">
      <dgm:prSet presAssocID="{63B8BAAE-1731-40C3-B680-336E21889FDE}" presName="ParentBackground" presStyleLbl="fgAcc1" presStyleIdx="0" presStyleCnt="5"/>
      <dgm:spPr/>
    </dgm:pt>
    <dgm:pt modelId="{ACCE9E52-ABCD-4944-9E5C-30C40F7320C3}" type="pres">
      <dgm:prSet presAssocID="{63B8BAAE-1731-40C3-B680-336E21889FDE}" presName="Parent5" presStyleLbl="revTx" presStyleIdx="0" presStyleCnt="0">
        <dgm:presLayoutVars>
          <dgm:chMax val="1"/>
          <dgm:chPref val="1"/>
          <dgm:bulletEnabled val="1"/>
        </dgm:presLayoutVars>
      </dgm:prSet>
      <dgm:spPr/>
    </dgm:pt>
    <dgm:pt modelId="{F9D40742-994E-4AFF-8647-734A501E187E}" type="pres">
      <dgm:prSet presAssocID="{F9962CBD-EFBC-4DDA-B1E7-500C6EED3585}" presName="Accent4" presStyleCnt="0"/>
      <dgm:spPr/>
    </dgm:pt>
    <dgm:pt modelId="{D0A97E5C-AC7A-4AB2-852E-1C04449AC4FB}" type="pres">
      <dgm:prSet presAssocID="{F9962CBD-EFBC-4DDA-B1E7-500C6EED3585}" presName="Accent" presStyleLbl="node1" presStyleIdx="1" presStyleCnt="5"/>
      <dgm:spPr>
        <a:solidFill>
          <a:srgbClr val="00B0F0"/>
        </a:solidFill>
      </dgm:spPr>
    </dgm:pt>
    <dgm:pt modelId="{7CEED4DC-918A-4FE9-BAB4-FE59B107E5C8}" type="pres">
      <dgm:prSet presAssocID="{F9962CBD-EFBC-4DDA-B1E7-500C6EED3585}" presName="ParentBackground4" presStyleCnt="0"/>
      <dgm:spPr/>
    </dgm:pt>
    <dgm:pt modelId="{1577B1E4-2EEF-473F-87C3-2AC0B2EE8E57}" type="pres">
      <dgm:prSet presAssocID="{F9962CBD-EFBC-4DDA-B1E7-500C6EED3585}" presName="ParentBackground" presStyleLbl="fgAcc1" presStyleIdx="1" presStyleCnt="5" custLinFactNeighborX="1146" custLinFactNeighborY="-1720"/>
      <dgm:spPr/>
    </dgm:pt>
    <dgm:pt modelId="{5A568378-B387-415B-A1C9-0DE3AD2DFABE}" type="pres">
      <dgm:prSet presAssocID="{F9962CBD-EFBC-4DDA-B1E7-500C6EED3585}" presName="Parent4" presStyleLbl="revTx" presStyleIdx="0" presStyleCnt="0">
        <dgm:presLayoutVars>
          <dgm:chMax val="1"/>
          <dgm:chPref val="1"/>
          <dgm:bulletEnabled val="1"/>
        </dgm:presLayoutVars>
      </dgm:prSet>
      <dgm:spPr/>
    </dgm:pt>
    <dgm:pt modelId="{E6F913AF-8AA7-49A5-81A4-2BFD6C7D6116}" type="pres">
      <dgm:prSet presAssocID="{1D2DB3E4-4271-493B-B83E-148B5559DAA5}" presName="Accent3" presStyleCnt="0"/>
      <dgm:spPr/>
    </dgm:pt>
    <dgm:pt modelId="{874EC14F-F70E-49C2-BC88-4DD5BFA045B1}" type="pres">
      <dgm:prSet presAssocID="{1D2DB3E4-4271-493B-B83E-148B5559DAA5}" presName="Accent" presStyleLbl="node1" presStyleIdx="2" presStyleCnt="5"/>
      <dgm:spPr>
        <a:solidFill>
          <a:srgbClr val="FFFF00"/>
        </a:solidFill>
      </dgm:spPr>
    </dgm:pt>
    <dgm:pt modelId="{8DE9C6E5-4B1D-4280-91BC-B614058CF4A8}" type="pres">
      <dgm:prSet presAssocID="{1D2DB3E4-4271-493B-B83E-148B5559DAA5}" presName="ParentBackground3" presStyleCnt="0"/>
      <dgm:spPr/>
    </dgm:pt>
    <dgm:pt modelId="{45E2A76E-6CE9-46A9-91A5-EED7EF857AF2}" type="pres">
      <dgm:prSet presAssocID="{1D2DB3E4-4271-493B-B83E-148B5559DAA5}" presName="ParentBackground" presStyleLbl="fgAcc1" presStyleIdx="2" presStyleCnt="5"/>
      <dgm:spPr/>
    </dgm:pt>
    <dgm:pt modelId="{670F2574-E1EE-4C78-B774-98889C176B0B}" type="pres">
      <dgm:prSet presAssocID="{1D2DB3E4-4271-493B-B83E-148B5559DAA5}" presName="Parent3" presStyleLbl="revTx" presStyleIdx="0" presStyleCnt="0">
        <dgm:presLayoutVars>
          <dgm:chMax val="1"/>
          <dgm:chPref val="1"/>
          <dgm:bulletEnabled val="1"/>
        </dgm:presLayoutVars>
      </dgm:prSet>
      <dgm:spPr/>
    </dgm:pt>
    <dgm:pt modelId="{FC7F3D8A-B1A5-4239-9090-0210CBECF981}" type="pres">
      <dgm:prSet presAssocID="{D715BAA4-65BB-4333-B9AD-03EC2FEF815A}" presName="Accent2" presStyleCnt="0"/>
      <dgm:spPr/>
    </dgm:pt>
    <dgm:pt modelId="{479E8DD8-45C5-49D1-BCE2-981F67C9F11D}" type="pres">
      <dgm:prSet presAssocID="{D715BAA4-65BB-4333-B9AD-03EC2FEF815A}" presName="Accent" presStyleLbl="node1" presStyleIdx="3" presStyleCnt="5"/>
      <dgm:spPr>
        <a:solidFill>
          <a:srgbClr val="FF0000"/>
        </a:solidFill>
      </dgm:spPr>
    </dgm:pt>
    <dgm:pt modelId="{ED0606C9-EEEC-4F0D-B470-974D61F8E160}" type="pres">
      <dgm:prSet presAssocID="{D715BAA4-65BB-4333-B9AD-03EC2FEF815A}" presName="ParentBackground2" presStyleCnt="0"/>
      <dgm:spPr/>
    </dgm:pt>
    <dgm:pt modelId="{4EFA10FA-2857-48EE-844F-4939C8159F00}" type="pres">
      <dgm:prSet presAssocID="{D715BAA4-65BB-4333-B9AD-03EC2FEF815A}" presName="ParentBackground" presStyleLbl="fgAcc1" presStyleIdx="3" presStyleCnt="5"/>
      <dgm:spPr/>
    </dgm:pt>
    <dgm:pt modelId="{03A5894B-F5AB-4D51-BC62-ED060E385857}" type="pres">
      <dgm:prSet presAssocID="{D715BAA4-65BB-4333-B9AD-03EC2FEF815A}" presName="Parent2" presStyleLbl="revTx" presStyleIdx="0" presStyleCnt="0">
        <dgm:presLayoutVars>
          <dgm:chMax val="1"/>
          <dgm:chPref val="1"/>
          <dgm:bulletEnabled val="1"/>
        </dgm:presLayoutVars>
      </dgm:prSet>
      <dgm:spPr/>
    </dgm:pt>
    <dgm:pt modelId="{F61C239C-5FFC-41E7-B124-E678209B61D2}" type="pres">
      <dgm:prSet presAssocID="{9885FFD9-3869-4E29-9144-2A2411FFE13B}" presName="Accent1" presStyleCnt="0"/>
      <dgm:spPr/>
    </dgm:pt>
    <dgm:pt modelId="{F8652F0A-9B41-4998-921F-88E2DADCCA80}" type="pres">
      <dgm:prSet presAssocID="{9885FFD9-3869-4E29-9144-2A2411FFE13B}" presName="Accent" presStyleLbl="node1" presStyleIdx="4" presStyleCnt="5"/>
      <dgm:spPr/>
    </dgm:pt>
    <dgm:pt modelId="{23974F0A-CB3A-415C-A652-B090FFC99931}" type="pres">
      <dgm:prSet presAssocID="{9885FFD9-3869-4E29-9144-2A2411FFE13B}" presName="ParentBackground1" presStyleCnt="0"/>
      <dgm:spPr/>
    </dgm:pt>
    <dgm:pt modelId="{F2D0657E-FA27-46FB-B797-A41B3FC73954}" type="pres">
      <dgm:prSet presAssocID="{9885FFD9-3869-4E29-9144-2A2411FFE13B}" presName="ParentBackground" presStyleLbl="fgAcc1" presStyleIdx="4" presStyleCnt="5"/>
      <dgm:spPr/>
    </dgm:pt>
    <dgm:pt modelId="{C0FEB17C-AD89-4C71-B779-917781057A35}" type="pres">
      <dgm:prSet presAssocID="{9885FFD9-3869-4E29-9144-2A2411FFE13B}" presName="Parent1" presStyleLbl="revTx" presStyleIdx="0" presStyleCnt="0">
        <dgm:presLayoutVars>
          <dgm:chMax val="1"/>
          <dgm:chPref val="1"/>
          <dgm:bulletEnabled val="1"/>
        </dgm:presLayoutVars>
      </dgm:prSet>
      <dgm:spPr/>
    </dgm:pt>
  </dgm:ptLst>
  <dgm:cxnLst>
    <dgm:cxn modelId="{F4D8CC13-E082-49B1-B334-CE3D13E0E473}" type="presOf" srcId="{63B8BAAE-1731-40C3-B680-336E21889FDE}" destId="{ACCE9E52-ABCD-4944-9E5C-30C40F7320C3}" srcOrd="1" destOrd="0" presId="urn:microsoft.com/office/officeart/2011/layout/CircleProcess"/>
    <dgm:cxn modelId="{D281FA3E-9712-4BA9-8A0D-C874D57CD1FA}" srcId="{B4B9D35A-67AD-4823-ADE9-55DCF7448BE1}" destId="{F9962CBD-EFBC-4DDA-B1E7-500C6EED3585}" srcOrd="3" destOrd="0" parTransId="{2A2C6DE6-05A5-4CDC-98EC-254D07DD81FA}" sibTransId="{D0853106-2B0D-4403-B137-27D32D4E607C}"/>
    <dgm:cxn modelId="{0A425D5E-B5C7-4189-80A7-5277472CC786}" srcId="{B4B9D35A-67AD-4823-ADE9-55DCF7448BE1}" destId="{D715BAA4-65BB-4333-B9AD-03EC2FEF815A}" srcOrd="1" destOrd="0" parTransId="{4EC2423D-0411-4F8E-A2DB-8D21A80633A4}" sibTransId="{712A3576-9292-4413-B628-55706CAE8953}"/>
    <dgm:cxn modelId="{F1D91664-A779-4F77-9B44-A1B39EEB0A28}" type="presOf" srcId="{1D2DB3E4-4271-493B-B83E-148B5559DAA5}" destId="{45E2A76E-6CE9-46A9-91A5-EED7EF857AF2}" srcOrd="0" destOrd="0" presId="urn:microsoft.com/office/officeart/2011/layout/CircleProcess"/>
    <dgm:cxn modelId="{05E3B34A-ACED-4BC6-A466-97DC8C629ADF}" type="presOf" srcId="{D715BAA4-65BB-4333-B9AD-03EC2FEF815A}" destId="{03A5894B-F5AB-4D51-BC62-ED060E385857}" srcOrd="1" destOrd="0" presId="urn:microsoft.com/office/officeart/2011/layout/CircleProcess"/>
    <dgm:cxn modelId="{160BF94A-CB7B-4A06-9456-A38EF2AA8804}" type="presOf" srcId="{1D2DB3E4-4271-493B-B83E-148B5559DAA5}" destId="{670F2574-E1EE-4C78-B774-98889C176B0B}" srcOrd="1" destOrd="0" presId="urn:microsoft.com/office/officeart/2011/layout/CircleProcess"/>
    <dgm:cxn modelId="{CBBABB7A-E148-47AF-AD5F-23406960A65D}" type="presOf" srcId="{B4B9D35A-67AD-4823-ADE9-55DCF7448BE1}" destId="{030E53F3-3E06-4D64-8795-6E8AD74FCA49}" srcOrd="0" destOrd="0" presId="urn:microsoft.com/office/officeart/2011/layout/CircleProcess"/>
    <dgm:cxn modelId="{1DA2FC9B-E860-4204-BDED-992C635BE24B}" type="presOf" srcId="{F9962CBD-EFBC-4DDA-B1E7-500C6EED3585}" destId="{5A568378-B387-415B-A1C9-0DE3AD2DFABE}" srcOrd="1" destOrd="0" presId="urn:microsoft.com/office/officeart/2011/layout/CircleProcess"/>
    <dgm:cxn modelId="{8921959F-E77D-4477-9B59-AE2E3852A955}" type="presOf" srcId="{F9962CBD-EFBC-4DDA-B1E7-500C6EED3585}" destId="{1577B1E4-2EEF-473F-87C3-2AC0B2EE8E57}" srcOrd="0" destOrd="0" presId="urn:microsoft.com/office/officeart/2011/layout/CircleProcess"/>
    <dgm:cxn modelId="{70CECABF-0FB2-492B-BDE3-E4663653E7FE}" srcId="{B4B9D35A-67AD-4823-ADE9-55DCF7448BE1}" destId="{9885FFD9-3869-4E29-9144-2A2411FFE13B}" srcOrd="0" destOrd="0" parTransId="{0EE9E9AB-B487-4325-AA26-2F909C20793A}" sibTransId="{B99544AF-7F3A-44C6-B747-275DFEBD5069}"/>
    <dgm:cxn modelId="{237292DA-3F91-41D6-940A-4024B47763AC}" srcId="{B4B9D35A-67AD-4823-ADE9-55DCF7448BE1}" destId="{63B8BAAE-1731-40C3-B680-336E21889FDE}" srcOrd="4" destOrd="0" parTransId="{C839B423-47DB-4C25-88E6-0D149BD0C8D2}" sibTransId="{106B8211-2391-42EA-908A-A467C7647699}"/>
    <dgm:cxn modelId="{9657D0EA-8D07-4B4E-8EA4-B988E8D141DC}" srcId="{B4B9D35A-67AD-4823-ADE9-55DCF7448BE1}" destId="{1D2DB3E4-4271-493B-B83E-148B5559DAA5}" srcOrd="2" destOrd="0" parTransId="{5C0F8748-51BF-4627-A061-17D30B5A6286}" sibTransId="{A46EC9A6-366C-4D6A-AB40-A4734EA1B135}"/>
    <dgm:cxn modelId="{F3D2F4EB-9AC0-45A4-99AF-6B16FFDEC3F6}" type="presOf" srcId="{9885FFD9-3869-4E29-9144-2A2411FFE13B}" destId="{F2D0657E-FA27-46FB-B797-A41B3FC73954}" srcOrd="0" destOrd="0" presId="urn:microsoft.com/office/officeart/2011/layout/CircleProcess"/>
    <dgm:cxn modelId="{BBA745EE-F7C7-4986-A2BA-FD595EA764F4}" type="presOf" srcId="{9885FFD9-3869-4E29-9144-2A2411FFE13B}" destId="{C0FEB17C-AD89-4C71-B779-917781057A35}" srcOrd="1" destOrd="0" presId="urn:microsoft.com/office/officeart/2011/layout/CircleProcess"/>
    <dgm:cxn modelId="{D182CCEE-5FB6-4F12-A9D2-DEB1674E5A5B}" type="presOf" srcId="{D715BAA4-65BB-4333-B9AD-03EC2FEF815A}" destId="{4EFA10FA-2857-48EE-844F-4939C8159F00}" srcOrd="0" destOrd="0" presId="urn:microsoft.com/office/officeart/2011/layout/CircleProcess"/>
    <dgm:cxn modelId="{91F39BF8-3B14-4134-9057-081457460988}" type="presOf" srcId="{63B8BAAE-1731-40C3-B680-336E21889FDE}" destId="{9F6CA228-AAC2-4CE5-8CC5-713B2C1FB8FF}" srcOrd="0" destOrd="0" presId="urn:microsoft.com/office/officeart/2011/layout/CircleProcess"/>
    <dgm:cxn modelId="{76025782-5047-40C0-8658-DC81366AD734}" type="presParOf" srcId="{030E53F3-3E06-4D64-8795-6E8AD74FCA49}" destId="{0FE79976-091F-4443-8E05-F2C02E53F1E7}" srcOrd="0" destOrd="0" presId="urn:microsoft.com/office/officeart/2011/layout/CircleProcess"/>
    <dgm:cxn modelId="{D0CA8184-AF17-41C5-B835-11DB8BE351EC}" type="presParOf" srcId="{0FE79976-091F-4443-8E05-F2C02E53F1E7}" destId="{406255CE-3CF6-4BDF-A520-93E914F897DE}" srcOrd="0" destOrd="0" presId="urn:microsoft.com/office/officeart/2011/layout/CircleProcess"/>
    <dgm:cxn modelId="{5A2F4F74-BCE8-4D04-B845-20FF806601A4}" type="presParOf" srcId="{030E53F3-3E06-4D64-8795-6E8AD74FCA49}" destId="{A17E6014-EA00-476D-9C54-05A7AE61128B}" srcOrd="1" destOrd="0" presId="urn:microsoft.com/office/officeart/2011/layout/CircleProcess"/>
    <dgm:cxn modelId="{31FF102D-A71F-4637-8401-863CA2D21F5A}" type="presParOf" srcId="{A17E6014-EA00-476D-9C54-05A7AE61128B}" destId="{9F6CA228-AAC2-4CE5-8CC5-713B2C1FB8FF}" srcOrd="0" destOrd="0" presId="urn:microsoft.com/office/officeart/2011/layout/CircleProcess"/>
    <dgm:cxn modelId="{F2E25417-D046-44EA-9D28-2DE22C48EBC1}" type="presParOf" srcId="{030E53F3-3E06-4D64-8795-6E8AD74FCA49}" destId="{ACCE9E52-ABCD-4944-9E5C-30C40F7320C3}" srcOrd="2" destOrd="0" presId="urn:microsoft.com/office/officeart/2011/layout/CircleProcess"/>
    <dgm:cxn modelId="{915B9AFE-4EF9-489D-A30B-35460DD3C927}" type="presParOf" srcId="{030E53F3-3E06-4D64-8795-6E8AD74FCA49}" destId="{F9D40742-994E-4AFF-8647-734A501E187E}" srcOrd="3" destOrd="0" presId="urn:microsoft.com/office/officeart/2011/layout/CircleProcess"/>
    <dgm:cxn modelId="{012D54EA-F819-43FC-B6A3-9B47050F29CB}" type="presParOf" srcId="{F9D40742-994E-4AFF-8647-734A501E187E}" destId="{D0A97E5C-AC7A-4AB2-852E-1C04449AC4FB}" srcOrd="0" destOrd="0" presId="urn:microsoft.com/office/officeart/2011/layout/CircleProcess"/>
    <dgm:cxn modelId="{A5347E08-EE72-444A-B53D-149CBCEA167C}" type="presParOf" srcId="{030E53F3-3E06-4D64-8795-6E8AD74FCA49}" destId="{7CEED4DC-918A-4FE9-BAB4-FE59B107E5C8}" srcOrd="4" destOrd="0" presId="urn:microsoft.com/office/officeart/2011/layout/CircleProcess"/>
    <dgm:cxn modelId="{627B4D2E-BB64-4CD8-92E2-946C06AC012A}" type="presParOf" srcId="{7CEED4DC-918A-4FE9-BAB4-FE59B107E5C8}" destId="{1577B1E4-2EEF-473F-87C3-2AC0B2EE8E57}" srcOrd="0" destOrd="0" presId="urn:microsoft.com/office/officeart/2011/layout/CircleProcess"/>
    <dgm:cxn modelId="{D154EBFB-1936-4273-A2AD-3577FD915604}" type="presParOf" srcId="{030E53F3-3E06-4D64-8795-6E8AD74FCA49}" destId="{5A568378-B387-415B-A1C9-0DE3AD2DFABE}" srcOrd="5" destOrd="0" presId="urn:microsoft.com/office/officeart/2011/layout/CircleProcess"/>
    <dgm:cxn modelId="{E8EF6607-DC10-4CC5-B730-7274F11DFAFA}" type="presParOf" srcId="{030E53F3-3E06-4D64-8795-6E8AD74FCA49}" destId="{E6F913AF-8AA7-49A5-81A4-2BFD6C7D6116}" srcOrd="6" destOrd="0" presId="urn:microsoft.com/office/officeart/2011/layout/CircleProcess"/>
    <dgm:cxn modelId="{BD6E2BF9-7C0B-44D5-B145-BBD587C7ED1B}" type="presParOf" srcId="{E6F913AF-8AA7-49A5-81A4-2BFD6C7D6116}" destId="{874EC14F-F70E-49C2-BC88-4DD5BFA045B1}" srcOrd="0" destOrd="0" presId="urn:microsoft.com/office/officeart/2011/layout/CircleProcess"/>
    <dgm:cxn modelId="{3A10A019-A5B1-4C5B-9E26-6FDEBC3F9CE1}" type="presParOf" srcId="{030E53F3-3E06-4D64-8795-6E8AD74FCA49}" destId="{8DE9C6E5-4B1D-4280-91BC-B614058CF4A8}" srcOrd="7" destOrd="0" presId="urn:microsoft.com/office/officeart/2011/layout/CircleProcess"/>
    <dgm:cxn modelId="{175631EB-83CB-4192-8BA3-B251FDA41F28}" type="presParOf" srcId="{8DE9C6E5-4B1D-4280-91BC-B614058CF4A8}" destId="{45E2A76E-6CE9-46A9-91A5-EED7EF857AF2}" srcOrd="0" destOrd="0" presId="urn:microsoft.com/office/officeart/2011/layout/CircleProcess"/>
    <dgm:cxn modelId="{2926524E-27CE-4F12-91F3-2C4F1AD8BE20}" type="presParOf" srcId="{030E53F3-3E06-4D64-8795-6E8AD74FCA49}" destId="{670F2574-E1EE-4C78-B774-98889C176B0B}" srcOrd="8" destOrd="0" presId="urn:microsoft.com/office/officeart/2011/layout/CircleProcess"/>
    <dgm:cxn modelId="{8810DF5F-D5F5-4C68-8154-C674B97AB1E4}" type="presParOf" srcId="{030E53F3-3E06-4D64-8795-6E8AD74FCA49}" destId="{FC7F3D8A-B1A5-4239-9090-0210CBECF981}" srcOrd="9" destOrd="0" presId="urn:microsoft.com/office/officeart/2011/layout/CircleProcess"/>
    <dgm:cxn modelId="{1664E06D-7C67-4293-833C-E537B42B03CE}" type="presParOf" srcId="{FC7F3D8A-B1A5-4239-9090-0210CBECF981}" destId="{479E8DD8-45C5-49D1-BCE2-981F67C9F11D}" srcOrd="0" destOrd="0" presId="urn:microsoft.com/office/officeart/2011/layout/CircleProcess"/>
    <dgm:cxn modelId="{A559D313-A489-4C76-8CBC-62FCE06A31E2}" type="presParOf" srcId="{030E53F3-3E06-4D64-8795-6E8AD74FCA49}" destId="{ED0606C9-EEEC-4F0D-B470-974D61F8E160}" srcOrd="10" destOrd="0" presId="urn:microsoft.com/office/officeart/2011/layout/CircleProcess"/>
    <dgm:cxn modelId="{D1F8D4E9-D4C8-4E32-B332-43B94D4018CA}" type="presParOf" srcId="{ED0606C9-EEEC-4F0D-B470-974D61F8E160}" destId="{4EFA10FA-2857-48EE-844F-4939C8159F00}" srcOrd="0" destOrd="0" presId="urn:microsoft.com/office/officeart/2011/layout/CircleProcess"/>
    <dgm:cxn modelId="{ECDED8E1-3AF7-48BE-A149-680461E85A7B}" type="presParOf" srcId="{030E53F3-3E06-4D64-8795-6E8AD74FCA49}" destId="{03A5894B-F5AB-4D51-BC62-ED060E385857}" srcOrd="11" destOrd="0" presId="urn:microsoft.com/office/officeart/2011/layout/CircleProcess"/>
    <dgm:cxn modelId="{F202E2C7-6E3A-41A2-90BD-27741957AD53}" type="presParOf" srcId="{030E53F3-3E06-4D64-8795-6E8AD74FCA49}" destId="{F61C239C-5FFC-41E7-B124-E678209B61D2}" srcOrd="12" destOrd="0" presId="urn:microsoft.com/office/officeart/2011/layout/CircleProcess"/>
    <dgm:cxn modelId="{178F72D8-C6E0-486F-BAC5-A78981D5B767}" type="presParOf" srcId="{F61C239C-5FFC-41E7-B124-E678209B61D2}" destId="{F8652F0A-9B41-4998-921F-88E2DADCCA80}" srcOrd="0" destOrd="0" presId="urn:microsoft.com/office/officeart/2011/layout/CircleProcess"/>
    <dgm:cxn modelId="{33F93815-30F6-44D8-913A-0EC90CF24487}" type="presParOf" srcId="{030E53F3-3E06-4D64-8795-6E8AD74FCA49}" destId="{23974F0A-CB3A-415C-A652-B090FFC99931}" srcOrd="13" destOrd="0" presId="urn:microsoft.com/office/officeart/2011/layout/CircleProcess"/>
    <dgm:cxn modelId="{00937747-6473-43A7-9797-957907E83154}" type="presParOf" srcId="{23974F0A-CB3A-415C-A652-B090FFC99931}" destId="{F2D0657E-FA27-46FB-B797-A41B3FC73954}" srcOrd="0" destOrd="0" presId="urn:microsoft.com/office/officeart/2011/layout/CircleProcess"/>
    <dgm:cxn modelId="{EE8118CB-8481-414F-927B-B3F5957EB802}" type="presParOf" srcId="{030E53F3-3E06-4D64-8795-6E8AD74FCA49}" destId="{C0FEB17C-AD89-4C71-B779-917781057A35}" srcOrd="14"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55CE-3CF6-4BDF-A520-93E914F897DE}">
      <dsp:nvSpPr>
        <dsp:cNvPr id="0" name=""/>
        <dsp:cNvSpPr/>
      </dsp:nvSpPr>
      <dsp:spPr>
        <a:xfrm>
          <a:off x="9480947" y="1428503"/>
          <a:ext cx="2161810" cy="216216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A228-AAC2-4CE5-8CC5-713B2C1FB8FF}">
      <dsp:nvSpPr>
        <dsp:cNvPr id="0" name=""/>
        <dsp:cNvSpPr/>
      </dsp:nvSpPr>
      <dsp:spPr>
        <a:xfrm>
          <a:off x="9552279"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Full problem</a:t>
          </a:r>
        </a:p>
      </dsp:txBody>
      <dsp:txXfrm>
        <a:off x="9841057" y="1788927"/>
        <a:ext cx="1441590" cy="1441316"/>
      </dsp:txXfrm>
    </dsp:sp>
    <dsp:sp modelId="{D0A97E5C-AC7A-4AB2-852E-1C04449AC4FB}">
      <dsp:nvSpPr>
        <dsp:cNvPr id="0" name=""/>
        <dsp:cNvSpPr/>
      </dsp:nvSpPr>
      <dsp:spPr>
        <a:xfrm rot="2700000">
          <a:off x="7245630" y="1428615"/>
          <a:ext cx="2161560" cy="2161560"/>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7B1E4-2EEF-473F-87C3-2AC0B2EE8E57}">
      <dsp:nvSpPr>
        <dsp:cNvPr id="0" name=""/>
        <dsp:cNvSpPr/>
      </dsp:nvSpPr>
      <dsp:spPr>
        <a:xfrm>
          <a:off x="7342264" y="1465879"/>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Answer-free zones</a:t>
          </a:r>
        </a:p>
      </dsp:txBody>
      <dsp:txXfrm>
        <a:off x="7629891" y="1754218"/>
        <a:ext cx="1441590" cy="1441316"/>
      </dsp:txXfrm>
    </dsp:sp>
    <dsp:sp modelId="{874EC14F-F70E-49C2-BC88-4DD5BFA045B1}">
      <dsp:nvSpPr>
        <dsp:cNvPr id="0" name=""/>
        <dsp:cNvSpPr/>
      </dsp:nvSpPr>
      <dsp:spPr>
        <a:xfrm rot="2700000">
          <a:off x="5012488" y="1428615"/>
          <a:ext cx="2161560" cy="2161560"/>
        </a:xfrm>
        <a:prstGeom prst="teardrop">
          <a:avLst>
            <a:gd name="adj" fmla="val 1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2A76E-6CE9-46A9-91A5-EED7EF857AF2}">
      <dsp:nvSpPr>
        <dsp:cNvPr id="0" name=""/>
        <dsp:cNvSpPr/>
      </dsp:nvSpPr>
      <dsp:spPr>
        <a:xfrm>
          <a:off x="5084845"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Number-free zones</a:t>
          </a:r>
        </a:p>
      </dsp:txBody>
      <dsp:txXfrm>
        <a:off x="5372473" y="1788927"/>
        <a:ext cx="1441590" cy="1441316"/>
      </dsp:txXfrm>
    </dsp:sp>
    <dsp:sp modelId="{479E8DD8-45C5-49D1-BCE2-981F67C9F11D}">
      <dsp:nvSpPr>
        <dsp:cNvPr id="0" name=""/>
        <dsp:cNvSpPr/>
      </dsp:nvSpPr>
      <dsp:spPr>
        <a:xfrm rot="2700000">
          <a:off x="2778196" y="1428615"/>
          <a:ext cx="2161560" cy="2161560"/>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A10FA-2857-48EE-844F-4939C8159F00}">
      <dsp:nvSpPr>
        <dsp:cNvPr id="0" name=""/>
        <dsp:cNvSpPr/>
      </dsp:nvSpPr>
      <dsp:spPr>
        <a:xfrm>
          <a:off x="2850553" y="1500588"/>
          <a:ext cx="2017996" cy="2017994"/>
        </a:xfrm>
        <a:prstGeom prst="ellipse">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Embed vocabulary</a:t>
          </a:r>
        </a:p>
      </dsp:txBody>
      <dsp:txXfrm>
        <a:off x="3139331" y="1788927"/>
        <a:ext cx="1441590" cy="1441316"/>
      </dsp:txXfrm>
    </dsp:sp>
    <dsp:sp modelId="{F8652F0A-9B41-4998-921F-88E2DADCCA80}">
      <dsp:nvSpPr>
        <dsp:cNvPr id="0" name=""/>
        <dsp:cNvSpPr/>
      </dsp:nvSpPr>
      <dsp:spPr>
        <a:xfrm rot="2700000">
          <a:off x="543903" y="1428615"/>
          <a:ext cx="2161560" cy="216156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0657E-FA27-46FB-B797-A41B3FC73954}">
      <dsp:nvSpPr>
        <dsp:cNvPr id="0" name=""/>
        <dsp:cNvSpPr/>
      </dsp:nvSpPr>
      <dsp:spPr>
        <a:xfrm>
          <a:off x="616260"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Teach the mathematical concept/skill being tested within the question</a:t>
          </a:r>
        </a:p>
      </dsp:txBody>
      <dsp:txXfrm>
        <a:off x="905039" y="1788927"/>
        <a:ext cx="1441590" cy="14413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23/04/2020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5617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00394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9898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91291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9560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30695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995619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3834889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193695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412038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7A258-00DE-3E42-AD58-36FE5E0CF540}" type="slidenum">
              <a:rPr lang="en-US" smtClean="0"/>
              <a:t>3</a:t>
            </a:fld>
            <a:endParaRPr lang="en-US" dirty="0"/>
          </a:p>
        </p:txBody>
      </p:sp>
    </p:spTree>
    <p:extLst>
      <p:ext uri="{BB962C8B-B14F-4D97-AF65-F5344CB8AC3E}">
        <p14:creationId xmlns:p14="http://schemas.microsoft.com/office/powerpoint/2010/main" val="109022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7653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73790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auth.pixl.org.uk/primary#!/Resources//Currency/Whole%20School%20Materials/English/Reading/Developing%20Inference%C2%A0"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endParaRPr lang="en-GB" sz="1000" dirty="0"/>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October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303641" y="619400"/>
            <a:ext cx="7518442" cy="1262749"/>
          </a:xfrm>
          <a:prstGeom prst="rect">
            <a:avLst/>
          </a:prstGeom>
          <a:solidFill>
            <a:srgbClr val="EDC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Y5-6 Solving Word Problems </a:t>
            </a:r>
          </a:p>
        </p:txBody>
      </p:sp>
      <p:sp>
        <p:nvSpPr>
          <p:cNvPr id="9" name="Rectangle 8">
            <a:extLst>
              <a:ext uri="{FF2B5EF4-FFF2-40B4-BE49-F238E27FC236}">
                <a16:creationId xmlns:a16="http://schemas.microsoft.com/office/drawing/2014/main" id="{BBF23224-5A9B-4488-922E-34F24AEE54D4}"/>
              </a:ext>
            </a:extLst>
          </p:cNvPr>
          <p:cNvSpPr/>
          <p:nvPr/>
        </p:nvSpPr>
        <p:spPr>
          <a:xfrm>
            <a:off x="2548038" y="2187930"/>
            <a:ext cx="7060684" cy="126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i="1" dirty="0">
                <a:solidFill>
                  <a:srgbClr val="002060"/>
                </a:solidFill>
              </a:rPr>
              <a:t>Addition and Subtraction</a:t>
            </a:r>
          </a:p>
        </p:txBody>
      </p:sp>
      <p:sp>
        <p:nvSpPr>
          <p:cNvPr id="11" name="Rectangle 10"/>
          <p:cNvSpPr/>
          <p:nvPr/>
        </p:nvSpPr>
        <p:spPr>
          <a:xfrm>
            <a:off x="3014862" y="4933646"/>
            <a:ext cx="6096000" cy="1061829"/>
          </a:xfrm>
          <a:prstGeom prst="rect">
            <a:avLst/>
          </a:prstGeom>
        </p:spPr>
        <p:txBody>
          <a:bodyPr>
            <a:spAutoFit/>
          </a:bodyPr>
          <a:lstStyle/>
          <a:p>
            <a:pPr lvl="0" algn="ctr" eaLnBrk="0" fontAlgn="base" hangingPunct="0">
              <a:spcBef>
                <a:spcPct val="0"/>
              </a:spcBef>
              <a:spcAft>
                <a:spcPct val="0"/>
              </a:spcAft>
            </a:pPr>
            <a:r>
              <a:rPr lang="en-US" alt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altLang="en-US" sz="1200" dirty="0">
              <a:solidFill>
                <a:prstClr val="black"/>
              </a:solidFill>
              <a:ea typeface="Times New Roman" panose="02020603050405020304" pitchFamily="18" charset="0"/>
            </a:endParaRPr>
          </a:p>
          <a:p>
            <a:pPr lvl="0" algn="ctr" eaLnBrk="0" fontAlgn="base" hangingPunct="0">
              <a:spcBef>
                <a:spcPct val="0"/>
              </a:spcBef>
              <a:spcAft>
                <a:spcPct val="0"/>
              </a:spcAft>
            </a:pPr>
            <a:r>
              <a:rPr lang="en-US" alt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All opinions and contributions are those of the authors. The contents of this resource are not connected with nor endorsed by any other company, organisation or institution.</a:t>
            </a:r>
            <a:endParaRPr lang="en-US" altLang="en-US" sz="1200" dirty="0">
              <a:solidFill>
                <a:prstClr val="black"/>
              </a:solidFill>
              <a:ea typeface="Times New Roman" panose="02020603050405020304" pitchFamily="18" charset="0"/>
            </a:endParaRPr>
          </a:p>
          <a:p>
            <a:pPr lvl="0" algn="ctr" eaLnBrk="0" fontAlgn="base" hangingPunct="0">
              <a:spcBef>
                <a:spcPct val="0"/>
              </a:spcBef>
              <a:spcAft>
                <a:spcPct val="0"/>
              </a:spcAft>
            </a:pPr>
            <a:r>
              <a:rPr lang="en-US" alt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PiXL Club Ltd endeavour to trace and contact copyright owners. If there are any inadvertent omissions or errors in the acknowledgements or usage, this is unintended and PiXL will remedy these on written notification</a:t>
            </a:r>
            <a:endParaRPr lang="en-US" altLang="en-US" sz="12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73573" y="1566041"/>
            <a:ext cx="3760492" cy="382576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15,740 car show tickets were sold in advance of the show. Another 8,497 were sold on the day of the show. 652 people did not attend the car show. How many people were at the show altogether?</a:t>
            </a:r>
          </a:p>
        </p:txBody>
      </p:sp>
      <p:sp>
        <p:nvSpPr>
          <p:cNvPr id="7" name="Rectangle 6">
            <a:extLst>
              <a:ext uri="{FF2B5EF4-FFF2-40B4-BE49-F238E27FC236}">
                <a16:creationId xmlns:a16="http://schemas.microsoft.com/office/drawing/2014/main" id="{2D5AE1B8-D284-4F0D-85D6-E3A2C7F27672}"/>
              </a:ext>
            </a:extLst>
          </p:cNvPr>
          <p:cNvSpPr/>
          <p:nvPr/>
        </p:nvSpPr>
        <p:spPr>
          <a:xfrm>
            <a:off x="273210" y="5603475"/>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23,585 </a:t>
            </a:r>
          </a:p>
        </p:txBody>
      </p:sp>
      <p:sp>
        <p:nvSpPr>
          <p:cNvPr id="13" name="Speech Bubble: Rectangle 12">
            <a:extLst>
              <a:ext uri="{FF2B5EF4-FFF2-40B4-BE49-F238E27FC236}">
                <a16:creationId xmlns:a16="http://schemas.microsoft.com/office/drawing/2014/main" id="{755BA3ED-7EC3-40BF-BD56-2FCFB1886BD5}"/>
              </a:ext>
            </a:extLst>
          </p:cNvPr>
          <p:cNvSpPr/>
          <p:nvPr/>
        </p:nvSpPr>
        <p:spPr>
          <a:xfrm>
            <a:off x="5051079" y="1751236"/>
            <a:ext cx="5526582" cy="77161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p>
          <a:p>
            <a:pPr algn="ctr"/>
            <a:r>
              <a:rPr lang="en-GB" sz="2400" dirty="0"/>
              <a:t>I could show this as two column method calculations.</a:t>
            </a:r>
          </a:p>
          <a:p>
            <a:pPr algn="ctr"/>
            <a:endParaRPr lang="en-GB" sz="2400" dirty="0"/>
          </a:p>
        </p:txBody>
      </p:sp>
      <p:sp>
        <p:nvSpPr>
          <p:cNvPr id="14" name="Speech Bubble: Rectangle 13">
            <a:extLst>
              <a:ext uri="{FF2B5EF4-FFF2-40B4-BE49-F238E27FC236}">
                <a16:creationId xmlns:a16="http://schemas.microsoft.com/office/drawing/2014/main" id="{9EC437F0-E153-498E-8308-B741B6B3A630}"/>
              </a:ext>
            </a:extLst>
          </p:cNvPr>
          <p:cNvSpPr/>
          <p:nvPr/>
        </p:nvSpPr>
        <p:spPr>
          <a:xfrm>
            <a:off x="5174351" y="4932651"/>
            <a:ext cx="5280037" cy="1341649"/>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From this, I can see that the number of people who </a:t>
            </a:r>
            <a:r>
              <a:rPr lang="en-GB" sz="2400" b="1" i="1" dirty="0"/>
              <a:t>did</a:t>
            </a:r>
            <a:r>
              <a:rPr lang="en-GB" sz="2400" dirty="0"/>
              <a:t> attend the car show is 23,585.</a:t>
            </a:r>
          </a:p>
        </p:txBody>
      </p:sp>
      <p:graphicFrame>
        <p:nvGraphicFramePr>
          <p:cNvPr id="8" name="Table 7"/>
          <p:cNvGraphicFramePr>
            <a:graphicFrameLocks noGrp="1"/>
          </p:cNvGraphicFramePr>
          <p:nvPr>
            <p:extLst>
              <p:ext uri="{D42A27DB-BD31-4B8C-83A1-F6EECF244321}">
                <p14:modId xmlns:p14="http://schemas.microsoft.com/office/powerpoint/2010/main" val="3272633012"/>
              </p:ext>
            </p:extLst>
          </p:nvPr>
        </p:nvGraphicFramePr>
        <p:xfrm>
          <a:off x="4519448" y="2873883"/>
          <a:ext cx="6148552" cy="1803220"/>
        </p:xfrm>
        <a:graphic>
          <a:graphicData uri="http://schemas.openxmlformats.org/drawingml/2006/table">
            <a:tbl>
              <a:tblPr firstRow="1" bandRow="1">
                <a:tableStyleId>{5C22544A-7EE6-4342-B048-85BDC9FD1C3A}</a:tableStyleId>
              </a:tblPr>
              <a:tblGrid>
                <a:gridCol w="3069021">
                  <a:extLst>
                    <a:ext uri="{9D8B030D-6E8A-4147-A177-3AD203B41FA5}">
                      <a16:colId xmlns:a16="http://schemas.microsoft.com/office/drawing/2014/main" val="3524017447"/>
                    </a:ext>
                  </a:extLst>
                </a:gridCol>
                <a:gridCol w="3079531">
                  <a:extLst>
                    <a:ext uri="{9D8B030D-6E8A-4147-A177-3AD203B41FA5}">
                      <a16:colId xmlns:a16="http://schemas.microsoft.com/office/drawing/2014/main" val="2784853978"/>
                    </a:ext>
                  </a:extLst>
                </a:gridCol>
              </a:tblGrid>
              <a:tr h="1803220">
                <a:tc>
                  <a:txBody>
                    <a:bodyPr/>
                    <a:lstStyle/>
                    <a:p>
                      <a:pPr algn="ctr"/>
                      <a:r>
                        <a:rPr lang="en-GB" dirty="0"/>
                        <a:t> </a:t>
                      </a:r>
                      <a:r>
                        <a:rPr lang="en-GB" sz="3200" dirty="0"/>
                        <a:t>15740</a:t>
                      </a:r>
                    </a:p>
                    <a:p>
                      <a:pPr algn="ctr"/>
                      <a:r>
                        <a:rPr lang="en-GB" sz="3200" u="sng" dirty="0"/>
                        <a:t>+ 8497</a:t>
                      </a:r>
                    </a:p>
                    <a:p>
                      <a:pPr algn="ctr"/>
                      <a:r>
                        <a:rPr lang="en-GB" sz="3200" u="sng" dirty="0"/>
                        <a:t> 24237</a:t>
                      </a:r>
                    </a:p>
                  </a:txBody>
                  <a:tcPr/>
                </a:tc>
                <a:tc>
                  <a:txBody>
                    <a:bodyPr/>
                    <a:lstStyle/>
                    <a:p>
                      <a:pPr algn="ctr"/>
                      <a:r>
                        <a:rPr lang="en-GB" sz="3200" dirty="0"/>
                        <a:t>24237</a:t>
                      </a:r>
                    </a:p>
                    <a:p>
                      <a:pPr algn="ctr"/>
                      <a:r>
                        <a:rPr lang="en-GB" sz="3200" u="sng" baseline="0" dirty="0"/>
                        <a:t>-   </a:t>
                      </a:r>
                      <a:r>
                        <a:rPr lang="en-GB" sz="3200" u="sng" dirty="0"/>
                        <a:t>652</a:t>
                      </a:r>
                    </a:p>
                    <a:p>
                      <a:pPr marL="0" indent="0" algn="ctr">
                        <a:buFontTx/>
                        <a:buNone/>
                      </a:pPr>
                      <a:r>
                        <a:rPr lang="en-GB" sz="3200" u="sng" dirty="0"/>
                        <a:t>23585</a:t>
                      </a:r>
                    </a:p>
                  </a:txBody>
                  <a:tcPr/>
                </a:tc>
                <a:extLst>
                  <a:ext uri="{0D108BD9-81ED-4DB2-BD59-A6C34878D82A}">
                    <a16:rowId xmlns:a16="http://schemas.microsoft.com/office/drawing/2014/main" val="2810509399"/>
                  </a:ext>
                </a:extLst>
              </a:tr>
            </a:tbl>
          </a:graphicData>
        </a:graphic>
      </p:graphicFrame>
    </p:spTree>
    <p:extLst>
      <p:ext uri="{BB962C8B-B14F-4D97-AF65-F5344CB8AC3E}">
        <p14:creationId xmlns:p14="http://schemas.microsoft.com/office/powerpoint/2010/main" val="37824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317206"/>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591126" y="1769095"/>
            <a:ext cx="8598568" cy="38353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21,357 car show tickets were sold in advance of the show. Another 6,254 were sold on the day of the show. 1,035 people did not attend the car show. How many people were at the show altogether?</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7466771" y="4779277"/>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26,576 </a:t>
            </a:r>
          </a:p>
        </p:txBody>
      </p:sp>
    </p:spTree>
    <p:extLst>
      <p:ext uri="{BB962C8B-B14F-4D97-AF65-F5344CB8AC3E}">
        <p14:creationId xmlns:p14="http://schemas.microsoft.com/office/powerpoint/2010/main" val="9960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909336" y="2162919"/>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At the start of February, there were 2,548 flowers in the florist. During February, 7,652 more flowers were delivered, 5,418 flowers were used in orders and 763 flowers had wilted and were disposed of. How many flowers were left in the shop at the end of February?</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2 - Vocabulary</a:t>
            </a:r>
          </a:p>
        </p:txBody>
      </p:sp>
      <p:sp>
        <p:nvSpPr>
          <p:cNvPr id="2" name="Rectangle 1">
            <a:extLst>
              <a:ext uri="{FF2B5EF4-FFF2-40B4-BE49-F238E27FC236}">
                <a16:creationId xmlns:a16="http://schemas.microsoft.com/office/drawing/2014/main" id="{F6C40068-BB08-4DFA-ABA9-4867DD4F6FEB}"/>
              </a:ext>
            </a:extLst>
          </p:cNvPr>
          <p:cNvSpPr/>
          <p:nvPr/>
        </p:nvSpPr>
        <p:spPr>
          <a:xfrm>
            <a:off x="7551985" y="2250366"/>
            <a:ext cx="1203132" cy="465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596A296-4A7D-4C2A-BEFD-715BCDF1D2B3}"/>
              </a:ext>
            </a:extLst>
          </p:cNvPr>
          <p:cNvSpPr/>
          <p:nvPr/>
        </p:nvSpPr>
        <p:spPr>
          <a:xfrm>
            <a:off x="3921465" y="3342292"/>
            <a:ext cx="1134011" cy="472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8DEA36C1-31DE-402D-9491-A3CA26FAA626}"/>
              </a:ext>
            </a:extLst>
          </p:cNvPr>
          <p:cNvSpPr/>
          <p:nvPr/>
        </p:nvSpPr>
        <p:spPr>
          <a:xfrm>
            <a:off x="6161300" y="2799671"/>
            <a:ext cx="1143390" cy="542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A596A296-4A7D-4C2A-BEFD-715BCDF1D2B3}"/>
              </a:ext>
            </a:extLst>
          </p:cNvPr>
          <p:cNvSpPr/>
          <p:nvPr/>
        </p:nvSpPr>
        <p:spPr>
          <a:xfrm>
            <a:off x="1719549" y="3848028"/>
            <a:ext cx="834466" cy="472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9216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9700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97005"/>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97005"/>
            <a:ext cx="1168255" cy="771609"/>
          </a:xfrm>
          <a:prstGeom prst="rect">
            <a:avLst/>
          </a:prstGeom>
        </p:spPr>
      </p:pic>
      <p:sp>
        <p:nvSpPr>
          <p:cNvPr id="12" name="Rectangle: Rounded Corners 11">
            <a:extLst>
              <a:ext uri="{FF2B5EF4-FFF2-40B4-BE49-F238E27FC236}">
                <a16:creationId xmlns:a16="http://schemas.microsoft.com/office/drawing/2014/main" id="{E18C8060-B011-46DF-9ACD-690C6721EC03}"/>
              </a:ext>
            </a:extLst>
          </p:cNvPr>
          <p:cNvSpPr/>
          <p:nvPr/>
        </p:nvSpPr>
        <p:spPr>
          <a:xfrm>
            <a:off x="8855242" y="2582779"/>
            <a:ext cx="2566737" cy="31763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3600" dirty="0"/>
              <a:t>florist</a:t>
            </a:r>
          </a:p>
          <a:p>
            <a:pPr algn="ctr"/>
            <a:r>
              <a:rPr lang="en-GB" sz="3600" dirty="0"/>
              <a:t>delivered</a:t>
            </a:r>
          </a:p>
          <a:p>
            <a:pPr algn="ctr"/>
            <a:r>
              <a:rPr lang="en-GB" sz="3600" dirty="0"/>
              <a:t>wilted</a:t>
            </a:r>
          </a:p>
          <a:p>
            <a:pPr algn="ctr"/>
            <a:r>
              <a:rPr lang="en-GB" sz="3600" dirty="0"/>
              <a:t>disposed</a:t>
            </a:r>
          </a:p>
          <a:p>
            <a:pPr algn="ctr"/>
            <a:endParaRPr lang="en-GB" dirty="0"/>
          </a:p>
          <a:p>
            <a:pPr algn="ctr"/>
            <a:endParaRPr lang="en-GB" dirty="0"/>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184" y="1374810"/>
            <a:ext cx="7554478" cy="5340026"/>
          </a:xfrm>
          <a:prstGeom prst="rect">
            <a:avLst/>
          </a:prstGeom>
        </p:spPr>
      </p:pic>
    </p:spTree>
    <p:extLst>
      <p:ext uri="{BB962C8B-B14F-4D97-AF65-F5344CB8AC3E}">
        <p14:creationId xmlns:p14="http://schemas.microsoft.com/office/powerpoint/2010/main" val="90682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9" name="Rectangle: Rounded Corners 8">
            <a:extLst>
              <a:ext uri="{FF2B5EF4-FFF2-40B4-BE49-F238E27FC236}">
                <a16:creationId xmlns:a16="http://schemas.microsoft.com/office/drawing/2014/main" id="{566E6A9D-74FD-4623-97B9-1FEAB954DC82}"/>
              </a:ext>
            </a:extLst>
          </p:cNvPr>
          <p:cNvSpPr/>
          <p:nvPr/>
        </p:nvSpPr>
        <p:spPr>
          <a:xfrm>
            <a:off x="1215930" y="4212625"/>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a:t>
            </a: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lang="en-GB" sz="2800" dirty="0">
                <a:solidFill>
                  <a:srgbClr val="000000"/>
                </a:solidFill>
                <a:latin typeface="Calibri"/>
              </a:rPr>
              <a:t>W</a:t>
            </a:r>
            <a:r>
              <a:rPr kumimoji="0" lang="en-GB" sz="2800" b="0" i="0" u="none" strike="noStrike" kern="1200" cap="none" spc="0" normalizeH="0" baseline="0" noProof="0" dirty="0">
                <a:ln>
                  <a:noFill/>
                </a:ln>
                <a:solidFill>
                  <a:srgbClr val="000000"/>
                </a:solidFill>
                <a:effectLst/>
                <a:uLnTx/>
                <a:uFillTx/>
                <a:latin typeface="Calibri"/>
                <a:ea typeface="+mn-ea"/>
                <a:cs typeface="+mn-cs"/>
              </a:rPr>
              <a:t>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dirty="0">
                <a:solidFill>
                  <a:srgbClr val="000000"/>
                </a:solidFill>
                <a:latin typeface="Calibri"/>
              </a:rPr>
              <a:t>disposed</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noProof="0" dirty="0">
                <a:solidFill>
                  <a:srgbClr val="000000"/>
                </a:solidFill>
                <a:latin typeface="Calibri"/>
              </a:rPr>
              <a:t>florist</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0" u="none" strike="noStrike" kern="1200" cap="none" spc="0" normalizeH="0" noProof="0" dirty="0">
                <a:ln>
                  <a:noFill/>
                </a:ln>
                <a:solidFill>
                  <a:srgbClr val="000000"/>
                </a:solidFill>
                <a:effectLst/>
                <a:uLnTx/>
                <a:uFillTx/>
                <a:latin typeface="Calibri"/>
                <a:ea typeface="+mn-ea"/>
                <a:cs typeface="+mn-cs"/>
              </a:rPr>
              <a:t> What happened to the wilted flowers</a:t>
            </a:r>
            <a:r>
              <a:rPr kumimoji="0" lang="en-GB" sz="2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11" name="Rectangle 10">
            <a:extLst>
              <a:ext uri="{FF2B5EF4-FFF2-40B4-BE49-F238E27FC236}">
                <a16:creationId xmlns:a16="http://schemas.microsoft.com/office/drawing/2014/main" id="{9593C3AD-F041-4B09-8822-149BE32AE4BB}"/>
              </a:ext>
            </a:extLst>
          </p:cNvPr>
          <p:cNvSpPr/>
          <p:nvPr/>
        </p:nvSpPr>
        <p:spPr>
          <a:xfrm>
            <a:off x="1114926" y="1577545"/>
            <a:ext cx="9962148" cy="2390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At the start of February, there were 2,548 flowers in the florist. During February, 7,652 more flowers were delivered, 5,418 flowers were used in orders and 763 flowers had wilted and were disposed of. How many flowers were left in the shop at the end of February?</a:t>
            </a:r>
          </a:p>
        </p:txBody>
      </p:sp>
      <p:sp>
        <p:nvSpPr>
          <p:cNvPr id="7" name="Rectangle 6">
            <a:extLst>
              <a:ext uri="{FF2B5EF4-FFF2-40B4-BE49-F238E27FC236}">
                <a16:creationId xmlns:a16="http://schemas.microsoft.com/office/drawing/2014/main" id="{CC01C27C-6529-4D66-B602-DD0563E442CC}"/>
              </a:ext>
            </a:extLst>
          </p:cNvPr>
          <p:cNvSpPr/>
          <p:nvPr/>
        </p:nvSpPr>
        <p:spPr>
          <a:xfrm>
            <a:off x="6362632" y="1921656"/>
            <a:ext cx="857976" cy="369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BC2A98C1-BD48-4D5B-AD23-EB44A57EF35B}"/>
              </a:ext>
            </a:extLst>
          </p:cNvPr>
          <p:cNvSpPr/>
          <p:nvPr/>
        </p:nvSpPr>
        <p:spPr>
          <a:xfrm>
            <a:off x="3642525" y="2291255"/>
            <a:ext cx="908453" cy="472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144A436-1491-4B13-8387-4655E3881DB7}"/>
              </a:ext>
            </a:extLst>
          </p:cNvPr>
          <p:cNvSpPr/>
          <p:nvPr/>
        </p:nvSpPr>
        <p:spPr>
          <a:xfrm>
            <a:off x="8839336" y="2291255"/>
            <a:ext cx="851201" cy="472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2144A436-1491-4B13-8387-4655E3881DB7}"/>
              </a:ext>
            </a:extLst>
          </p:cNvPr>
          <p:cNvSpPr/>
          <p:nvPr/>
        </p:nvSpPr>
        <p:spPr>
          <a:xfrm>
            <a:off x="4693006" y="2772592"/>
            <a:ext cx="635740" cy="391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0806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909336" y="1955059"/>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At the start of February, there were 2,548 flowers in the florist. During February, 7,652 more flowers were delivered, 5,418 flowers were used in orders and 763 flowers had wilted and were disposed of. How many flowers were left in the shop at the end of February?</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688794"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4 - Answer Free Zone</a:t>
            </a:r>
          </a:p>
        </p:txBody>
      </p:sp>
      <p:sp>
        <p:nvSpPr>
          <p:cNvPr id="7" name="Rectangle: Rounded Corners 1">
            <a:extLst>
              <a:ext uri="{FF2B5EF4-FFF2-40B4-BE49-F238E27FC236}">
                <a16:creationId xmlns:a16="http://schemas.microsoft.com/office/drawing/2014/main" id="{50A6B113-655C-4D29-9197-860CBB7D3442}"/>
              </a:ext>
            </a:extLst>
          </p:cNvPr>
          <p:cNvSpPr/>
          <p:nvPr/>
        </p:nvSpPr>
        <p:spPr>
          <a:xfrm>
            <a:off x="7960756" y="4916235"/>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4,019</a:t>
            </a:r>
          </a:p>
        </p:txBody>
      </p:sp>
    </p:spTree>
    <p:extLst>
      <p:ext uri="{BB962C8B-B14F-4D97-AF65-F5344CB8AC3E}">
        <p14:creationId xmlns:p14="http://schemas.microsoft.com/office/powerpoint/2010/main" val="68886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0345" y="126982"/>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126982"/>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84082" y="1334814"/>
            <a:ext cx="4351283" cy="423204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At the start of February, there were 2,548 flowers in the florist. During February, 7,652 more flowers were delivered, 5,418 flowers were used in orders and 763 flowers had wilted and were disposed of. How many flowers were left in the shop at the end of February?</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698588"/>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4,019</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797159" y="1631982"/>
            <a:ext cx="3146751" cy="1654037"/>
          </a:xfrm>
          <a:prstGeom prst="wedgeRectCallout">
            <a:avLst>
              <a:gd name="adj1" fmla="val -5765"/>
              <a:gd name="adj2" fmla="val -8966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For the next step, I need to use that answer so I must ensure it is accurate.</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698556" y="3820236"/>
            <a:ext cx="3720745" cy="2822426"/>
          </a:xfrm>
          <a:prstGeom prst="wedgeRectCallout">
            <a:avLst>
              <a:gd name="adj1" fmla="val -43928"/>
              <a:gd name="adj2" fmla="val -622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br>
              <a:rPr lang="en-GB" sz="2400" dirty="0"/>
            </a:br>
            <a:endParaRPr lang="en-GB" sz="2400" dirty="0"/>
          </a:p>
          <a:p>
            <a:pPr algn="ctr"/>
            <a:endParaRPr lang="en-GB" sz="2400" dirty="0"/>
          </a:p>
          <a:p>
            <a:pPr algn="ctr"/>
            <a:endParaRPr lang="en-GB" sz="2400" dirty="0"/>
          </a:p>
          <a:p>
            <a:pPr algn="ctr"/>
            <a:endParaRPr lang="en-GB" sz="2400" dirty="0"/>
          </a:p>
          <a:p>
            <a:pPr algn="ctr"/>
            <a:r>
              <a:rPr lang="en-GB" sz="2400" dirty="0"/>
              <a:t>To do this, I will have to add together the flowers that were already in the shop and the number that were delivered. So, I will add 7,652 to 2,548.</a:t>
            </a:r>
          </a:p>
          <a:p>
            <a:pPr algn="ctr"/>
            <a:endParaRPr lang="en-GB" sz="2400" b="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8922015" y="3801980"/>
            <a:ext cx="3092293" cy="267806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If 5,418 flowers were used in orders, I must subtract those from the total amount of flowers.</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5039743" y="1581543"/>
            <a:ext cx="3387976" cy="170447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Firstly, I need to find out how many flowers were in the florist altogether after the delivery.</a:t>
            </a:r>
          </a:p>
        </p:txBody>
      </p:sp>
    </p:spTree>
    <p:extLst>
      <p:ext uri="{BB962C8B-B14F-4D97-AF65-F5344CB8AC3E}">
        <p14:creationId xmlns:p14="http://schemas.microsoft.com/office/powerpoint/2010/main" val="20097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126982"/>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12698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126982"/>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57656" y="1366345"/>
            <a:ext cx="4408126" cy="41896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At the start of February, there were 2,548 flowers in the florist. During February, 7,652 more flowers were delivered, 5,418 flowers were used in orders and 763 flowers had wilted and were disposed of. How many flowers were left in the shop at the end of February?</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687699"/>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4,019</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9146216" y="1537478"/>
            <a:ext cx="2698944" cy="2290662"/>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To do this, I must subtract 763 from the remaining flowers which was 4,782.</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5093094" y="4361793"/>
            <a:ext cx="3241610" cy="1965434"/>
          </a:xfrm>
          <a:prstGeom prst="wedgeRectCallout">
            <a:avLst>
              <a:gd name="adj1" fmla="val 34418"/>
              <a:gd name="adj2" fmla="val -7345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br>
              <a:rPr lang="en-GB" sz="2400" dirty="0"/>
            </a:br>
            <a:endParaRPr lang="en-GB" sz="2400" dirty="0"/>
          </a:p>
          <a:p>
            <a:pPr algn="ctr"/>
            <a:r>
              <a:rPr lang="en-GB" sz="2400" dirty="0"/>
              <a:t>I then need to remember that there were other flowers that were not still in the shop.</a:t>
            </a:r>
            <a:endParaRPr lang="en-GB" sz="2400" b="0" dirty="0"/>
          </a:p>
          <a:p>
            <a:pPr algn="ctr"/>
            <a:endParaRPr lang="en-GB" sz="240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9146216" y="4640646"/>
            <a:ext cx="2895618" cy="1588168"/>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4,782 – 763 = 4,019</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5188107" y="1661228"/>
            <a:ext cx="3335783" cy="2043163"/>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r>
              <a:rPr lang="en-GB" sz="2400" dirty="0"/>
              <a:t>So, I need to do 2,548 + 7,652 = 10,200</a:t>
            </a:r>
          </a:p>
          <a:p>
            <a:pPr algn="ctr"/>
            <a:r>
              <a:rPr lang="en-GB" sz="2400" dirty="0"/>
              <a:t>Then </a:t>
            </a:r>
          </a:p>
          <a:p>
            <a:pPr algn="ctr"/>
            <a:r>
              <a:rPr lang="en-GB" sz="2400" dirty="0"/>
              <a:t>10,200 - 5,418 = 4,782</a:t>
            </a:r>
          </a:p>
          <a:p>
            <a:pPr algn="ctr"/>
            <a:endParaRPr lang="en-GB" sz="2400" dirty="0"/>
          </a:p>
        </p:txBody>
      </p:sp>
    </p:spTree>
    <p:extLst>
      <p:ext uri="{BB962C8B-B14F-4D97-AF65-F5344CB8AC3E}">
        <p14:creationId xmlns:p14="http://schemas.microsoft.com/office/powerpoint/2010/main" val="1695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688794" y="233595"/>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339516" y="1664155"/>
            <a:ext cx="9101788" cy="35122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At the start of February, there were 3,067 flowers in the florist. During February, 4,211 more flowers were delivered, 5,935 flowers were used in orders and 826 flowers had wilted and were disposed of. How many flowers were left in the shop at the end of February?</a:t>
            </a:r>
          </a:p>
        </p:txBody>
      </p:sp>
      <p:sp>
        <p:nvSpPr>
          <p:cNvPr id="2" name="Rectangle: Rounded Corners 1">
            <a:extLst>
              <a:ext uri="{FF2B5EF4-FFF2-40B4-BE49-F238E27FC236}">
                <a16:creationId xmlns:a16="http://schemas.microsoft.com/office/drawing/2014/main" id="{50A6B113-655C-4D29-9197-860CBB7D3442}"/>
              </a:ext>
            </a:extLst>
          </p:cNvPr>
          <p:cNvSpPr/>
          <p:nvPr/>
        </p:nvSpPr>
        <p:spPr>
          <a:xfrm>
            <a:off x="7687289" y="5095669"/>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517</a:t>
            </a:r>
          </a:p>
        </p:txBody>
      </p:sp>
    </p:spTree>
    <p:extLst>
      <p:ext uri="{BB962C8B-B14F-4D97-AF65-F5344CB8AC3E}">
        <p14:creationId xmlns:p14="http://schemas.microsoft.com/office/powerpoint/2010/main" val="3927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263458"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lack confidence tackling word problems, mainly because they involve several steps and a large amount of information to process. Barriers to successfully answering these may, of course, be the mathematical concepts being assessed, but the amount of reading, the challenging vocabulary, as well as identifying the correct operation/s to perform, is not to be underestimated.</a:t>
            </a:r>
          </a:p>
          <a:p>
            <a:endParaRPr lang="en-US" sz="2400" dirty="0">
              <a:solidFill>
                <a:srgbClr val="002060"/>
              </a:solidFill>
            </a:endParaRPr>
          </a:p>
          <a:p>
            <a:r>
              <a:rPr lang="en-US" sz="2400" dirty="0">
                <a:solidFill>
                  <a:srgbClr val="002060"/>
                </a:solidFill>
              </a:rPr>
              <a:t>This therapy begins by explaining a suggested teaching strategy for these question types. The intention of this strategy is to </a:t>
            </a:r>
            <a:r>
              <a:rPr lang="en-US" sz="2400" b="1" dirty="0">
                <a:solidFill>
                  <a:srgbClr val="002060"/>
                </a:solidFill>
              </a:rPr>
              <a:t>develop pupil confidence </a:t>
            </a:r>
            <a:r>
              <a:rPr lang="en-US" sz="2400" dirty="0">
                <a:solidFill>
                  <a:srgbClr val="002060"/>
                </a:solidFill>
              </a:rPr>
              <a:t>in tackling such questions through high-quality modelling. Using the teach, model and apply format, it will take pupils through this strategy with two modelled questions. Pupils will then have the opportunity to apply this independently.</a:t>
            </a:r>
          </a:p>
          <a:p>
            <a:endParaRPr lang="en-US" sz="2400" dirty="0">
              <a:solidFill>
                <a:srgbClr val="002060"/>
              </a:solidFill>
            </a:endParaRPr>
          </a:p>
          <a:p>
            <a:r>
              <a:rPr lang="en-US" sz="2400" b="1" dirty="0">
                <a:solidFill>
                  <a:srgbClr val="002060"/>
                </a:solidFill>
              </a:rPr>
              <a:t>The guidance notes under each slide explain each stage. It is assumed that Stage One, the teaching of the mathematical skill/concept involved, has been already taught.</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299258"/>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965658" y="4425267"/>
            <a:ext cx="8165432" cy="18448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Once pupils have developed greater confidence in tackling these word problems, they will then need to develop strategies when working independently. A suggestion is on the following slides.</a:t>
            </a:r>
          </a:p>
        </p:txBody>
      </p:sp>
      <p:sp>
        <p:nvSpPr>
          <p:cNvPr id="6" name="Rectangle 5">
            <a:extLst>
              <a:ext uri="{FF2B5EF4-FFF2-40B4-BE49-F238E27FC236}">
                <a16:creationId xmlns:a16="http://schemas.microsoft.com/office/drawing/2014/main" id="{67F7458D-4B76-4490-8ECD-7EBD9620D5DB}"/>
              </a:ext>
            </a:extLst>
          </p:cNvPr>
          <p:cNvSpPr/>
          <p:nvPr/>
        </p:nvSpPr>
        <p:spPr>
          <a:xfrm>
            <a:off x="1666278" y="1706002"/>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 language aspects of these problems, a suggestion is that the number free zone questions could form part of a guided reading session. Use Slide 7 as a model. A template can also be found in the </a:t>
            </a:r>
            <a:r>
              <a:rPr lang="en-GB" sz="2800" dirty="0">
                <a:solidFill>
                  <a:schemeClr val="tx1"/>
                </a:solidFill>
                <a:hlinkClick r:id="rId5"/>
              </a:rPr>
              <a:t>Whole School Reading resources on inference </a:t>
            </a:r>
            <a:r>
              <a:rPr lang="en-GB" sz="2800" dirty="0">
                <a:solidFill>
                  <a:schemeClr val="tx1"/>
                </a:solidFill>
              </a:rPr>
              <a:t>(Slide 3).</a:t>
            </a:r>
          </a:p>
        </p:txBody>
      </p:sp>
    </p:spTree>
    <p:extLst>
      <p:ext uri="{BB962C8B-B14F-4D97-AF65-F5344CB8AC3E}">
        <p14:creationId xmlns:p14="http://schemas.microsoft.com/office/powerpoint/2010/main" val="3138522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233595"/>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Your Turn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597429" y="2057398"/>
            <a:ext cx="4927745" cy="354129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 school has 345 rubbers. 2,390 more were ordered for the year. If throughout the year 1,245 were used, how many rubbers would be available for the next school year?</a:t>
            </a:r>
          </a:p>
        </p:txBody>
      </p:sp>
      <p:sp>
        <p:nvSpPr>
          <p:cNvPr id="7" name="Rectangle 6">
            <a:extLst>
              <a:ext uri="{FF2B5EF4-FFF2-40B4-BE49-F238E27FC236}">
                <a16:creationId xmlns:a16="http://schemas.microsoft.com/office/drawing/2014/main" id="{CAF0EBE5-EFAE-4D6B-A47D-65C036F60B73}"/>
              </a:ext>
            </a:extLst>
          </p:cNvPr>
          <p:cNvSpPr/>
          <p:nvPr/>
        </p:nvSpPr>
        <p:spPr>
          <a:xfrm>
            <a:off x="6139757" y="2057398"/>
            <a:ext cx="5361991" cy="354129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 theme park has 13,575 visitors on Saturday. On Sunday, 4,249 visitors entered the park. On Saturday, 2,356 people left early. On Sunday, 753 people left early. How many people stayed until closing on Saturday and Sunday altogether?</a:t>
            </a:r>
          </a:p>
        </p:txBody>
      </p:sp>
    </p:spTree>
    <p:extLst>
      <p:ext uri="{BB962C8B-B14F-4D97-AF65-F5344CB8AC3E}">
        <p14:creationId xmlns:p14="http://schemas.microsoft.com/office/powerpoint/2010/main" val="3810632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5820" y="242228"/>
            <a:ext cx="8069179"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512046" y="1540045"/>
            <a:ext cx="8776333" cy="50757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GB" sz="2800" b="1" dirty="0">
              <a:solidFill>
                <a:srgbClr val="002060"/>
              </a:solidFill>
            </a:endParaRPr>
          </a:p>
          <a:p>
            <a:pPr marL="514350" indent="-514350">
              <a:buAutoNum type="arabicPeriod"/>
            </a:pPr>
            <a:r>
              <a:rPr lang="en-GB" sz="2800" b="1" dirty="0">
                <a:solidFill>
                  <a:srgbClr val="002060"/>
                </a:solidFill>
              </a:rPr>
              <a:t>Take Two </a:t>
            </a:r>
            <a:r>
              <a:rPr lang="en-GB" sz="2800" dirty="0">
                <a:solidFill>
                  <a:srgbClr val="002060"/>
                </a:solidFill>
              </a:rPr>
              <a:t>– read the question twice, once to get a general idea of context and vocabulary; the second to understand exactly what is being asked.</a:t>
            </a:r>
          </a:p>
          <a:p>
            <a:pPr marL="514350" indent="-514350">
              <a:buAutoNum type="arabicPeriod"/>
            </a:pPr>
            <a:r>
              <a:rPr lang="en-GB" sz="2800" dirty="0">
                <a:solidFill>
                  <a:srgbClr val="002060"/>
                </a:solidFill>
              </a:rPr>
              <a:t>Underline/highlight </a:t>
            </a:r>
            <a:r>
              <a:rPr lang="en-GB" sz="2800" b="1" dirty="0">
                <a:solidFill>
                  <a:srgbClr val="002060"/>
                </a:solidFill>
              </a:rPr>
              <a:t>key information </a:t>
            </a:r>
            <a:r>
              <a:rPr lang="en-GB" sz="2800" dirty="0">
                <a:solidFill>
                  <a:srgbClr val="002060"/>
                </a:solidFill>
              </a:rPr>
              <a:t>(or eliminate information from your enquiries - like a detective!)</a:t>
            </a:r>
          </a:p>
          <a:p>
            <a:pPr marL="514350" indent="-514350">
              <a:buAutoNum type="arabicPeriod" startAt="3"/>
            </a:pPr>
            <a:r>
              <a:rPr lang="en-GB" sz="2800" b="1" dirty="0">
                <a:solidFill>
                  <a:srgbClr val="002060"/>
                </a:solidFill>
              </a:rPr>
              <a:t>Give us a clue </a:t>
            </a:r>
            <a:r>
              <a:rPr lang="en-GB" sz="2800" dirty="0">
                <a:solidFill>
                  <a:srgbClr val="002060"/>
                </a:solidFill>
              </a:rPr>
              <a:t>– look for key words to guide you to the operation needed, e.g. </a:t>
            </a:r>
            <a:r>
              <a:rPr lang="en-GB" sz="2800" i="1" dirty="0">
                <a:solidFill>
                  <a:srgbClr val="002060"/>
                </a:solidFill>
              </a:rPr>
              <a:t>altogether</a:t>
            </a:r>
            <a:r>
              <a:rPr lang="en-GB" sz="2800" dirty="0">
                <a:solidFill>
                  <a:srgbClr val="002060"/>
                </a:solidFill>
              </a:rPr>
              <a:t> suggests addition, </a:t>
            </a:r>
            <a:r>
              <a:rPr lang="en-GB" sz="2800" i="1" dirty="0">
                <a:solidFill>
                  <a:srgbClr val="002060"/>
                </a:solidFill>
              </a:rPr>
              <a:t>share</a:t>
            </a:r>
            <a:r>
              <a:rPr lang="en-GB" sz="2800" dirty="0">
                <a:solidFill>
                  <a:srgbClr val="002060"/>
                </a:solidFill>
              </a:rPr>
              <a:t> suggests division etc.</a:t>
            </a:r>
          </a:p>
          <a:p>
            <a:pPr marL="514350" indent="-514350">
              <a:buAutoNum type="arabicPeriod" startAt="3"/>
            </a:pPr>
            <a:r>
              <a:rPr lang="en-GB" sz="2800" b="1" dirty="0">
                <a:solidFill>
                  <a:srgbClr val="002060"/>
                </a:solidFill>
              </a:rPr>
              <a:t>Summarise </a:t>
            </a:r>
            <a:r>
              <a:rPr lang="en-GB" sz="2800" dirty="0">
                <a:solidFill>
                  <a:srgbClr val="002060"/>
                </a:solidFill>
              </a:rPr>
              <a:t>– in your head, summarise the question back to yourself, e.g. </a:t>
            </a:r>
            <a:r>
              <a:rPr lang="en-GB" sz="2400" i="1" dirty="0">
                <a:solidFill>
                  <a:srgbClr val="002060"/>
                </a:solidFill>
              </a:rPr>
              <a:t>So, I’ve got to add the cost of 3 adults to the cost of a child, then subtract that from £50.00.</a:t>
            </a:r>
          </a:p>
          <a:p>
            <a:pPr marL="514350" indent="-514350">
              <a:buAutoNum type="arabicPeriod" startAt="3"/>
            </a:pPr>
            <a:endParaRPr lang="en-GB" sz="2800" dirty="0">
              <a:solidFill>
                <a:srgbClr val="002060"/>
              </a:solidFill>
            </a:endParaRPr>
          </a:p>
        </p:txBody>
      </p:sp>
      <p:pic>
        <p:nvPicPr>
          <p:cNvPr id="1026" name="Picture 2" descr="See the source image">
            <a:extLst>
              <a:ext uri="{FF2B5EF4-FFF2-40B4-BE49-F238E27FC236}">
                <a16:creationId xmlns:a16="http://schemas.microsoft.com/office/drawing/2014/main" id="{A8FDA482-17B7-47B3-8DF6-740016DCC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657" y="1849552"/>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7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8889" y="376894"/>
            <a:ext cx="847422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617420" y="1885458"/>
            <a:ext cx="8474222" cy="460741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rPr>
              <a:t>5. </a:t>
            </a:r>
            <a:r>
              <a:rPr lang="en-GB" sz="3200" b="1" dirty="0">
                <a:solidFill>
                  <a:srgbClr val="002060"/>
                </a:solidFill>
              </a:rPr>
              <a:t>Estimate</a:t>
            </a:r>
            <a:r>
              <a:rPr lang="en-GB" sz="3200" dirty="0">
                <a:solidFill>
                  <a:srgbClr val="002060"/>
                </a:solidFill>
              </a:rPr>
              <a:t> – round the numbers to give a rough idea of what the answer should be and jot it down.</a:t>
            </a:r>
          </a:p>
          <a:p>
            <a:r>
              <a:rPr lang="en-GB" sz="3200" dirty="0">
                <a:solidFill>
                  <a:srgbClr val="002060"/>
                </a:solidFill>
              </a:rPr>
              <a:t>6. </a:t>
            </a:r>
            <a:r>
              <a:rPr lang="en-GB" sz="3200" b="1" dirty="0">
                <a:solidFill>
                  <a:srgbClr val="002060"/>
                </a:solidFill>
              </a:rPr>
              <a:t>Calculate </a:t>
            </a:r>
            <a:r>
              <a:rPr lang="en-GB" sz="3200" dirty="0">
                <a:solidFill>
                  <a:srgbClr val="002060"/>
                </a:solidFill>
              </a:rPr>
              <a:t>– make sure you align digits carefully.</a:t>
            </a:r>
          </a:p>
          <a:p>
            <a:r>
              <a:rPr lang="en-GB" sz="3200" dirty="0">
                <a:solidFill>
                  <a:srgbClr val="002060"/>
                </a:solidFill>
              </a:rPr>
              <a:t>8. Read the question back – </a:t>
            </a:r>
            <a:r>
              <a:rPr lang="en-GB" sz="3200" b="1" dirty="0">
                <a:solidFill>
                  <a:srgbClr val="002060"/>
                </a:solidFill>
              </a:rPr>
              <a:t>have you answered it</a:t>
            </a:r>
            <a:r>
              <a:rPr lang="en-GB" sz="3200" dirty="0">
                <a:solidFill>
                  <a:srgbClr val="002060"/>
                </a:solidFill>
              </a:rPr>
              <a:t>?</a:t>
            </a:r>
          </a:p>
          <a:p>
            <a:r>
              <a:rPr lang="en-GB" sz="3200" dirty="0">
                <a:solidFill>
                  <a:srgbClr val="002060"/>
                </a:solidFill>
              </a:rPr>
              <a:t>9. Look            at your original estimate – does your answer seem reasonable?</a:t>
            </a:r>
          </a:p>
        </p:txBody>
      </p:sp>
      <p:pic>
        <p:nvPicPr>
          <p:cNvPr id="7" name="Graphic 6" descr="Eye">
            <a:extLst>
              <a:ext uri="{FF2B5EF4-FFF2-40B4-BE49-F238E27FC236}">
                <a16:creationId xmlns:a16="http://schemas.microsoft.com/office/drawing/2014/main" id="{FD006C42-B8E5-4A2A-8010-F53391EFA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2825" y="5157537"/>
            <a:ext cx="914400" cy="914400"/>
          </a:xfrm>
          <a:prstGeom prst="rect">
            <a:avLst/>
          </a:prstGeom>
        </p:spPr>
      </p:pic>
      <p:pic>
        <p:nvPicPr>
          <p:cNvPr id="8" name="Picture 2" descr="See the source image">
            <a:extLst>
              <a:ext uri="{FF2B5EF4-FFF2-40B4-BE49-F238E27FC236}">
                <a16:creationId xmlns:a16="http://schemas.microsoft.com/office/drawing/2014/main" id="{940906D1-C24E-490B-B1CC-0CE5C0127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840" y="2336973"/>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7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2060" y="702031"/>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Apply </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2139158" y="2117557"/>
            <a:ext cx="7502503" cy="320842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Further Number and Answer Free Zone questions can be found on PrimaryWise in the relevant year group areas. </a:t>
            </a:r>
          </a:p>
          <a:p>
            <a:pPr algn="ctr"/>
            <a:r>
              <a:rPr lang="en-GB" sz="2800" dirty="0">
                <a:solidFill>
                  <a:schemeClr val="tx1"/>
                </a:solidFill>
              </a:rPr>
              <a:t>These can be used to provide continued support in developing both the confidence to tackle, and strategies to solve, these problems.</a:t>
            </a:r>
          </a:p>
        </p:txBody>
      </p:sp>
    </p:spTree>
    <p:extLst>
      <p:ext uri="{BB962C8B-B14F-4D97-AF65-F5344CB8AC3E}">
        <p14:creationId xmlns:p14="http://schemas.microsoft.com/office/powerpoint/2010/main" val="37089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81C2B01-E70A-4981-AA91-6C5BD836B226}"/>
              </a:ext>
            </a:extLst>
          </p:cNvPr>
          <p:cNvGraphicFramePr/>
          <p:nvPr>
            <p:extLst>
              <p:ext uri="{D42A27DB-BD31-4B8C-83A1-F6EECF244321}">
                <p14:modId xmlns:p14="http://schemas.microsoft.com/office/powerpoint/2010/main" val="12921694"/>
              </p:ext>
            </p:extLst>
          </p:nvPr>
        </p:nvGraphicFramePr>
        <p:xfrm>
          <a:off x="-39701" y="1834659"/>
          <a:ext cx="11738988" cy="501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B421C06-45ED-494F-AEBD-995D346A5C05}"/>
              </a:ext>
            </a:extLst>
          </p:cNvPr>
          <p:cNvSpPr>
            <a:spLocks noGrp="1"/>
          </p:cNvSpPr>
          <p:nvPr>
            <p:ph type="title"/>
          </p:nvPr>
        </p:nvSpPr>
        <p:spPr>
          <a:xfrm>
            <a:off x="2100557" y="213355"/>
            <a:ext cx="7537873" cy="1143000"/>
          </a:xfrm>
          <a:solidFill>
            <a:srgbClr val="EDCFE9"/>
          </a:solidFill>
          <a:ln>
            <a:solidFill>
              <a:srgbClr val="002060"/>
            </a:solidFill>
          </a:ln>
        </p:spPr>
        <p:txBody>
          <a:bodyPr>
            <a:noAutofit/>
          </a:bodyPr>
          <a:lstStyle/>
          <a:p>
            <a:pPr algn="ctr"/>
            <a:r>
              <a:rPr lang="en-GB" sz="4400" b="1" dirty="0">
                <a:solidFill>
                  <a:schemeClr val="accent5">
                    <a:lumMod val="50000"/>
                  </a:schemeClr>
                </a:solidFill>
                <a:latin typeface="+mn-lt"/>
              </a:rPr>
              <a:t>The PiXL approach to solving word problems</a:t>
            </a:r>
          </a:p>
        </p:txBody>
      </p:sp>
      <p:graphicFrame>
        <p:nvGraphicFramePr>
          <p:cNvPr id="2" name="Table 1">
            <a:extLst>
              <a:ext uri="{FF2B5EF4-FFF2-40B4-BE49-F238E27FC236}">
                <a16:creationId xmlns:a16="http://schemas.microsoft.com/office/drawing/2014/main" id="{C760D802-38CC-4305-8F36-D7F91724CAC0}"/>
              </a:ext>
            </a:extLst>
          </p:cNvPr>
          <p:cNvGraphicFramePr>
            <a:graphicFrameLocks noGrp="1"/>
          </p:cNvGraphicFramePr>
          <p:nvPr>
            <p:extLst>
              <p:ext uri="{D42A27DB-BD31-4B8C-83A1-F6EECF244321}">
                <p14:modId xmlns:p14="http://schemas.microsoft.com/office/powerpoint/2010/main" val="1454762882"/>
              </p:ext>
            </p:extLst>
          </p:nvPr>
        </p:nvGraphicFramePr>
        <p:xfrm>
          <a:off x="492713" y="5705111"/>
          <a:ext cx="10753560" cy="518160"/>
        </p:xfrm>
        <a:graphic>
          <a:graphicData uri="http://schemas.openxmlformats.org/drawingml/2006/table">
            <a:tbl>
              <a:tblPr firstRow="1" bandRow="1">
                <a:tableStyleId>{5C22544A-7EE6-4342-B048-85BDC9FD1C3A}</a:tableStyleId>
              </a:tblPr>
              <a:tblGrid>
                <a:gridCol w="2150712">
                  <a:extLst>
                    <a:ext uri="{9D8B030D-6E8A-4147-A177-3AD203B41FA5}">
                      <a16:colId xmlns:a16="http://schemas.microsoft.com/office/drawing/2014/main" val="2677683526"/>
                    </a:ext>
                  </a:extLst>
                </a:gridCol>
                <a:gridCol w="2150712">
                  <a:extLst>
                    <a:ext uri="{9D8B030D-6E8A-4147-A177-3AD203B41FA5}">
                      <a16:colId xmlns:a16="http://schemas.microsoft.com/office/drawing/2014/main" val="449690537"/>
                    </a:ext>
                  </a:extLst>
                </a:gridCol>
                <a:gridCol w="2150712">
                  <a:extLst>
                    <a:ext uri="{9D8B030D-6E8A-4147-A177-3AD203B41FA5}">
                      <a16:colId xmlns:a16="http://schemas.microsoft.com/office/drawing/2014/main" val="130140563"/>
                    </a:ext>
                  </a:extLst>
                </a:gridCol>
                <a:gridCol w="2150712">
                  <a:extLst>
                    <a:ext uri="{9D8B030D-6E8A-4147-A177-3AD203B41FA5}">
                      <a16:colId xmlns:a16="http://schemas.microsoft.com/office/drawing/2014/main" val="4033738943"/>
                    </a:ext>
                  </a:extLst>
                </a:gridCol>
                <a:gridCol w="2150712">
                  <a:extLst>
                    <a:ext uri="{9D8B030D-6E8A-4147-A177-3AD203B41FA5}">
                      <a16:colId xmlns:a16="http://schemas.microsoft.com/office/drawing/2014/main" val="3367218202"/>
                    </a:ext>
                  </a:extLst>
                </a:gridCol>
              </a:tblGrid>
              <a:tr h="0">
                <a:tc>
                  <a:txBody>
                    <a:bodyPr/>
                    <a:lstStyle/>
                    <a:p>
                      <a:pPr algn="ctr"/>
                      <a:r>
                        <a:rPr lang="en-GB" sz="2800" b="0" dirty="0">
                          <a:solidFill>
                            <a:schemeClr val="tx1"/>
                          </a:solidFill>
                        </a:rPr>
                        <a:t>Stage 1</a:t>
                      </a:r>
                    </a:p>
                  </a:txBody>
                  <a:tcPr>
                    <a:solidFill>
                      <a:srgbClr val="0070C0"/>
                    </a:solidFill>
                  </a:tcPr>
                </a:tc>
                <a:tc>
                  <a:txBody>
                    <a:bodyPr/>
                    <a:lstStyle/>
                    <a:p>
                      <a:pPr algn="ctr"/>
                      <a:r>
                        <a:rPr lang="en-GB" sz="2800" b="0" dirty="0">
                          <a:solidFill>
                            <a:schemeClr val="tx1"/>
                          </a:solidFill>
                        </a:rPr>
                        <a:t>Stage 2 </a:t>
                      </a:r>
                    </a:p>
                  </a:txBody>
                  <a:tcPr>
                    <a:solidFill>
                      <a:srgbClr val="FF0000"/>
                    </a:solidFill>
                  </a:tcPr>
                </a:tc>
                <a:tc>
                  <a:txBody>
                    <a:bodyPr/>
                    <a:lstStyle/>
                    <a:p>
                      <a:pPr algn="ctr"/>
                      <a:r>
                        <a:rPr lang="en-GB" sz="2800" b="0" dirty="0">
                          <a:solidFill>
                            <a:schemeClr val="tx1"/>
                          </a:solidFill>
                        </a:rPr>
                        <a:t>Stage 3</a:t>
                      </a:r>
                    </a:p>
                  </a:txBody>
                  <a:tcPr>
                    <a:solidFill>
                      <a:srgbClr val="FFFF00"/>
                    </a:solidFill>
                  </a:tcPr>
                </a:tc>
                <a:tc>
                  <a:txBody>
                    <a:bodyPr/>
                    <a:lstStyle/>
                    <a:p>
                      <a:pPr algn="ctr"/>
                      <a:r>
                        <a:rPr lang="en-GB" sz="2800" b="0" dirty="0">
                          <a:solidFill>
                            <a:schemeClr val="tx1"/>
                          </a:solidFill>
                        </a:rPr>
                        <a:t>Stage 4</a:t>
                      </a:r>
                    </a:p>
                  </a:txBody>
                  <a:tcPr>
                    <a:solidFill>
                      <a:srgbClr val="00B0F0"/>
                    </a:solidFill>
                  </a:tcPr>
                </a:tc>
                <a:tc>
                  <a:txBody>
                    <a:bodyPr/>
                    <a:lstStyle/>
                    <a:p>
                      <a:pPr algn="ctr"/>
                      <a:r>
                        <a:rPr lang="en-GB" sz="2800" b="0" dirty="0">
                          <a:solidFill>
                            <a:schemeClr val="tx1"/>
                          </a:solidFill>
                        </a:rPr>
                        <a:t>Stage 5</a:t>
                      </a:r>
                    </a:p>
                  </a:txBody>
                  <a:tcPr>
                    <a:solidFill>
                      <a:srgbClr val="00B050"/>
                    </a:solidFill>
                  </a:tcPr>
                </a:tc>
                <a:extLst>
                  <a:ext uri="{0D108BD9-81ED-4DB2-BD59-A6C34878D82A}">
                    <a16:rowId xmlns:a16="http://schemas.microsoft.com/office/drawing/2014/main" val="3381354043"/>
                  </a:ext>
                </a:extLst>
              </a:tr>
            </a:tbl>
          </a:graphicData>
        </a:graphic>
      </p:graphicFrame>
      <p:pic>
        <p:nvPicPr>
          <p:cNvPr id="9" name="Picture 8">
            <a:extLst>
              <a:ext uri="{FF2B5EF4-FFF2-40B4-BE49-F238E27FC236}">
                <a16:creationId xmlns:a16="http://schemas.microsoft.com/office/drawing/2014/main" id="{0532549E-5751-4739-8DDF-18C95E75FB56}"/>
              </a:ext>
            </a:extLst>
          </p:cNvPr>
          <p:cNvPicPr/>
          <p:nvPr/>
        </p:nvPicPr>
        <p:blipFill>
          <a:blip r:embed="rId8">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D5EAA092-18C5-4743-8DE1-4A3061999A29}"/>
              </a:ext>
            </a:extLst>
          </p:cNvPr>
          <p:cNvPicPr>
            <a:picLocks noChangeAspect="1"/>
          </p:cNvPicPr>
          <p:nvPr/>
        </p:nvPicPr>
        <p:blipFill>
          <a:blip r:embed="rId9"/>
          <a:stretch>
            <a:fillRect/>
          </a:stretch>
        </p:blipFill>
        <p:spPr>
          <a:xfrm>
            <a:off x="10577661" y="233595"/>
            <a:ext cx="1168255" cy="771609"/>
          </a:xfrm>
          <a:prstGeom prst="rect">
            <a:avLst/>
          </a:prstGeom>
        </p:spPr>
      </p:pic>
      <p:sp>
        <p:nvSpPr>
          <p:cNvPr id="3" name="Right Brace 2">
            <a:extLst>
              <a:ext uri="{FF2B5EF4-FFF2-40B4-BE49-F238E27FC236}">
                <a16:creationId xmlns:a16="http://schemas.microsoft.com/office/drawing/2014/main" id="{7E26DFFB-E4AF-4DAE-893C-1F1C3A993C06}"/>
              </a:ext>
            </a:extLst>
          </p:cNvPr>
          <p:cNvSpPr/>
          <p:nvPr/>
        </p:nvSpPr>
        <p:spPr>
          <a:xfrm rot="16200000">
            <a:off x="4739484" y="1225722"/>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 name="Rectangle 3">
            <a:extLst>
              <a:ext uri="{FF2B5EF4-FFF2-40B4-BE49-F238E27FC236}">
                <a16:creationId xmlns:a16="http://schemas.microsoft.com/office/drawing/2014/main" id="{CE54006A-AA76-4A5D-8F61-5797D591C100}"/>
              </a:ext>
            </a:extLst>
          </p:cNvPr>
          <p:cNvSpPr/>
          <p:nvPr/>
        </p:nvSpPr>
        <p:spPr>
          <a:xfrm>
            <a:off x="3334841" y="1724717"/>
            <a:ext cx="3171912" cy="5215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language</a:t>
            </a:r>
          </a:p>
        </p:txBody>
      </p:sp>
      <p:sp>
        <p:nvSpPr>
          <p:cNvPr id="11" name="Right Brace 10">
            <a:extLst>
              <a:ext uri="{FF2B5EF4-FFF2-40B4-BE49-F238E27FC236}">
                <a16:creationId xmlns:a16="http://schemas.microsoft.com/office/drawing/2014/main" id="{75637240-1ED1-45DD-9C4A-79E57013BA09}"/>
              </a:ext>
            </a:extLst>
          </p:cNvPr>
          <p:cNvSpPr/>
          <p:nvPr/>
        </p:nvSpPr>
        <p:spPr>
          <a:xfrm rot="16200000">
            <a:off x="9191170" y="1257268"/>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11B1EC1-7FF4-4547-B90C-0B2E8671C4D4}"/>
              </a:ext>
            </a:extLst>
          </p:cNvPr>
          <p:cNvSpPr/>
          <p:nvPr/>
        </p:nvSpPr>
        <p:spPr>
          <a:xfrm>
            <a:off x="7852612" y="1724717"/>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numbers</a:t>
            </a:r>
          </a:p>
        </p:txBody>
      </p:sp>
      <p:pic>
        <p:nvPicPr>
          <p:cNvPr id="14" name="Picture 13">
            <a:extLst>
              <a:ext uri="{FF2B5EF4-FFF2-40B4-BE49-F238E27FC236}">
                <a16:creationId xmlns:a16="http://schemas.microsoft.com/office/drawing/2014/main" id="{6B245C78-E870-42C6-B8A4-A76A2FFA340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016393" y="1529559"/>
            <a:ext cx="2168328" cy="1453197"/>
          </a:xfrm>
          <a:prstGeom prst="rect">
            <a:avLst/>
          </a:prstGeom>
        </p:spPr>
      </p:pic>
    </p:spTree>
    <p:extLst>
      <p:ext uri="{BB962C8B-B14F-4D97-AF65-F5344CB8AC3E}">
        <p14:creationId xmlns:p14="http://schemas.microsoft.com/office/powerpoint/2010/main" val="63051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10851"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446921"/>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411705" y="1792704"/>
            <a:ext cx="8598568" cy="33258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15,740 car show tickets were sold in advance of the show. Another 8,497 were sold on the day of the show. 652 people did not attend the car show. How many people were at the show altogether?</a:t>
            </a:r>
          </a:p>
        </p:txBody>
      </p:sp>
      <p:sp>
        <p:nvSpPr>
          <p:cNvPr id="6" name="Rectangle 5">
            <a:extLst>
              <a:ext uri="{FF2B5EF4-FFF2-40B4-BE49-F238E27FC236}">
                <a16:creationId xmlns:a16="http://schemas.microsoft.com/office/drawing/2014/main" id="{B365902F-F6EB-408C-8258-3DA0D4E05C42}"/>
              </a:ext>
            </a:extLst>
          </p:cNvPr>
          <p:cNvSpPr/>
          <p:nvPr/>
        </p:nvSpPr>
        <p:spPr>
          <a:xfrm>
            <a:off x="5448232" y="2648606"/>
            <a:ext cx="1120733"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54C0A567-593B-4AFE-A4C0-1236AF6B3444}"/>
              </a:ext>
            </a:extLst>
          </p:cNvPr>
          <p:cNvSpPr/>
          <p:nvPr/>
        </p:nvSpPr>
        <p:spPr>
          <a:xfrm>
            <a:off x="1506298" y="2038375"/>
            <a:ext cx="1289454" cy="610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05F9925-5CA0-4EC8-AD85-FCE2D191059A}"/>
              </a:ext>
            </a:extLst>
          </p:cNvPr>
          <p:cNvSpPr/>
          <p:nvPr/>
        </p:nvSpPr>
        <p:spPr>
          <a:xfrm>
            <a:off x="4556798" y="3145911"/>
            <a:ext cx="813987" cy="627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7066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203159" y="1696782"/>
            <a:ext cx="9202569" cy="4726519"/>
            <a:chOff x="182362"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182362"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ea typeface="Calibri" panose="020F0502020204030204" pitchFamily="34" charset="0"/>
                  <a:cs typeface="Times New Roman" panose="02020603050405020304" pitchFamily="18" charset="0"/>
                </a:rPr>
                <a:t> </a:t>
              </a:r>
              <a:r>
                <a:rPr lang="en-GB" sz="3600" dirty="0">
                  <a:ea typeface="Calibri" panose="020F0502020204030204" pitchFamily="34" charset="0"/>
                  <a:cs typeface="Times New Roman" panose="02020603050405020304" pitchFamily="18" charset="0"/>
                </a:rPr>
                <a:t>advance</a:t>
              </a:r>
              <a:r>
                <a:rPr lang="en-GB" sz="3600" dirty="0">
                  <a:effectLst/>
                  <a:ea typeface="Calibri" panose="020F0502020204030204" pitchFamily="34" charset="0"/>
                  <a:cs typeface="Times New Roman" panose="02020603050405020304" pitchFamily="18" charset="0"/>
                </a:rPr>
                <a:t> </a:t>
              </a: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11209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796716" y="1614177"/>
            <a:ext cx="8598568" cy="2316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15,740 car show tickets were sold in advance of the show. Another 8,497 were sold on the day of the show. 652 people did not attend the car show. How many people were at the show altogether?</a:t>
            </a:r>
          </a:p>
        </p:txBody>
      </p:sp>
      <p:sp>
        <p:nvSpPr>
          <p:cNvPr id="6" name="Rectangle 5">
            <a:extLst>
              <a:ext uri="{FF2B5EF4-FFF2-40B4-BE49-F238E27FC236}">
                <a16:creationId xmlns:a16="http://schemas.microsoft.com/office/drawing/2014/main" id="{B365902F-F6EB-408C-8258-3DA0D4E05C42}"/>
              </a:ext>
            </a:extLst>
          </p:cNvPr>
          <p:cNvSpPr/>
          <p:nvPr/>
        </p:nvSpPr>
        <p:spPr>
          <a:xfrm>
            <a:off x="1823839" y="1844553"/>
            <a:ext cx="1070545"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05F9925-5CA0-4EC8-AD85-FCE2D191059A}"/>
              </a:ext>
            </a:extLst>
          </p:cNvPr>
          <p:cNvSpPr/>
          <p:nvPr/>
        </p:nvSpPr>
        <p:spPr>
          <a:xfrm>
            <a:off x="8982289" y="2341859"/>
            <a:ext cx="630653" cy="536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566E6A9D-74FD-4623-97B9-1FEAB954DC82}"/>
              </a:ext>
            </a:extLst>
          </p:cNvPr>
          <p:cNvSpPr/>
          <p:nvPr/>
        </p:nvSpPr>
        <p:spPr>
          <a:xfrm>
            <a:off x="974811" y="4195227"/>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a:t>
            </a:r>
            <a:r>
              <a:rPr kumimoji="0" lang="en-GB" sz="2800" b="0" i="0" u="none" strike="noStrike" kern="1200" cap="none" spc="0" normalizeH="0" baseline="0" noProof="0" dirty="0">
                <a:ln>
                  <a:noFill/>
                </a:ln>
                <a:solidFill>
                  <a:srgbClr val="000000"/>
                </a:solidFill>
                <a:effectLst/>
                <a:uLnTx/>
                <a:uFillTx/>
                <a:latin typeface="Calibri"/>
                <a:ea typeface="+mn-ea"/>
                <a:cs typeface="+mn-cs"/>
              </a:rPr>
              <a:t>Write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dirty="0">
                <a:solidFill>
                  <a:srgbClr val="000000"/>
                </a:solidFill>
                <a:latin typeface="Calibri"/>
              </a:rPr>
              <a:t>another</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dirty="0">
                <a:solidFill>
                  <a:srgbClr val="000000"/>
                </a:solidFill>
                <a:latin typeface="Calibri"/>
              </a:rPr>
              <a:t>attend</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a:t>
            </a:r>
            <a:r>
              <a:rPr kumimoji="0" lang="en-GB" sz="2800" b="0" i="0" u="none" strike="noStrike" kern="1200" cap="none" spc="0" normalizeH="0" baseline="0" noProof="0" dirty="0">
                <a:ln>
                  <a:noFill/>
                </a:ln>
                <a:solidFill>
                  <a:srgbClr val="000000"/>
                </a:solidFill>
                <a:effectLst/>
                <a:uLnTx/>
                <a:uFillTx/>
                <a:latin typeface="Calibri"/>
                <a:ea typeface="+mn-ea"/>
                <a:cs typeface="+mn-cs"/>
              </a:rPr>
              <a:t>hat</a:t>
            </a:r>
            <a:r>
              <a:rPr kumimoji="0" lang="en-GB" sz="2800" b="0" i="0" u="none" strike="noStrike" kern="1200" cap="none" spc="0" normalizeH="0" noProof="0" dirty="0">
                <a:ln>
                  <a:noFill/>
                </a:ln>
                <a:solidFill>
                  <a:srgbClr val="000000"/>
                </a:solidFill>
                <a:effectLst/>
                <a:uLnTx/>
                <a:uFillTx/>
                <a:latin typeface="Calibri"/>
                <a:ea typeface="+mn-ea"/>
                <a:cs typeface="+mn-cs"/>
              </a:rPr>
              <a:t> type of show is it</a:t>
            </a:r>
            <a:r>
              <a:rPr kumimoji="0" lang="en-GB" sz="2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10" name="Rectangle 9">
            <a:extLst>
              <a:ext uri="{FF2B5EF4-FFF2-40B4-BE49-F238E27FC236}">
                <a16:creationId xmlns:a16="http://schemas.microsoft.com/office/drawing/2014/main" id="{9CDD6853-AA59-4FD7-863E-1DEC41A06CB2}"/>
              </a:ext>
            </a:extLst>
          </p:cNvPr>
          <p:cNvSpPr/>
          <p:nvPr/>
        </p:nvSpPr>
        <p:spPr>
          <a:xfrm>
            <a:off x="3113613" y="2341859"/>
            <a:ext cx="859297" cy="453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423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400614"/>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Answer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796716" y="190298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15,740 car show tickets were sold in advance of the show. Another 8,497 were sold on the day of the show. 652 people did not attend the car show. How many people were at the show altogether?</a:t>
            </a:r>
          </a:p>
        </p:txBody>
      </p:sp>
      <p:sp>
        <p:nvSpPr>
          <p:cNvPr id="8" name="Rectangle: Rounded Corners 6">
            <a:extLst>
              <a:ext uri="{FF2B5EF4-FFF2-40B4-BE49-F238E27FC236}">
                <a16:creationId xmlns:a16="http://schemas.microsoft.com/office/drawing/2014/main" id="{B81EBABE-38E6-4AA5-ABB9-6CDF2AE0EC69}"/>
              </a:ext>
            </a:extLst>
          </p:cNvPr>
          <p:cNvSpPr/>
          <p:nvPr/>
        </p:nvSpPr>
        <p:spPr>
          <a:xfrm>
            <a:off x="7549026" y="4606150"/>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23,585 </a:t>
            </a:r>
          </a:p>
        </p:txBody>
      </p:sp>
    </p:spTree>
    <p:extLst>
      <p:ext uri="{BB962C8B-B14F-4D97-AF65-F5344CB8AC3E}">
        <p14:creationId xmlns:p14="http://schemas.microsoft.com/office/powerpoint/2010/main" val="51172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6"/>
            <a:ext cx="6403232" cy="1081858"/>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57655" y="1515402"/>
            <a:ext cx="3676409" cy="38187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15,740 car show tickets were sold in advance of the show. Another 8,497 were sold on the day of the show. 652 people did not attend the car show. How many people were at the show altogether?</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554664"/>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23,585  </a:t>
            </a:r>
          </a:p>
        </p:txBody>
      </p:sp>
      <p:sp>
        <p:nvSpPr>
          <p:cNvPr id="8" name="Speech Bubble: Rectangle 7">
            <a:extLst>
              <a:ext uri="{FF2B5EF4-FFF2-40B4-BE49-F238E27FC236}">
                <a16:creationId xmlns:a16="http://schemas.microsoft.com/office/drawing/2014/main" id="{151FEB27-A009-470D-9BFC-A94A2EF70B54}"/>
              </a:ext>
            </a:extLst>
          </p:cNvPr>
          <p:cNvSpPr/>
          <p:nvPr/>
        </p:nvSpPr>
        <p:spPr>
          <a:xfrm>
            <a:off x="4589521" y="1744628"/>
            <a:ext cx="3012958" cy="163938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Firstly, I need to find out how many tickets were sold altogether.</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357939" y="1661228"/>
            <a:ext cx="3560855" cy="1394793"/>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The second step is to subtract the 652 people that did not attend.</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046484" y="4064150"/>
            <a:ext cx="4540468" cy="2630940"/>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r>
              <a:rPr lang="en-GB" sz="2400" dirty="0"/>
              <a:t>To do this, I need to add two amounts together using the column method. So, I will add 8,497 to 15,740. I know that 16,000 + 8,000 = 24,000 so the actual answer will be close to this.</a:t>
            </a:r>
          </a:p>
          <a:p>
            <a:pPr algn="ctr"/>
            <a:endParaRPr lang="en-GB" sz="2400" dirty="0"/>
          </a:p>
          <a:p>
            <a:pPr algn="ctr"/>
            <a:endParaRPr lang="en-GB" sz="2400" b="0" dirty="0"/>
          </a:p>
          <a:p>
            <a:pPr algn="ctr"/>
            <a:endParaRPr lang="en-GB" sz="2400" b="0" dirty="0"/>
          </a:p>
          <a:p>
            <a:pPr algn="ct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8939285" y="3401795"/>
            <a:ext cx="3092293" cy="267806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To do this, I need to subtract 652 from the total number of tickets that were sold (the answer to the previous calculation).</a:t>
            </a:r>
          </a:p>
        </p:txBody>
      </p:sp>
    </p:spTree>
    <p:extLst>
      <p:ext uri="{BB962C8B-B14F-4D97-AF65-F5344CB8AC3E}">
        <p14:creationId xmlns:p14="http://schemas.microsoft.com/office/powerpoint/2010/main" val="825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2690</TotalTime>
  <Words>1902</Words>
  <Application>Microsoft Office PowerPoint</Application>
  <PresentationFormat>Widescreen</PresentationFormat>
  <Paragraphs>250</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Teacher guidance</vt:lpstr>
      <vt:lpstr>The PiXL approach to solving word problems</vt:lpstr>
      <vt:lpstr>Model Question 1</vt:lpstr>
      <vt:lpstr>Stage 2 - Vocabulary</vt:lpstr>
      <vt:lpstr>Stage 2 - Vocabulary</vt:lpstr>
      <vt:lpstr>Stage 3 – Number Free Zone</vt:lpstr>
      <vt:lpstr>Stage 4 – Answer Free Zone</vt:lpstr>
      <vt:lpstr>Thinking Talk</vt:lpstr>
      <vt:lpstr>Thinking Talk</vt:lpstr>
      <vt:lpstr>PowerPoint Presentation</vt:lpstr>
      <vt:lpstr>Model Question 2</vt:lpstr>
      <vt:lpstr>PowerPoint Presentation</vt:lpstr>
      <vt:lpstr>Stage 2 - Vocabulary</vt:lpstr>
      <vt:lpstr>Stage 3 – Number Free Zone</vt:lpstr>
      <vt:lpstr>PowerPoint Presentation</vt:lpstr>
      <vt:lpstr>Thinking Talk</vt:lpstr>
      <vt:lpstr>Thinking Talk</vt:lpstr>
      <vt:lpstr>PowerPoint Presentation</vt:lpstr>
      <vt:lpstr>Next Steps</vt:lpstr>
      <vt:lpstr>Your Turn</vt:lpstr>
      <vt:lpstr>Solving word problems – steps to success</vt:lpstr>
      <vt:lpstr>Solving word problems – steps to success</vt:lpstr>
      <vt:lpstr>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216</cp:revision>
  <dcterms:created xsi:type="dcterms:W3CDTF">2017-03-29T13:14:03Z</dcterms:created>
  <dcterms:modified xsi:type="dcterms:W3CDTF">2020-04-23T16:54:49Z</dcterms:modified>
</cp:coreProperties>
</file>