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8" r:id="rId3"/>
    <p:sldId id="591" r:id="rId4"/>
    <p:sldId id="268" r:id="rId5"/>
    <p:sldId id="615" r:id="rId6"/>
    <p:sldId id="607" r:id="rId7"/>
    <p:sldId id="611" r:id="rId8"/>
    <p:sldId id="608" r:id="rId9"/>
    <p:sldId id="612" r:id="rId10"/>
    <p:sldId id="613" r:id="rId11"/>
    <p:sldId id="609" r:id="rId12"/>
    <p:sldId id="616" r:id="rId13"/>
    <p:sldId id="610" r:id="rId14"/>
    <p:sldId id="617" r:id="rId15"/>
    <p:sldId id="618" r:id="rId16"/>
    <p:sldId id="614" r:id="rId17"/>
    <p:sldId id="619" r:id="rId18"/>
    <p:sldId id="620" r:id="rId19"/>
    <p:sldId id="621" r:id="rId20"/>
    <p:sldId id="627" r:id="rId21"/>
    <p:sldId id="623" r:id="rId22"/>
    <p:sldId id="622" r:id="rId23"/>
    <p:sldId id="625" r:id="rId24"/>
    <p:sldId id="60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CFE9"/>
    <a:srgbClr val="DA9ED3"/>
    <a:srgbClr val="BDBBBC"/>
    <a:srgbClr val="C9AFC4"/>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0" autoAdjust="0"/>
    <p:restoredTop sz="83571" autoAdjust="0"/>
  </p:normalViewPr>
  <p:slideViewPr>
    <p:cSldViewPr snapToGrid="0" snapToObjects="1">
      <p:cViewPr varScale="1">
        <p:scale>
          <a:sx n="61" d="100"/>
          <a:sy n="61" d="100"/>
        </p:scale>
        <p:origin x="1368" y="60"/>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B9D35A-67AD-4823-ADE9-55DCF7448BE1}"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D715BAA4-65BB-4333-B9AD-03EC2FEF815A}">
      <dgm:prSet phldrT="[Text]" custT="1"/>
      <dgm:spPr>
        <a:solidFill>
          <a:schemeClr val="bg1">
            <a:alpha val="90000"/>
          </a:schemeClr>
        </a:solidFill>
      </dgm:spPr>
      <dgm:t>
        <a:bodyPr/>
        <a:lstStyle/>
        <a:p>
          <a:r>
            <a:rPr lang="en-GB" sz="2400" dirty="0"/>
            <a:t>Embed vocabulary</a:t>
          </a:r>
        </a:p>
      </dgm:t>
    </dgm:pt>
    <dgm:pt modelId="{4EC2423D-0411-4F8E-A2DB-8D21A80633A4}" type="parTrans" cxnId="{0A425D5E-B5C7-4189-80A7-5277472CC786}">
      <dgm:prSet/>
      <dgm:spPr/>
      <dgm:t>
        <a:bodyPr/>
        <a:lstStyle/>
        <a:p>
          <a:endParaRPr lang="en-GB"/>
        </a:p>
      </dgm:t>
    </dgm:pt>
    <dgm:pt modelId="{712A3576-9292-4413-B628-55706CAE8953}" type="sibTrans" cxnId="{0A425D5E-B5C7-4189-80A7-5277472CC786}">
      <dgm:prSet/>
      <dgm:spPr/>
      <dgm:t>
        <a:bodyPr/>
        <a:lstStyle/>
        <a:p>
          <a:endParaRPr lang="en-GB"/>
        </a:p>
      </dgm:t>
    </dgm:pt>
    <dgm:pt modelId="{1D2DB3E4-4271-493B-B83E-148B5559DAA5}">
      <dgm:prSet phldrT="[Text]" custT="1"/>
      <dgm:spPr/>
      <dgm:t>
        <a:bodyPr/>
        <a:lstStyle/>
        <a:p>
          <a:r>
            <a:rPr lang="en-GB" sz="2800" dirty="0"/>
            <a:t>Number-free zones</a:t>
          </a:r>
        </a:p>
      </dgm:t>
    </dgm:pt>
    <dgm:pt modelId="{5C0F8748-51BF-4627-A061-17D30B5A6286}" type="parTrans" cxnId="{9657D0EA-8D07-4B4E-8EA4-B988E8D141DC}">
      <dgm:prSet/>
      <dgm:spPr/>
      <dgm:t>
        <a:bodyPr/>
        <a:lstStyle/>
        <a:p>
          <a:endParaRPr lang="en-GB"/>
        </a:p>
      </dgm:t>
    </dgm:pt>
    <dgm:pt modelId="{A46EC9A6-366C-4D6A-AB40-A4734EA1B135}" type="sibTrans" cxnId="{9657D0EA-8D07-4B4E-8EA4-B988E8D141DC}">
      <dgm:prSet/>
      <dgm:spPr/>
      <dgm:t>
        <a:bodyPr/>
        <a:lstStyle/>
        <a:p>
          <a:endParaRPr lang="en-GB"/>
        </a:p>
      </dgm:t>
    </dgm:pt>
    <dgm:pt modelId="{F9962CBD-EFBC-4DDA-B1E7-500C6EED3585}">
      <dgm:prSet phldrT="[Text]" custT="1"/>
      <dgm:spPr/>
      <dgm:t>
        <a:bodyPr/>
        <a:lstStyle/>
        <a:p>
          <a:r>
            <a:rPr lang="en-GB" sz="2800" dirty="0"/>
            <a:t>Answer-free zones</a:t>
          </a:r>
        </a:p>
      </dgm:t>
    </dgm:pt>
    <dgm:pt modelId="{2A2C6DE6-05A5-4CDC-98EC-254D07DD81FA}" type="parTrans" cxnId="{D281FA3E-9712-4BA9-8A0D-C874D57CD1FA}">
      <dgm:prSet/>
      <dgm:spPr/>
      <dgm:t>
        <a:bodyPr/>
        <a:lstStyle/>
        <a:p>
          <a:endParaRPr lang="en-GB"/>
        </a:p>
      </dgm:t>
    </dgm:pt>
    <dgm:pt modelId="{D0853106-2B0D-4403-B137-27D32D4E607C}" type="sibTrans" cxnId="{D281FA3E-9712-4BA9-8A0D-C874D57CD1FA}">
      <dgm:prSet/>
      <dgm:spPr/>
      <dgm:t>
        <a:bodyPr/>
        <a:lstStyle/>
        <a:p>
          <a:endParaRPr lang="en-GB"/>
        </a:p>
      </dgm:t>
    </dgm:pt>
    <dgm:pt modelId="{63B8BAAE-1731-40C3-B680-336E21889FDE}">
      <dgm:prSet custT="1"/>
      <dgm:spPr/>
      <dgm:t>
        <a:bodyPr/>
        <a:lstStyle/>
        <a:p>
          <a:r>
            <a:rPr lang="en-GB" sz="2800" dirty="0"/>
            <a:t>Full problem</a:t>
          </a:r>
        </a:p>
      </dgm:t>
    </dgm:pt>
    <dgm:pt modelId="{C839B423-47DB-4C25-88E6-0D149BD0C8D2}" type="parTrans" cxnId="{237292DA-3F91-41D6-940A-4024B47763AC}">
      <dgm:prSet/>
      <dgm:spPr/>
      <dgm:t>
        <a:bodyPr/>
        <a:lstStyle/>
        <a:p>
          <a:endParaRPr lang="en-GB"/>
        </a:p>
      </dgm:t>
    </dgm:pt>
    <dgm:pt modelId="{106B8211-2391-42EA-908A-A467C7647699}" type="sibTrans" cxnId="{237292DA-3F91-41D6-940A-4024B47763AC}">
      <dgm:prSet/>
      <dgm:spPr/>
      <dgm:t>
        <a:bodyPr/>
        <a:lstStyle/>
        <a:p>
          <a:endParaRPr lang="en-GB"/>
        </a:p>
      </dgm:t>
    </dgm:pt>
    <dgm:pt modelId="{9885FFD9-3869-4E29-9144-2A2411FFE13B}">
      <dgm:prSet/>
      <dgm:spPr/>
      <dgm:t>
        <a:bodyPr/>
        <a:lstStyle/>
        <a:p>
          <a:r>
            <a:rPr lang="en-GB" dirty="0"/>
            <a:t>Teach the mathematical concept/skill being tested within the question</a:t>
          </a:r>
        </a:p>
      </dgm:t>
    </dgm:pt>
    <dgm:pt modelId="{0EE9E9AB-B487-4325-AA26-2F909C20793A}" type="parTrans" cxnId="{70CECABF-0FB2-492B-BDE3-E4663653E7FE}">
      <dgm:prSet/>
      <dgm:spPr/>
      <dgm:t>
        <a:bodyPr/>
        <a:lstStyle/>
        <a:p>
          <a:endParaRPr lang="en-GB"/>
        </a:p>
      </dgm:t>
    </dgm:pt>
    <dgm:pt modelId="{B99544AF-7F3A-44C6-B747-275DFEBD5069}" type="sibTrans" cxnId="{70CECABF-0FB2-492B-BDE3-E4663653E7FE}">
      <dgm:prSet/>
      <dgm:spPr/>
      <dgm:t>
        <a:bodyPr/>
        <a:lstStyle/>
        <a:p>
          <a:endParaRPr lang="en-GB"/>
        </a:p>
      </dgm:t>
    </dgm:pt>
    <dgm:pt modelId="{030E53F3-3E06-4D64-8795-6E8AD74FCA49}" type="pres">
      <dgm:prSet presAssocID="{B4B9D35A-67AD-4823-ADE9-55DCF7448BE1}" presName="Name0" presStyleCnt="0">
        <dgm:presLayoutVars>
          <dgm:chMax val="11"/>
          <dgm:chPref val="11"/>
          <dgm:dir/>
          <dgm:resizeHandles/>
        </dgm:presLayoutVars>
      </dgm:prSet>
      <dgm:spPr/>
    </dgm:pt>
    <dgm:pt modelId="{0FE79976-091F-4443-8E05-F2C02E53F1E7}" type="pres">
      <dgm:prSet presAssocID="{63B8BAAE-1731-40C3-B680-336E21889FDE}" presName="Accent5" presStyleCnt="0"/>
      <dgm:spPr/>
    </dgm:pt>
    <dgm:pt modelId="{406255CE-3CF6-4BDF-A520-93E914F897DE}" type="pres">
      <dgm:prSet presAssocID="{63B8BAAE-1731-40C3-B680-336E21889FDE}" presName="Accent" presStyleLbl="node1" presStyleIdx="0" presStyleCnt="5"/>
      <dgm:spPr>
        <a:solidFill>
          <a:srgbClr val="00B050"/>
        </a:solidFill>
      </dgm:spPr>
    </dgm:pt>
    <dgm:pt modelId="{A17E6014-EA00-476D-9C54-05A7AE61128B}" type="pres">
      <dgm:prSet presAssocID="{63B8BAAE-1731-40C3-B680-336E21889FDE}" presName="ParentBackground5" presStyleCnt="0"/>
      <dgm:spPr/>
    </dgm:pt>
    <dgm:pt modelId="{9F6CA228-AAC2-4CE5-8CC5-713B2C1FB8FF}" type="pres">
      <dgm:prSet presAssocID="{63B8BAAE-1731-40C3-B680-336E21889FDE}" presName="ParentBackground" presStyleLbl="fgAcc1" presStyleIdx="0" presStyleCnt="5"/>
      <dgm:spPr/>
    </dgm:pt>
    <dgm:pt modelId="{ACCE9E52-ABCD-4944-9E5C-30C40F7320C3}" type="pres">
      <dgm:prSet presAssocID="{63B8BAAE-1731-40C3-B680-336E21889FDE}" presName="Parent5" presStyleLbl="revTx" presStyleIdx="0" presStyleCnt="0">
        <dgm:presLayoutVars>
          <dgm:chMax val="1"/>
          <dgm:chPref val="1"/>
          <dgm:bulletEnabled val="1"/>
        </dgm:presLayoutVars>
      </dgm:prSet>
      <dgm:spPr/>
    </dgm:pt>
    <dgm:pt modelId="{F9D40742-994E-4AFF-8647-734A501E187E}" type="pres">
      <dgm:prSet presAssocID="{F9962CBD-EFBC-4DDA-B1E7-500C6EED3585}" presName="Accent4" presStyleCnt="0"/>
      <dgm:spPr/>
    </dgm:pt>
    <dgm:pt modelId="{D0A97E5C-AC7A-4AB2-852E-1C04449AC4FB}" type="pres">
      <dgm:prSet presAssocID="{F9962CBD-EFBC-4DDA-B1E7-500C6EED3585}" presName="Accent" presStyleLbl="node1" presStyleIdx="1" presStyleCnt="5"/>
      <dgm:spPr>
        <a:solidFill>
          <a:srgbClr val="00B0F0"/>
        </a:solidFill>
      </dgm:spPr>
    </dgm:pt>
    <dgm:pt modelId="{7CEED4DC-918A-4FE9-BAB4-FE59B107E5C8}" type="pres">
      <dgm:prSet presAssocID="{F9962CBD-EFBC-4DDA-B1E7-500C6EED3585}" presName="ParentBackground4" presStyleCnt="0"/>
      <dgm:spPr/>
    </dgm:pt>
    <dgm:pt modelId="{1577B1E4-2EEF-473F-87C3-2AC0B2EE8E57}" type="pres">
      <dgm:prSet presAssocID="{F9962CBD-EFBC-4DDA-B1E7-500C6EED3585}" presName="ParentBackground" presStyleLbl="fgAcc1" presStyleIdx="1" presStyleCnt="5" custLinFactNeighborX="1146" custLinFactNeighborY="-1720"/>
      <dgm:spPr/>
    </dgm:pt>
    <dgm:pt modelId="{5A568378-B387-415B-A1C9-0DE3AD2DFABE}" type="pres">
      <dgm:prSet presAssocID="{F9962CBD-EFBC-4DDA-B1E7-500C6EED3585}" presName="Parent4" presStyleLbl="revTx" presStyleIdx="0" presStyleCnt="0">
        <dgm:presLayoutVars>
          <dgm:chMax val="1"/>
          <dgm:chPref val="1"/>
          <dgm:bulletEnabled val="1"/>
        </dgm:presLayoutVars>
      </dgm:prSet>
      <dgm:spPr/>
    </dgm:pt>
    <dgm:pt modelId="{E6F913AF-8AA7-49A5-81A4-2BFD6C7D6116}" type="pres">
      <dgm:prSet presAssocID="{1D2DB3E4-4271-493B-B83E-148B5559DAA5}" presName="Accent3" presStyleCnt="0"/>
      <dgm:spPr/>
    </dgm:pt>
    <dgm:pt modelId="{874EC14F-F70E-49C2-BC88-4DD5BFA045B1}" type="pres">
      <dgm:prSet presAssocID="{1D2DB3E4-4271-493B-B83E-148B5559DAA5}" presName="Accent" presStyleLbl="node1" presStyleIdx="2" presStyleCnt="5"/>
      <dgm:spPr>
        <a:solidFill>
          <a:srgbClr val="FFFF00"/>
        </a:solidFill>
      </dgm:spPr>
    </dgm:pt>
    <dgm:pt modelId="{8DE9C6E5-4B1D-4280-91BC-B614058CF4A8}" type="pres">
      <dgm:prSet presAssocID="{1D2DB3E4-4271-493B-B83E-148B5559DAA5}" presName="ParentBackground3" presStyleCnt="0"/>
      <dgm:spPr/>
    </dgm:pt>
    <dgm:pt modelId="{45E2A76E-6CE9-46A9-91A5-EED7EF857AF2}" type="pres">
      <dgm:prSet presAssocID="{1D2DB3E4-4271-493B-B83E-148B5559DAA5}" presName="ParentBackground" presStyleLbl="fgAcc1" presStyleIdx="2" presStyleCnt="5"/>
      <dgm:spPr/>
    </dgm:pt>
    <dgm:pt modelId="{670F2574-E1EE-4C78-B774-98889C176B0B}" type="pres">
      <dgm:prSet presAssocID="{1D2DB3E4-4271-493B-B83E-148B5559DAA5}" presName="Parent3" presStyleLbl="revTx" presStyleIdx="0" presStyleCnt="0">
        <dgm:presLayoutVars>
          <dgm:chMax val="1"/>
          <dgm:chPref val="1"/>
          <dgm:bulletEnabled val="1"/>
        </dgm:presLayoutVars>
      </dgm:prSet>
      <dgm:spPr/>
    </dgm:pt>
    <dgm:pt modelId="{FC7F3D8A-B1A5-4239-9090-0210CBECF981}" type="pres">
      <dgm:prSet presAssocID="{D715BAA4-65BB-4333-B9AD-03EC2FEF815A}" presName="Accent2" presStyleCnt="0"/>
      <dgm:spPr/>
    </dgm:pt>
    <dgm:pt modelId="{479E8DD8-45C5-49D1-BCE2-981F67C9F11D}" type="pres">
      <dgm:prSet presAssocID="{D715BAA4-65BB-4333-B9AD-03EC2FEF815A}" presName="Accent" presStyleLbl="node1" presStyleIdx="3" presStyleCnt="5"/>
      <dgm:spPr>
        <a:solidFill>
          <a:srgbClr val="FF0000"/>
        </a:solidFill>
      </dgm:spPr>
    </dgm:pt>
    <dgm:pt modelId="{ED0606C9-EEEC-4F0D-B470-974D61F8E160}" type="pres">
      <dgm:prSet presAssocID="{D715BAA4-65BB-4333-B9AD-03EC2FEF815A}" presName="ParentBackground2" presStyleCnt="0"/>
      <dgm:spPr/>
    </dgm:pt>
    <dgm:pt modelId="{4EFA10FA-2857-48EE-844F-4939C8159F00}" type="pres">
      <dgm:prSet presAssocID="{D715BAA4-65BB-4333-B9AD-03EC2FEF815A}" presName="ParentBackground" presStyleLbl="fgAcc1" presStyleIdx="3" presStyleCnt="5"/>
      <dgm:spPr/>
    </dgm:pt>
    <dgm:pt modelId="{03A5894B-F5AB-4D51-BC62-ED060E385857}" type="pres">
      <dgm:prSet presAssocID="{D715BAA4-65BB-4333-B9AD-03EC2FEF815A}" presName="Parent2" presStyleLbl="revTx" presStyleIdx="0" presStyleCnt="0">
        <dgm:presLayoutVars>
          <dgm:chMax val="1"/>
          <dgm:chPref val="1"/>
          <dgm:bulletEnabled val="1"/>
        </dgm:presLayoutVars>
      </dgm:prSet>
      <dgm:spPr/>
    </dgm:pt>
    <dgm:pt modelId="{F61C239C-5FFC-41E7-B124-E678209B61D2}" type="pres">
      <dgm:prSet presAssocID="{9885FFD9-3869-4E29-9144-2A2411FFE13B}" presName="Accent1" presStyleCnt="0"/>
      <dgm:spPr/>
    </dgm:pt>
    <dgm:pt modelId="{F8652F0A-9B41-4998-921F-88E2DADCCA80}" type="pres">
      <dgm:prSet presAssocID="{9885FFD9-3869-4E29-9144-2A2411FFE13B}" presName="Accent" presStyleLbl="node1" presStyleIdx="4" presStyleCnt="5"/>
      <dgm:spPr/>
    </dgm:pt>
    <dgm:pt modelId="{23974F0A-CB3A-415C-A652-B090FFC99931}" type="pres">
      <dgm:prSet presAssocID="{9885FFD9-3869-4E29-9144-2A2411FFE13B}" presName="ParentBackground1" presStyleCnt="0"/>
      <dgm:spPr/>
    </dgm:pt>
    <dgm:pt modelId="{F2D0657E-FA27-46FB-B797-A41B3FC73954}" type="pres">
      <dgm:prSet presAssocID="{9885FFD9-3869-4E29-9144-2A2411FFE13B}" presName="ParentBackground" presStyleLbl="fgAcc1" presStyleIdx="4" presStyleCnt="5"/>
      <dgm:spPr/>
    </dgm:pt>
    <dgm:pt modelId="{C0FEB17C-AD89-4C71-B779-917781057A35}" type="pres">
      <dgm:prSet presAssocID="{9885FFD9-3869-4E29-9144-2A2411FFE13B}" presName="Parent1" presStyleLbl="revTx" presStyleIdx="0" presStyleCnt="0">
        <dgm:presLayoutVars>
          <dgm:chMax val="1"/>
          <dgm:chPref val="1"/>
          <dgm:bulletEnabled val="1"/>
        </dgm:presLayoutVars>
      </dgm:prSet>
      <dgm:spPr/>
    </dgm:pt>
  </dgm:ptLst>
  <dgm:cxnLst>
    <dgm:cxn modelId="{F4D8CC13-E082-49B1-B334-CE3D13E0E473}" type="presOf" srcId="{63B8BAAE-1731-40C3-B680-336E21889FDE}" destId="{ACCE9E52-ABCD-4944-9E5C-30C40F7320C3}" srcOrd="1" destOrd="0" presId="urn:microsoft.com/office/officeart/2011/layout/CircleProcess"/>
    <dgm:cxn modelId="{D281FA3E-9712-4BA9-8A0D-C874D57CD1FA}" srcId="{B4B9D35A-67AD-4823-ADE9-55DCF7448BE1}" destId="{F9962CBD-EFBC-4DDA-B1E7-500C6EED3585}" srcOrd="3" destOrd="0" parTransId="{2A2C6DE6-05A5-4CDC-98EC-254D07DD81FA}" sibTransId="{D0853106-2B0D-4403-B137-27D32D4E607C}"/>
    <dgm:cxn modelId="{0A425D5E-B5C7-4189-80A7-5277472CC786}" srcId="{B4B9D35A-67AD-4823-ADE9-55DCF7448BE1}" destId="{D715BAA4-65BB-4333-B9AD-03EC2FEF815A}" srcOrd="1" destOrd="0" parTransId="{4EC2423D-0411-4F8E-A2DB-8D21A80633A4}" sibTransId="{712A3576-9292-4413-B628-55706CAE8953}"/>
    <dgm:cxn modelId="{F1D91664-A779-4F77-9B44-A1B39EEB0A28}" type="presOf" srcId="{1D2DB3E4-4271-493B-B83E-148B5559DAA5}" destId="{45E2A76E-6CE9-46A9-91A5-EED7EF857AF2}" srcOrd="0" destOrd="0" presId="urn:microsoft.com/office/officeart/2011/layout/CircleProcess"/>
    <dgm:cxn modelId="{05E3B34A-ACED-4BC6-A466-97DC8C629ADF}" type="presOf" srcId="{D715BAA4-65BB-4333-B9AD-03EC2FEF815A}" destId="{03A5894B-F5AB-4D51-BC62-ED060E385857}" srcOrd="1" destOrd="0" presId="urn:microsoft.com/office/officeart/2011/layout/CircleProcess"/>
    <dgm:cxn modelId="{160BF94A-CB7B-4A06-9456-A38EF2AA8804}" type="presOf" srcId="{1D2DB3E4-4271-493B-B83E-148B5559DAA5}" destId="{670F2574-E1EE-4C78-B774-98889C176B0B}" srcOrd="1" destOrd="0" presId="urn:microsoft.com/office/officeart/2011/layout/CircleProcess"/>
    <dgm:cxn modelId="{CBBABB7A-E148-47AF-AD5F-23406960A65D}" type="presOf" srcId="{B4B9D35A-67AD-4823-ADE9-55DCF7448BE1}" destId="{030E53F3-3E06-4D64-8795-6E8AD74FCA49}" srcOrd="0" destOrd="0" presId="urn:microsoft.com/office/officeart/2011/layout/CircleProcess"/>
    <dgm:cxn modelId="{1DA2FC9B-E860-4204-BDED-992C635BE24B}" type="presOf" srcId="{F9962CBD-EFBC-4DDA-B1E7-500C6EED3585}" destId="{5A568378-B387-415B-A1C9-0DE3AD2DFABE}" srcOrd="1" destOrd="0" presId="urn:microsoft.com/office/officeart/2011/layout/CircleProcess"/>
    <dgm:cxn modelId="{8921959F-E77D-4477-9B59-AE2E3852A955}" type="presOf" srcId="{F9962CBD-EFBC-4DDA-B1E7-500C6EED3585}" destId="{1577B1E4-2EEF-473F-87C3-2AC0B2EE8E57}" srcOrd="0" destOrd="0" presId="urn:microsoft.com/office/officeart/2011/layout/CircleProcess"/>
    <dgm:cxn modelId="{70CECABF-0FB2-492B-BDE3-E4663653E7FE}" srcId="{B4B9D35A-67AD-4823-ADE9-55DCF7448BE1}" destId="{9885FFD9-3869-4E29-9144-2A2411FFE13B}" srcOrd="0" destOrd="0" parTransId="{0EE9E9AB-B487-4325-AA26-2F909C20793A}" sibTransId="{B99544AF-7F3A-44C6-B747-275DFEBD5069}"/>
    <dgm:cxn modelId="{237292DA-3F91-41D6-940A-4024B47763AC}" srcId="{B4B9D35A-67AD-4823-ADE9-55DCF7448BE1}" destId="{63B8BAAE-1731-40C3-B680-336E21889FDE}" srcOrd="4" destOrd="0" parTransId="{C839B423-47DB-4C25-88E6-0D149BD0C8D2}" sibTransId="{106B8211-2391-42EA-908A-A467C7647699}"/>
    <dgm:cxn modelId="{9657D0EA-8D07-4B4E-8EA4-B988E8D141DC}" srcId="{B4B9D35A-67AD-4823-ADE9-55DCF7448BE1}" destId="{1D2DB3E4-4271-493B-B83E-148B5559DAA5}" srcOrd="2" destOrd="0" parTransId="{5C0F8748-51BF-4627-A061-17D30B5A6286}" sibTransId="{A46EC9A6-366C-4D6A-AB40-A4734EA1B135}"/>
    <dgm:cxn modelId="{F3D2F4EB-9AC0-45A4-99AF-6B16FFDEC3F6}" type="presOf" srcId="{9885FFD9-3869-4E29-9144-2A2411FFE13B}" destId="{F2D0657E-FA27-46FB-B797-A41B3FC73954}" srcOrd="0" destOrd="0" presId="urn:microsoft.com/office/officeart/2011/layout/CircleProcess"/>
    <dgm:cxn modelId="{BBA745EE-F7C7-4986-A2BA-FD595EA764F4}" type="presOf" srcId="{9885FFD9-3869-4E29-9144-2A2411FFE13B}" destId="{C0FEB17C-AD89-4C71-B779-917781057A35}" srcOrd="1" destOrd="0" presId="urn:microsoft.com/office/officeart/2011/layout/CircleProcess"/>
    <dgm:cxn modelId="{D182CCEE-5FB6-4F12-A9D2-DEB1674E5A5B}" type="presOf" srcId="{D715BAA4-65BB-4333-B9AD-03EC2FEF815A}" destId="{4EFA10FA-2857-48EE-844F-4939C8159F00}" srcOrd="0" destOrd="0" presId="urn:microsoft.com/office/officeart/2011/layout/CircleProcess"/>
    <dgm:cxn modelId="{91F39BF8-3B14-4134-9057-081457460988}" type="presOf" srcId="{63B8BAAE-1731-40C3-B680-336E21889FDE}" destId="{9F6CA228-AAC2-4CE5-8CC5-713B2C1FB8FF}" srcOrd="0" destOrd="0" presId="urn:microsoft.com/office/officeart/2011/layout/CircleProcess"/>
    <dgm:cxn modelId="{76025782-5047-40C0-8658-DC81366AD734}" type="presParOf" srcId="{030E53F3-3E06-4D64-8795-6E8AD74FCA49}" destId="{0FE79976-091F-4443-8E05-F2C02E53F1E7}" srcOrd="0" destOrd="0" presId="urn:microsoft.com/office/officeart/2011/layout/CircleProcess"/>
    <dgm:cxn modelId="{D0CA8184-AF17-41C5-B835-11DB8BE351EC}" type="presParOf" srcId="{0FE79976-091F-4443-8E05-F2C02E53F1E7}" destId="{406255CE-3CF6-4BDF-A520-93E914F897DE}" srcOrd="0" destOrd="0" presId="urn:microsoft.com/office/officeart/2011/layout/CircleProcess"/>
    <dgm:cxn modelId="{5A2F4F74-BCE8-4D04-B845-20FF806601A4}" type="presParOf" srcId="{030E53F3-3E06-4D64-8795-6E8AD74FCA49}" destId="{A17E6014-EA00-476D-9C54-05A7AE61128B}" srcOrd="1" destOrd="0" presId="urn:microsoft.com/office/officeart/2011/layout/CircleProcess"/>
    <dgm:cxn modelId="{31FF102D-A71F-4637-8401-863CA2D21F5A}" type="presParOf" srcId="{A17E6014-EA00-476D-9C54-05A7AE61128B}" destId="{9F6CA228-AAC2-4CE5-8CC5-713B2C1FB8FF}" srcOrd="0" destOrd="0" presId="urn:microsoft.com/office/officeart/2011/layout/CircleProcess"/>
    <dgm:cxn modelId="{F2E25417-D046-44EA-9D28-2DE22C48EBC1}" type="presParOf" srcId="{030E53F3-3E06-4D64-8795-6E8AD74FCA49}" destId="{ACCE9E52-ABCD-4944-9E5C-30C40F7320C3}" srcOrd="2" destOrd="0" presId="urn:microsoft.com/office/officeart/2011/layout/CircleProcess"/>
    <dgm:cxn modelId="{915B9AFE-4EF9-489D-A30B-35460DD3C927}" type="presParOf" srcId="{030E53F3-3E06-4D64-8795-6E8AD74FCA49}" destId="{F9D40742-994E-4AFF-8647-734A501E187E}" srcOrd="3" destOrd="0" presId="urn:microsoft.com/office/officeart/2011/layout/CircleProcess"/>
    <dgm:cxn modelId="{012D54EA-F819-43FC-B6A3-9B47050F29CB}" type="presParOf" srcId="{F9D40742-994E-4AFF-8647-734A501E187E}" destId="{D0A97E5C-AC7A-4AB2-852E-1C04449AC4FB}" srcOrd="0" destOrd="0" presId="urn:microsoft.com/office/officeart/2011/layout/CircleProcess"/>
    <dgm:cxn modelId="{A5347E08-EE72-444A-B53D-149CBCEA167C}" type="presParOf" srcId="{030E53F3-3E06-4D64-8795-6E8AD74FCA49}" destId="{7CEED4DC-918A-4FE9-BAB4-FE59B107E5C8}" srcOrd="4" destOrd="0" presId="urn:microsoft.com/office/officeart/2011/layout/CircleProcess"/>
    <dgm:cxn modelId="{627B4D2E-BB64-4CD8-92E2-946C06AC012A}" type="presParOf" srcId="{7CEED4DC-918A-4FE9-BAB4-FE59B107E5C8}" destId="{1577B1E4-2EEF-473F-87C3-2AC0B2EE8E57}" srcOrd="0" destOrd="0" presId="urn:microsoft.com/office/officeart/2011/layout/CircleProcess"/>
    <dgm:cxn modelId="{D154EBFB-1936-4273-A2AD-3577FD915604}" type="presParOf" srcId="{030E53F3-3E06-4D64-8795-6E8AD74FCA49}" destId="{5A568378-B387-415B-A1C9-0DE3AD2DFABE}" srcOrd="5" destOrd="0" presId="urn:microsoft.com/office/officeart/2011/layout/CircleProcess"/>
    <dgm:cxn modelId="{E8EF6607-DC10-4CC5-B730-7274F11DFAFA}" type="presParOf" srcId="{030E53F3-3E06-4D64-8795-6E8AD74FCA49}" destId="{E6F913AF-8AA7-49A5-81A4-2BFD6C7D6116}" srcOrd="6" destOrd="0" presId="urn:microsoft.com/office/officeart/2011/layout/CircleProcess"/>
    <dgm:cxn modelId="{BD6E2BF9-7C0B-44D5-B145-BBD587C7ED1B}" type="presParOf" srcId="{E6F913AF-8AA7-49A5-81A4-2BFD6C7D6116}" destId="{874EC14F-F70E-49C2-BC88-4DD5BFA045B1}" srcOrd="0" destOrd="0" presId="urn:microsoft.com/office/officeart/2011/layout/CircleProcess"/>
    <dgm:cxn modelId="{3A10A019-A5B1-4C5B-9E26-6FDEBC3F9CE1}" type="presParOf" srcId="{030E53F3-3E06-4D64-8795-6E8AD74FCA49}" destId="{8DE9C6E5-4B1D-4280-91BC-B614058CF4A8}" srcOrd="7" destOrd="0" presId="urn:microsoft.com/office/officeart/2011/layout/CircleProcess"/>
    <dgm:cxn modelId="{175631EB-83CB-4192-8BA3-B251FDA41F28}" type="presParOf" srcId="{8DE9C6E5-4B1D-4280-91BC-B614058CF4A8}" destId="{45E2A76E-6CE9-46A9-91A5-EED7EF857AF2}" srcOrd="0" destOrd="0" presId="urn:microsoft.com/office/officeart/2011/layout/CircleProcess"/>
    <dgm:cxn modelId="{2926524E-27CE-4F12-91F3-2C4F1AD8BE20}" type="presParOf" srcId="{030E53F3-3E06-4D64-8795-6E8AD74FCA49}" destId="{670F2574-E1EE-4C78-B774-98889C176B0B}" srcOrd="8" destOrd="0" presId="urn:microsoft.com/office/officeart/2011/layout/CircleProcess"/>
    <dgm:cxn modelId="{8810DF5F-D5F5-4C68-8154-C674B97AB1E4}" type="presParOf" srcId="{030E53F3-3E06-4D64-8795-6E8AD74FCA49}" destId="{FC7F3D8A-B1A5-4239-9090-0210CBECF981}" srcOrd="9" destOrd="0" presId="urn:microsoft.com/office/officeart/2011/layout/CircleProcess"/>
    <dgm:cxn modelId="{1664E06D-7C67-4293-833C-E537B42B03CE}" type="presParOf" srcId="{FC7F3D8A-B1A5-4239-9090-0210CBECF981}" destId="{479E8DD8-45C5-49D1-BCE2-981F67C9F11D}" srcOrd="0" destOrd="0" presId="urn:microsoft.com/office/officeart/2011/layout/CircleProcess"/>
    <dgm:cxn modelId="{A559D313-A489-4C76-8CBC-62FCE06A31E2}" type="presParOf" srcId="{030E53F3-3E06-4D64-8795-6E8AD74FCA49}" destId="{ED0606C9-EEEC-4F0D-B470-974D61F8E160}" srcOrd="10" destOrd="0" presId="urn:microsoft.com/office/officeart/2011/layout/CircleProcess"/>
    <dgm:cxn modelId="{D1F8D4E9-D4C8-4E32-B332-43B94D4018CA}" type="presParOf" srcId="{ED0606C9-EEEC-4F0D-B470-974D61F8E160}" destId="{4EFA10FA-2857-48EE-844F-4939C8159F00}" srcOrd="0" destOrd="0" presId="urn:microsoft.com/office/officeart/2011/layout/CircleProcess"/>
    <dgm:cxn modelId="{ECDED8E1-3AF7-48BE-A149-680461E85A7B}" type="presParOf" srcId="{030E53F3-3E06-4D64-8795-6E8AD74FCA49}" destId="{03A5894B-F5AB-4D51-BC62-ED060E385857}" srcOrd="11" destOrd="0" presId="urn:microsoft.com/office/officeart/2011/layout/CircleProcess"/>
    <dgm:cxn modelId="{F202E2C7-6E3A-41A2-90BD-27741957AD53}" type="presParOf" srcId="{030E53F3-3E06-4D64-8795-6E8AD74FCA49}" destId="{F61C239C-5FFC-41E7-B124-E678209B61D2}" srcOrd="12" destOrd="0" presId="urn:microsoft.com/office/officeart/2011/layout/CircleProcess"/>
    <dgm:cxn modelId="{178F72D8-C6E0-486F-BAC5-A78981D5B767}" type="presParOf" srcId="{F61C239C-5FFC-41E7-B124-E678209B61D2}" destId="{F8652F0A-9B41-4998-921F-88E2DADCCA80}" srcOrd="0" destOrd="0" presId="urn:microsoft.com/office/officeart/2011/layout/CircleProcess"/>
    <dgm:cxn modelId="{33F93815-30F6-44D8-913A-0EC90CF24487}" type="presParOf" srcId="{030E53F3-3E06-4D64-8795-6E8AD74FCA49}" destId="{23974F0A-CB3A-415C-A652-B090FFC99931}" srcOrd="13" destOrd="0" presId="urn:microsoft.com/office/officeart/2011/layout/CircleProcess"/>
    <dgm:cxn modelId="{00937747-6473-43A7-9797-957907E83154}" type="presParOf" srcId="{23974F0A-CB3A-415C-A652-B090FFC99931}" destId="{F2D0657E-FA27-46FB-B797-A41B3FC73954}" srcOrd="0" destOrd="0" presId="urn:microsoft.com/office/officeart/2011/layout/CircleProcess"/>
    <dgm:cxn modelId="{EE8118CB-8481-414F-927B-B3F5957EB802}" type="presParOf" srcId="{030E53F3-3E06-4D64-8795-6E8AD74FCA49}" destId="{C0FEB17C-AD89-4C71-B779-917781057A35}" srcOrd="14" destOrd="0" presId="urn:microsoft.com/office/officeart/2011/layout/Circle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255CE-3CF6-4BDF-A520-93E914F897DE}">
      <dsp:nvSpPr>
        <dsp:cNvPr id="0" name=""/>
        <dsp:cNvSpPr/>
      </dsp:nvSpPr>
      <dsp:spPr>
        <a:xfrm>
          <a:off x="9480947" y="1428503"/>
          <a:ext cx="2161810" cy="2162163"/>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6CA228-AAC2-4CE5-8CC5-713B2C1FB8FF}">
      <dsp:nvSpPr>
        <dsp:cNvPr id="0" name=""/>
        <dsp:cNvSpPr/>
      </dsp:nvSpPr>
      <dsp:spPr>
        <a:xfrm>
          <a:off x="9552279"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Full problem</a:t>
          </a:r>
        </a:p>
      </dsp:txBody>
      <dsp:txXfrm>
        <a:off x="9841057" y="1788927"/>
        <a:ext cx="1441590" cy="1441316"/>
      </dsp:txXfrm>
    </dsp:sp>
    <dsp:sp modelId="{D0A97E5C-AC7A-4AB2-852E-1C04449AC4FB}">
      <dsp:nvSpPr>
        <dsp:cNvPr id="0" name=""/>
        <dsp:cNvSpPr/>
      </dsp:nvSpPr>
      <dsp:spPr>
        <a:xfrm rot="2700000">
          <a:off x="7245630" y="1428615"/>
          <a:ext cx="2161560" cy="2161560"/>
        </a:xfrm>
        <a:prstGeom prst="teardrop">
          <a:avLst>
            <a:gd name="adj" fmla="val 10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77B1E4-2EEF-473F-87C3-2AC0B2EE8E57}">
      <dsp:nvSpPr>
        <dsp:cNvPr id="0" name=""/>
        <dsp:cNvSpPr/>
      </dsp:nvSpPr>
      <dsp:spPr>
        <a:xfrm>
          <a:off x="7342264" y="1465879"/>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Answer-free zones</a:t>
          </a:r>
        </a:p>
      </dsp:txBody>
      <dsp:txXfrm>
        <a:off x="7629891" y="1754218"/>
        <a:ext cx="1441590" cy="1441316"/>
      </dsp:txXfrm>
    </dsp:sp>
    <dsp:sp modelId="{874EC14F-F70E-49C2-BC88-4DD5BFA045B1}">
      <dsp:nvSpPr>
        <dsp:cNvPr id="0" name=""/>
        <dsp:cNvSpPr/>
      </dsp:nvSpPr>
      <dsp:spPr>
        <a:xfrm rot="2700000">
          <a:off x="5012488" y="1428615"/>
          <a:ext cx="2161560" cy="2161560"/>
        </a:xfrm>
        <a:prstGeom prst="teardrop">
          <a:avLst>
            <a:gd name="adj" fmla="val 10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2A76E-6CE9-46A9-91A5-EED7EF857AF2}">
      <dsp:nvSpPr>
        <dsp:cNvPr id="0" name=""/>
        <dsp:cNvSpPr/>
      </dsp:nvSpPr>
      <dsp:spPr>
        <a:xfrm>
          <a:off x="5084845"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Number-free zones</a:t>
          </a:r>
        </a:p>
      </dsp:txBody>
      <dsp:txXfrm>
        <a:off x="5372473" y="1788927"/>
        <a:ext cx="1441590" cy="1441316"/>
      </dsp:txXfrm>
    </dsp:sp>
    <dsp:sp modelId="{479E8DD8-45C5-49D1-BCE2-981F67C9F11D}">
      <dsp:nvSpPr>
        <dsp:cNvPr id="0" name=""/>
        <dsp:cNvSpPr/>
      </dsp:nvSpPr>
      <dsp:spPr>
        <a:xfrm rot="2700000">
          <a:off x="2778196" y="1428615"/>
          <a:ext cx="2161560" cy="2161560"/>
        </a:xfrm>
        <a:prstGeom prst="teardrop">
          <a:avLst>
            <a:gd name="adj" fmla="val 10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FA10FA-2857-48EE-844F-4939C8159F00}">
      <dsp:nvSpPr>
        <dsp:cNvPr id="0" name=""/>
        <dsp:cNvSpPr/>
      </dsp:nvSpPr>
      <dsp:spPr>
        <a:xfrm>
          <a:off x="2850553" y="1500588"/>
          <a:ext cx="2017996" cy="2017994"/>
        </a:xfrm>
        <a:prstGeom prst="ellipse">
          <a:avLst/>
        </a:prstGeom>
        <a:solidFill>
          <a:schemeClr val="bg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Embed vocabulary</a:t>
          </a:r>
        </a:p>
      </dsp:txBody>
      <dsp:txXfrm>
        <a:off x="3139331" y="1788927"/>
        <a:ext cx="1441590" cy="1441316"/>
      </dsp:txXfrm>
    </dsp:sp>
    <dsp:sp modelId="{F8652F0A-9B41-4998-921F-88E2DADCCA80}">
      <dsp:nvSpPr>
        <dsp:cNvPr id="0" name=""/>
        <dsp:cNvSpPr/>
      </dsp:nvSpPr>
      <dsp:spPr>
        <a:xfrm rot="2700000">
          <a:off x="543903" y="1428615"/>
          <a:ext cx="2161560" cy="216156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D0657E-FA27-46FB-B797-A41B3FC73954}">
      <dsp:nvSpPr>
        <dsp:cNvPr id="0" name=""/>
        <dsp:cNvSpPr/>
      </dsp:nvSpPr>
      <dsp:spPr>
        <a:xfrm>
          <a:off x="616260"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Teach the mathematical concept/skill being tested within the question</a:t>
          </a:r>
        </a:p>
      </dsp:txBody>
      <dsp:txXfrm>
        <a:off x="905039" y="1788927"/>
        <a:ext cx="1441590" cy="144131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23/04/2020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256179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4100427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3147441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2434133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3003946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3998980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912914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2956070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2306952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3060646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3995619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35228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22</a:t>
            </a:fld>
            <a:endParaRPr lang="en-GB" dirty="0"/>
          </a:p>
        </p:txBody>
      </p:sp>
    </p:spTree>
    <p:extLst>
      <p:ext uri="{BB962C8B-B14F-4D97-AF65-F5344CB8AC3E}">
        <p14:creationId xmlns:p14="http://schemas.microsoft.com/office/powerpoint/2010/main" val="3834889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23</a:t>
            </a:fld>
            <a:endParaRPr lang="en-GB" dirty="0"/>
          </a:p>
        </p:txBody>
      </p:sp>
    </p:spTree>
    <p:extLst>
      <p:ext uri="{BB962C8B-B14F-4D97-AF65-F5344CB8AC3E}">
        <p14:creationId xmlns:p14="http://schemas.microsoft.com/office/powerpoint/2010/main" val="3193695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24</a:t>
            </a:fld>
            <a:endParaRPr lang="en-GB" dirty="0"/>
          </a:p>
        </p:txBody>
      </p:sp>
    </p:spTree>
    <p:extLst>
      <p:ext uri="{BB962C8B-B14F-4D97-AF65-F5344CB8AC3E}">
        <p14:creationId xmlns:p14="http://schemas.microsoft.com/office/powerpoint/2010/main" val="4120381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17A258-00DE-3E42-AD58-36FE5E0CF540}" type="slidenum">
              <a:rPr lang="en-US" smtClean="0"/>
              <a:t>3</a:t>
            </a:fld>
            <a:endParaRPr lang="en-US" dirty="0"/>
          </a:p>
        </p:txBody>
      </p:sp>
    </p:spTree>
    <p:extLst>
      <p:ext uri="{BB962C8B-B14F-4D97-AF65-F5344CB8AC3E}">
        <p14:creationId xmlns:p14="http://schemas.microsoft.com/office/powerpoint/2010/main" val="1090225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244846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1974974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2837657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1406145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3765352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1737901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tm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9.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1.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auth.pixl.org.uk/primary#!/Resources//Currency/Whole%20School%20Materials/English/Reading/Developing%20Inference%C2%A0" TargetMode="Externa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91263" y="403869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October 2019</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PiXL Club Limited, 2019</a:t>
            </a:r>
            <a:r>
              <a:rPr lang="en-US" sz="1600" dirty="0">
                <a:effectLst/>
              </a:rPr>
              <a:t> </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303641" y="619400"/>
            <a:ext cx="7518442" cy="1262749"/>
          </a:xfrm>
          <a:prstGeom prst="rect">
            <a:avLst/>
          </a:prstGeom>
          <a:solidFill>
            <a:srgbClr val="EDCF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rgbClr val="002060"/>
                </a:solidFill>
              </a:rPr>
              <a:t>Y5-6 Solving Word Problems </a:t>
            </a:r>
          </a:p>
        </p:txBody>
      </p:sp>
      <p:sp>
        <p:nvSpPr>
          <p:cNvPr id="9" name="Rectangle 8">
            <a:extLst>
              <a:ext uri="{FF2B5EF4-FFF2-40B4-BE49-F238E27FC236}">
                <a16:creationId xmlns:a16="http://schemas.microsoft.com/office/drawing/2014/main" id="{BBF23224-5A9B-4488-922E-34F24AEE54D4}"/>
              </a:ext>
            </a:extLst>
          </p:cNvPr>
          <p:cNvSpPr/>
          <p:nvPr/>
        </p:nvSpPr>
        <p:spPr>
          <a:xfrm>
            <a:off x="2548038" y="2187930"/>
            <a:ext cx="7060684" cy="12627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i="1" dirty="0">
                <a:solidFill>
                  <a:srgbClr val="002060"/>
                </a:solidFill>
              </a:rPr>
              <a:t>Fractions</a:t>
            </a: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CD12776-1BFD-4358-96C7-AE4DA8122753}"/>
                  </a:ext>
                </a:extLst>
              </p:cNvPr>
              <p:cNvSpPr/>
              <p:nvPr/>
            </p:nvSpPr>
            <p:spPr>
              <a:xfrm>
                <a:off x="273209" y="1524486"/>
                <a:ext cx="3560855" cy="37562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schemeClr val="tx1"/>
                    </a:solidFill>
                  </a:rPr>
                  <a:t>Builder 1 has 60 bricks. She uses </a:t>
                </a:r>
                <a14:m>
                  <m:oMath xmlns:m="http://schemas.openxmlformats.org/officeDocument/2006/math">
                    <m:f>
                      <m:fPr>
                        <m:ctrlPr>
                          <a:rPr lang="en-GB" sz="2800" b="0" i="1" smtClean="0">
                            <a:solidFill>
                              <a:schemeClr val="tx1"/>
                            </a:solidFill>
                            <a:latin typeface="Cambria Math" panose="02040503050406030204" pitchFamily="18" charset="0"/>
                          </a:rPr>
                        </m:ctrlPr>
                      </m:fPr>
                      <m:num>
                        <m:r>
                          <a:rPr lang="en-GB" sz="2800" b="0" i="1" smtClean="0">
                            <a:solidFill>
                              <a:schemeClr val="tx1"/>
                            </a:solidFill>
                            <a:latin typeface="Cambria Math" panose="02040503050406030204" pitchFamily="18" charset="0"/>
                          </a:rPr>
                          <m:t>3</m:t>
                        </m:r>
                      </m:num>
                      <m:den>
                        <m:r>
                          <a:rPr lang="en-GB" sz="2800" b="0" i="1" smtClean="0">
                            <a:solidFill>
                              <a:schemeClr val="tx1"/>
                            </a:solidFill>
                            <a:latin typeface="Cambria Math" panose="02040503050406030204" pitchFamily="18" charset="0"/>
                          </a:rPr>
                          <m:t>5</m:t>
                        </m:r>
                      </m:den>
                    </m:f>
                  </m:oMath>
                </a14:m>
                <a:r>
                  <a:rPr lang="en-GB" sz="2800" dirty="0">
                    <a:solidFill>
                      <a:schemeClr val="tx1"/>
                    </a:solidFill>
                  </a:rPr>
                  <a:t> of them to build a small wall. Builder 2 has 150 bricks. He uses </a:t>
                </a:r>
                <a14:m>
                  <m:oMath xmlns:m="http://schemas.openxmlformats.org/officeDocument/2006/math">
                    <m:f>
                      <m:fPr>
                        <m:ctrlPr>
                          <a:rPr lang="en-GB" sz="2800" b="0" i="1" smtClean="0">
                            <a:solidFill>
                              <a:schemeClr val="tx1"/>
                            </a:solidFill>
                            <a:latin typeface="Cambria Math" panose="02040503050406030204" pitchFamily="18" charset="0"/>
                          </a:rPr>
                        </m:ctrlPr>
                      </m:fPr>
                      <m:num>
                        <m:r>
                          <a:rPr lang="en-GB" sz="2800" b="0" i="1" smtClean="0">
                            <a:solidFill>
                              <a:schemeClr val="tx1"/>
                            </a:solidFill>
                            <a:latin typeface="Cambria Math" panose="02040503050406030204" pitchFamily="18" charset="0"/>
                          </a:rPr>
                          <m:t>4</m:t>
                        </m:r>
                      </m:num>
                      <m:den>
                        <m:r>
                          <a:rPr lang="en-GB" sz="2800" b="0" i="1" smtClean="0">
                            <a:solidFill>
                              <a:schemeClr val="tx1"/>
                            </a:solidFill>
                            <a:latin typeface="Cambria Math" panose="02040503050406030204" pitchFamily="18" charset="0"/>
                          </a:rPr>
                          <m:t>6</m:t>
                        </m:r>
                      </m:den>
                    </m:f>
                  </m:oMath>
                </a14:m>
                <a:r>
                  <a:rPr lang="en-GB" sz="2800" dirty="0">
                    <a:solidFill>
                      <a:schemeClr val="tx1"/>
                    </a:solidFill>
                  </a:rPr>
                  <a:t> of them to build a BBQ. Who uses more bricks?</a:t>
                </a:r>
              </a:p>
            </p:txBody>
          </p:sp>
        </mc:Choice>
        <mc:Fallback xmlns="">
          <p:sp>
            <p:nvSpPr>
              <p:cNvPr id="6" name="Rectangle 5">
                <a:extLst>
                  <a:ext uri="{FF2B5EF4-FFF2-40B4-BE49-F238E27FC236}">
                    <a16:creationId xmlns:a16="http://schemas.microsoft.com/office/drawing/2014/main" id="{CCD12776-1BFD-4358-96C7-AE4DA8122753}"/>
                  </a:ext>
                </a:extLst>
              </p:cNvPr>
              <p:cNvSpPr>
                <a:spLocks noRot="1" noChangeAspect="1" noMove="1" noResize="1" noEditPoints="1" noAdjustHandles="1" noChangeArrowheads="1" noChangeShapeType="1" noTextEdit="1"/>
              </p:cNvSpPr>
              <p:nvPr/>
            </p:nvSpPr>
            <p:spPr>
              <a:xfrm>
                <a:off x="273209" y="1524486"/>
                <a:ext cx="3560855" cy="3756240"/>
              </a:xfrm>
              <a:prstGeom prst="rect">
                <a:avLst/>
              </a:prstGeom>
              <a:blipFill>
                <a:blip r:embed="rId5"/>
                <a:stretch>
                  <a:fillRect l="-2901" r="-4949" b="-162"/>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2D5AE1B8-D284-4F0D-85D6-E3A2C7F27672}"/>
              </a:ext>
            </a:extLst>
          </p:cNvPr>
          <p:cNvSpPr/>
          <p:nvPr/>
        </p:nvSpPr>
        <p:spPr>
          <a:xfrm>
            <a:off x="273209" y="5455255"/>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Builder 2 </a:t>
            </a:r>
          </a:p>
        </p:txBody>
      </p:sp>
      <mc:AlternateContent xmlns:mc="http://schemas.openxmlformats.org/markup-compatibility/2006" xmlns:a14="http://schemas.microsoft.com/office/drawing/2010/main">
        <mc:Choice Requires="a14">
          <p:sp>
            <p:nvSpPr>
              <p:cNvPr id="13" name="Speech Bubble: Rectangle 12">
                <a:extLst>
                  <a:ext uri="{FF2B5EF4-FFF2-40B4-BE49-F238E27FC236}">
                    <a16:creationId xmlns:a16="http://schemas.microsoft.com/office/drawing/2014/main" id="{755BA3ED-7EC3-40BF-BD56-2FCFB1886BD5}"/>
                  </a:ext>
                </a:extLst>
              </p:cNvPr>
              <p:cNvSpPr/>
              <p:nvPr/>
            </p:nvSpPr>
            <p:spPr>
              <a:xfrm>
                <a:off x="4358396" y="1956193"/>
                <a:ext cx="2093299" cy="2026891"/>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To calculate </a:t>
                </a:r>
                <a:r>
                  <a:rPr lang="en-GB" sz="2400" b="1" dirty="0"/>
                  <a:t>Builder 2</a:t>
                </a:r>
                <a:r>
                  <a:rPr lang="en-GB" sz="2400" dirty="0"/>
                  <a:t>, I need to find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4</m:t>
                        </m:r>
                      </m:num>
                      <m:den>
                        <m:r>
                          <a:rPr lang="en-GB" sz="2400" b="0" i="1" smtClean="0">
                            <a:latin typeface="Cambria Math" panose="02040503050406030204" pitchFamily="18" charset="0"/>
                          </a:rPr>
                          <m:t>6</m:t>
                        </m:r>
                      </m:den>
                    </m:f>
                  </m:oMath>
                </a14:m>
                <a:r>
                  <a:rPr lang="en-GB" sz="2400" dirty="0"/>
                  <a:t> of 150.</a:t>
                </a:r>
              </a:p>
            </p:txBody>
          </p:sp>
        </mc:Choice>
        <mc:Fallback xmlns="">
          <p:sp>
            <p:nvSpPr>
              <p:cNvPr id="13" name="Speech Bubble: Rectangle 12">
                <a:extLst>
                  <a:ext uri="{FF2B5EF4-FFF2-40B4-BE49-F238E27FC236}">
                    <a16:creationId xmlns:a16="http://schemas.microsoft.com/office/drawing/2014/main" id="{755BA3ED-7EC3-40BF-BD56-2FCFB1886BD5}"/>
                  </a:ext>
                </a:extLst>
              </p:cNvPr>
              <p:cNvSpPr>
                <a:spLocks noRot="1" noChangeAspect="1" noMove="1" noResize="1" noEditPoints="1" noAdjustHandles="1" noChangeArrowheads="1" noChangeShapeType="1" noTextEdit="1"/>
              </p:cNvSpPr>
              <p:nvPr/>
            </p:nvSpPr>
            <p:spPr>
              <a:xfrm>
                <a:off x="4358396" y="1956193"/>
                <a:ext cx="2093299" cy="2026891"/>
              </a:xfrm>
              <a:prstGeom prst="wedgeRectCallout">
                <a:avLst>
                  <a:gd name="adj1" fmla="val -64006"/>
                  <a:gd name="adj2" fmla="val -53750"/>
                </a:avLst>
              </a:prstGeom>
              <a:blipFill>
                <a:blip r:embed="rId6"/>
                <a:stretch>
                  <a:fillRect/>
                </a:stretch>
              </a:blipFill>
              <a:ln w="38100">
                <a:solidFill>
                  <a:srgbClr val="FF0000"/>
                </a:solidFill>
              </a:ln>
            </p:spPr>
            <p:txBody>
              <a:bodyPr/>
              <a:lstStyle/>
              <a:p>
                <a:r>
                  <a:rPr lang="en-GB">
                    <a:noFill/>
                  </a:rPr>
                  <a:t> </a:t>
                </a:r>
              </a:p>
            </p:txBody>
          </p:sp>
        </mc:Fallback>
      </mc:AlternateContent>
      <p:sp>
        <p:nvSpPr>
          <p:cNvPr id="9" name="Speech Bubble: Rectangle 12">
            <a:extLst>
              <a:ext uri="{FF2B5EF4-FFF2-40B4-BE49-F238E27FC236}">
                <a16:creationId xmlns:a16="http://schemas.microsoft.com/office/drawing/2014/main" id="{755BA3ED-7EC3-40BF-BD56-2FCFB1886BD5}"/>
              </a:ext>
            </a:extLst>
          </p:cNvPr>
          <p:cNvSpPr/>
          <p:nvPr/>
        </p:nvSpPr>
        <p:spPr>
          <a:xfrm>
            <a:off x="5915889" y="4589118"/>
            <a:ext cx="4837258" cy="1365137"/>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 100 &gt; 36 so Builder 2 used the most bricks.</a:t>
            </a:r>
          </a:p>
        </p:txBody>
      </p:sp>
      <mc:AlternateContent xmlns:mc="http://schemas.openxmlformats.org/markup-compatibility/2006" xmlns:a14="http://schemas.microsoft.com/office/drawing/2010/main">
        <mc:Choice Requires="a14">
          <p:sp>
            <p:nvSpPr>
              <p:cNvPr id="10" name="Speech Bubble: Rectangle 10">
                <a:extLst>
                  <a:ext uri="{FF2B5EF4-FFF2-40B4-BE49-F238E27FC236}">
                    <a16:creationId xmlns:a16="http://schemas.microsoft.com/office/drawing/2014/main" id="{47FF8E04-5986-4206-8BBB-D28488119D24}"/>
                  </a:ext>
                </a:extLst>
              </p:cNvPr>
              <p:cNvSpPr/>
              <p:nvPr/>
            </p:nvSpPr>
            <p:spPr>
              <a:xfrm>
                <a:off x="7145542" y="1771385"/>
                <a:ext cx="4766621" cy="2458145"/>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4000" dirty="0"/>
                  <a:t> </a:t>
                </a:r>
              </a:p>
              <a:p>
                <a:pPr algn="ct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0" smtClean="0">
                              <a:latin typeface="Cambria Math" panose="02040503050406030204" pitchFamily="18" charset="0"/>
                            </a:rPr>
                            <m:t>4</m:t>
                          </m:r>
                        </m:num>
                        <m:den>
                          <m:r>
                            <a:rPr lang="en-GB" sz="2800" b="0" i="0" smtClean="0">
                              <a:latin typeface="Cambria Math" panose="02040503050406030204" pitchFamily="18" charset="0"/>
                            </a:rPr>
                            <m:t>6</m:t>
                          </m:r>
                        </m:den>
                      </m:f>
                      <m:r>
                        <m:rPr>
                          <m:sty m:val="p"/>
                        </m:rPr>
                        <a:rPr lang="en-GB" sz="2800" b="0" i="0" smtClean="0">
                          <a:latin typeface="Cambria Math" panose="02040503050406030204" pitchFamily="18" charset="0"/>
                        </a:rPr>
                        <m:t>of</m:t>
                      </m:r>
                      <m:r>
                        <a:rPr lang="en-GB" sz="2800" b="0" i="0" smtClean="0">
                          <a:latin typeface="Cambria Math" panose="02040503050406030204" pitchFamily="18" charset="0"/>
                        </a:rPr>
                        <m:t> 150=100</m:t>
                      </m:r>
                    </m:oMath>
                  </m:oMathPara>
                </a14:m>
                <a:endParaRPr lang="en-GB" sz="2800" dirty="0"/>
              </a:p>
            </p:txBody>
          </p:sp>
        </mc:Choice>
        <mc:Fallback xmlns="">
          <p:sp>
            <p:nvSpPr>
              <p:cNvPr id="10" name="Speech Bubble: Rectangle 10">
                <a:extLst>
                  <a:ext uri="{FF2B5EF4-FFF2-40B4-BE49-F238E27FC236}">
                    <a16:creationId xmlns:a16="http://schemas.microsoft.com/office/drawing/2014/main" id="{47FF8E04-5986-4206-8BBB-D28488119D24}"/>
                  </a:ext>
                </a:extLst>
              </p:cNvPr>
              <p:cNvSpPr>
                <a:spLocks noRot="1" noChangeAspect="1" noMove="1" noResize="1" noEditPoints="1" noAdjustHandles="1" noChangeArrowheads="1" noChangeShapeType="1" noTextEdit="1"/>
              </p:cNvSpPr>
              <p:nvPr/>
            </p:nvSpPr>
            <p:spPr>
              <a:xfrm>
                <a:off x="7145542" y="1771385"/>
                <a:ext cx="4766621" cy="2458145"/>
              </a:xfrm>
              <a:prstGeom prst="wedgeRectCallout">
                <a:avLst>
                  <a:gd name="adj1" fmla="val -64006"/>
                  <a:gd name="adj2" fmla="val -53750"/>
                </a:avLst>
              </a:prstGeom>
              <a:blipFill>
                <a:blip r:embed="rId7"/>
                <a:stretch>
                  <a:fillRect/>
                </a:stretch>
              </a:blipFill>
              <a:ln w="38100">
                <a:solidFill>
                  <a:srgbClr val="FF0000"/>
                </a:solidFill>
              </a:ln>
            </p:spPr>
            <p:txBody>
              <a:bodyPr/>
              <a:lstStyle/>
              <a:p>
                <a:r>
                  <a:rPr lang="en-GB">
                    <a:noFill/>
                  </a:rPr>
                  <a:t> </a:t>
                </a:r>
              </a:p>
            </p:txBody>
          </p:sp>
        </mc:Fallback>
      </mc:AlternateContent>
      <p:sp>
        <p:nvSpPr>
          <p:cNvPr id="8" name="Rectangle 7"/>
          <p:cNvSpPr/>
          <p:nvPr/>
        </p:nvSpPr>
        <p:spPr>
          <a:xfrm>
            <a:off x="7676941" y="2140299"/>
            <a:ext cx="3808325" cy="69333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 name="Straight Connector 11"/>
          <p:cNvCxnSpPr>
            <a:stCxn id="8" idx="0"/>
          </p:cNvCxnSpPr>
          <p:nvPr/>
        </p:nvCxnSpPr>
        <p:spPr>
          <a:xfrm>
            <a:off x="9581104" y="2140299"/>
            <a:ext cx="5023" cy="693336"/>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8286542" y="2140299"/>
            <a:ext cx="5023" cy="693336"/>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10227284" y="2130973"/>
            <a:ext cx="5023" cy="693336"/>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10865460" y="2130973"/>
            <a:ext cx="5023" cy="693336"/>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8965969" y="2149625"/>
            <a:ext cx="5023" cy="693336"/>
          </a:xfrm>
          <a:prstGeom prst="line">
            <a:avLst/>
          </a:prstGeom>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7765965" y="2302301"/>
            <a:ext cx="442128" cy="369332"/>
          </a:xfrm>
          <a:prstGeom prst="rect">
            <a:avLst/>
          </a:prstGeom>
          <a:noFill/>
        </p:spPr>
        <p:txBody>
          <a:bodyPr wrap="square" rtlCol="0">
            <a:spAutoFit/>
          </a:bodyPr>
          <a:lstStyle/>
          <a:p>
            <a:r>
              <a:rPr lang="en-GB" dirty="0"/>
              <a:t>25</a:t>
            </a:r>
          </a:p>
        </p:txBody>
      </p:sp>
      <p:sp>
        <p:nvSpPr>
          <p:cNvPr id="19" name="TextBox 18"/>
          <p:cNvSpPr txBox="1"/>
          <p:nvPr/>
        </p:nvSpPr>
        <p:spPr>
          <a:xfrm>
            <a:off x="8424327" y="2292975"/>
            <a:ext cx="442128" cy="369332"/>
          </a:xfrm>
          <a:prstGeom prst="rect">
            <a:avLst/>
          </a:prstGeom>
          <a:noFill/>
        </p:spPr>
        <p:txBody>
          <a:bodyPr wrap="square" rtlCol="0">
            <a:spAutoFit/>
          </a:bodyPr>
          <a:lstStyle/>
          <a:p>
            <a:r>
              <a:rPr lang="en-GB" dirty="0"/>
              <a:t>25</a:t>
            </a:r>
          </a:p>
        </p:txBody>
      </p:sp>
      <p:sp>
        <p:nvSpPr>
          <p:cNvPr id="20" name="TextBox 19"/>
          <p:cNvSpPr txBox="1"/>
          <p:nvPr/>
        </p:nvSpPr>
        <p:spPr>
          <a:xfrm>
            <a:off x="9065484" y="2311627"/>
            <a:ext cx="442128" cy="369332"/>
          </a:xfrm>
          <a:prstGeom prst="rect">
            <a:avLst/>
          </a:prstGeom>
          <a:noFill/>
        </p:spPr>
        <p:txBody>
          <a:bodyPr wrap="square" rtlCol="0">
            <a:spAutoFit/>
          </a:bodyPr>
          <a:lstStyle/>
          <a:p>
            <a:r>
              <a:rPr lang="en-GB" dirty="0"/>
              <a:t>25</a:t>
            </a:r>
          </a:p>
        </p:txBody>
      </p:sp>
      <p:sp>
        <p:nvSpPr>
          <p:cNvPr id="21" name="TextBox 20"/>
          <p:cNvSpPr txBox="1"/>
          <p:nvPr/>
        </p:nvSpPr>
        <p:spPr>
          <a:xfrm>
            <a:off x="9699497" y="2302301"/>
            <a:ext cx="442128" cy="369332"/>
          </a:xfrm>
          <a:prstGeom prst="rect">
            <a:avLst/>
          </a:prstGeom>
          <a:noFill/>
        </p:spPr>
        <p:txBody>
          <a:bodyPr wrap="square" rtlCol="0">
            <a:spAutoFit/>
          </a:bodyPr>
          <a:lstStyle/>
          <a:p>
            <a:r>
              <a:rPr lang="en-GB" dirty="0"/>
              <a:t>25</a:t>
            </a:r>
          </a:p>
        </p:txBody>
      </p:sp>
      <p:sp>
        <p:nvSpPr>
          <p:cNvPr id="22" name="TextBox 21"/>
          <p:cNvSpPr txBox="1"/>
          <p:nvPr/>
        </p:nvSpPr>
        <p:spPr>
          <a:xfrm>
            <a:off x="10311019" y="2311627"/>
            <a:ext cx="442128" cy="369332"/>
          </a:xfrm>
          <a:prstGeom prst="rect">
            <a:avLst/>
          </a:prstGeom>
          <a:noFill/>
        </p:spPr>
        <p:txBody>
          <a:bodyPr wrap="square" rtlCol="0">
            <a:spAutoFit/>
          </a:bodyPr>
          <a:lstStyle/>
          <a:p>
            <a:r>
              <a:rPr lang="en-GB" dirty="0"/>
              <a:t>25</a:t>
            </a:r>
          </a:p>
        </p:txBody>
      </p:sp>
      <p:sp>
        <p:nvSpPr>
          <p:cNvPr id="23" name="TextBox 22"/>
          <p:cNvSpPr txBox="1"/>
          <p:nvPr/>
        </p:nvSpPr>
        <p:spPr>
          <a:xfrm>
            <a:off x="10934712" y="2311627"/>
            <a:ext cx="446130" cy="369332"/>
          </a:xfrm>
          <a:prstGeom prst="rect">
            <a:avLst/>
          </a:prstGeom>
          <a:noFill/>
        </p:spPr>
        <p:txBody>
          <a:bodyPr wrap="square" rtlCol="0">
            <a:spAutoFit/>
          </a:bodyPr>
          <a:lstStyle/>
          <a:p>
            <a:r>
              <a:rPr lang="en-GB" dirty="0"/>
              <a:t>25</a:t>
            </a:r>
          </a:p>
        </p:txBody>
      </p:sp>
    </p:spTree>
    <p:extLst>
      <p:ext uri="{BB962C8B-B14F-4D97-AF65-F5344CB8AC3E}">
        <p14:creationId xmlns:p14="http://schemas.microsoft.com/office/powerpoint/2010/main" val="378247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10" grpId="0" animBg="1"/>
      <p:bldP spid="8" grpId="0" animBg="1"/>
      <p:bldP spid="18" grpId="0"/>
      <p:bldP spid="19" grpId="0"/>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446921"/>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5 – Your Turn</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1B2BD8C-3B99-45FF-B59D-079B11DEABCF}"/>
                  </a:ext>
                </a:extLst>
              </p:cNvPr>
              <p:cNvSpPr/>
              <p:nvPr/>
            </p:nvSpPr>
            <p:spPr>
              <a:xfrm>
                <a:off x="1591126" y="2113522"/>
                <a:ext cx="8598568" cy="32623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Harry has 480 beads to make a picture. </a:t>
                </a:r>
                <a14:m>
                  <m:oMath xmlns:m="http://schemas.openxmlformats.org/officeDocument/2006/math">
                    <m:f>
                      <m:fPr>
                        <m:ctrlPr>
                          <a:rPr lang="en-GB" sz="3600" b="0" i="1" smtClean="0">
                            <a:solidFill>
                              <a:schemeClr val="tx1"/>
                            </a:solidFill>
                            <a:latin typeface="Cambria Math" panose="02040503050406030204" pitchFamily="18" charset="0"/>
                          </a:rPr>
                        </m:ctrlPr>
                      </m:fPr>
                      <m:num>
                        <m:r>
                          <a:rPr lang="en-GB" sz="3600" b="0" i="1" smtClean="0">
                            <a:solidFill>
                              <a:schemeClr val="tx1"/>
                            </a:solidFill>
                            <a:latin typeface="Cambria Math" panose="02040503050406030204" pitchFamily="18" charset="0"/>
                          </a:rPr>
                          <m:t>2</m:t>
                        </m:r>
                      </m:num>
                      <m:den>
                        <m:r>
                          <a:rPr lang="en-GB" sz="3600" b="0" i="1" smtClean="0">
                            <a:solidFill>
                              <a:schemeClr val="tx1"/>
                            </a:solidFill>
                            <a:latin typeface="Cambria Math" panose="02040503050406030204" pitchFamily="18" charset="0"/>
                          </a:rPr>
                          <m:t>6</m:t>
                        </m:r>
                      </m:den>
                    </m:f>
                  </m:oMath>
                </a14:m>
                <a:r>
                  <a:rPr lang="en-GB" sz="3600" dirty="0">
                    <a:solidFill>
                      <a:schemeClr val="tx1"/>
                    </a:solidFill>
                  </a:rPr>
                  <a:t> of the beads are red, </a:t>
                </a:r>
                <a14:m>
                  <m:oMath xmlns:m="http://schemas.openxmlformats.org/officeDocument/2006/math">
                    <m:f>
                      <m:fPr>
                        <m:ctrlPr>
                          <a:rPr lang="en-GB" sz="3600" b="0" i="1" smtClean="0">
                            <a:solidFill>
                              <a:schemeClr val="tx1"/>
                            </a:solidFill>
                            <a:latin typeface="Cambria Math" panose="02040503050406030204" pitchFamily="18" charset="0"/>
                          </a:rPr>
                        </m:ctrlPr>
                      </m:fPr>
                      <m:num>
                        <m:r>
                          <a:rPr lang="en-GB" sz="3600" b="0" i="1" smtClean="0">
                            <a:solidFill>
                              <a:schemeClr val="tx1"/>
                            </a:solidFill>
                            <a:latin typeface="Cambria Math" panose="02040503050406030204" pitchFamily="18" charset="0"/>
                          </a:rPr>
                          <m:t>1</m:t>
                        </m:r>
                      </m:num>
                      <m:den>
                        <m:r>
                          <a:rPr lang="en-GB" sz="3600" b="0" i="1" smtClean="0">
                            <a:solidFill>
                              <a:schemeClr val="tx1"/>
                            </a:solidFill>
                            <a:latin typeface="Cambria Math" panose="02040503050406030204" pitchFamily="18" charset="0"/>
                          </a:rPr>
                          <m:t>8</m:t>
                        </m:r>
                      </m:den>
                    </m:f>
                    <m:r>
                      <a:rPr lang="en-GB" sz="3600" b="0" i="1" smtClean="0">
                        <a:solidFill>
                          <a:schemeClr val="tx1"/>
                        </a:solidFill>
                        <a:latin typeface="Cambria Math" panose="02040503050406030204" pitchFamily="18" charset="0"/>
                      </a:rPr>
                      <m:t> </m:t>
                    </m:r>
                  </m:oMath>
                </a14:m>
                <a:r>
                  <a:rPr lang="en-GB" sz="3600" dirty="0">
                    <a:solidFill>
                      <a:schemeClr val="tx1"/>
                    </a:solidFill>
                  </a:rPr>
                  <a:t> of the beads are blue. The rest of the beads are other colours. How many more red beads than blue beads are there? </a:t>
                </a:r>
              </a:p>
            </p:txBody>
          </p:sp>
        </mc:Choice>
        <mc:Fallback xmlns="">
          <p:sp>
            <p:nvSpPr>
              <p:cNvPr id="9" name="Rectangle 8">
                <a:extLst>
                  <a:ext uri="{FF2B5EF4-FFF2-40B4-BE49-F238E27FC236}">
                    <a16:creationId xmlns:a16="http://schemas.microsoft.com/office/drawing/2014/main" id="{31B2BD8C-3B99-45FF-B59D-079B11DEABCF}"/>
                  </a:ext>
                </a:extLst>
              </p:cNvPr>
              <p:cNvSpPr>
                <a:spLocks noRot="1" noChangeAspect="1" noMove="1" noResize="1" noEditPoints="1" noAdjustHandles="1" noChangeArrowheads="1" noChangeShapeType="1" noTextEdit="1"/>
              </p:cNvSpPr>
              <p:nvPr/>
            </p:nvSpPr>
            <p:spPr>
              <a:xfrm>
                <a:off x="1591126" y="2113522"/>
                <a:ext cx="8598568" cy="3262346"/>
              </a:xfrm>
              <a:prstGeom prst="rect">
                <a:avLst/>
              </a:prstGeom>
              <a:blipFill>
                <a:blip r:embed="rId5"/>
                <a:stretch>
                  <a:fillRect l="-2052" r="-1486" b="-7449"/>
                </a:stretch>
              </a:blipFill>
            </p:spPr>
            <p:txBody>
              <a:bodyPr/>
              <a:lstStyle/>
              <a:p>
                <a:r>
                  <a:rPr lang="en-GB">
                    <a:noFill/>
                  </a:rPr>
                  <a:t> </a:t>
                </a:r>
              </a:p>
            </p:txBody>
          </p:sp>
        </mc:Fallback>
      </mc:AlternateContent>
      <p:sp>
        <p:nvSpPr>
          <p:cNvPr id="7" name="Rectangle: Rounded Corners 6">
            <a:extLst>
              <a:ext uri="{FF2B5EF4-FFF2-40B4-BE49-F238E27FC236}">
                <a16:creationId xmlns:a16="http://schemas.microsoft.com/office/drawing/2014/main" id="{B81EBABE-38E6-4AA5-ABB9-6CDF2AE0EC69}"/>
              </a:ext>
            </a:extLst>
          </p:cNvPr>
          <p:cNvSpPr/>
          <p:nvPr/>
        </p:nvSpPr>
        <p:spPr>
          <a:xfrm>
            <a:off x="7080482" y="5027349"/>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100</a:t>
            </a:r>
          </a:p>
        </p:txBody>
      </p:sp>
    </p:spTree>
    <p:extLst>
      <p:ext uri="{BB962C8B-B14F-4D97-AF65-F5344CB8AC3E}">
        <p14:creationId xmlns:p14="http://schemas.microsoft.com/office/powerpoint/2010/main" val="99605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092986" y="2019048"/>
            <a:ext cx="6006027" cy="2312321"/>
          </a:xfrm>
          <a:solidFill>
            <a:srgbClr val="EDCFE9"/>
          </a:solidFill>
          <a:ln w="57150">
            <a:solidFill>
              <a:schemeClr val="accent1"/>
            </a:solidFill>
          </a:ln>
        </p:spPr>
        <p:txBody>
          <a:bodyPr>
            <a:normAutofit/>
          </a:bodyPr>
          <a:lstStyle/>
          <a:p>
            <a:pPr algn="ctr"/>
            <a:r>
              <a:rPr lang="en-GB" sz="4000" b="1" dirty="0">
                <a:solidFill>
                  <a:schemeClr val="accent5">
                    <a:lumMod val="50000"/>
                  </a:schemeClr>
                </a:solidFill>
                <a:latin typeface="+mn-lt"/>
              </a:rPr>
              <a:t>Model Question 2</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Tree>
    <p:extLst>
      <p:ext uri="{BB962C8B-B14F-4D97-AF65-F5344CB8AC3E}">
        <p14:creationId xmlns:p14="http://schemas.microsoft.com/office/powerpoint/2010/main" val="57266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40A0B9C-6A35-4023-80FD-6D0D3363E18B}"/>
                  </a:ext>
                </a:extLst>
              </p:cNvPr>
              <p:cNvSpPr/>
              <p:nvPr/>
            </p:nvSpPr>
            <p:spPr>
              <a:xfrm>
                <a:off x="909336" y="2195690"/>
                <a:ext cx="9962148" cy="33046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Toby reads 120 pages of his magazine on Monday and 57 pages on Tuesday. On Wednesday, he finishes the magazine by reading the remaining </a:t>
                </a:r>
                <a14:m>
                  <m:oMath xmlns:m="http://schemas.openxmlformats.org/officeDocument/2006/math">
                    <m:f>
                      <m:fPr>
                        <m:ctrlPr>
                          <a:rPr lang="en-GB" sz="3600" b="0" i="1" smtClean="0">
                            <a:solidFill>
                              <a:schemeClr val="tx1"/>
                            </a:solidFill>
                            <a:latin typeface="Cambria Math" panose="02040503050406030204" pitchFamily="18" charset="0"/>
                          </a:rPr>
                        </m:ctrlPr>
                      </m:fPr>
                      <m:num>
                        <m:r>
                          <a:rPr lang="en-GB" sz="3600" b="0" i="1" smtClean="0">
                            <a:solidFill>
                              <a:schemeClr val="tx1"/>
                            </a:solidFill>
                            <a:latin typeface="Cambria Math" panose="02040503050406030204" pitchFamily="18" charset="0"/>
                          </a:rPr>
                          <m:t>2</m:t>
                        </m:r>
                      </m:num>
                      <m:den>
                        <m:r>
                          <a:rPr lang="en-GB" sz="3600" b="0" i="1" smtClean="0">
                            <a:solidFill>
                              <a:schemeClr val="tx1"/>
                            </a:solidFill>
                            <a:latin typeface="Cambria Math" panose="02040503050406030204" pitchFamily="18" charset="0"/>
                          </a:rPr>
                          <m:t>5</m:t>
                        </m:r>
                      </m:den>
                    </m:f>
                  </m:oMath>
                </a14:m>
                <a:r>
                  <a:rPr lang="en-GB" sz="3600" dirty="0">
                    <a:solidFill>
                      <a:schemeClr val="tx1"/>
                    </a:solidFill>
                  </a:rPr>
                  <a:t> of the pages. How many pages did he read on Wednesday? </a:t>
                </a:r>
              </a:p>
            </p:txBody>
          </p:sp>
        </mc:Choice>
        <mc:Fallback xmlns="">
          <p:sp>
            <p:nvSpPr>
              <p:cNvPr id="3" name="Rectangle 2">
                <a:extLst>
                  <a:ext uri="{FF2B5EF4-FFF2-40B4-BE49-F238E27FC236}">
                    <a16:creationId xmlns:a16="http://schemas.microsoft.com/office/drawing/2014/main" id="{040A0B9C-6A35-4023-80FD-6D0D3363E18B}"/>
                  </a:ext>
                </a:extLst>
              </p:cNvPr>
              <p:cNvSpPr>
                <a:spLocks noRot="1" noChangeAspect="1" noMove="1" noResize="1" noEditPoints="1" noAdjustHandles="1" noChangeArrowheads="1" noChangeShapeType="1" noTextEdit="1"/>
              </p:cNvSpPr>
              <p:nvPr/>
            </p:nvSpPr>
            <p:spPr>
              <a:xfrm>
                <a:off x="909336" y="2195690"/>
                <a:ext cx="9962148" cy="3304674"/>
              </a:xfrm>
              <a:prstGeom prst="rect">
                <a:avLst/>
              </a:prstGeom>
              <a:blipFill>
                <a:blip r:embed="rId5"/>
                <a:stretch>
                  <a:fillRect l="-550" r="-1589" b="-3309"/>
                </a:stretch>
              </a:blipFill>
            </p:spPr>
            <p:txBody>
              <a:bodyPr/>
              <a:lstStyle/>
              <a:p>
                <a:r>
                  <a:rPr lang="en-GB">
                    <a:noFill/>
                  </a:rPr>
                  <a:t> </a:t>
                </a:r>
              </a:p>
            </p:txBody>
          </p:sp>
        </mc:Fallback>
      </mc:AlternateContent>
      <p:sp>
        <p:nvSpPr>
          <p:cNvPr id="6" name="Title 1">
            <a:extLst>
              <a:ext uri="{FF2B5EF4-FFF2-40B4-BE49-F238E27FC236}">
                <a16:creationId xmlns:a16="http://schemas.microsoft.com/office/drawing/2014/main" id="{A85D21ED-C6E0-4FAD-938D-CDA56CB485BA}"/>
              </a:ext>
            </a:extLst>
          </p:cNvPr>
          <p:cNvSpPr txBox="1">
            <a:spLocks/>
          </p:cNvSpPr>
          <p:nvPr/>
        </p:nvSpPr>
        <p:spPr>
          <a:xfrm>
            <a:off x="2688794" y="400962"/>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2 - Vocabulary</a:t>
            </a:r>
          </a:p>
        </p:txBody>
      </p:sp>
      <p:sp>
        <p:nvSpPr>
          <p:cNvPr id="2" name="Rectangle 1">
            <a:extLst>
              <a:ext uri="{FF2B5EF4-FFF2-40B4-BE49-F238E27FC236}">
                <a16:creationId xmlns:a16="http://schemas.microsoft.com/office/drawing/2014/main" id="{F6C40068-BB08-4DFA-ABA9-4867DD4F6FEB}"/>
              </a:ext>
            </a:extLst>
          </p:cNvPr>
          <p:cNvSpPr/>
          <p:nvPr/>
        </p:nvSpPr>
        <p:spPr>
          <a:xfrm>
            <a:off x="3295859" y="2368580"/>
            <a:ext cx="768111" cy="465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A596A296-4A7D-4C2A-BEFD-715BCDF1D2B3}"/>
              </a:ext>
            </a:extLst>
          </p:cNvPr>
          <p:cNvSpPr/>
          <p:nvPr/>
        </p:nvSpPr>
        <p:spPr>
          <a:xfrm>
            <a:off x="9876487" y="3463017"/>
            <a:ext cx="381938" cy="770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8DEA36C1-31DE-402D-9491-A3CA26FAA626}"/>
              </a:ext>
            </a:extLst>
          </p:cNvPr>
          <p:cNvSpPr/>
          <p:nvPr/>
        </p:nvSpPr>
        <p:spPr>
          <a:xfrm>
            <a:off x="2469362" y="2865549"/>
            <a:ext cx="550998" cy="597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92163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12" name="Rectangle: Rounded Corners 11">
            <a:extLst>
              <a:ext uri="{FF2B5EF4-FFF2-40B4-BE49-F238E27FC236}">
                <a16:creationId xmlns:a16="http://schemas.microsoft.com/office/drawing/2014/main" id="{E18C8060-B011-46DF-9ACD-690C6721EC03}"/>
              </a:ext>
            </a:extLst>
          </p:cNvPr>
          <p:cNvSpPr/>
          <p:nvPr/>
        </p:nvSpPr>
        <p:spPr>
          <a:xfrm>
            <a:off x="8855242" y="2582779"/>
            <a:ext cx="2566737" cy="317633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4000" dirty="0"/>
              <a:t>remaining</a:t>
            </a:r>
          </a:p>
          <a:p>
            <a:pPr algn="ctr"/>
            <a:r>
              <a:rPr lang="en-GB" sz="4000" dirty="0"/>
              <a:t>finish</a:t>
            </a:r>
          </a:p>
          <a:p>
            <a:pPr algn="ctr"/>
            <a:endParaRPr lang="en-GB" sz="4000" dirty="0"/>
          </a:p>
          <a:p>
            <a:pPr algn="ctr"/>
            <a:endParaRPr lang="en-GB" dirty="0"/>
          </a:p>
        </p:txBody>
      </p:sp>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183" y="1458544"/>
            <a:ext cx="7484959" cy="5268077"/>
          </a:xfrm>
          <a:prstGeom prst="rect">
            <a:avLst/>
          </a:prstGeom>
        </p:spPr>
      </p:pic>
    </p:spTree>
    <p:extLst>
      <p:ext uri="{BB962C8B-B14F-4D97-AF65-F5344CB8AC3E}">
        <p14:creationId xmlns:p14="http://schemas.microsoft.com/office/powerpoint/2010/main" val="906823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254022"/>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3 – Number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9" name="Rectangle: Rounded Corners 8">
            <a:extLst>
              <a:ext uri="{FF2B5EF4-FFF2-40B4-BE49-F238E27FC236}">
                <a16:creationId xmlns:a16="http://schemas.microsoft.com/office/drawing/2014/main" id="{566E6A9D-74FD-4623-97B9-1FEAB954DC82}"/>
              </a:ext>
            </a:extLst>
          </p:cNvPr>
          <p:cNvSpPr/>
          <p:nvPr/>
        </p:nvSpPr>
        <p:spPr>
          <a:xfrm>
            <a:off x="928876" y="4109776"/>
            <a:ext cx="9945858" cy="2672861"/>
          </a:xfrm>
          <a:prstGeom prst="round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1. </a:t>
            </a:r>
            <a:r>
              <a:rPr kumimoji="0" lang="en-GB" sz="2800" b="1" i="0" u="none" strike="noStrike" kern="1200" cap="none" spc="0" normalizeH="0" baseline="0" noProof="0" dirty="0">
                <a:ln>
                  <a:noFill/>
                </a:ln>
                <a:solidFill>
                  <a:srgbClr val="0070C0"/>
                </a:solidFill>
                <a:effectLst/>
                <a:uLnTx/>
                <a:uFillTx/>
                <a:latin typeface="Calibri"/>
                <a:ea typeface="+mn-ea"/>
                <a:cs typeface="+mn-cs"/>
              </a:rPr>
              <a:t>Vocabulary</a:t>
            </a:r>
            <a:r>
              <a:rPr lang="en-GB" sz="2800" dirty="0">
                <a:solidFill>
                  <a:srgbClr val="000000"/>
                </a:solidFill>
                <a:latin typeface="Calibri"/>
              </a:rPr>
              <a:t> -</a:t>
            </a:r>
            <a:r>
              <a:rPr kumimoji="0" lang="en-GB" sz="2800" b="0" i="0" u="none" strike="noStrike" kern="1200" cap="none" spc="0" normalizeH="0" baseline="0" noProof="0" dirty="0">
                <a:ln>
                  <a:noFill/>
                </a:ln>
                <a:solidFill>
                  <a:srgbClr val="000000"/>
                </a:solidFill>
                <a:effectLst/>
                <a:uLnTx/>
                <a:uFillTx/>
                <a:latin typeface="Calibri"/>
                <a:ea typeface="+mn-ea"/>
                <a:cs typeface="+mn-cs"/>
              </a:rPr>
              <a:t> Write a definition for the following words: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kumimoji="0" lang="en-GB" sz="2800" b="0" i="1" u="none" strike="noStrike" kern="1200" cap="none" spc="0" normalizeH="0" baseline="0" noProof="0" dirty="0">
                <a:ln>
                  <a:noFill/>
                </a:ln>
                <a:solidFill>
                  <a:srgbClr val="000000"/>
                </a:solidFill>
                <a:effectLst/>
                <a:uLnTx/>
                <a:uFillTx/>
                <a:latin typeface="Calibri"/>
                <a:ea typeface="+mn-ea"/>
                <a:cs typeface="+mn-cs"/>
              </a:rPr>
              <a:t>a) remaining b) </a:t>
            </a:r>
            <a:r>
              <a:rPr lang="en-GB" sz="2800" i="1" dirty="0">
                <a:solidFill>
                  <a:srgbClr val="000000"/>
                </a:solidFill>
                <a:latin typeface="Calibri"/>
              </a:rPr>
              <a:t>magazine</a:t>
            </a:r>
            <a:endParaRPr kumimoji="0" lang="en-GB" sz="2800" b="0" i="1"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2. </a:t>
            </a:r>
            <a:r>
              <a:rPr kumimoji="0" lang="en-GB" sz="2800" b="1" i="0" u="none" strike="noStrike" kern="1200" cap="none" spc="0" normalizeH="0" baseline="0" noProof="0" dirty="0">
                <a:ln>
                  <a:noFill/>
                </a:ln>
                <a:solidFill>
                  <a:srgbClr val="0070C0"/>
                </a:solidFill>
                <a:effectLst/>
                <a:uLnTx/>
                <a:uFillTx/>
                <a:latin typeface="Calibri"/>
                <a:ea typeface="+mn-ea"/>
                <a:cs typeface="+mn-cs"/>
              </a:rPr>
              <a:t>Retrieval</a:t>
            </a: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kumimoji="0" lang="en-GB" sz="2800" b="0" i="0" u="none" strike="noStrike" kern="1200" cap="none" spc="0" normalizeH="0" noProof="0" dirty="0">
                <a:ln>
                  <a:noFill/>
                </a:ln>
                <a:solidFill>
                  <a:srgbClr val="000000"/>
                </a:solidFill>
                <a:effectLst/>
                <a:uLnTx/>
                <a:uFillTx/>
                <a:latin typeface="Calibri"/>
                <a:ea typeface="+mn-ea"/>
                <a:cs typeface="+mn-cs"/>
              </a:rPr>
              <a:t> How many days does it take for Toby to read his magazine</a:t>
            </a:r>
            <a:r>
              <a:rPr kumimoji="0" lang="en-GB" sz="28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3.</a:t>
            </a:r>
            <a:r>
              <a:rPr kumimoji="0" lang="en-GB" sz="2800" b="1" i="0" u="none" strike="noStrike" kern="1200" cap="none" spc="0" normalizeH="0" baseline="0" noProof="0" dirty="0">
                <a:ln>
                  <a:noFill/>
                </a:ln>
                <a:solidFill>
                  <a:srgbClr val="0070C0"/>
                </a:solidFill>
                <a:effectLst/>
                <a:uLnTx/>
                <a:uFillTx/>
                <a:latin typeface="Calibri"/>
                <a:ea typeface="+mn-ea"/>
                <a:cs typeface="+mn-cs"/>
              </a:rPr>
              <a:t> Inference </a:t>
            </a:r>
            <a:r>
              <a:rPr kumimoji="0" lang="en-GB" sz="2800" b="0" i="0" u="none" strike="noStrike" kern="1200" cap="none" spc="0" normalizeH="0" baseline="0" noProof="0" dirty="0">
                <a:ln>
                  <a:noFill/>
                </a:ln>
                <a:solidFill>
                  <a:srgbClr val="000000"/>
                </a:solidFill>
                <a:effectLst/>
                <a:uLnTx/>
                <a:uFillTx/>
                <a:latin typeface="Calibri"/>
                <a:ea typeface="+mn-ea"/>
                <a:cs typeface="+mn-cs"/>
              </a:rPr>
              <a:t>– What is the question asking you to do? Summarise the problem.</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9593C3AD-F041-4B09-8822-149BE32AE4BB}"/>
                  </a:ext>
                </a:extLst>
              </p:cNvPr>
              <p:cNvSpPr/>
              <p:nvPr/>
            </p:nvSpPr>
            <p:spPr>
              <a:xfrm>
                <a:off x="909336" y="1577545"/>
                <a:ext cx="9962148" cy="23900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schemeClr val="tx1"/>
                    </a:solidFill>
                  </a:rPr>
                  <a:t>Toby reads 120 pages of his magazine on Monday and 57 pages on Tuesday. On Wednesday, he finishes the magazine by reading the remaining </a:t>
                </a:r>
                <a14:m>
                  <m:oMath xmlns:m="http://schemas.openxmlformats.org/officeDocument/2006/math">
                    <m:f>
                      <m:fPr>
                        <m:ctrlPr>
                          <a:rPr lang="en-GB" sz="2800" b="0" i="1" smtClean="0">
                            <a:solidFill>
                              <a:schemeClr val="tx1"/>
                            </a:solidFill>
                            <a:latin typeface="Cambria Math" panose="02040503050406030204" pitchFamily="18" charset="0"/>
                          </a:rPr>
                        </m:ctrlPr>
                      </m:fPr>
                      <m:num>
                        <m:r>
                          <a:rPr lang="en-GB" sz="2800" b="0" i="1" smtClean="0">
                            <a:solidFill>
                              <a:schemeClr val="tx1"/>
                            </a:solidFill>
                            <a:latin typeface="Cambria Math" panose="02040503050406030204" pitchFamily="18" charset="0"/>
                          </a:rPr>
                          <m:t>2</m:t>
                        </m:r>
                      </m:num>
                      <m:den>
                        <m:r>
                          <a:rPr lang="en-GB" sz="2800" b="0" i="1" smtClean="0">
                            <a:solidFill>
                              <a:schemeClr val="tx1"/>
                            </a:solidFill>
                            <a:latin typeface="Cambria Math" panose="02040503050406030204" pitchFamily="18" charset="0"/>
                          </a:rPr>
                          <m:t>5</m:t>
                        </m:r>
                      </m:den>
                    </m:f>
                  </m:oMath>
                </a14:m>
                <a:r>
                  <a:rPr lang="en-GB" sz="2800" dirty="0">
                    <a:solidFill>
                      <a:schemeClr val="tx1"/>
                    </a:solidFill>
                  </a:rPr>
                  <a:t> of the pages. How many pages did he read on Wednesday? </a:t>
                </a:r>
              </a:p>
            </p:txBody>
          </p:sp>
        </mc:Choice>
        <mc:Fallback xmlns="">
          <p:sp>
            <p:nvSpPr>
              <p:cNvPr id="11" name="Rectangle 10">
                <a:extLst>
                  <a:ext uri="{FF2B5EF4-FFF2-40B4-BE49-F238E27FC236}">
                    <a16:creationId xmlns:a16="http://schemas.microsoft.com/office/drawing/2014/main" id="{9593C3AD-F041-4B09-8822-149BE32AE4BB}"/>
                  </a:ext>
                </a:extLst>
              </p:cNvPr>
              <p:cNvSpPr>
                <a:spLocks noRot="1" noChangeAspect="1" noMove="1" noResize="1" noEditPoints="1" noAdjustHandles="1" noChangeArrowheads="1" noChangeShapeType="1" noTextEdit="1"/>
              </p:cNvSpPr>
              <p:nvPr/>
            </p:nvSpPr>
            <p:spPr>
              <a:xfrm>
                <a:off x="909336" y="1577545"/>
                <a:ext cx="9962148" cy="2390095"/>
              </a:xfrm>
              <a:prstGeom prst="rect">
                <a:avLst/>
              </a:prstGeom>
              <a:blipFill>
                <a:blip r:embed="rId5"/>
                <a:stretch>
                  <a:fillRect l="-122" r="-1039"/>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CC01C27C-6529-4D66-B602-DD0563E442CC}"/>
              </a:ext>
            </a:extLst>
          </p:cNvPr>
          <p:cNvSpPr/>
          <p:nvPr/>
        </p:nvSpPr>
        <p:spPr>
          <a:xfrm>
            <a:off x="2688794" y="1827810"/>
            <a:ext cx="642636" cy="4245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BC2A98C1-BD48-4D5B-AD23-EB44A57EF35B}"/>
              </a:ext>
            </a:extLst>
          </p:cNvPr>
          <p:cNvSpPr/>
          <p:nvPr/>
        </p:nvSpPr>
        <p:spPr>
          <a:xfrm>
            <a:off x="8915144" y="1827810"/>
            <a:ext cx="410854" cy="409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2144A436-1491-4B13-8387-4655E3881DB7}"/>
              </a:ext>
            </a:extLst>
          </p:cNvPr>
          <p:cNvSpPr/>
          <p:nvPr/>
        </p:nvSpPr>
        <p:spPr>
          <a:xfrm>
            <a:off x="3235177" y="2681601"/>
            <a:ext cx="192506" cy="624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08068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40A0B9C-6A35-4023-80FD-6D0D3363E18B}"/>
                  </a:ext>
                </a:extLst>
              </p:cNvPr>
              <p:cNvSpPr/>
              <p:nvPr/>
            </p:nvSpPr>
            <p:spPr>
              <a:xfrm>
                <a:off x="909336" y="1955059"/>
                <a:ext cx="9962148" cy="33046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Toby reads 120 pages of his magazine on Monday and 57 pages on Tuesday. On Wednesday, he finishes the magazine by reading the remaining </a:t>
                </a:r>
                <a14:m>
                  <m:oMath xmlns:m="http://schemas.openxmlformats.org/officeDocument/2006/math">
                    <m:f>
                      <m:fPr>
                        <m:ctrlPr>
                          <a:rPr lang="en-GB" sz="3600" b="0" i="1" smtClean="0">
                            <a:solidFill>
                              <a:schemeClr val="tx1"/>
                            </a:solidFill>
                            <a:latin typeface="Cambria Math" panose="02040503050406030204" pitchFamily="18" charset="0"/>
                          </a:rPr>
                        </m:ctrlPr>
                      </m:fPr>
                      <m:num>
                        <m:r>
                          <a:rPr lang="en-GB" sz="3600" b="0" i="1" smtClean="0">
                            <a:solidFill>
                              <a:schemeClr val="tx1"/>
                            </a:solidFill>
                            <a:latin typeface="Cambria Math" panose="02040503050406030204" pitchFamily="18" charset="0"/>
                          </a:rPr>
                          <m:t>2</m:t>
                        </m:r>
                      </m:num>
                      <m:den>
                        <m:r>
                          <a:rPr lang="en-GB" sz="3600" b="0" i="1" smtClean="0">
                            <a:solidFill>
                              <a:schemeClr val="tx1"/>
                            </a:solidFill>
                            <a:latin typeface="Cambria Math" panose="02040503050406030204" pitchFamily="18" charset="0"/>
                          </a:rPr>
                          <m:t>5</m:t>
                        </m:r>
                      </m:den>
                    </m:f>
                  </m:oMath>
                </a14:m>
                <a:r>
                  <a:rPr lang="en-GB" sz="3600" dirty="0">
                    <a:solidFill>
                      <a:schemeClr val="tx1"/>
                    </a:solidFill>
                  </a:rPr>
                  <a:t> of the pages. How many pages did he read on Wednesday? </a:t>
                </a:r>
              </a:p>
            </p:txBody>
          </p:sp>
        </mc:Choice>
        <mc:Fallback xmlns="">
          <p:sp>
            <p:nvSpPr>
              <p:cNvPr id="3" name="Rectangle 2">
                <a:extLst>
                  <a:ext uri="{FF2B5EF4-FFF2-40B4-BE49-F238E27FC236}">
                    <a16:creationId xmlns:a16="http://schemas.microsoft.com/office/drawing/2014/main" id="{040A0B9C-6A35-4023-80FD-6D0D3363E18B}"/>
                  </a:ext>
                </a:extLst>
              </p:cNvPr>
              <p:cNvSpPr>
                <a:spLocks noRot="1" noChangeAspect="1" noMove="1" noResize="1" noEditPoints="1" noAdjustHandles="1" noChangeArrowheads="1" noChangeShapeType="1" noTextEdit="1"/>
              </p:cNvSpPr>
              <p:nvPr/>
            </p:nvSpPr>
            <p:spPr>
              <a:xfrm>
                <a:off x="909336" y="1955059"/>
                <a:ext cx="9962148" cy="3304674"/>
              </a:xfrm>
              <a:prstGeom prst="rect">
                <a:avLst/>
              </a:prstGeom>
              <a:blipFill>
                <a:blip r:embed="rId5"/>
                <a:stretch>
                  <a:fillRect l="-550" r="-1589" b="-3125"/>
                </a:stretch>
              </a:blipFill>
            </p:spPr>
            <p:txBody>
              <a:bodyPr/>
              <a:lstStyle/>
              <a:p>
                <a:r>
                  <a:rPr lang="en-GB">
                    <a:noFill/>
                  </a:rPr>
                  <a:t> </a:t>
                </a:r>
              </a:p>
            </p:txBody>
          </p:sp>
        </mc:Fallback>
      </mc:AlternateContent>
      <p:sp>
        <p:nvSpPr>
          <p:cNvPr id="6" name="Title 1">
            <a:extLst>
              <a:ext uri="{FF2B5EF4-FFF2-40B4-BE49-F238E27FC236}">
                <a16:creationId xmlns:a16="http://schemas.microsoft.com/office/drawing/2014/main" id="{A85D21ED-C6E0-4FAD-938D-CDA56CB485BA}"/>
              </a:ext>
            </a:extLst>
          </p:cNvPr>
          <p:cNvSpPr txBox="1">
            <a:spLocks/>
          </p:cNvSpPr>
          <p:nvPr/>
        </p:nvSpPr>
        <p:spPr>
          <a:xfrm>
            <a:off x="2688794" y="36512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4 - Answer Free Zone</a:t>
            </a:r>
          </a:p>
        </p:txBody>
      </p:sp>
      <p:sp>
        <p:nvSpPr>
          <p:cNvPr id="7" name="Rectangle: Rounded Corners 6">
            <a:extLst>
              <a:ext uri="{FF2B5EF4-FFF2-40B4-BE49-F238E27FC236}">
                <a16:creationId xmlns:a16="http://schemas.microsoft.com/office/drawing/2014/main" id="{B81EBABE-38E6-4AA5-ABB9-6CDF2AE0EC69}"/>
              </a:ext>
            </a:extLst>
          </p:cNvPr>
          <p:cNvSpPr/>
          <p:nvPr/>
        </p:nvSpPr>
        <p:spPr>
          <a:xfrm>
            <a:off x="7552990" y="4916635"/>
            <a:ext cx="377769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200" b="1" dirty="0"/>
              <a:t>Answer: 118 pages</a:t>
            </a:r>
          </a:p>
        </p:txBody>
      </p:sp>
    </p:spTree>
    <p:extLst>
      <p:ext uri="{BB962C8B-B14F-4D97-AF65-F5344CB8AC3E}">
        <p14:creationId xmlns:p14="http://schemas.microsoft.com/office/powerpoint/2010/main" val="68886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5009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tx1"/>
                    </a:solidFill>
                  </a:rPr>
                  <a:t>Toby reads 120 pages of his magazine on Monday and 57 pages on Tuesday. On Wednesday, he finishes the magazine by reading the remaining </a:t>
                </a:r>
                <a14:m>
                  <m:oMath xmlns:m="http://schemas.openxmlformats.org/officeDocument/2006/math">
                    <m:f>
                      <m:fPr>
                        <m:ctrlPr>
                          <a:rPr lang="en-GB" sz="2400" b="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2</m:t>
                        </m:r>
                      </m:num>
                      <m:den>
                        <m:r>
                          <a:rPr lang="en-GB" sz="2400" b="0" i="1" smtClean="0">
                            <a:solidFill>
                              <a:schemeClr val="tx1"/>
                            </a:solidFill>
                            <a:latin typeface="Cambria Math" panose="02040503050406030204" pitchFamily="18" charset="0"/>
                          </a:rPr>
                          <m:t>5</m:t>
                        </m:r>
                      </m:den>
                    </m:f>
                  </m:oMath>
                </a14:m>
                <a:r>
                  <a:rPr lang="en-GB" sz="2400" dirty="0">
                    <a:solidFill>
                      <a:schemeClr val="tx1"/>
                    </a:solidFill>
                  </a:rPr>
                  <a:t> of the pages. How many pages did he read on Wednesday? </a:t>
                </a:r>
              </a:p>
            </p:txBody>
          </p:sp>
        </mc:Choice>
        <mc:Fallback xmlns="">
          <p:sp>
            <p:nvSpPr>
              <p:cNvPr id="6" name="Rectangle 5">
                <a:extLst>
                  <a:ext uri="{FF2B5EF4-FFF2-40B4-BE49-F238E27FC236}">
                    <a16:creationId xmlns:a16="http://schemas.microsoft.com/office/drawing/2014/main" id="{CCD12776-1BFD-4358-96C7-AE4DA8122753}"/>
                  </a:ext>
                </a:extLst>
              </p:cNvPr>
              <p:cNvSpPr>
                <a:spLocks noRot="1" noChangeAspect="1" noMove="1" noResize="1" noEditPoints="1" noAdjustHandles="1" noChangeArrowheads="1" noChangeShapeType="1" noTextEdit="1"/>
              </p:cNvSpPr>
              <p:nvPr/>
            </p:nvSpPr>
            <p:spPr>
              <a:xfrm>
                <a:off x="273209" y="1583538"/>
                <a:ext cx="3560855" cy="3500928"/>
              </a:xfrm>
              <a:prstGeom prst="rect">
                <a:avLst/>
              </a:prstGeom>
              <a:blipFill>
                <a:blip r:embed="rId5"/>
                <a:stretch>
                  <a:fillRect l="-1706" t="-1736" r="-3584" b="-4340"/>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118 pages</a:t>
            </a:r>
          </a:p>
        </p:txBody>
      </p:sp>
      <p:sp>
        <p:nvSpPr>
          <p:cNvPr id="13" name="Speech Bubble: Rectangle 7">
            <a:extLst>
              <a:ext uri="{FF2B5EF4-FFF2-40B4-BE49-F238E27FC236}">
                <a16:creationId xmlns:a16="http://schemas.microsoft.com/office/drawing/2014/main" id="{151FEB27-A009-470D-9BFC-A94A2EF70B54}"/>
              </a:ext>
            </a:extLst>
          </p:cNvPr>
          <p:cNvSpPr/>
          <p:nvPr/>
        </p:nvSpPr>
        <p:spPr>
          <a:xfrm>
            <a:off x="4988703" y="1623648"/>
            <a:ext cx="6681546" cy="644160"/>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To begin with, I will draw a bar model.</a:t>
            </a:r>
          </a:p>
        </p:txBody>
      </p:sp>
      <p:grpSp>
        <p:nvGrpSpPr>
          <p:cNvPr id="9" name="Group 8">
            <a:extLst>
              <a:ext uri="{FF2B5EF4-FFF2-40B4-BE49-F238E27FC236}">
                <a16:creationId xmlns:a16="http://schemas.microsoft.com/office/drawing/2014/main" id="{E88ECE1A-2D6B-45B4-AE1E-B972C5BDE04B}"/>
              </a:ext>
            </a:extLst>
          </p:cNvPr>
          <p:cNvGrpSpPr/>
          <p:nvPr/>
        </p:nvGrpSpPr>
        <p:grpSpPr>
          <a:xfrm>
            <a:off x="5549906" y="2626322"/>
            <a:ext cx="4766621" cy="1963872"/>
            <a:chOff x="6013468" y="1622198"/>
            <a:chExt cx="4766621" cy="2458145"/>
          </a:xfrm>
        </p:grpSpPr>
        <p:sp>
          <p:nvSpPr>
            <p:cNvPr id="15" name="Speech Bubble: Rectangle 10">
              <a:extLst>
                <a:ext uri="{FF2B5EF4-FFF2-40B4-BE49-F238E27FC236}">
                  <a16:creationId xmlns:a16="http://schemas.microsoft.com/office/drawing/2014/main" id="{47FF8E04-5986-4206-8BBB-D28488119D24}"/>
                </a:ext>
              </a:extLst>
            </p:cNvPr>
            <p:cNvSpPr/>
            <p:nvPr/>
          </p:nvSpPr>
          <p:spPr>
            <a:xfrm>
              <a:off x="6013468" y="1622198"/>
              <a:ext cx="4766621" cy="2458145"/>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4000" dirty="0"/>
                <a:t> </a:t>
              </a:r>
            </a:p>
          </p:txBody>
        </p:sp>
        <p:sp>
          <p:nvSpPr>
            <p:cNvPr id="8" name="TextBox 7"/>
            <p:cNvSpPr txBox="1"/>
            <p:nvPr/>
          </p:nvSpPr>
          <p:spPr>
            <a:xfrm>
              <a:off x="9298954" y="3045753"/>
              <a:ext cx="924448" cy="381837"/>
            </a:xfrm>
            <a:prstGeom prst="rect">
              <a:avLst/>
            </a:prstGeom>
            <a:noFill/>
          </p:spPr>
          <p:txBody>
            <a:bodyPr wrap="square" rtlCol="0">
              <a:spAutoFit/>
            </a:bodyPr>
            <a:lstStyle/>
            <a:p>
              <a:r>
                <a:rPr lang="en-GB" dirty="0"/>
                <a:t>Wed</a:t>
              </a:r>
            </a:p>
          </p:txBody>
        </p:sp>
        <p:sp>
          <p:nvSpPr>
            <p:cNvPr id="29" name="Left Bracket 28"/>
            <p:cNvSpPr/>
            <p:nvPr/>
          </p:nvSpPr>
          <p:spPr>
            <a:xfrm rot="16200000">
              <a:off x="7369676" y="1506421"/>
              <a:ext cx="351690" cy="248779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0" name="TextBox 29"/>
            <p:cNvSpPr txBox="1"/>
            <p:nvPr/>
          </p:nvSpPr>
          <p:spPr>
            <a:xfrm>
              <a:off x="6696591" y="2977708"/>
              <a:ext cx="1290002" cy="369332"/>
            </a:xfrm>
            <a:prstGeom prst="rect">
              <a:avLst/>
            </a:prstGeom>
            <a:noFill/>
          </p:spPr>
          <p:txBody>
            <a:bodyPr wrap="square" rtlCol="0">
              <a:spAutoFit/>
            </a:bodyPr>
            <a:lstStyle/>
            <a:p>
              <a:r>
                <a:rPr lang="en-GB" dirty="0"/>
                <a:t>Mon + Tues</a:t>
              </a:r>
            </a:p>
          </p:txBody>
        </p:sp>
        <p:sp>
          <p:nvSpPr>
            <p:cNvPr id="31" name="Left Bracket 30"/>
            <p:cNvSpPr/>
            <p:nvPr/>
          </p:nvSpPr>
          <p:spPr>
            <a:xfrm rot="16200000">
              <a:off x="9544652" y="1884686"/>
              <a:ext cx="351692" cy="173126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mc:AlternateContent xmlns:mc="http://schemas.openxmlformats.org/markup-compatibility/2006" xmlns:a14="http://schemas.microsoft.com/office/drawing/2010/main">
        <mc:Choice Requires="a14">
          <p:sp>
            <p:nvSpPr>
              <p:cNvPr id="22" name="Speech Bubble: Rectangle 7">
                <a:extLst>
                  <a:ext uri="{FF2B5EF4-FFF2-40B4-BE49-F238E27FC236}">
                    <a16:creationId xmlns:a16="http://schemas.microsoft.com/office/drawing/2014/main" id="{1219AC49-5707-4A8D-B067-703FED8F136F}"/>
                  </a:ext>
                </a:extLst>
              </p:cNvPr>
              <p:cNvSpPr/>
              <p:nvPr/>
            </p:nvSpPr>
            <p:spPr>
              <a:xfrm>
                <a:off x="4888642" y="4753875"/>
                <a:ext cx="6681546" cy="1963872"/>
              </a:xfrm>
              <a:prstGeom prst="wedgeRectCallout">
                <a:avLst>
                  <a:gd name="adj1" fmla="val -63286"/>
                  <a:gd name="adj2" fmla="val -25952"/>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endParaRPr lang="en-GB" sz="2400" dirty="0"/>
              </a:p>
              <a:p>
                <a:pPr algn="ctr"/>
                <a:endParaRPr lang="en-GB" sz="2400" dirty="0"/>
              </a:p>
              <a:p>
                <a:pPr algn="ctr"/>
                <a:r>
                  <a:rPr lang="en-GB" sz="2400" dirty="0"/>
                  <a:t>So, if Wednesday represents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5</m:t>
                        </m:r>
                      </m:den>
                    </m:f>
                  </m:oMath>
                </a14:m>
                <a:r>
                  <a:rPr lang="en-GB" sz="2400" b="0" dirty="0"/>
                  <a:t> , Toby has already read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5</m:t>
                        </m:r>
                      </m:den>
                    </m:f>
                  </m:oMath>
                </a14:m>
                <a:r>
                  <a:rPr lang="en-GB" sz="2400" b="0" dirty="0"/>
                  <a:t> on Monday and Tuesday. We need to find out how many pages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5</m:t>
                        </m:r>
                      </m:den>
                    </m:f>
                  </m:oMath>
                </a14:m>
                <a:r>
                  <a:rPr lang="en-GB" sz="2400" b="0" dirty="0"/>
                  <a:t> represents.</a:t>
                </a:r>
              </a:p>
              <a:p>
                <a:pPr algn="ctr"/>
                <a:endParaRPr lang="en-GB" sz="2400" b="0" dirty="0"/>
              </a:p>
              <a:p>
                <a:pPr algn="ctr"/>
                <a:endParaRPr lang="en-GB" sz="2400" b="0" dirty="0"/>
              </a:p>
              <a:p>
                <a:pPr algn="ctr"/>
                <a:endParaRPr lang="en-GB" sz="2400" dirty="0"/>
              </a:p>
            </p:txBody>
          </p:sp>
        </mc:Choice>
        <mc:Fallback xmlns="">
          <p:sp>
            <p:nvSpPr>
              <p:cNvPr id="22" name="Speech Bubble: Rectangle 7">
                <a:extLst>
                  <a:ext uri="{FF2B5EF4-FFF2-40B4-BE49-F238E27FC236}">
                    <a16:creationId xmlns:a16="http://schemas.microsoft.com/office/drawing/2014/main" id="{1219AC49-5707-4A8D-B067-703FED8F136F}"/>
                  </a:ext>
                </a:extLst>
              </p:cNvPr>
              <p:cNvSpPr>
                <a:spLocks noRot="1" noChangeAspect="1" noMove="1" noResize="1" noEditPoints="1" noAdjustHandles="1" noChangeArrowheads="1" noChangeShapeType="1" noTextEdit="1"/>
              </p:cNvSpPr>
              <p:nvPr/>
            </p:nvSpPr>
            <p:spPr>
              <a:xfrm>
                <a:off x="4888642" y="4753875"/>
                <a:ext cx="6681546" cy="1963872"/>
              </a:xfrm>
              <a:prstGeom prst="wedgeRectCallout">
                <a:avLst>
                  <a:gd name="adj1" fmla="val -63286"/>
                  <a:gd name="adj2" fmla="val -25952"/>
                </a:avLst>
              </a:prstGeom>
              <a:blipFill>
                <a:blip r:embed="rId6"/>
                <a:stretch>
                  <a:fillRect r="-1592"/>
                </a:stretch>
              </a:blipFill>
              <a:ln w="38100">
                <a:solidFill>
                  <a:srgbClr val="FF0000"/>
                </a:solidFill>
              </a:ln>
            </p:spPr>
            <p:txBody>
              <a:bodyPr/>
              <a:lstStyle/>
              <a:p>
                <a:r>
                  <a:rPr lang="en-GB">
                    <a:noFill/>
                  </a:rPr>
                  <a:t> </a:t>
                </a:r>
              </a:p>
            </p:txBody>
          </p:sp>
        </mc:Fallback>
      </mc:AlternateContent>
      <p:graphicFrame>
        <p:nvGraphicFramePr>
          <p:cNvPr id="10" name="Table 10">
            <a:extLst>
              <a:ext uri="{FF2B5EF4-FFF2-40B4-BE49-F238E27FC236}">
                <a16:creationId xmlns:a16="http://schemas.microsoft.com/office/drawing/2014/main" id="{EA7E8894-9041-4A0E-A568-C20966F4242D}"/>
              </a:ext>
            </a:extLst>
          </p:cNvPr>
          <p:cNvGraphicFramePr>
            <a:graphicFrameLocks noGrp="1"/>
          </p:cNvGraphicFramePr>
          <p:nvPr>
            <p:extLst>
              <p:ext uri="{D42A27DB-BD31-4B8C-83A1-F6EECF244321}">
                <p14:modId xmlns:p14="http://schemas.microsoft.com/office/powerpoint/2010/main" val="4163660761"/>
              </p:ext>
            </p:extLst>
          </p:nvPr>
        </p:nvGraphicFramePr>
        <p:xfrm>
          <a:off x="5784719" y="2790002"/>
          <a:ext cx="4337850" cy="638998"/>
        </p:xfrm>
        <a:graphic>
          <a:graphicData uri="http://schemas.openxmlformats.org/drawingml/2006/table">
            <a:tbl>
              <a:tblPr firstRow="1" bandRow="1">
                <a:tableStyleId>{5C22544A-7EE6-4342-B048-85BDC9FD1C3A}</a:tableStyleId>
              </a:tblPr>
              <a:tblGrid>
                <a:gridCol w="867570">
                  <a:extLst>
                    <a:ext uri="{9D8B030D-6E8A-4147-A177-3AD203B41FA5}">
                      <a16:colId xmlns:a16="http://schemas.microsoft.com/office/drawing/2014/main" val="2594731960"/>
                    </a:ext>
                  </a:extLst>
                </a:gridCol>
                <a:gridCol w="867570">
                  <a:extLst>
                    <a:ext uri="{9D8B030D-6E8A-4147-A177-3AD203B41FA5}">
                      <a16:colId xmlns:a16="http://schemas.microsoft.com/office/drawing/2014/main" val="2288369556"/>
                    </a:ext>
                  </a:extLst>
                </a:gridCol>
                <a:gridCol w="867570">
                  <a:extLst>
                    <a:ext uri="{9D8B030D-6E8A-4147-A177-3AD203B41FA5}">
                      <a16:colId xmlns:a16="http://schemas.microsoft.com/office/drawing/2014/main" val="3714526566"/>
                    </a:ext>
                  </a:extLst>
                </a:gridCol>
                <a:gridCol w="867570">
                  <a:extLst>
                    <a:ext uri="{9D8B030D-6E8A-4147-A177-3AD203B41FA5}">
                      <a16:colId xmlns:a16="http://schemas.microsoft.com/office/drawing/2014/main" val="361234467"/>
                    </a:ext>
                  </a:extLst>
                </a:gridCol>
                <a:gridCol w="867570">
                  <a:extLst>
                    <a:ext uri="{9D8B030D-6E8A-4147-A177-3AD203B41FA5}">
                      <a16:colId xmlns:a16="http://schemas.microsoft.com/office/drawing/2014/main" val="2644431097"/>
                    </a:ext>
                  </a:extLst>
                </a:gridCol>
              </a:tblGrid>
              <a:tr h="638998">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82018842"/>
                  </a:ext>
                </a:extLst>
              </a:tr>
            </a:tbl>
          </a:graphicData>
        </a:graphic>
      </p:graphicFrame>
    </p:spTree>
    <p:extLst>
      <p:ext uri="{BB962C8B-B14F-4D97-AF65-F5344CB8AC3E}">
        <p14:creationId xmlns:p14="http://schemas.microsoft.com/office/powerpoint/2010/main" val="200977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tx1"/>
                    </a:solidFill>
                  </a:rPr>
                  <a:t>Toby reads 120 pages of his magazine on Monday and 57 pages on Tuesday. On Wednesday, he finishes the magazine by reading the remaining  </a:t>
                </a:r>
                <a14:m>
                  <m:oMath xmlns:m="http://schemas.openxmlformats.org/officeDocument/2006/math">
                    <m:f>
                      <m:fPr>
                        <m:ctrlPr>
                          <a:rPr lang="en-GB" sz="2400" b="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2</m:t>
                        </m:r>
                      </m:num>
                      <m:den>
                        <m:r>
                          <a:rPr lang="en-GB" sz="2400" b="0" i="1" smtClean="0">
                            <a:solidFill>
                              <a:schemeClr val="tx1"/>
                            </a:solidFill>
                            <a:latin typeface="Cambria Math" panose="02040503050406030204" pitchFamily="18" charset="0"/>
                          </a:rPr>
                          <m:t>5</m:t>
                        </m:r>
                      </m:den>
                    </m:f>
                  </m:oMath>
                </a14:m>
                <a:r>
                  <a:rPr lang="en-GB" sz="2400" dirty="0">
                    <a:solidFill>
                      <a:schemeClr val="tx1"/>
                    </a:solidFill>
                  </a:rPr>
                  <a:t> of the pages. How many pages did he read on Wednesday? </a:t>
                </a:r>
              </a:p>
            </p:txBody>
          </p:sp>
        </mc:Choice>
        <mc:Fallback xmlns="">
          <p:sp>
            <p:nvSpPr>
              <p:cNvPr id="6" name="Rectangle 5">
                <a:extLst>
                  <a:ext uri="{FF2B5EF4-FFF2-40B4-BE49-F238E27FC236}">
                    <a16:creationId xmlns:a16="http://schemas.microsoft.com/office/drawing/2014/main" id="{CCD12776-1BFD-4358-96C7-AE4DA8122753}"/>
                  </a:ext>
                </a:extLst>
              </p:cNvPr>
              <p:cNvSpPr>
                <a:spLocks noRot="1" noChangeAspect="1" noMove="1" noResize="1" noEditPoints="1" noAdjustHandles="1" noChangeArrowheads="1" noChangeShapeType="1" noTextEdit="1"/>
              </p:cNvSpPr>
              <p:nvPr/>
            </p:nvSpPr>
            <p:spPr>
              <a:xfrm>
                <a:off x="273209" y="1583538"/>
                <a:ext cx="3560855" cy="3404962"/>
              </a:xfrm>
              <a:prstGeom prst="rect">
                <a:avLst/>
              </a:prstGeom>
              <a:blipFill>
                <a:blip r:embed="rId5"/>
                <a:stretch>
                  <a:fillRect l="-1706" t="-3214" r="-3584" b="-5893"/>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118 pages</a:t>
            </a:r>
          </a:p>
        </p:txBody>
      </p:sp>
      <mc:AlternateContent xmlns:mc="http://schemas.openxmlformats.org/markup-compatibility/2006" xmlns:a14="http://schemas.microsoft.com/office/drawing/2010/main">
        <mc:Choice Requires="a14">
          <p:sp>
            <p:nvSpPr>
              <p:cNvPr id="11" name="Speech Bubble: Rectangle 10">
                <a:extLst>
                  <a:ext uri="{FF2B5EF4-FFF2-40B4-BE49-F238E27FC236}">
                    <a16:creationId xmlns:a16="http://schemas.microsoft.com/office/drawing/2014/main" id="{47FF8E04-5986-4206-8BBB-D28488119D24}"/>
                  </a:ext>
                </a:extLst>
              </p:cNvPr>
              <p:cNvSpPr/>
              <p:nvPr/>
            </p:nvSpPr>
            <p:spPr>
              <a:xfrm>
                <a:off x="4525901" y="4512192"/>
                <a:ext cx="3092293" cy="1872565"/>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177 ÷ 3 = 59</a:t>
                </a:r>
              </a:p>
              <a:p>
                <a:pPr algn="ctr"/>
                <a:r>
                  <a:rPr lang="en-GB" sz="2400" dirty="0"/>
                  <a:t>So, 59 pages represents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5</m:t>
                        </m:r>
                      </m:den>
                    </m:f>
                  </m:oMath>
                </a14:m>
                <a:r>
                  <a:rPr lang="en-GB" sz="2400" dirty="0"/>
                  <a:t> of the total.</a:t>
                </a:r>
              </a:p>
            </p:txBody>
          </p:sp>
        </mc:Choice>
        <mc:Fallback xmlns="">
          <p:sp>
            <p:nvSpPr>
              <p:cNvPr id="11" name="Speech Bubble: Rectangle 10">
                <a:extLst>
                  <a:ext uri="{FF2B5EF4-FFF2-40B4-BE49-F238E27FC236}">
                    <a16:creationId xmlns:a16="http://schemas.microsoft.com/office/drawing/2014/main" id="{47FF8E04-5986-4206-8BBB-D28488119D24}"/>
                  </a:ext>
                </a:extLst>
              </p:cNvPr>
              <p:cNvSpPr>
                <a:spLocks noRot="1" noChangeAspect="1" noMove="1" noResize="1" noEditPoints="1" noAdjustHandles="1" noChangeArrowheads="1" noChangeShapeType="1" noTextEdit="1"/>
              </p:cNvSpPr>
              <p:nvPr/>
            </p:nvSpPr>
            <p:spPr>
              <a:xfrm>
                <a:off x="4525901" y="4512192"/>
                <a:ext cx="3092293" cy="1872565"/>
              </a:xfrm>
              <a:prstGeom prst="wedgeRectCallout">
                <a:avLst>
                  <a:gd name="adj1" fmla="val -64006"/>
                  <a:gd name="adj2" fmla="val -53750"/>
                </a:avLst>
              </a:prstGeom>
              <a:blipFill>
                <a:blip r:embed="rId6"/>
                <a:stretch>
                  <a:fillRect b="-2090"/>
                </a:stretch>
              </a:blipFill>
              <a:ln w="38100">
                <a:solidFill>
                  <a:srgbClr val="FF0000"/>
                </a:solidFill>
              </a:ln>
            </p:spPr>
            <p:txBody>
              <a:bodyPr/>
              <a:lstStyle/>
              <a:p>
                <a:r>
                  <a:rPr lang="en-GB">
                    <a:noFill/>
                  </a:rPr>
                  <a:t> </a:t>
                </a:r>
              </a:p>
            </p:txBody>
          </p:sp>
        </mc:Fallback>
      </mc:AlternateContent>
      <p:sp>
        <p:nvSpPr>
          <p:cNvPr id="13" name="Speech Bubble: Rectangle 10">
            <a:extLst>
              <a:ext uri="{FF2B5EF4-FFF2-40B4-BE49-F238E27FC236}">
                <a16:creationId xmlns:a16="http://schemas.microsoft.com/office/drawing/2014/main" id="{47FF8E04-5986-4206-8BBB-D28488119D24}"/>
              </a:ext>
            </a:extLst>
          </p:cNvPr>
          <p:cNvSpPr/>
          <p:nvPr/>
        </p:nvSpPr>
        <p:spPr>
          <a:xfrm>
            <a:off x="4905110" y="1702104"/>
            <a:ext cx="4766621" cy="2458145"/>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4000" dirty="0"/>
              <a:t> </a:t>
            </a:r>
          </a:p>
        </p:txBody>
      </p:sp>
      <p:sp>
        <p:nvSpPr>
          <p:cNvPr id="19" name="TextBox 18"/>
          <p:cNvSpPr txBox="1"/>
          <p:nvPr/>
        </p:nvSpPr>
        <p:spPr>
          <a:xfrm>
            <a:off x="8171025" y="3354952"/>
            <a:ext cx="924448" cy="381837"/>
          </a:xfrm>
          <a:prstGeom prst="rect">
            <a:avLst/>
          </a:prstGeom>
          <a:noFill/>
        </p:spPr>
        <p:txBody>
          <a:bodyPr wrap="square" rtlCol="0">
            <a:spAutoFit/>
          </a:bodyPr>
          <a:lstStyle/>
          <a:p>
            <a:r>
              <a:rPr lang="en-GB" dirty="0"/>
              <a:t>Wed</a:t>
            </a:r>
          </a:p>
        </p:txBody>
      </p:sp>
      <p:sp>
        <p:nvSpPr>
          <p:cNvPr id="20" name="Left Bracket 19"/>
          <p:cNvSpPr/>
          <p:nvPr/>
        </p:nvSpPr>
        <p:spPr>
          <a:xfrm rot="16200000">
            <a:off x="6229062" y="1772837"/>
            <a:ext cx="351692" cy="257082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1" name="TextBox 20"/>
          <p:cNvSpPr txBox="1"/>
          <p:nvPr/>
        </p:nvSpPr>
        <p:spPr>
          <a:xfrm>
            <a:off x="5954818" y="3354952"/>
            <a:ext cx="1290002" cy="369332"/>
          </a:xfrm>
          <a:prstGeom prst="rect">
            <a:avLst/>
          </a:prstGeom>
          <a:noFill/>
        </p:spPr>
        <p:txBody>
          <a:bodyPr wrap="square" rtlCol="0">
            <a:spAutoFit/>
          </a:bodyPr>
          <a:lstStyle/>
          <a:p>
            <a:r>
              <a:rPr lang="en-GB" dirty="0"/>
              <a:t>Mon + Tues</a:t>
            </a:r>
          </a:p>
        </p:txBody>
      </p:sp>
      <p:sp>
        <p:nvSpPr>
          <p:cNvPr id="22" name="Left Bracket 21"/>
          <p:cNvSpPr/>
          <p:nvPr/>
        </p:nvSpPr>
        <p:spPr>
          <a:xfrm rot="16200000">
            <a:off x="8380007" y="2203470"/>
            <a:ext cx="351692" cy="173106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 name="TextBox 2"/>
          <p:cNvSpPr txBox="1"/>
          <p:nvPr/>
        </p:nvSpPr>
        <p:spPr>
          <a:xfrm>
            <a:off x="6352144" y="2857118"/>
            <a:ext cx="1290002" cy="369332"/>
          </a:xfrm>
          <a:prstGeom prst="rect">
            <a:avLst/>
          </a:prstGeom>
          <a:noFill/>
        </p:spPr>
        <p:txBody>
          <a:bodyPr wrap="square" rtlCol="0">
            <a:spAutoFit/>
          </a:bodyPr>
          <a:lstStyle/>
          <a:p>
            <a:r>
              <a:rPr lang="en-GB" dirty="0"/>
              <a:t>177</a:t>
            </a:r>
          </a:p>
        </p:txBody>
      </p:sp>
      <p:sp>
        <p:nvSpPr>
          <p:cNvPr id="23" name="Speech Bubble: Rectangle 10">
            <a:extLst>
              <a:ext uri="{FF2B5EF4-FFF2-40B4-BE49-F238E27FC236}">
                <a16:creationId xmlns:a16="http://schemas.microsoft.com/office/drawing/2014/main" id="{47FF8E04-5986-4206-8BBB-D28488119D24}"/>
              </a:ext>
            </a:extLst>
          </p:cNvPr>
          <p:cNvSpPr/>
          <p:nvPr/>
        </p:nvSpPr>
        <p:spPr>
          <a:xfrm>
            <a:off x="8478457" y="4512193"/>
            <a:ext cx="3092293" cy="1588168"/>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59 + 59 = 118 pages read on Wednesday.</a:t>
            </a:r>
          </a:p>
        </p:txBody>
      </p:sp>
      <p:graphicFrame>
        <p:nvGraphicFramePr>
          <p:cNvPr id="24" name="Table 10">
            <a:extLst>
              <a:ext uri="{FF2B5EF4-FFF2-40B4-BE49-F238E27FC236}">
                <a16:creationId xmlns:a16="http://schemas.microsoft.com/office/drawing/2014/main" id="{62AD26E8-CF5D-4308-9F2F-F7B5099850EB}"/>
              </a:ext>
            </a:extLst>
          </p:cNvPr>
          <p:cNvGraphicFramePr>
            <a:graphicFrameLocks noGrp="1"/>
          </p:cNvGraphicFramePr>
          <p:nvPr>
            <p:extLst>
              <p:ext uri="{D42A27DB-BD31-4B8C-83A1-F6EECF244321}">
                <p14:modId xmlns:p14="http://schemas.microsoft.com/office/powerpoint/2010/main" val="2993986190"/>
              </p:ext>
            </p:extLst>
          </p:nvPr>
        </p:nvGraphicFramePr>
        <p:xfrm>
          <a:off x="5119495" y="2042148"/>
          <a:ext cx="4337850" cy="638998"/>
        </p:xfrm>
        <a:graphic>
          <a:graphicData uri="http://schemas.openxmlformats.org/drawingml/2006/table">
            <a:tbl>
              <a:tblPr firstRow="1" bandRow="1">
                <a:tableStyleId>{5C22544A-7EE6-4342-B048-85BDC9FD1C3A}</a:tableStyleId>
              </a:tblPr>
              <a:tblGrid>
                <a:gridCol w="867570">
                  <a:extLst>
                    <a:ext uri="{9D8B030D-6E8A-4147-A177-3AD203B41FA5}">
                      <a16:colId xmlns:a16="http://schemas.microsoft.com/office/drawing/2014/main" val="2594731960"/>
                    </a:ext>
                  </a:extLst>
                </a:gridCol>
                <a:gridCol w="867570">
                  <a:extLst>
                    <a:ext uri="{9D8B030D-6E8A-4147-A177-3AD203B41FA5}">
                      <a16:colId xmlns:a16="http://schemas.microsoft.com/office/drawing/2014/main" val="2288369556"/>
                    </a:ext>
                  </a:extLst>
                </a:gridCol>
                <a:gridCol w="867570">
                  <a:extLst>
                    <a:ext uri="{9D8B030D-6E8A-4147-A177-3AD203B41FA5}">
                      <a16:colId xmlns:a16="http://schemas.microsoft.com/office/drawing/2014/main" val="3714526566"/>
                    </a:ext>
                  </a:extLst>
                </a:gridCol>
                <a:gridCol w="867570">
                  <a:extLst>
                    <a:ext uri="{9D8B030D-6E8A-4147-A177-3AD203B41FA5}">
                      <a16:colId xmlns:a16="http://schemas.microsoft.com/office/drawing/2014/main" val="361234467"/>
                    </a:ext>
                  </a:extLst>
                </a:gridCol>
                <a:gridCol w="867570">
                  <a:extLst>
                    <a:ext uri="{9D8B030D-6E8A-4147-A177-3AD203B41FA5}">
                      <a16:colId xmlns:a16="http://schemas.microsoft.com/office/drawing/2014/main" val="2644431097"/>
                    </a:ext>
                  </a:extLst>
                </a:gridCol>
              </a:tblGrid>
              <a:tr h="638998">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82018842"/>
                  </a:ext>
                </a:extLst>
              </a:tr>
            </a:tbl>
          </a:graphicData>
        </a:graphic>
      </p:graphicFrame>
    </p:spTree>
    <p:extLst>
      <p:ext uri="{BB962C8B-B14F-4D97-AF65-F5344CB8AC3E}">
        <p14:creationId xmlns:p14="http://schemas.microsoft.com/office/powerpoint/2010/main" val="16950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446921"/>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5 – Your Turn</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1B2BD8C-3B99-45FF-B59D-079B11DEABCF}"/>
                  </a:ext>
                </a:extLst>
              </p:cNvPr>
              <p:cNvSpPr/>
              <p:nvPr/>
            </p:nvSpPr>
            <p:spPr>
              <a:xfrm>
                <a:off x="1339516" y="1922257"/>
                <a:ext cx="9101788" cy="37258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Tammy cycles 116km on Saturday morning and 40km on Saturday afternoon. On Sunday she finishes by cycling </a:t>
                </a:r>
                <a14:m>
                  <m:oMath xmlns:m="http://schemas.openxmlformats.org/officeDocument/2006/math">
                    <m:f>
                      <m:fPr>
                        <m:ctrlPr>
                          <a:rPr lang="en-GB" sz="3600" b="0" i="1" smtClean="0">
                            <a:solidFill>
                              <a:schemeClr val="tx1"/>
                            </a:solidFill>
                            <a:latin typeface="Cambria Math" panose="02040503050406030204" pitchFamily="18" charset="0"/>
                          </a:rPr>
                        </m:ctrlPr>
                      </m:fPr>
                      <m:num>
                        <m:r>
                          <a:rPr lang="en-GB" sz="3600" b="0" i="1" smtClean="0">
                            <a:solidFill>
                              <a:schemeClr val="tx1"/>
                            </a:solidFill>
                            <a:latin typeface="Cambria Math" panose="02040503050406030204" pitchFamily="18" charset="0"/>
                          </a:rPr>
                          <m:t>1</m:t>
                        </m:r>
                      </m:num>
                      <m:den>
                        <m:r>
                          <a:rPr lang="en-GB" sz="3600" b="0" i="1" smtClean="0">
                            <a:solidFill>
                              <a:schemeClr val="tx1"/>
                            </a:solidFill>
                            <a:latin typeface="Cambria Math" panose="02040503050406030204" pitchFamily="18" charset="0"/>
                          </a:rPr>
                          <m:t>5</m:t>
                        </m:r>
                      </m:den>
                    </m:f>
                  </m:oMath>
                </a14:m>
                <a:r>
                  <a:rPr lang="en-GB" sz="3600" dirty="0">
                    <a:solidFill>
                      <a:schemeClr val="tx1"/>
                    </a:solidFill>
                  </a:rPr>
                  <a:t> of the journey. How far did Tammy cycle on Sunday?</a:t>
                </a:r>
              </a:p>
            </p:txBody>
          </p:sp>
        </mc:Choice>
        <mc:Fallback xmlns="">
          <p:sp>
            <p:nvSpPr>
              <p:cNvPr id="9" name="Rectangle 8">
                <a:extLst>
                  <a:ext uri="{FF2B5EF4-FFF2-40B4-BE49-F238E27FC236}">
                    <a16:creationId xmlns:a16="http://schemas.microsoft.com/office/drawing/2014/main" id="{31B2BD8C-3B99-45FF-B59D-079B11DEABCF}"/>
                  </a:ext>
                </a:extLst>
              </p:cNvPr>
              <p:cNvSpPr>
                <a:spLocks noRot="1" noChangeAspect="1" noMove="1" noResize="1" noEditPoints="1" noAdjustHandles="1" noChangeArrowheads="1" noChangeShapeType="1" noTextEdit="1"/>
              </p:cNvSpPr>
              <p:nvPr/>
            </p:nvSpPr>
            <p:spPr>
              <a:xfrm>
                <a:off x="1339516" y="1922257"/>
                <a:ext cx="9101788" cy="3725804"/>
              </a:xfrm>
              <a:prstGeom prst="rect">
                <a:avLst/>
              </a:prstGeom>
              <a:blipFill>
                <a:blip r:embed="rId5"/>
                <a:stretch>
                  <a:fillRect l="-736" r="-1873"/>
                </a:stretch>
              </a:blipFill>
            </p:spPr>
            <p:txBody>
              <a:bodyPr/>
              <a:lstStyle/>
              <a:p>
                <a:r>
                  <a:rPr lang="en-GB">
                    <a:noFill/>
                  </a:rPr>
                  <a:t> </a:t>
                </a:r>
              </a:p>
            </p:txBody>
          </p:sp>
        </mc:Fallback>
      </mc:AlternateContent>
      <p:sp>
        <p:nvSpPr>
          <p:cNvPr id="2" name="Rectangle: Rounded Corners 1">
            <a:extLst>
              <a:ext uri="{FF2B5EF4-FFF2-40B4-BE49-F238E27FC236}">
                <a16:creationId xmlns:a16="http://schemas.microsoft.com/office/drawing/2014/main" id="{50A6B113-655C-4D29-9197-860CBB7D3442}"/>
              </a:ext>
            </a:extLst>
          </p:cNvPr>
          <p:cNvSpPr/>
          <p:nvPr/>
        </p:nvSpPr>
        <p:spPr>
          <a:xfrm>
            <a:off x="7443653" y="5137881"/>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39km</a:t>
            </a:r>
          </a:p>
        </p:txBody>
      </p:sp>
    </p:spTree>
    <p:extLst>
      <p:ext uri="{BB962C8B-B14F-4D97-AF65-F5344CB8AC3E}">
        <p14:creationId xmlns:p14="http://schemas.microsoft.com/office/powerpoint/2010/main" val="39277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485063" y="365124"/>
            <a:ext cx="7221874" cy="860541"/>
          </a:xfrm>
          <a:solidFill>
            <a:srgbClr val="EDCFE9"/>
          </a:solidFill>
          <a:ln>
            <a:solidFill>
              <a:srgbClr val="002060"/>
            </a:solidFill>
          </a:ln>
        </p:spPr>
        <p:txBody>
          <a:bodyPr>
            <a:normAutofit/>
          </a:bodyPr>
          <a:lstStyle/>
          <a:p>
            <a:pPr algn="ctr"/>
            <a:r>
              <a:rPr lang="en-GB" sz="4000" b="1" dirty="0">
                <a:solidFill>
                  <a:srgbClr val="002060"/>
                </a:solidFill>
                <a:latin typeface="+mn-lt"/>
              </a:rPr>
              <a:t>Teacher guidance</a:t>
            </a:r>
          </a:p>
        </p:txBody>
      </p:sp>
      <p:pic>
        <p:nvPicPr>
          <p:cNvPr id="6" name="Picture 5">
            <a:extLst>
              <a:ext uri="{FF2B5EF4-FFF2-40B4-BE49-F238E27FC236}">
                <a16:creationId xmlns:a16="http://schemas.microsoft.com/office/drawing/2014/main" id="{50DF49D5-335C-4DAA-9381-E552FB1A6104}"/>
              </a:ext>
            </a:extLst>
          </p:cNvPr>
          <p:cNvPicPr/>
          <p:nvPr/>
        </p:nvPicPr>
        <p:blipFill>
          <a:blip r:embed="rId3">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7" name="Picture 6">
            <a:extLst>
              <a:ext uri="{FF2B5EF4-FFF2-40B4-BE49-F238E27FC236}">
                <a16:creationId xmlns:a16="http://schemas.microsoft.com/office/drawing/2014/main" id="{5386615A-172D-406D-B39E-EF5581B7FC9D}"/>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4" name="Rectangle 3">
            <a:extLst>
              <a:ext uri="{FF2B5EF4-FFF2-40B4-BE49-F238E27FC236}">
                <a16:creationId xmlns:a16="http://schemas.microsoft.com/office/drawing/2014/main" id="{65BB0EEA-728B-4CB0-A903-86F0412A07E1}"/>
              </a:ext>
            </a:extLst>
          </p:cNvPr>
          <p:cNvSpPr/>
          <p:nvPr/>
        </p:nvSpPr>
        <p:spPr>
          <a:xfrm>
            <a:off x="263458" y="1427747"/>
            <a:ext cx="11482458" cy="51966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a:solidFill>
                  <a:srgbClr val="002060"/>
                </a:solidFill>
              </a:rPr>
              <a:t>Typically, pupils lack confidence tackling word problems, mainly because they involve several steps and a large amount of information to process. Barriers to successfully answering these may, of course, be the mathematical concepts being assessed, but the amount of reading, the challenging vocabulary, as well as identifying the correct operation/s to perform, is not to be underestimated.</a:t>
            </a:r>
          </a:p>
          <a:p>
            <a:endParaRPr lang="en-US" sz="2400" dirty="0">
              <a:solidFill>
                <a:srgbClr val="002060"/>
              </a:solidFill>
            </a:endParaRPr>
          </a:p>
          <a:p>
            <a:r>
              <a:rPr lang="en-US" sz="2400" dirty="0">
                <a:solidFill>
                  <a:srgbClr val="002060"/>
                </a:solidFill>
              </a:rPr>
              <a:t>This therapy begins by explaining a suggested teaching strategy for these question types. The intention of this strategy is to </a:t>
            </a:r>
            <a:r>
              <a:rPr lang="en-US" sz="2400" b="1" dirty="0">
                <a:solidFill>
                  <a:srgbClr val="002060"/>
                </a:solidFill>
              </a:rPr>
              <a:t>develop pupil confidence </a:t>
            </a:r>
            <a:r>
              <a:rPr lang="en-US" sz="2400" dirty="0">
                <a:solidFill>
                  <a:srgbClr val="002060"/>
                </a:solidFill>
              </a:rPr>
              <a:t>in tackling such questions through high-quality modelling. Using the teach, model and apply format, it will take pupils through this strategy with two modelled questions. Pupils will then have the opportunity to apply this independently.</a:t>
            </a:r>
          </a:p>
          <a:p>
            <a:endParaRPr lang="en-US" sz="2400" dirty="0">
              <a:solidFill>
                <a:srgbClr val="002060"/>
              </a:solidFill>
            </a:endParaRPr>
          </a:p>
          <a:p>
            <a:r>
              <a:rPr lang="en-US" sz="2400" b="1" dirty="0">
                <a:solidFill>
                  <a:srgbClr val="002060"/>
                </a:solidFill>
              </a:rPr>
              <a:t>The guidance notes under each slide explain each stage. It is assumed that Stage One, the teaching of the mathematical skill/concept involved, has been already taught.</a:t>
            </a:r>
            <a:endParaRPr lang="en-US" sz="2400" dirty="0">
              <a:solidFill>
                <a:srgbClr val="002060"/>
              </a:solidFill>
            </a:endParaRPr>
          </a:p>
        </p:txBody>
      </p:sp>
    </p:spTree>
    <p:extLst>
      <p:ext uri="{BB962C8B-B14F-4D97-AF65-F5344CB8AC3E}">
        <p14:creationId xmlns:p14="http://schemas.microsoft.com/office/powerpoint/2010/main" val="251791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239611" y="365124"/>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Your Turn</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26E4DFB5-8D80-4750-A8FA-461780F09E74}"/>
                  </a:ext>
                </a:extLst>
              </p:cNvPr>
              <p:cNvSpPr/>
              <p:nvPr/>
            </p:nvSpPr>
            <p:spPr>
              <a:xfrm>
                <a:off x="513347" y="1657350"/>
                <a:ext cx="4927745" cy="4843463"/>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A furniture warehouse contains 260 wardrobes and 270 beds. </a:t>
                </a:r>
                <a14:m>
                  <m:oMath xmlns:m="http://schemas.openxmlformats.org/officeDocument/2006/math">
                    <m:f>
                      <m:fPr>
                        <m:ctrlPr>
                          <a:rPr lang="en-GB" sz="3200" b="0" i="1" smtClean="0">
                            <a:solidFill>
                              <a:schemeClr val="tx1"/>
                            </a:solidFill>
                            <a:latin typeface="Cambria Math" panose="02040503050406030204" pitchFamily="18" charset="0"/>
                          </a:rPr>
                        </m:ctrlPr>
                      </m:fPr>
                      <m:num>
                        <m:r>
                          <a:rPr lang="en-GB" sz="3200" b="0" i="1" smtClean="0">
                            <a:solidFill>
                              <a:schemeClr val="tx1"/>
                            </a:solidFill>
                            <a:latin typeface="Cambria Math" panose="02040503050406030204" pitchFamily="18" charset="0"/>
                          </a:rPr>
                          <m:t>3</m:t>
                        </m:r>
                      </m:num>
                      <m:den>
                        <m:r>
                          <a:rPr lang="en-GB" sz="3200" b="0" i="1" smtClean="0">
                            <a:solidFill>
                              <a:schemeClr val="tx1"/>
                            </a:solidFill>
                            <a:latin typeface="Cambria Math" panose="02040503050406030204" pitchFamily="18" charset="0"/>
                          </a:rPr>
                          <m:t>4</m:t>
                        </m:r>
                      </m:den>
                    </m:f>
                  </m:oMath>
                </a14:m>
                <a:r>
                  <a:rPr lang="en-GB" sz="3200" dirty="0">
                    <a:solidFill>
                      <a:schemeClr val="tx1"/>
                    </a:solidFill>
                  </a:rPr>
                  <a:t> of the wardrobes are sold and </a:t>
                </a:r>
                <a14:m>
                  <m:oMath xmlns:m="http://schemas.openxmlformats.org/officeDocument/2006/math">
                    <m:f>
                      <m:fPr>
                        <m:ctrlPr>
                          <a:rPr lang="en-GB" sz="3200" b="0" i="1" smtClean="0">
                            <a:solidFill>
                              <a:schemeClr val="tx1"/>
                            </a:solidFill>
                            <a:latin typeface="Cambria Math" panose="02040503050406030204" pitchFamily="18" charset="0"/>
                          </a:rPr>
                        </m:ctrlPr>
                      </m:fPr>
                      <m:num>
                        <m:r>
                          <a:rPr lang="en-GB" sz="3200" b="0" i="1" smtClean="0">
                            <a:solidFill>
                              <a:schemeClr val="tx1"/>
                            </a:solidFill>
                            <a:latin typeface="Cambria Math" panose="02040503050406030204" pitchFamily="18" charset="0"/>
                          </a:rPr>
                          <m:t>3</m:t>
                        </m:r>
                      </m:num>
                      <m:den>
                        <m:r>
                          <a:rPr lang="en-GB" sz="3200" b="0" i="1" smtClean="0">
                            <a:solidFill>
                              <a:schemeClr val="tx1"/>
                            </a:solidFill>
                            <a:latin typeface="Cambria Math" panose="02040503050406030204" pitchFamily="18" charset="0"/>
                          </a:rPr>
                          <m:t>5</m:t>
                        </m:r>
                      </m:den>
                    </m:f>
                  </m:oMath>
                </a14:m>
                <a:r>
                  <a:rPr lang="en-GB" sz="3200" dirty="0">
                    <a:solidFill>
                      <a:schemeClr val="tx1"/>
                    </a:solidFill>
                  </a:rPr>
                  <a:t> of the beds are sold. Which item sold the most? By how many?</a:t>
                </a:r>
              </a:p>
            </p:txBody>
          </p:sp>
        </mc:Choice>
        <mc:Fallback xmlns="">
          <p:sp>
            <p:nvSpPr>
              <p:cNvPr id="3" name="Rectangle 2">
                <a:extLst>
                  <a:ext uri="{FF2B5EF4-FFF2-40B4-BE49-F238E27FC236}">
                    <a16:creationId xmlns:a16="http://schemas.microsoft.com/office/drawing/2014/main" id="{26E4DFB5-8D80-4750-A8FA-461780F09E74}"/>
                  </a:ext>
                </a:extLst>
              </p:cNvPr>
              <p:cNvSpPr>
                <a:spLocks noRot="1" noChangeAspect="1" noMove="1" noResize="1" noEditPoints="1" noAdjustHandles="1" noChangeArrowheads="1" noChangeShapeType="1" noTextEdit="1"/>
              </p:cNvSpPr>
              <p:nvPr/>
            </p:nvSpPr>
            <p:spPr>
              <a:xfrm>
                <a:off x="513347" y="1657350"/>
                <a:ext cx="4927745" cy="4843463"/>
              </a:xfrm>
              <a:prstGeom prst="rect">
                <a:avLst/>
              </a:prstGeom>
              <a:blipFill>
                <a:blip r:embed="rId5"/>
                <a:stretch>
                  <a:fillRect l="-2096" r="-4069"/>
                </a:stretch>
              </a:blipFill>
              <a:ln>
                <a:solidFill>
                  <a:srgbClr val="0070C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AF0EBE5-EFAE-4D6B-A47D-65C036F60B73}"/>
                  </a:ext>
                </a:extLst>
              </p:cNvPr>
              <p:cNvSpPr/>
              <p:nvPr/>
            </p:nvSpPr>
            <p:spPr>
              <a:xfrm>
                <a:off x="6196013" y="1657350"/>
                <a:ext cx="5361991" cy="4843463"/>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A furniture shop sells 106 pieces of furniture on Monday. On Tuesday they sold 59. On Wednesday they sold the rest of their stock before a new delivery by selling </a:t>
                </a:r>
                <a14:m>
                  <m:oMath xmlns:m="http://schemas.openxmlformats.org/officeDocument/2006/math">
                    <m:f>
                      <m:fPr>
                        <m:ctrlPr>
                          <a:rPr lang="en-GB" sz="3200" b="0" i="1" smtClean="0">
                            <a:solidFill>
                              <a:schemeClr val="tx1"/>
                            </a:solidFill>
                            <a:latin typeface="Cambria Math" panose="02040503050406030204" pitchFamily="18" charset="0"/>
                          </a:rPr>
                        </m:ctrlPr>
                      </m:fPr>
                      <m:num>
                        <m:r>
                          <a:rPr lang="en-GB" sz="3200" b="0" i="1" smtClean="0">
                            <a:solidFill>
                              <a:schemeClr val="tx1"/>
                            </a:solidFill>
                            <a:latin typeface="Cambria Math" panose="02040503050406030204" pitchFamily="18" charset="0"/>
                          </a:rPr>
                          <m:t>3</m:t>
                        </m:r>
                      </m:num>
                      <m:den>
                        <m:r>
                          <a:rPr lang="en-GB" sz="3200" b="0" i="1" smtClean="0">
                            <a:solidFill>
                              <a:schemeClr val="tx1"/>
                            </a:solidFill>
                            <a:latin typeface="Cambria Math" panose="02040503050406030204" pitchFamily="18" charset="0"/>
                          </a:rPr>
                          <m:t>5</m:t>
                        </m:r>
                      </m:den>
                    </m:f>
                  </m:oMath>
                </a14:m>
                <a:r>
                  <a:rPr lang="en-GB" sz="3200" dirty="0">
                    <a:solidFill>
                      <a:schemeClr val="tx1"/>
                    </a:solidFill>
                  </a:rPr>
                  <a:t> of the furniture. How many pieces of furniture did they sell on Wednesday?</a:t>
                </a:r>
              </a:p>
            </p:txBody>
          </p:sp>
        </mc:Choice>
        <mc:Fallback xmlns="">
          <p:sp>
            <p:nvSpPr>
              <p:cNvPr id="7" name="Rectangle 6">
                <a:extLst>
                  <a:ext uri="{FF2B5EF4-FFF2-40B4-BE49-F238E27FC236}">
                    <a16:creationId xmlns:a16="http://schemas.microsoft.com/office/drawing/2014/main" id="{CAF0EBE5-EFAE-4D6B-A47D-65C036F60B73}"/>
                  </a:ext>
                </a:extLst>
              </p:cNvPr>
              <p:cNvSpPr>
                <a:spLocks noRot="1" noChangeAspect="1" noMove="1" noResize="1" noEditPoints="1" noAdjustHandles="1" noChangeArrowheads="1" noChangeShapeType="1" noTextEdit="1"/>
              </p:cNvSpPr>
              <p:nvPr/>
            </p:nvSpPr>
            <p:spPr>
              <a:xfrm>
                <a:off x="6196013" y="1657350"/>
                <a:ext cx="5361991" cy="4843463"/>
              </a:xfrm>
              <a:prstGeom prst="rect">
                <a:avLst/>
              </a:prstGeom>
              <a:blipFill>
                <a:blip r:embed="rId6"/>
                <a:stretch>
                  <a:fillRect l="-1927" r="-3628" b="-2513"/>
                </a:stretch>
              </a:blipFill>
              <a:ln>
                <a:solidFill>
                  <a:srgbClr val="0070C0"/>
                </a:solidFill>
              </a:ln>
            </p:spPr>
            <p:txBody>
              <a:bodyPr/>
              <a:lstStyle/>
              <a:p>
                <a:r>
                  <a:rPr lang="en-GB">
                    <a:noFill/>
                  </a:rPr>
                  <a:t> </a:t>
                </a:r>
              </a:p>
            </p:txBody>
          </p:sp>
        </mc:Fallback>
      </mc:AlternateContent>
    </p:spTree>
    <p:extLst>
      <p:ext uri="{BB962C8B-B14F-4D97-AF65-F5344CB8AC3E}">
        <p14:creationId xmlns:p14="http://schemas.microsoft.com/office/powerpoint/2010/main" val="3810632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239611" y="365124"/>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Next Steps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1545245" y="4572412"/>
            <a:ext cx="8165432" cy="1844841"/>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Once pupils have developed greater confidence in tackling these word problems, they will then need to develop strategies when working independently. A suggestion is on the following slides.</a:t>
            </a:r>
          </a:p>
        </p:txBody>
      </p:sp>
      <p:sp>
        <p:nvSpPr>
          <p:cNvPr id="6" name="Rectangle 5">
            <a:extLst>
              <a:ext uri="{FF2B5EF4-FFF2-40B4-BE49-F238E27FC236}">
                <a16:creationId xmlns:a16="http://schemas.microsoft.com/office/drawing/2014/main" id="{67F7458D-4B76-4490-8ECD-7EBD9620D5DB}"/>
              </a:ext>
            </a:extLst>
          </p:cNvPr>
          <p:cNvSpPr/>
          <p:nvPr/>
        </p:nvSpPr>
        <p:spPr>
          <a:xfrm>
            <a:off x="1245864" y="1749375"/>
            <a:ext cx="8764193" cy="255553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To consolidate the language aspects of these problems, a suggestion is that the number free zone questions could form part of a guided reading session. Use Slide 7 as a model. A template can also be found in the </a:t>
            </a:r>
            <a:r>
              <a:rPr lang="en-GB" sz="2800" dirty="0">
                <a:solidFill>
                  <a:schemeClr val="tx1"/>
                </a:solidFill>
                <a:hlinkClick r:id="rId5"/>
              </a:rPr>
              <a:t>Whole School Reading resources on inference </a:t>
            </a:r>
            <a:r>
              <a:rPr lang="en-GB" sz="2800" dirty="0">
                <a:solidFill>
                  <a:schemeClr val="tx1"/>
                </a:solidFill>
              </a:rPr>
              <a:t>(Slide 3).</a:t>
            </a:r>
          </a:p>
        </p:txBody>
      </p:sp>
    </p:spTree>
    <p:extLst>
      <p:ext uri="{BB962C8B-B14F-4D97-AF65-F5344CB8AC3E}">
        <p14:creationId xmlns:p14="http://schemas.microsoft.com/office/powerpoint/2010/main" val="3138522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55820" y="242228"/>
            <a:ext cx="8069179" cy="1116565"/>
          </a:xfrm>
          <a:solidFill>
            <a:srgbClr val="EDCFE9"/>
          </a:solidFill>
          <a:ln>
            <a:solidFill>
              <a:schemeClr val="accent1"/>
            </a:solidFill>
          </a:ln>
        </p:spPr>
        <p:txBody>
          <a:bodyPr>
            <a:normAutofit fontScale="90000"/>
          </a:bodyPr>
          <a:lstStyle/>
          <a:p>
            <a:pPr algn="ctr"/>
            <a:r>
              <a:rPr lang="en-GB" sz="4000" b="1" dirty="0">
                <a:solidFill>
                  <a:schemeClr val="accent5">
                    <a:lumMod val="50000"/>
                  </a:schemeClr>
                </a:solidFill>
                <a:latin typeface="+mn-lt"/>
              </a:rPr>
              <a:t>Solving word problems – steps to success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Rounded Corners 5">
            <a:extLst>
              <a:ext uri="{FF2B5EF4-FFF2-40B4-BE49-F238E27FC236}">
                <a16:creationId xmlns:a16="http://schemas.microsoft.com/office/drawing/2014/main" id="{0FD8876D-7A82-416F-AFC3-F39CB6E41735}"/>
              </a:ext>
            </a:extLst>
          </p:cNvPr>
          <p:cNvSpPr/>
          <p:nvPr/>
        </p:nvSpPr>
        <p:spPr>
          <a:xfrm>
            <a:off x="512046" y="1540045"/>
            <a:ext cx="8776333" cy="507572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endParaRPr lang="en-GB" sz="2800" b="1" dirty="0">
              <a:solidFill>
                <a:srgbClr val="002060"/>
              </a:solidFill>
            </a:endParaRPr>
          </a:p>
          <a:p>
            <a:pPr marL="514350" indent="-514350">
              <a:buAutoNum type="arabicPeriod"/>
            </a:pPr>
            <a:r>
              <a:rPr lang="en-GB" sz="2800" b="1" dirty="0">
                <a:solidFill>
                  <a:srgbClr val="002060"/>
                </a:solidFill>
              </a:rPr>
              <a:t>Take Two </a:t>
            </a:r>
            <a:r>
              <a:rPr lang="en-GB" sz="2800" dirty="0">
                <a:solidFill>
                  <a:srgbClr val="002060"/>
                </a:solidFill>
              </a:rPr>
              <a:t>– read the question twice, once to get a general idea of context and vocabulary; the second to understand exactly what is being asked.</a:t>
            </a:r>
          </a:p>
          <a:p>
            <a:pPr marL="514350" indent="-514350">
              <a:buAutoNum type="arabicPeriod"/>
            </a:pPr>
            <a:r>
              <a:rPr lang="en-GB" sz="2800" dirty="0">
                <a:solidFill>
                  <a:srgbClr val="002060"/>
                </a:solidFill>
              </a:rPr>
              <a:t>Underline/highlight </a:t>
            </a:r>
            <a:r>
              <a:rPr lang="en-GB" sz="2800" b="1" dirty="0">
                <a:solidFill>
                  <a:srgbClr val="002060"/>
                </a:solidFill>
              </a:rPr>
              <a:t>key information </a:t>
            </a:r>
            <a:r>
              <a:rPr lang="en-GB" sz="2800" dirty="0">
                <a:solidFill>
                  <a:srgbClr val="002060"/>
                </a:solidFill>
              </a:rPr>
              <a:t>(or eliminate information from your enquiries - like a detective!)</a:t>
            </a:r>
          </a:p>
          <a:p>
            <a:pPr marL="514350" indent="-514350">
              <a:buAutoNum type="arabicPeriod" startAt="3"/>
            </a:pPr>
            <a:r>
              <a:rPr lang="en-GB" sz="2800" b="1" dirty="0">
                <a:solidFill>
                  <a:srgbClr val="002060"/>
                </a:solidFill>
              </a:rPr>
              <a:t>Give us a clue </a:t>
            </a:r>
            <a:r>
              <a:rPr lang="en-GB" sz="2800" dirty="0">
                <a:solidFill>
                  <a:srgbClr val="002060"/>
                </a:solidFill>
              </a:rPr>
              <a:t>– look for key words to guide you to the operation needed, e.g. </a:t>
            </a:r>
            <a:r>
              <a:rPr lang="en-GB" sz="2800" i="1" dirty="0">
                <a:solidFill>
                  <a:srgbClr val="002060"/>
                </a:solidFill>
              </a:rPr>
              <a:t>altogether</a:t>
            </a:r>
            <a:r>
              <a:rPr lang="en-GB" sz="2800" dirty="0">
                <a:solidFill>
                  <a:srgbClr val="002060"/>
                </a:solidFill>
              </a:rPr>
              <a:t> suggests addition, </a:t>
            </a:r>
            <a:r>
              <a:rPr lang="en-GB" sz="2800" i="1" dirty="0">
                <a:solidFill>
                  <a:srgbClr val="002060"/>
                </a:solidFill>
              </a:rPr>
              <a:t>share</a:t>
            </a:r>
            <a:r>
              <a:rPr lang="en-GB" sz="2800" dirty="0">
                <a:solidFill>
                  <a:srgbClr val="002060"/>
                </a:solidFill>
              </a:rPr>
              <a:t> suggests division etc.</a:t>
            </a:r>
          </a:p>
          <a:p>
            <a:pPr marL="514350" indent="-514350">
              <a:buAutoNum type="arabicPeriod" startAt="3"/>
            </a:pPr>
            <a:r>
              <a:rPr lang="en-GB" sz="2800" b="1" dirty="0">
                <a:solidFill>
                  <a:srgbClr val="002060"/>
                </a:solidFill>
              </a:rPr>
              <a:t>Summarise </a:t>
            </a:r>
            <a:r>
              <a:rPr lang="en-GB" sz="2800" dirty="0">
                <a:solidFill>
                  <a:srgbClr val="002060"/>
                </a:solidFill>
              </a:rPr>
              <a:t>– in your head, summarise the question back to yourself, e.g. </a:t>
            </a:r>
            <a:r>
              <a:rPr lang="en-GB" sz="2400" i="1" dirty="0">
                <a:solidFill>
                  <a:srgbClr val="002060"/>
                </a:solidFill>
              </a:rPr>
              <a:t>So, I’ve got to add the cost of 3 adults to the cost of a child, then subtract that from £50.00.</a:t>
            </a:r>
          </a:p>
          <a:p>
            <a:pPr marL="514350" indent="-514350">
              <a:buAutoNum type="arabicPeriod" startAt="3"/>
            </a:pPr>
            <a:endParaRPr lang="en-GB" sz="2800" dirty="0">
              <a:solidFill>
                <a:srgbClr val="002060"/>
              </a:solidFill>
            </a:endParaRPr>
          </a:p>
        </p:txBody>
      </p:sp>
      <p:pic>
        <p:nvPicPr>
          <p:cNvPr id="1026" name="Picture 2" descr="See the source image">
            <a:extLst>
              <a:ext uri="{FF2B5EF4-FFF2-40B4-BE49-F238E27FC236}">
                <a16:creationId xmlns:a16="http://schemas.microsoft.com/office/drawing/2014/main" id="{A8FDA482-17B7-47B3-8DF6-740016DCCD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6657" y="1849552"/>
            <a:ext cx="2400076" cy="180005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557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58889" y="376894"/>
            <a:ext cx="8474222" cy="1116565"/>
          </a:xfrm>
          <a:solidFill>
            <a:srgbClr val="EDCFE9"/>
          </a:solidFill>
          <a:ln>
            <a:solidFill>
              <a:schemeClr val="accent1"/>
            </a:solidFill>
          </a:ln>
        </p:spPr>
        <p:txBody>
          <a:bodyPr>
            <a:normAutofit fontScale="90000"/>
          </a:bodyPr>
          <a:lstStyle/>
          <a:p>
            <a:pPr algn="ctr"/>
            <a:r>
              <a:rPr lang="en-GB" sz="4000" b="1" dirty="0">
                <a:solidFill>
                  <a:schemeClr val="accent5">
                    <a:lumMod val="50000"/>
                  </a:schemeClr>
                </a:solidFill>
                <a:latin typeface="+mn-lt"/>
              </a:rPr>
              <a:t>Solving word problems – steps to success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Rounded Corners 5">
            <a:extLst>
              <a:ext uri="{FF2B5EF4-FFF2-40B4-BE49-F238E27FC236}">
                <a16:creationId xmlns:a16="http://schemas.microsoft.com/office/drawing/2014/main" id="{0FD8876D-7A82-416F-AFC3-F39CB6E41735}"/>
              </a:ext>
            </a:extLst>
          </p:cNvPr>
          <p:cNvSpPr/>
          <p:nvPr/>
        </p:nvSpPr>
        <p:spPr>
          <a:xfrm>
            <a:off x="617420" y="1885458"/>
            <a:ext cx="8474222" cy="460741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rgbClr val="002060"/>
                </a:solidFill>
              </a:rPr>
              <a:t>5. </a:t>
            </a:r>
            <a:r>
              <a:rPr lang="en-GB" sz="3200" b="1" dirty="0">
                <a:solidFill>
                  <a:srgbClr val="002060"/>
                </a:solidFill>
              </a:rPr>
              <a:t>Estimate</a:t>
            </a:r>
            <a:r>
              <a:rPr lang="en-GB" sz="3200" dirty="0">
                <a:solidFill>
                  <a:srgbClr val="002060"/>
                </a:solidFill>
              </a:rPr>
              <a:t> – round the numbers to give a rough idea of what the answer should be and jot it down.</a:t>
            </a:r>
          </a:p>
          <a:p>
            <a:r>
              <a:rPr lang="en-GB" sz="3200" dirty="0">
                <a:solidFill>
                  <a:srgbClr val="002060"/>
                </a:solidFill>
              </a:rPr>
              <a:t>6. </a:t>
            </a:r>
            <a:r>
              <a:rPr lang="en-GB" sz="3200" b="1" dirty="0">
                <a:solidFill>
                  <a:srgbClr val="002060"/>
                </a:solidFill>
              </a:rPr>
              <a:t>Calculate </a:t>
            </a:r>
            <a:r>
              <a:rPr lang="en-GB" sz="3200" dirty="0">
                <a:solidFill>
                  <a:srgbClr val="002060"/>
                </a:solidFill>
              </a:rPr>
              <a:t>– make sure you align digits carefully.</a:t>
            </a:r>
          </a:p>
          <a:p>
            <a:r>
              <a:rPr lang="en-GB" sz="3200" dirty="0">
                <a:solidFill>
                  <a:srgbClr val="002060"/>
                </a:solidFill>
              </a:rPr>
              <a:t>8. Read the question back – </a:t>
            </a:r>
            <a:r>
              <a:rPr lang="en-GB" sz="3200" b="1" dirty="0">
                <a:solidFill>
                  <a:srgbClr val="002060"/>
                </a:solidFill>
              </a:rPr>
              <a:t>have you answered it</a:t>
            </a:r>
            <a:r>
              <a:rPr lang="en-GB" sz="3200" dirty="0">
                <a:solidFill>
                  <a:srgbClr val="002060"/>
                </a:solidFill>
              </a:rPr>
              <a:t>?</a:t>
            </a:r>
          </a:p>
          <a:p>
            <a:r>
              <a:rPr lang="en-GB" sz="3200" dirty="0">
                <a:solidFill>
                  <a:srgbClr val="002060"/>
                </a:solidFill>
              </a:rPr>
              <a:t>9. Look            at your original estimate – does your answer seem reasonable?</a:t>
            </a:r>
          </a:p>
        </p:txBody>
      </p:sp>
      <p:pic>
        <p:nvPicPr>
          <p:cNvPr id="7" name="Graphic 6" descr="Eye">
            <a:extLst>
              <a:ext uri="{FF2B5EF4-FFF2-40B4-BE49-F238E27FC236}">
                <a16:creationId xmlns:a16="http://schemas.microsoft.com/office/drawing/2014/main" id="{FD006C42-B8E5-4A2A-8010-F53391EFAE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12825" y="5157537"/>
            <a:ext cx="914400" cy="914400"/>
          </a:xfrm>
          <a:prstGeom prst="rect">
            <a:avLst/>
          </a:prstGeom>
        </p:spPr>
      </p:pic>
      <p:pic>
        <p:nvPicPr>
          <p:cNvPr id="8" name="Picture 2" descr="See the source image">
            <a:extLst>
              <a:ext uri="{FF2B5EF4-FFF2-40B4-BE49-F238E27FC236}">
                <a16:creationId xmlns:a16="http://schemas.microsoft.com/office/drawing/2014/main" id="{940906D1-C24E-490B-B1CC-0CE5C0127B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45840" y="2336973"/>
            <a:ext cx="2400076" cy="180005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972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2060" y="233595"/>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Apply </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2139158" y="2074694"/>
            <a:ext cx="7502503" cy="3208422"/>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Further Number and Answer Free Zone questions can be found on PrimaryWise in the relevant year-group areas. These can be used to provide continued support in developing both the confidence to tackle, and strategies to solve, these problems.</a:t>
            </a:r>
          </a:p>
        </p:txBody>
      </p:sp>
    </p:spTree>
    <p:extLst>
      <p:ext uri="{BB962C8B-B14F-4D97-AF65-F5344CB8AC3E}">
        <p14:creationId xmlns:p14="http://schemas.microsoft.com/office/powerpoint/2010/main" val="370897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81C2B01-E70A-4981-AA91-6C5BD836B226}"/>
              </a:ext>
            </a:extLst>
          </p:cNvPr>
          <p:cNvGraphicFramePr/>
          <p:nvPr>
            <p:extLst>
              <p:ext uri="{D42A27DB-BD31-4B8C-83A1-F6EECF244321}">
                <p14:modId xmlns:p14="http://schemas.microsoft.com/office/powerpoint/2010/main" val="12921694"/>
              </p:ext>
            </p:extLst>
          </p:nvPr>
        </p:nvGraphicFramePr>
        <p:xfrm>
          <a:off x="-39701" y="1834659"/>
          <a:ext cx="11738988" cy="5018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EB421C06-45ED-494F-AEBD-995D346A5C05}"/>
              </a:ext>
            </a:extLst>
          </p:cNvPr>
          <p:cNvSpPr>
            <a:spLocks noGrp="1"/>
          </p:cNvSpPr>
          <p:nvPr>
            <p:ph type="title"/>
          </p:nvPr>
        </p:nvSpPr>
        <p:spPr>
          <a:xfrm>
            <a:off x="2100557" y="213355"/>
            <a:ext cx="7537873" cy="1143000"/>
          </a:xfrm>
          <a:solidFill>
            <a:srgbClr val="EDCFE9"/>
          </a:solidFill>
          <a:ln>
            <a:solidFill>
              <a:srgbClr val="002060"/>
            </a:solidFill>
          </a:ln>
        </p:spPr>
        <p:txBody>
          <a:bodyPr>
            <a:noAutofit/>
          </a:bodyPr>
          <a:lstStyle/>
          <a:p>
            <a:pPr algn="ctr"/>
            <a:r>
              <a:rPr lang="en-GB" sz="4400" b="1" dirty="0">
                <a:solidFill>
                  <a:schemeClr val="accent5">
                    <a:lumMod val="50000"/>
                  </a:schemeClr>
                </a:solidFill>
                <a:latin typeface="+mn-lt"/>
              </a:rPr>
              <a:t>The PiXL approach to solving word problems</a:t>
            </a:r>
          </a:p>
        </p:txBody>
      </p:sp>
      <p:graphicFrame>
        <p:nvGraphicFramePr>
          <p:cNvPr id="2" name="Table 1">
            <a:extLst>
              <a:ext uri="{FF2B5EF4-FFF2-40B4-BE49-F238E27FC236}">
                <a16:creationId xmlns:a16="http://schemas.microsoft.com/office/drawing/2014/main" id="{C760D802-38CC-4305-8F36-D7F91724CAC0}"/>
              </a:ext>
            </a:extLst>
          </p:cNvPr>
          <p:cNvGraphicFramePr>
            <a:graphicFrameLocks noGrp="1"/>
          </p:cNvGraphicFramePr>
          <p:nvPr>
            <p:extLst>
              <p:ext uri="{D42A27DB-BD31-4B8C-83A1-F6EECF244321}">
                <p14:modId xmlns:p14="http://schemas.microsoft.com/office/powerpoint/2010/main" val="1454762882"/>
              </p:ext>
            </p:extLst>
          </p:nvPr>
        </p:nvGraphicFramePr>
        <p:xfrm>
          <a:off x="492713" y="5705111"/>
          <a:ext cx="10753560" cy="518160"/>
        </p:xfrm>
        <a:graphic>
          <a:graphicData uri="http://schemas.openxmlformats.org/drawingml/2006/table">
            <a:tbl>
              <a:tblPr firstRow="1" bandRow="1">
                <a:tableStyleId>{5C22544A-7EE6-4342-B048-85BDC9FD1C3A}</a:tableStyleId>
              </a:tblPr>
              <a:tblGrid>
                <a:gridCol w="2150712">
                  <a:extLst>
                    <a:ext uri="{9D8B030D-6E8A-4147-A177-3AD203B41FA5}">
                      <a16:colId xmlns:a16="http://schemas.microsoft.com/office/drawing/2014/main" val="2677683526"/>
                    </a:ext>
                  </a:extLst>
                </a:gridCol>
                <a:gridCol w="2150712">
                  <a:extLst>
                    <a:ext uri="{9D8B030D-6E8A-4147-A177-3AD203B41FA5}">
                      <a16:colId xmlns:a16="http://schemas.microsoft.com/office/drawing/2014/main" val="449690537"/>
                    </a:ext>
                  </a:extLst>
                </a:gridCol>
                <a:gridCol w="2150712">
                  <a:extLst>
                    <a:ext uri="{9D8B030D-6E8A-4147-A177-3AD203B41FA5}">
                      <a16:colId xmlns:a16="http://schemas.microsoft.com/office/drawing/2014/main" val="130140563"/>
                    </a:ext>
                  </a:extLst>
                </a:gridCol>
                <a:gridCol w="2150712">
                  <a:extLst>
                    <a:ext uri="{9D8B030D-6E8A-4147-A177-3AD203B41FA5}">
                      <a16:colId xmlns:a16="http://schemas.microsoft.com/office/drawing/2014/main" val="4033738943"/>
                    </a:ext>
                  </a:extLst>
                </a:gridCol>
                <a:gridCol w="2150712">
                  <a:extLst>
                    <a:ext uri="{9D8B030D-6E8A-4147-A177-3AD203B41FA5}">
                      <a16:colId xmlns:a16="http://schemas.microsoft.com/office/drawing/2014/main" val="3367218202"/>
                    </a:ext>
                  </a:extLst>
                </a:gridCol>
              </a:tblGrid>
              <a:tr h="0">
                <a:tc>
                  <a:txBody>
                    <a:bodyPr/>
                    <a:lstStyle/>
                    <a:p>
                      <a:pPr algn="ctr"/>
                      <a:r>
                        <a:rPr lang="en-GB" sz="2800" b="0" dirty="0">
                          <a:solidFill>
                            <a:schemeClr val="tx1"/>
                          </a:solidFill>
                        </a:rPr>
                        <a:t>Stage 1</a:t>
                      </a:r>
                    </a:p>
                  </a:txBody>
                  <a:tcPr>
                    <a:solidFill>
                      <a:srgbClr val="0070C0"/>
                    </a:solidFill>
                  </a:tcPr>
                </a:tc>
                <a:tc>
                  <a:txBody>
                    <a:bodyPr/>
                    <a:lstStyle/>
                    <a:p>
                      <a:pPr algn="ctr"/>
                      <a:r>
                        <a:rPr lang="en-GB" sz="2800" b="0" dirty="0">
                          <a:solidFill>
                            <a:schemeClr val="tx1"/>
                          </a:solidFill>
                        </a:rPr>
                        <a:t>Stage 2 </a:t>
                      </a:r>
                    </a:p>
                  </a:txBody>
                  <a:tcPr>
                    <a:solidFill>
                      <a:srgbClr val="FF0000"/>
                    </a:solidFill>
                  </a:tcPr>
                </a:tc>
                <a:tc>
                  <a:txBody>
                    <a:bodyPr/>
                    <a:lstStyle/>
                    <a:p>
                      <a:pPr algn="ctr"/>
                      <a:r>
                        <a:rPr lang="en-GB" sz="2800" b="0" dirty="0">
                          <a:solidFill>
                            <a:schemeClr val="tx1"/>
                          </a:solidFill>
                        </a:rPr>
                        <a:t>Stage 3</a:t>
                      </a:r>
                    </a:p>
                  </a:txBody>
                  <a:tcPr>
                    <a:solidFill>
                      <a:srgbClr val="FFFF00"/>
                    </a:solidFill>
                  </a:tcPr>
                </a:tc>
                <a:tc>
                  <a:txBody>
                    <a:bodyPr/>
                    <a:lstStyle/>
                    <a:p>
                      <a:pPr algn="ctr"/>
                      <a:r>
                        <a:rPr lang="en-GB" sz="2800" b="0" dirty="0">
                          <a:solidFill>
                            <a:schemeClr val="tx1"/>
                          </a:solidFill>
                        </a:rPr>
                        <a:t>Stage 4</a:t>
                      </a:r>
                    </a:p>
                  </a:txBody>
                  <a:tcPr>
                    <a:solidFill>
                      <a:srgbClr val="00B0F0"/>
                    </a:solidFill>
                  </a:tcPr>
                </a:tc>
                <a:tc>
                  <a:txBody>
                    <a:bodyPr/>
                    <a:lstStyle/>
                    <a:p>
                      <a:pPr algn="ctr"/>
                      <a:r>
                        <a:rPr lang="en-GB" sz="2800" b="0" dirty="0">
                          <a:solidFill>
                            <a:schemeClr val="tx1"/>
                          </a:solidFill>
                        </a:rPr>
                        <a:t>Stage 5</a:t>
                      </a:r>
                    </a:p>
                  </a:txBody>
                  <a:tcPr>
                    <a:solidFill>
                      <a:srgbClr val="00B050"/>
                    </a:solidFill>
                  </a:tcPr>
                </a:tc>
                <a:extLst>
                  <a:ext uri="{0D108BD9-81ED-4DB2-BD59-A6C34878D82A}">
                    <a16:rowId xmlns:a16="http://schemas.microsoft.com/office/drawing/2014/main" val="3381354043"/>
                  </a:ext>
                </a:extLst>
              </a:tr>
            </a:tbl>
          </a:graphicData>
        </a:graphic>
      </p:graphicFrame>
      <p:pic>
        <p:nvPicPr>
          <p:cNvPr id="9" name="Picture 8">
            <a:extLst>
              <a:ext uri="{FF2B5EF4-FFF2-40B4-BE49-F238E27FC236}">
                <a16:creationId xmlns:a16="http://schemas.microsoft.com/office/drawing/2014/main" id="{0532549E-5751-4739-8DDF-18C95E75FB56}"/>
              </a:ext>
            </a:extLst>
          </p:cNvPr>
          <p:cNvPicPr/>
          <p:nvPr/>
        </p:nvPicPr>
        <p:blipFill>
          <a:blip r:embed="rId8">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10" name="Picture 9">
            <a:extLst>
              <a:ext uri="{FF2B5EF4-FFF2-40B4-BE49-F238E27FC236}">
                <a16:creationId xmlns:a16="http://schemas.microsoft.com/office/drawing/2014/main" id="{D5EAA092-18C5-4743-8DE1-4A3061999A29}"/>
              </a:ext>
            </a:extLst>
          </p:cNvPr>
          <p:cNvPicPr>
            <a:picLocks noChangeAspect="1"/>
          </p:cNvPicPr>
          <p:nvPr/>
        </p:nvPicPr>
        <p:blipFill>
          <a:blip r:embed="rId9"/>
          <a:stretch>
            <a:fillRect/>
          </a:stretch>
        </p:blipFill>
        <p:spPr>
          <a:xfrm>
            <a:off x="10577661" y="233595"/>
            <a:ext cx="1168255" cy="771609"/>
          </a:xfrm>
          <a:prstGeom prst="rect">
            <a:avLst/>
          </a:prstGeom>
        </p:spPr>
      </p:pic>
      <p:sp>
        <p:nvSpPr>
          <p:cNvPr id="3" name="Right Brace 2">
            <a:extLst>
              <a:ext uri="{FF2B5EF4-FFF2-40B4-BE49-F238E27FC236}">
                <a16:creationId xmlns:a16="http://schemas.microsoft.com/office/drawing/2014/main" id="{7E26DFFB-E4AF-4DAE-893C-1F1C3A993C06}"/>
              </a:ext>
            </a:extLst>
          </p:cNvPr>
          <p:cNvSpPr/>
          <p:nvPr/>
        </p:nvSpPr>
        <p:spPr>
          <a:xfrm rot="16200000">
            <a:off x="4739484" y="1225722"/>
            <a:ext cx="320845" cy="3130130"/>
          </a:xfrm>
          <a:prstGeom prst="rightBrace">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 name="Rectangle 3">
            <a:extLst>
              <a:ext uri="{FF2B5EF4-FFF2-40B4-BE49-F238E27FC236}">
                <a16:creationId xmlns:a16="http://schemas.microsoft.com/office/drawing/2014/main" id="{CE54006A-AA76-4A5D-8F61-5797D591C100}"/>
              </a:ext>
            </a:extLst>
          </p:cNvPr>
          <p:cNvSpPr/>
          <p:nvPr/>
        </p:nvSpPr>
        <p:spPr>
          <a:xfrm>
            <a:off x="3481136" y="1759552"/>
            <a:ext cx="2983835" cy="4812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Unlock the language</a:t>
            </a:r>
          </a:p>
        </p:txBody>
      </p:sp>
      <p:sp>
        <p:nvSpPr>
          <p:cNvPr id="11" name="Right Brace 10">
            <a:extLst>
              <a:ext uri="{FF2B5EF4-FFF2-40B4-BE49-F238E27FC236}">
                <a16:creationId xmlns:a16="http://schemas.microsoft.com/office/drawing/2014/main" id="{75637240-1ED1-45DD-9C4A-79E57013BA09}"/>
              </a:ext>
            </a:extLst>
          </p:cNvPr>
          <p:cNvSpPr/>
          <p:nvPr/>
        </p:nvSpPr>
        <p:spPr>
          <a:xfrm rot="16200000">
            <a:off x="9191170" y="1257268"/>
            <a:ext cx="320845" cy="3130130"/>
          </a:xfrm>
          <a:prstGeom prst="rightBrace">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711B1EC1-7FF4-4547-B90C-0B2E8671C4D4}"/>
              </a:ext>
            </a:extLst>
          </p:cNvPr>
          <p:cNvSpPr/>
          <p:nvPr/>
        </p:nvSpPr>
        <p:spPr>
          <a:xfrm>
            <a:off x="7852612" y="1791098"/>
            <a:ext cx="2983835" cy="4812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Unlock the numbers</a:t>
            </a:r>
          </a:p>
        </p:txBody>
      </p:sp>
      <p:pic>
        <p:nvPicPr>
          <p:cNvPr id="14" name="Picture 13">
            <a:extLst>
              <a:ext uri="{FF2B5EF4-FFF2-40B4-BE49-F238E27FC236}">
                <a16:creationId xmlns:a16="http://schemas.microsoft.com/office/drawing/2014/main" id="{6B245C78-E870-42C6-B8A4-A76A2FFA3406}"/>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835573" y="1506593"/>
            <a:ext cx="2024486" cy="1500647"/>
          </a:xfrm>
          <a:prstGeom prst="rect">
            <a:avLst/>
          </a:prstGeom>
        </p:spPr>
      </p:pic>
    </p:spTree>
    <p:extLst>
      <p:ext uri="{BB962C8B-B14F-4D97-AF65-F5344CB8AC3E}">
        <p14:creationId xmlns:p14="http://schemas.microsoft.com/office/powerpoint/2010/main" val="630512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10851" y="2019048"/>
            <a:ext cx="6006027" cy="2312321"/>
          </a:xfrm>
          <a:solidFill>
            <a:srgbClr val="EDCFE9"/>
          </a:solidFill>
          <a:ln w="57150">
            <a:solidFill>
              <a:srgbClr val="0070C0"/>
            </a:solidFill>
          </a:ln>
        </p:spPr>
        <p:txBody>
          <a:bodyPr>
            <a:normAutofit/>
          </a:bodyPr>
          <a:lstStyle/>
          <a:p>
            <a:pPr algn="ctr"/>
            <a:r>
              <a:rPr lang="en-GB" sz="4000" b="1" dirty="0">
                <a:solidFill>
                  <a:schemeClr val="accent5">
                    <a:lumMod val="50000"/>
                  </a:schemeClr>
                </a:solidFill>
                <a:latin typeface="+mn-lt"/>
              </a:rPr>
              <a:t>Model Question 1</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65124"/>
            <a:ext cx="1168255" cy="771609"/>
          </a:xfrm>
          <a:prstGeom prst="rect">
            <a:avLst/>
          </a:prstGeom>
        </p:spPr>
      </p:pic>
    </p:spTree>
    <p:extLst>
      <p:ext uri="{BB962C8B-B14F-4D97-AF65-F5344CB8AC3E}">
        <p14:creationId xmlns:p14="http://schemas.microsoft.com/office/powerpoint/2010/main" val="2689020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327441"/>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65124"/>
            <a:ext cx="1168255" cy="771609"/>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40A0B9C-6A35-4023-80FD-6D0D3363E18B}"/>
                  </a:ext>
                </a:extLst>
              </p:cNvPr>
              <p:cNvSpPr/>
              <p:nvPr/>
            </p:nvSpPr>
            <p:spPr>
              <a:xfrm>
                <a:off x="1591126" y="1792704"/>
                <a:ext cx="8598568" cy="3505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Builder 1 has 60  bricks. She uses  </a:t>
                </a:r>
                <a14:m>
                  <m:oMath xmlns:m="http://schemas.openxmlformats.org/officeDocument/2006/math">
                    <m:f>
                      <m:fPr>
                        <m:ctrlPr>
                          <a:rPr lang="en-GB" sz="3600" b="0" i="1" smtClean="0">
                            <a:solidFill>
                              <a:schemeClr val="tx1"/>
                            </a:solidFill>
                            <a:latin typeface="Cambria Math" panose="02040503050406030204" pitchFamily="18" charset="0"/>
                          </a:rPr>
                        </m:ctrlPr>
                      </m:fPr>
                      <m:num>
                        <m:r>
                          <a:rPr lang="en-GB" sz="3600" b="0" i="1" smtClean="0">
                            <a:solidFill>
                              <a:schemeClr val="tx1"/>
                            </a:solidFill>
                            <a:latin typeface="Cambria Math" panose="02040503050406030204" pitchFamily="18" charset="0"/>
                          </a:rPr>
                          <m:t>3</m:t>
                        </m:r>
                      </m:num>
                      <m:den>
                        <m:r>
                          <a:rPr lang="en-GB" sz="3600" b="0" i="1" smtClean="0">
                            <a:solidFill>
                              <a:schemeClr val="tx1"/>
                            </a:solidFill>
                            <a:latin typeface="Cambria Math" panose="02040503050406030204" pitchFamily="18" charset="0"/>
                          </a:rPr>
                          <m:t>5</m:t>
                        </m:r>
                      </m:den>
                    </m:f>
                  </m:oMath>
                </a14:m>
                <a:r>
                  <a:rPr lang="en-GB" sz="3600" dirty="0">
                    <a:solidFill>
                      <a:schemeClr val="tx1"/>
                    </a:solidFill>
                  </a:rPr>
                  <a:t> of them to build a small wall. Builder 2 has  150 bricks. He uses  </a:t>
                </a:r>
                <a14:m>
                  <m:oMath xmlns:m="http://schemas.openxmlformats.org/officeDocument/2006/math">
                    <m:f>
                      <m:fPr>
                        <m:ctrlPr>
                          <a:rPr lang="en-GB" sz="3600" b="0" i="1" smtClean="0">
                            <a:solidFill>
                              <a:schemeClr val="tx1"/>
                            </a:solidFill>
                            <a:latin typeface="Cambria Math" panose="02040503050406030204" pitchFamily="18" charset="0"/>
                          </a:rPr>
                        </m:ctrlPr>
                      </m:fPr>
                      <m:num>
                        <m:r>
                          <a:rPr lang="en-GB" sz="3600" b="0" i="1" smtClean="0">
                            <a:solidFill>
                              <a:schemeClr val="tx1"/>
                            </a:solidFill>
                            <a:latin typeface="Cambria Math" panose="02040503050406030204" pitchFamily="18" charset="0"/>
                          </a:rPr>
                          <m:t>4</m:t>
                        </m:r>
                      </m:num>
                      <m:den>
                        <m:r>
                          <a:rPr lang="en-GB" sz="3600" b="0" i="1" smtClean="0">
                            <a:solidFill>
                              <a:schemeClr val="tx1"/>
                            </a:solidFill>
                            <a:latin typeface="Cambria Math" panose="02040503050406030204" pitchFamily="18" charset="0"/>
                          </a:rPr>
                          <m:t>6</m:t>
                        </m:r>
                      </m:den>
                    </m:f>
                  </m:oMath>
                </a14:m>
                <a:r>
                  <a:rPr lang="en-GB" sz="3600" dirty="0">
                    <a:solidFill>
                      <a:schemeClr val="tx1"/>
                    </a:solidFill>
                  </a:rPr>
                  <a:t> of them to build a BBQ. Who uses more bricks?</a:t>
                </a:r>
              </a:p>
            </p:txBody>
          </p:sp>
        </mc:Choice>
        <mc:Fallback xmlns="">
          <p:sp>
            <p:nvSpPr>
              <p:cNvPr id="3" name="Rectangle 2">
                <a:extLst>
                  <a:ext uri="{FF2B5EF4-FFF2-40B4-BE49-F238E27FC236}">
                    <a16:creationId xmlns:a16="http://schemas.microsoft.com/office/drawing/2014/main" id="{040A0B9C-6A35-4023-80FD-6D0D3363E18B}"/>
                  </a:ext>
                </a:extLst>
              </p:cNvPr>
              <p:cNvSpPr>
                <a:spLocks noRot="1" noChangeAspect="1" noMove="1" noResize="1" noEditPoints="1" noAdjustHandles="1" noChangeArrowheads="1" noChangeShapeType="1" noTextEdit="1"/>
              </p:cNvSpPr>
              <p:nvPr/>
            </p:nvSpPr>
            <p:spPr>
              <a:xfrm>
                <a:off x="1591126" y="1792704"/>
                <a:ext cx="8598568" cy="3505200"/>
              </a:xfrm>
              <a:prstGeom prst="rect">
                <a:avLst/>
              </a:prstGeom>
              <a:blipFill>
                <a:blip r:embed="rId5"/>
                <a:stretch>
                  <a:fillRect l="-2052"/>
                </a:stretch>
              </a:blipFill>
            </p:spPr>
            <p:txBody>
              <a:bodyPr/>
              <a:lstStyle/>
              <a:p>
                <a:r>
                  <a:rPr lang="en-GB">
                    <a:noFill/>
                  </a:rPr>
                  <a:t> </a:t>
                </a:r>
              </a:p>
            </p:txBody>
          </p:sp>
        </mc:Fallback>
      </mc:AlternateContent>
      <p:sp>
        <p:nvSpPr>
          <p:cNvPr id="6" name="Rectangle 5">
            <a:extLst>
              <a:ext uri="{FF2B5EF4-FFF2-40B4-BE49-F238E27FC236}">
                <a16:creationId xmlns:a16="http://schemas.microsoft.com/office/drawing/2014/main" id="{B365902F-F6EB-408C-8258-3DA0D4E05C42}"/>
              </a:ext>
            </a:extLst>
          </p:cNvPr>
          <p:cNvSpPr/>
          <p:nvPr/>
        </p:nvSpPr>
        <p:spPr>
          <a:xfrm>
            <a:off x="7849684" y="2149418"/>
            <a:ext cx="387388" cy="859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54C0A567-593B-4AFE-A4C0-1236AF6B3444}"/>
              </a:ext>
            </a:extLst>
          </p:cNvPr>
          <p:cNvSpPr/>
          <p:nvPr/>
        </p:nvSpPr>
        <p:spPr>
          <a:xfrm>
            <a:off x="4195272" y="2311333"/>
            <a:ext cx="553450" cy="536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54C0A567-593B-4AFE-A4C0-1236AF6B3444}"/>
              </a:ext>
            </a:extLst>
          </p:cNvPr>
          <p:cNvSpPr/>
          <p:nvPr/>
        </p:nvSpPr>
        <p:spPr>
          <a:xfrm>
            <a:off x="8043378" y="3043303"/>
            <a:ext cx="872022" cy="536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B365902F-F6EB-408C-8258-3DA0D4E05C42}"/>
              </a:ext>
            </a:extLst>
          </p:cNvPr>
          <p:cNvSpPr/>
          <p:nvPr/>
        </p:nvSpPr>
        <p:spPr>
          <a:xfrm>
            <a:off x="4471997" y="3500329"/>
            <a:ext cx="387388" cy="859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70661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grpSp>
        <p:nvGrpSpPr>
          <p:cNvPr id="6" name="Group 5">
            <a:extLst>
              <a:ext uri="{FF2B5EF4-FFF2-40B4-BE49-F238E27FC236}">
                <a16:creationId xmlns:a16="http://schemas.microsoft.com/office/drawing/2014/main" id="{AC176FB0-8FFC-4FD1-AA3E-30346AB17CDD}"/>
              </a:ext>
            </a:extLst>
          </p:cNvPr>
          <p:cNvGrpSpPr/>
          <p:nvPr/>
        </p:nvGrpSpPr>
        <p:grpSpPr>
          <a:xfrm>
            <a:off x="1203159" y="1696782"/>
            <a:ext cx="9202569" cy="4726519"/>
            <a:chOff x="182362" y="-123279"/>
            <a:chExt cx="5918200" cy="3632200"/>
          </a:xfrm>
        </p:grpSpPr>
        <p:sp>
          <p:nvSpPr>
            <p:cNvPr id="7" name="Text Box 2">
              <a:extLst>
                <a:ext uri="{FF2B5EF4-FFF2-40B4-BE49-F238E27FC236}">
                  <a16:creationId xmlns:a16="http://schemas.microsoft.com/office/drawing/2014/main" id="{5A346927-6662-44B0-882D-5ECE8146F79F}"/>
                </a:ext>
              </a:extLst>
            </p:cNvPr>
            <p:cNvSpPr txBox="1">
              <a:spLocks noChangeArrowheads="1"/>
            </p:cNvSpPr>
            <p:nvPr/>
          </p:nvSpPr>
          <p:spPr bwMode="auto">
            <a:xfrm>
              <a:off x="182362" y="-123279"/>
              <a:ext cx="5918200" cy="3632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Synonym: 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Antonym: 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My definition: 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Used in context: 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4D9C1C5-012A-4316-B483-9139307DBA6F}"/>
                </a:ext>
              </a:extLst>
            </p:cNvPr>
            <p:cNvSpPr/>
            <p:nvPr/>
          </p:nvSpPr>
          <p:spPr>
            <a:xfrm>
              <a:off x="682402" y="94500"/>
              <a:ext cx="2070100" cy="11049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Word: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effectLst/>
                  <a:ea typeface="Calibri" panose="020F0502020204030204" pitchFamily="34" charset="0"/>
                  <a:cs typeface="Times New Roman" panose="02020603050405020304" pitchFamily="18" charset="0"/>
                </a:rPr>
                <a:t> </a:t>
              </a:r>
              <a:r>
                <a:rPr lang="en-GB" sz="3600" dirty="0">
                  <a:ea typeface="Calibri" panose="020F0502020204030204" pitchFamily="34" charset="0"/>
                  <a:cs typeface="Times New Roman" panose="02020603050405020304" pitchFamily="18" charset="0"/>
                </a:rPr>
                <a:t>fraction</a:t>
              </a:r>
              <a:endParaRPr lang="en-GB" sz="3600" dirty="0">
                <a:effectLst/>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00AF627B-30BF-49DC-8086-13D4E24ECDB0}"/>
                </a:ext>
              </a:extLst>
            </p:cNvPr>
            <p:cNvSpPr/>
            <p:nvPr/>
          </p:nvSpPr>
          <p:spPr>
            <a:xfrm>
              <a:off x="657002" y="1357342"/>
              <a:ext cx="2095500" cy="18923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Picture: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2C144DB7-54F9-4709-B97B-B097566827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3792" y="30762"/>
              <a:ext cx="401731" cy="577673"/>
            </a:xfrm>
            <a:prstGeom prst="rect">
              <a:avLst/>
            </a:prstGeom>
          </p:spPr>
        </p:pic>
      </p:grpSp>
    </p:spTree>
    <p:extLst>
      <p:ext uri="{BB962C8B-B14F-4D97-AF65-F5344CB8AC3E}">
        <p14:creationId xmlns:p14="http://schemas.microsoft.com/office/powerpoint/2010/main" val="112099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252289"/>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3 – Number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40A0B9C-6A35-4023-80FD-6D0D3363E18B}"/>
                  </a:ext>
                </a:extLst>
              </p:cNvPr>
              <p:cNvSpPr/>
              <p:nvPr/>
            </p:nvSpPr>
            <p:spPr>
              <a:xfrm>
                <a:off x="1648456" y="1715414"/>
                <a:ext cx="8598568" cy="23168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200" dirty="0">
                    <a:solidFill>
                      <a:schemeClr val="tx1"/>
                    </a:solidFill>
                  </a:rPr>
                  <a:t>Builder 1 has 60 bricks. She uses  </a:t>
                </a:r>
                <a14:m>
                  <m:oMath xmlns:m="http://schemas.openxmlformats.org/officeDocument/2006/math">
                    <m:f>
                      <m:fPr>
                        <m:ctrlPr>
                          <a:rPr lang="en-GB" sz="3200" b="0" i="1" smtClean="0">
                            <a:solidFill>
                              <a:schemeClr val="tx1"/>
                            </a:solidFill>
                            <a:latin typeface="Cambria Math" panose="02040503050406030204" pitchFamily="18" charset="0"/>
                          </a:rPr>
                        </m:ctrlPr>
                      </m:fPr>
                      <m:num>
                        <m:r>
                          <a:rPr lang="en-GB" sz="3200" b="0" i="1" smtClean="0">
                            <a:solidFill>
                              <a:schemeClr val="tx1"/>
                            </a:solidFill>
                            <a:latin typeface="Cambria Math" panose="02040503050406030204" pitchFamily="18" charset="0"/>
                          </a:rPr>
                          <m:t>3</m:t>
                        </m:r>
                      </m:num>
                      <m:den>
                        <m:r>
                          <a:rPr lang="en-GB" sz="3200" b="0" i="1" smtClean="0">
                            <a:solidFill>
                              <a:schemeClr val="tx1"/>
                            </a:solidFill>
                            <a:latin typeface="Cambria Math" panose="02040503050406030204" pitchFamily="18" charset="0"/>
                          </a:rPr>
                          <m:t>5</m:t>
                        </m:r>
                      </m:den>
                    </m:f>
                  </m:oMath>
                </a14:m>
                <a:r>
                  <a:rPr lang="en-GB" sz="3200" dirty="0">
                    <a:solidFill>
                      <a:schemeClr val="tx1"/>
                    </a:solidFill>
                  </a:rPr>
                  <a:t> of them to build a small wall. Builder 2 has 150 bricks. He uses </a:t>
                </a:r>
                <a14:m>
                  <m:oMath xmlns:m="http://schemas.openxmlformats.org/officeDocument/2006/math">
                    <m:f>
                      <m:fPr>
                        <m:ctrlPr>
                          <a:rPr lang="en-GB" sz="3200" b="0" i="1" smtClean="0">
                            <a:solidFill>
                              <a:schemeClr val="tx1"/>
                            </a:solidFill>
                            <a:latin typeface="Cambria Math" panose="02040503050406030204" pitchFamily="18" charset="0"/>
                          </a:rPr>
                        </m:ctrlPr>
                      </m:fPr>
                      <m:num>
                        <m:r>
                          <a:rPr lang="en-GB" sz="3200" b="0" i="1" smtClean="0">
                            <a:solidFill>
                              <a:schemeClr val="tx1"/>
                            </a:solidFill>
                            <a:latin typeface="Cambria Math" panose="02040503050406030204" pitchFamily="18" charset="0"/>
                          </a:rPr>
                          <m:t>4</m:t>
                        </m:r>
                      </m:num>
                      <m:den>
                        <m:r>
                          <a:rPr lang="en-GB" sz="3200" b="0" i="1" smtClean="0">
                            <a:solidFill>
                              <a:schemeClr val="tx1"/>
                            </a:solidFill>
                            <a:latin typeface="Cambria Math" panose="02040503050406030204" pitchFamily="18" charset="0"/>
                          </a:rPr>
                          <m:t>6</m:t>
                        </m:r>
                      </m:den>
                    </m:f>
                    <m:r>
                      <a:rPr lang="en-GB" sz="3200" b="0" i="1" smtClean="0">
                        <a:solidFill>
                          <a:schemeClr val="tx1"/>
                        </a:solidFill>
                        <a:latin typeface="Cambria Math" panose="02040503050406030204" pitchFamily="18" charset="0"/>
                      </a:rPr>
                      <m:t> </m:t>
                    </m:r>
                  </m:oMath>
                </a14:m>
                <a:r>
                  <a:rPr lang="en-GB" sz="3200" dirty="0">
                    <a:solidFill>
                      <a:schemeClr val="tx1"/>
                    </a:solidFill>
                  </a:rPr>
                  <a:t> of them to build a BBQ. Who uses more bricks?</a:t>
                </a:r>
              </a:p>
              <a:p>
                <a:endParaRPr lang="en-GB" sz="3200" dirty="0">
                  <a:solidFill>
                    <a:schemeClr val="tx1"/>
                  </a:solidFill>
                </a:endParaRPr>
              </a:p>
            </p:txBody>
          </p:sp>
        </mc:Choice>
        <mc:Fallback xmlns="">
          <p:sp>
            <p:nvSpPr>
              <p:cNvPr id="3" name="Rectangle 2">
                <a:extLst>
                  <a:ext uri="{FF2B5EF4-FFF2-40B4-BE49-F238E27FC236}">
                    <a16:creationId xmlns:a16="http://schemas.microsoft.com/office/drawing/2014/main" id="{040A0B9C-6A35-4023-80FD-6D0D3363E18B}"/>
                  </a:ext>
                </a:extLst>
              </p:cNvPr>
              <p:cNvSpPr>
                <a:spLocks noRot="1" noChangeAspect="1" noMove="1" noResize="1" noEditPoints="1" noAdjustHandles="1" noChangeArrowheads="1" noChangeShapeType="1" noTextEdit="1"/>
              </p:cNvSpPr>
              <p:nvPr/>
            </p:nvSpPr>
            <p:spPr>
              <a:xfrm>
                <a:off x="1648456" y="1715414"/>
                <a:ext cx="8598568" cy="2316831"/>
              </a:xfrm>
              <a:prstGeom prst="rect">
                <a:avLst/>
              </a:prstGeom>
              <a:blipFill>
                <a:blip r:embed="rId5"/>
                <a:stretch>
                  <a:fillRect l="-1699" t="-1309" r="-2760"/>
                </a:stretch>
              </a:blipFill>
            </p:spPr>
            <p:txBody>
              <a:bodyPr/>
              <a:lstStyle/>
              <a:p>
                <a:r>
                  <a:rPr lang="en-GB">
                    <a:noFill/>
                  </a:rPr>
                  <a:t> </a:t>
                </a:r>
              </a:p>
            </p:txBody>
          </p:sp>
        </mc:Fallback>
      </mc:AlternateContent>
      <p:sp>
        <p:nvSpPr>
          <p:cNvPr id="6" name="Rectangle 5">
            <a:extLst>
              <a:ext uri="{FF2B5EF4-FFF2-40B4-BE49-F238E27FC236}">
                <a16:creationId xmlns:a16="http://schemas.microsoft.com/office/drawing/2014/main" id="{B365902F-F6EB-408C-8258-3DA0D4E05C42}"/>
              </a:ext>
            </a:extLst>
          </p:cNvPr>
          <p:cNvSpPr/>
          <p:nvPr/>
        </p:nvSpPr>
        <p:spPr>
          <a:xfrm>
            <a:off x="1648456" y="2873829"/>
            <a:ext cx="366007" cy="799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905F9925-5CA0-4EC8-AD85-FCE2D191059A}"/>
              </a:ext>
            </a:extLst>
          </p:cNvPr>
          <p:cNvSpPr/>
          <p:nvPr/>
        </p:nvSpPr>
        <p:spPr>
          <a:xfrm>
            <a:off x="7110046" y="1715196"/>
            <a:ext cx="360692" cy="744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566E6A9D-74FD-4623-97B9-1FEAB954DC82}"/>
              </a:ext>
            </a:extLst>
          </p:cNvPr>
          <p:cNvSpPr/>
          <p:nvPr/>
        </p:nvSpPr>
        <p:spPr>
          <a:xfrm>
            <a:off x="974811" y="4232921"/>
            <a:ext cx="9945858" cy="2316831"/>
          </a:xfrm>
          <a:prstGeom prst="round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1. </a:t>
            </a:r>
            <a:r>
              <a:rPr kumimoji="0" lang="en-GB" sz="2800" b="1" i="0" u="none" strike="noStrike" kern="1200" cap="none" spc="0" normalizeH="0" baseline="0" noProof="0" dirty="0">
                <a:ln>
                  <a:noFill/>
                </a:ln>
                <a:solidFill>
                  <a:srgbClr val="0070C0"/>
                </a:solidFill>
                <a:effectLst/>
                <a:uLnTx/>
                <a:uFillTx/>
                <a:latin typeface="Calibri"/>
                <a:ea typeface="+mn-ea"/>
                <a:cs typeface="+mn-cs"/>
              </a:rPr>
              <a:t>Vocabulary</a:t>
            </a:r>
            <a:r>
              <a:rPr lang="en-GB" sz="2800" dirty="0">
                <a:solidFill>
                  <a:srgbClr val="000000"/>
                </a:solidFill>
                <a:latin typeface="Calibri"/>
              </a:rPr>
              <a:t> - W</a:t>
            </a:r>
            <a:r>
              <a:rPr kumimoji="0" lang="en-GB" sz="2800" b="0" i="0" u="none" strike="noStrike" kern="1200" cap="none" spc="0" normalizeH="0" baseline="0" noProof="0" dirty="0">
                <a:ln>
                  <a:noFill/>
                </a:ln>
                <a:solidFill>
                  <a:srgbClr val="000000"/>
                </a:solidFill>
                <a:effectLst/>
                <a:uLnTx/>
                <a:uFillTx/>
                <a:latin typeface="Calibri"/>
                <a:ea typeface="+mn-ea"/>
                <a:cs typeface="+mn-cs"/>
              </a:rPr>
              <a:t>rite a definition for the following words: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kumimoji="0" lang="en-GB" sz="2800" b="0" i="1" u="none" strike="noStrike" kern="1200" cap="none" spc="0" normalizeH="0" baseline="0" noProof="0" dirty="0">
                <a:ln>
                  <a:noFill/>
                </a:ln>
                <a:solidFill>
                  <a:srgbClr val="000000"/>
                </a:solidFill>
                <a:effectLst/>
                <a:uLnTx/>
                <a:uFillTx/>
                <a:latin typeface="Calibri"/>
                <a:ea typeface="+mn-ea"/>
                <a:cs typeface="+mn-cs"/>
              </a:rPr>
              <a:t>a)  </a:t>
            </a:r>
            <a:r>
              <a:rPr lang="en-GB" sz="2800" i="1" dirty="0">
                <a:solidFill>
                  <a:srgbClr val="000000"/>
                </a:solidFill>
                <a:latin typeface="Calibri"/>
              </a:rPr>
              <a:t>more</a:t>
            </a:r>
            <a:r>
              <a:rPr kumimoji="0" lang="en-GB" sz="2800" b="0" i="1" u="none" strike="noStrike" kern="1200" cap="none" spc="0" normalizeH="0" baseline="0" noProof="0" dirty="0">
                <a:ln>
                  <a:noFill/>
                </a:ln>
                <a:solidFill>
                  <a:srgbClr val="000000"/>
                </a:solidFill>
                <a:effectLst/>
                <a:uLnTx/>
                <a:uFillTx/>
                <a:latin typeface="Calibri"/>
                <a:ea typeface="+mn-ea"/>
                <a:cs typeface="+mn-cs"/>
              </a:rPr>
              <a:t> b) </a:t>
            </a:r>
            <a:r>
              <a:rPr lang="en-GB" sz="2800" i="1" dirty="0">
                <a:solidFill>
                  <a:srgbClr val="000000"/>
                </a:solidFill>
                <a:latin typeface="Calibri"/>
              </a:rPr>
              <a:t>builder</a:t>
            </a:r>
            <a:endParaRPr kumimoji="0" lang="en-GB" sz="2800" b="0" i="1"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2. </a:t>
            </a:r>
            <a:r>
              <a:rPr kumimoji="0" lang="en-GB" sz="2800" b="1" i="0" u="none" strike="noStrike" kern="1200" cap="none" spc="0" normalizeH="0" baseline="0" noProof="0" dirty="0">
                <a:ln>
                  <a:noFill/>
                </a:ln>
                <a:solidFill>
                  <a:srgbClr val="0070C0"/>
                </a:solidFill>
                <a:effectLst/>
                <a:uLnTx/>
                <a:uFillTx/>
                <a:latin typeface="Calibri"/>
                <a:ea typeface="+mn-ea"/>
                <a:cs typeface="+mn-cs"/>
              </a:rPr>
              <a:t>Retrieval</a:t>
            </a: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kumimoji="0" lang="en-GB" sz="2800" b="0" i="0" u="none" strike="noStrike" kern="1200" cap="none" spc="0" normalizeH="0" noProof="0" dirty="0">
                <a:ln>
                  <a:noFill/>
                </a:ln>
                <a:solidFill>
                  <a:srgbClr val="000000"/>
                </a:solidFill>
                <a:effectLst/>
                <a:uLnTx/>
                <a:uFillTx/>
                <a:latin typeface="Calibri"/>
                <a:ea typeface="+mn-ea"/>
                <a:cs typeface="+mn-cs"/>
              </a:rPr>
              <a:t> What is being built with the bricks</a:t>
            </a:r>
            <a:r>
              <a:rPr lang="en-GB" sz="2800" dirty="0">
                <a:solidFill>
                  <a:srgbClr val="000000"/>
                </a:solidFill>
                <a:latin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3.</a:t>
            </a:r>
            <a:r>
              <a:rPr kumimoji="0" lang="en-GB" sz="2800" b="1" i="0" u="none" strike="noStrike" kern="1200" cap="none" spc="0" normalizeH="0" baseline="0" noProof="0" dirty="0">
                <a:ln>
                  <a:noFill/>
                </a:ln>
                <a:solidFill>
                  <a:srgbClr val="0070C0"/>
                </a:solidFill>
                <a:effectLst/>
                <a:uLnTx/>
                <a:uFillTx/>
                <a:latin typeface="Calibri"/>
                <a:ea typeface="+mn-ea"/>
                <a:cs typeface="+mn-cs"/>
              </a:rPr>
              <a:t> Inference </a:t>
            </a:r>
            <a:r>
              <a:rPr kumimoji="0" lang="en-GB" sz="2800" b="0" i="0" u="none" strike="noStrike" kern="1200" cap="none" spc="0" normalizeH="0" baseline="0" noProof="0" dirty="0">
                <a:ln>
                  <a:noFill/>
                </a:ln>
                <a:solidFill>
                  <a:srgbClr val="000000"/>
                </a:solidFill>
                <a:effectLst/>
                <a:uLnTx/>
                <a:uFillTx/>
                <a:latin typeface="Calibri"/>
                <a:ea typeface="+mn-ea"/>
                <a:cs typeface="+mn-cs"/>
              </a:rPr>
              <a:t>– What is the question asking you to do? Summarise the problem.</a:t>
            </a:r>
          </a:p>
        </p:txBody>
      </p:sp>
      <p:sp>
        <p:nvSpPr>
          <p:cNvPr id="10" name="Rectangle 9">
            <a:extLst>
              <a:ext uri="{FF2B5EF4-FFF2-40B4-BE49-F238E27FC236}">
                <a16:creationId xmlns:a16="http://schemas.microsoft.com/office/drawing/2014/main" id="{905F9925-5CA0-4EC8-AD85-FCE2D191059A}"/>
              </a:ext>
            </a:extLst>
          </p:cNvPr>
          <p:cNvSpPr/>
          <p:nvPr/>
        </p:nvSpPr>
        <p:spPr>
          <a:xfrm>
            <a:off x="6926977" y="2459481"/>
            <a:ext cx="726830" cy="499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905F9925-5CA0-4EC8-AD85-FCE2D191059A}"/>
              </a:ext>
            </a:extLst>
          </p:cNvPr>
          <p:cNvSpPr/>
          <p:nvPr/>
        </p:nvSpPr>
        <p:spPr>
          <a:xfrm>
            <a:off x="3929727" y="1776014"/>
            <a:ext cx="429174" cy="499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4234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299258"/>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4 – Answer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CD12776-1BFD-4358-96C7-AE4DA8122753}"/>
                  </a:ext>
                </a:extLst>
              </p:cNvPr>
              <p:cNvSpPr/>
              <p:nvPr/>
            </p:nvSpPr>
            <p:spPr>
              <a:xfrm>
                <a:off x="1591126" y="1928055"/>
                <a:ext cx="8598568" cy="30520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Builder 1 has 60 bricks. She uses </a:t>
                </a:r>
                <a14:m>
                  <m:oMath xmlns:m="http://schemas.openxmlformats.org/officeDocument/2006/math">
                    <m:f>
                      <m:fPr>
                        <m:ctrlPr>
                          <a:rPr lang="en-GB" sz="3600" b="0" i="1" smtClean="0">
                            <a:solidFill>
                              <a:schemeClr val="tx1"/>
                            </a:solidFill>
                            <a:latin typeface="Cambria Math" panose="02040503050406030204" pitchFamily="18" charset="0"/>
                          </a:rPr>
                        </m:ctrlPr>
                      </m:fPr>
                      <m:num>
                        <m:r>
                          <a:rPr lang="en-GB" sz="3600" b="0" i="1" smtClean="0">
                            <a:solidFill>
                              <a:schemeClr val="tx1"/>
                            </a:solidFill>
                            <a:latin typeface="Cambria Math" panose="02040503050406030204" pitchFamily="18" charset="0"/>
                          </a:rPr>
                          <m:t>3</m:t>
                        </m:r>
                      </m:num>
                      <m:den>
                        <m:r>
                          <a:rPr lang="en-GB" sz="3600" b="0" i="1" smtClean="0">
                            <a:solidFill>
                              <a:schemeClr val="tx1"/>
                            </a:solidFill>
                            <a:latin typeface="Cambria Math" panose="02040503050406030204" pitchFamily="18" charset="0"/>
                          </a:rPr>
                          <m:t>5</m:t>
                        </m:r>
                      </m:den>
                    </m:f>
                  </m:oMath>
                </a14:m>
                <a:r>
                  <a:rPr lang="en-GB" sz="3600" dirty="0">
                    <a:solidFill>
                      <a:schemeClr val="tx1"/>
                    </a:solidFill>
                  </a:rPr>
                  <a:t> of them to build a small wall. Builder 2 has 150 bricks. He uses </a:t>
                </a:r>
                <a14:m>
                  <m:oMath xmlns:m="http://schemas.openxmlformats.org/officeDocument/2006/math">
                    <m:f>
                      <m:fPr>
                        <m:ctrlPr>
                          <a:rPr lang="en-GB" sz="3600" b="0" i="1" smtClean="0">
                            <a:solidFill>
                              <a:schemeClr val="tx1"/>
                            </a:solidFill>
                            <a:latin typeface="Cambria Math" panose="02040503050406030204" pitchFamily="18" charset="0"/>
                          </a:rPr>
                        </m:ctrlPr>
                      </m:fPr>
                      <m:num>
                        <m:r>
                          <a:rPr lang="en-GB" sz="3600" b="0" i="1" smtClean="0">
                            <a:solidFill>
                              <a:schemeClr val="tx1"/>
                            </a:solidFill>
                            <a:latin typeface="Cambria Math" panose="02040503050406030204" pitchFamily="18" charset="0"/>
                          </a:rPr>
                          <m:t>4</m:t>
                        </m:r>
                      </m:num>
                      <m:den>
                        <m:r>
                          <a:rPr lang="en-GB" sz="3600" b="0" i="1" smtClean="0">
                            <a:solidFill>
                              <a:schemeClr val="tx1"/>
                            </a:solidFill>
                            <a:latin typeface="Cambria Math" panose="02040503050406030204" pitchFamily="18" charset="0"/>
                          </a:rPr>
                          <m:t>6</m:t>
                        </m:r>
                      </m:den>
                    </m:f>
                  </m:oMath>
                </a14:m>
                <a:r>
                  <a:rPr lang="en-GB" sz="3600" dirty="0">
                    <a:solidFill>
                      <a:schemeClr val="tx1"/>
                    </a:solidFill>
                  </a:rPr>
                  <a:t> of them to build a BBQ. Who uses more bricks?</a:t>
                </a:r>
              </a:p>
            </p:txBody>
          </p:sp>
        </mc:Choice>
        <mc:Fallback xmlns="">
          <p:sp>
            <p:nvSpPr>
              <p:cNvPr id="6" name="Rectangle 5">
                <a:extLst>
                  <a:ext uri="{FF2B5EF4-FFF2-40B4-BE49-F238E27FC236}">
                    <a16:creationId xmlns:a16="http://schemas.microsoft.com/office/drawing/2014/main" id="{CCD12776-1BFD-4358-96C7-AE4DA8122753}"/>
                  </a:ext>
                </a:extLst>
              </p:cNvPr>
              <p:cNvSpPr>
                <a:spLocks noRot="1" noChangeAspect="1" noMove="1" noResize="1" noEditPoints="1" noAdjustHandles="1" noChangeArrowheads="1" noChangeShapeType="1" noTextEdit="1"/>
              </p:cNvSpPr>
              <p:nvPr/>
            </p:nvSpPr>
            <p:spPr>
              <a:xfrm>
                <a:off x="1591126" y="1928055"/>
                <a:ext cx="8598568" cy="3052036"/>
              </a:xfrm>
              <a:prstGeom prst="rect">
                <a:avLst/>
              </a:prstGeom>
              <a:blipFill>
                <a:blip r:embed="rId5"/>
                <a:stretch>
                  <a:fillRect l="-2052" r="-2335" b="-2386"/>
                </a:stretch>
              </a:blipFill>
            </p:spPr>
            <p:txBody>
              <a:bodyPr/>
              <a:lstStyle/>
              <a:p>
                <a:r>
                  <a:rPr lang="en-GB">
                    <a:noFill/>
                  </a:rPr>
                  <a:t> </a:t>
                </a:r>
              </a:p>
            </p:txBody>
          </p:sp>
        </mc:Fallback>
      </mc:AlternateContent>
      <p:sp>
        <p:nvSpPr>
          <p:cNvPr id="8" name="Rectangle: Rounded Corners 6">
            <a:extLst>
              <a:ext uri="{FF2B5EF4-FFF2-40B4-BE49-F238E27FC236}">
                <a16:creationId xmlns:a16="http://schemas.microsoft.com/office/drawing/2014/main" id="{B81EBABE-38E6-4AA5-ABB9-6CDF2AE0EC69}"/>
              </a:ext>
            </a:extLst>
          </p:cNvPr>
          <p:cNvSpPr/>
          <p:nvPr/>
        </p:nvSpPr>
        <p:spPr>
          <a:xfrm>
            <a:off x="6981490" y="4569472"/>
            <a:ext cx="3719848"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200" b="1" dirty="0"/>
              <a:t>Answer: Builder 2</a:t>
            </a:r>
          </a:p>
        </p:txBody>
      </p:sp>
    </p:spTree>
    <p:extLst>
      <p:ext uri="{BB962C8B-B14F-4D97-AF65-F5344CB8AC3E}">
        <p14:creationId xmlns:p14="http://schemas.microsoft.com/office/powerpoint/2010/main" val="51172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191555"/>
            <a:ext cx="6403232" cy="1081858"/>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CD12776-1BFD-4358-96C7-AE4DA8122753}"/>
                  </a:ext>
                </a:extLst>
              </p:cNvPr>
              <p:cNvSpPr/>
              <p:nvPr/>
            </p:nvSpPr>
            <p:spPr>
              <a:xfrm>
                <a:off x="273209" y="1534510"/>
                <a:ext cx="3560855" cy="36530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schemeClr val="tx1"/>
                    </a:solidFill>
                  </a:rPr>
                  <a:t>Builder 1 has 60 bricks. She uses </a:t>
                </a:r>
                <a14:m>
                  <m:oMath xmlns:m="http://schemas.openxmlformats.org/officeDocument/2006/math">
                    <m:f>
                      <m:fPr>
                        <m:ctrlPr>
                          <a:rPr lang="en-GB" sz="2800" b="0" i="1" smtClean="0">
                            <a:solidFill>
                              <a:schemeClr val="tx1"/>
                            </a:solidFill>
                            <a:latin typeface="Cambria Math" panose="02040503050406030204" pitchFamily="18" charset="0"/>
                          </a:rPr>
                        </m:ctrlPr>
                      </m:fPr>
                      <m:num>
                        <m:r>
                          <a:rPr lang="en-GB" sz="2800" b="0" i="1" smtClean="0">
                            <a:solidFill>
                              <a:schemeClr val="tx1"/>
                            </a:solidFill>
                            <a:latin typeface="Cambria Math" panose="02040503050406030204" pitchFamily="18" charset="0"/>
                          </a:rPr>
                          <m:t>3</m:t>
                        </m:r>
                      </m:num>
                      <m:den>
                        <m:r>
                          <a:rPr lang="en-GB" sz="2800" b="0" i="1" smtClean="0">
                            <a:solidFill>
                              <a:schemeClr val="tx1"/>
                            </a:solidFill>
                            <a:latin typeface="Cambria Math" panose="02040503050406030204" pitchFamily="18" charset="0"/>
                          </a:rPr>
                          <m:t>5</m:t>
                        </m:r>
                      </m:den>
                    </m:f>
                  </m:oMath>
                </a14:m>
                <a:r>
                  <a:rPr lang="en-GB" sz="2800" dirty="0">
                    <a:solidFill>
                      <a:schemeClr val="tx1"/>
                    </a:solidFill>
                  </a:rPr>
                  <a:t> of them to build a small wall. Builder 2 has 150 bricks. He uses </a:t>
                </a:r>
                <a14:m>
                  <m:oMath xmlns:m="http://schemas.openxmlformats.org/officeDocument/2006/math">
                    <m:f>
                      <m:fPr>
                        <m:ctrlPr>
                          <a:rPr lang="en-GB" sz="2800" b="0" i="1" smtClean="0">
                            <a:solidFill>
                              <a:schemeClr val="tx1"/>
                            </a:solidFill>
                            <a:latin typeface="Cambria Math" panose="02040503050406030204" pitchFamily="18" charset="0"/>
                          </a:rPr>
                        </m:ctrlPr>
                      </m:fPr>
                      <m:num>
                        <m:r>
                          <a:rPr lang="en-GB" sz="2800" b="0" i="1" smtClean="0">
                            <a:solidFill>
                              <a:schemeClr val="tx1"/>
                            </a:solidFill>
                            <a:latin typeface="Cambria Math" panose="02040503050406030204" pitchFamily="18" charset="0"/>
                          </a:rPr>
                          <m:t>4</m:t>
                        </m:r>
                      </m:num>
                      <m:den>
                        <m:r>
                          <a:rPr lang="en-GB" sz="2800" b="0" i="1" smtClean="0">
                            <a:solidFill>
                              <a:schemeClr val="tx1"/>
                            </a:solidFill>
                            <a:latin typeface="Cambria Math" panose="02040503050406030204" pitchFamily="18" charset="0"/>
                          </a:rPr>
                          <m:t>6</m:t>
                        </m:r>
                      </m:den>
                    </m:f>
                  </m:oMath>
                </a14:m>
                <a:r>
                  <a:rPr lang="en-GB" sz="2800" dirty="0">
                    <a:solidFill>
                      <a:schemeClr val="tx1"/>
                    </a:solidFill>
                  </a:rPr>
                  <a:t> of them to build a BBQ. Who uses more bricks?</a:t>
                </a:r>
              </a:p>
            </p:txBody>
          </p:sp>
        </mc:Choice>
        <mc:Fallback xmlns="">
          <p:sp>
            <p:nvSpPr>
              <p:cNvPr id="6" name="Rectangle 5">
                <a:extLst>
                  <a:ext uri="{FF2B5EF4-FFF2-40B4-BE49-F238E27FC236}">
                    <a16:creationId xmlns:a16="http://schemas.microsoft.com/office/drawing/2014/main" id="{CCD12776-1BFD-4358-96C7-AE4DA8122753}"/>
                  </a:ext>
                </a:extLst>
              </p:cNvPr>
              <p:cNvSpPr>
                <a:spLocks noRot="1" noChangeAspect="1" noMove="1" noResize="1" noEditPoints="1" noAdjustHandles="1" noChangeArrowheads="1" noChangeShapeType="1" noTextEdit="1"/>
              </p:cNvSpPr>
              <p:nvPr/>
            </p:nvSpPr>
            <p:spPr>
              <a:xfrm>
                <a:off x="273209" y="1534510"/>
                <a:ext cx="3560855" cy="3653066"/>
              </a:xfrm>
              <a:prstGeom prst="rect">
                <a:avLst/>
              </a:prstGeom>
              <a:blipFill>
                <a:blip r:embed="rId5"/>
                <a:stretch>
                  <a:fillRect l="-2901" r="-4949" b="-1664"/>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2D5AE1B8-D284-4F0D-85D6-E3A2C7F27672}"/>
              </a:ext>
            </a:extLst>
          </p:cNvPr>
          <p:cNvSpPr/>
          <p:nvPr/>
        </p:nvSpPr>
        <p:spPr>
          <a:xfrm>
            <a:off x="273208" y="5429657"/>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Builder 2 </a:t>
            </a:r>
          </a:p>
        </p:txBody>
      </p:sp>
      <p:sp>
        <p:nvSpPr>
          <p:cNvPr id="8" name="Speech Bubble: Rectangle 7">
            <a:extLst>
              <a:ext uri="{FF2B5EF4-FFF2-40B4-BE49-F238E27FC236}">
                <a16:creationId xmlns:a16="http://schemas.microsoft.com/office/drawing/2014/main" id="{151FEB27-A009-470D-9BFC-A94A2EF70B54}"/>
              </a:ext>
            </a:extLst>
          </p:cNvPr>
          <p:cNvSpPr/>
          <p:nvPr/>
        </p:nvSpPr>
        <p:spPr>
          <a:xfrm>
            <a:off x="5064369" y="1744628"/>
            <a:ext cx="6681546" cy="1440699"/>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To work out who uses most bricks, I need to work out how many bricks each builder uses. </a:t>
            </a:r>
          </a:p>
        </p:txBody>
      </p:sp>
      <mc:AlternateContent xmlns:mc="http://schemas.openxmlformats.org/markup-compatibility/2006" xmlns:a14="http://schemas.microsoft.com/office/drawing/2010/main">
        <mc:Choice Requires="a14">
          <p:sp>
            <p:nvSpPr>
              <p:cNvPr id="10" name="Speech Bubble: Rectangle 9">
                <a:extLst>
                  <a:ext uri="{FF2B5EF4-FFF2-40B4-BE49-F238E27FC236}">
                    <a16:creationId xmlns:a16="http://schemas.microsoft.com/office/drawing/2014/main" id="{E0DB13A3-6D20-4617-8798-6CDE7EA45F6E}"/>
                  </a:ext>
                </a:extLst>
              </p:cNvPr>
              <p:cNvSpPr/>
              <p:nvPr/>
            </p:nvSpPr>
            <p:spPr>
              <a:xfrm>
                <a:off x="4386723" y="3674526"/>
                <a:ext cx="2117557" cy="2256263"/>
              </a:xfrm>
              <a:prstGeom prst="wedgeRectCallout">
                <a:avLst>
                  <a:gd name="adj1" fmla="val -51014"/>
                  <a:gd name="adj2" fmla="val -7627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r>
                  <a:rPr lang="en-GB" sz="2400" dirty="0"/>
                  <a:t>To calculate </a:t>
                </a:r>
                <a:r>
                  <a:rPr lang="en-GB" sz="2400" b="1" dirty="0"/>
                  <a:t>Builder 1</a:t>
                </a:r>
                <a:r>
                  <a:rPr lang="en-GB" sz="2400" dirty="0"/>
                  <a:t>, I need to find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5</m:t>
                        </m:r>
                      </m:den>
                    </m:f>
                  </m:oMath>
                </a14:m>
                <a:r>
                  <a:rPr lang="en-GB" sz="2400" dirty="0"/>
                  <a:t> of 60.</a:t>
                </a:r>
                <a:endParaRPr lang="en-GB" sz="2400" b="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p:txBody>
          </p:sp>
        </mc:Choice>
        <mc:Fallback xmlns="">
          <p:sp>
            <p:nvSpPr>
              <p:cNvPr id="10" name="Speech Bubble: Rectangle 9">
                <a:extLst>
                  <a:ext uri="{FF2B5EF4-FFF2-40B4-BE49-F238E27FC236}">
                    <a16:creationId xmlns:a16="http://schemas.microsoft.com/office/drawing/2014/main" id="{E0DB13A3-6D20-4617-8798-6CDE7EA45F6E}"/>
                  </a:ext>
                </a:extLst>
              </p:cNvPr>
              <p:cNvSpPr>
                <a:spLocks noRot="1" noChangeAspect="1" noMove="1" noResize="1" noEditPoints="1" noAdjustHandles="1" noChangeArrowheads="1" noChangeShapeType="1" noTextEdit="1"/>
              </p:cNvSpPr>
              <p:nvPr/>
            </p:nvSpPr>
            <p:spPr>
              <a:xfrm>
                <a:off x="4386723" y="3674526"/>
                <a:ext cx="2117557" cy="2256263"/>
              </a:xfrm>
              <a:prstGeom prst="wedgeRectCallout">
                <a:avLst>
                  <a:gd name="adj1" fmla="val -51014"/>
                  <a:gd name="adj2" fmla="val -76270"/>
                </a:avLst>
              </a:prstGeom>
              <a:blipFill>
                <a:blip r:embed="rId6"/>
                <a:stretch>
                  <a:fillRect/>
                </a:stretch>
              </a:blipFill>
              <a:ln w="3810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Speech Bubble: Rectangle 10">
                <a:extLst>
                  <a:ext uri="{FF2B5EF4-FFF2-40B4-BE49-F238E27FC236}">
                    <a16:creationId xmlns:a16="http://schemas.microsoft.com/office/drawing/2014/main" id="{47FF8E04-5986-4206-8BBB-D28488119D24}"/>
                  </a:ext>
                </a:extLst>
              </p:cNvPr>
              <p:cNvSpPr/>
              <p:nvPr/>
            </p:nvSpPr>
            <p:spPr>
              <a:xfrm>
                <a:off x="7180055" y="3500528"/>
                <a:ext cx="4766621" cy="2458145"/>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4000" dirty="0"/>
                  <a:t> </a:t>
                </a:r>
              </a:p>
              <a:p>
                <a:pPr algn="ctr"/>
                <a14:m>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5</m:t>
                        </m:r>
                      </m:den>
                    </m:f>
                    <m:r>
                      <a:rPr lang="en-GB" sz="2800" b="0" i="1" smtClean="0">
                        <a:latin typeface="Cambria Math" panose="02040503050406030204" pitchFamily="18" charset="0"/>
                      </a:rPr>
                      <m:t> </m:t>
                    </m:r>
                    <m:r>
                      <m:rPr>
                        <m:sty m:val="p"/>
                      </m:rPr>
                      <a:rPr lang="en-GB" sz="2800" b="0" i="0" smtClean="0">
                        <a:latin typeface="Cambria Math" panose="02040503050406030204" pitchFamily="18" charset="0"/>
                      </a:rPr>
                      <m:t>of</m:t>
                    </m:r>
                    <m:r>
                      <a:rPr lang="en-GB" sz="2800" b="0" i="0" smtClean="0">
                        <a:latin typeface="Cambria Math" panose="02040503050406030204" pitchFamily="18" charset="0"/>
                      </a:rPr>
                      <m:t> 60= </m:t>
                    </m:r>
                  </m:oMath>
                </a14:m>
                <a:r>
                  <a:rPr lang="en-GB" sz="2800" dirty="0"/>
                  <a:t>36</a:t>
                </a:r>
              </a:p>
            </p:txBody>
          </p:sp>
        </mc:Choice>
        <mc:Fallback xmlns="">
          <p:sp>
            <p:nvSpPr>
              <p:cNvPr id="11" name="Speech Bubble: Rectangle 10">
                <a:extLst>
                  <a:ext uri="{FF2B5EF4-FFF2-40B4-BE49-F238E27FC236}">
                    <a16:creationId xmlns:a16="http://schemas.microsoft.com/office/drawing/2014/main" id="{47FF8E04-5986-4206-8BBB-D28488119D24}"/>
                  </a:ext>
                </a:extLst>
              </p:cNvPr>
              <p:cNvSpPr>
                <a:spLocks noRot="1" noChangeAspect="1" noMove="1" noResize="1" noEditPoints="1" noAdjustHandles="1" noChangeArrowheads="1" noChangeShapeType="1" noTextEdit="1"/>
              </p:cNvSpPr>
              <p:nvPr/>
            </p:nvSpPr>
            <p:spPr>
              <a:xfrm>
                <a:off x="7180055" y="3500528"/>
                <a:ext cx="4766621" cy="2458145"/>
              </a:xfrm>
              <a:prstGeom prst="wedgeRectCallout">
                <a:avLst>
                  <a:gd name="adj1" fmla="val -64006"/>
                  <a:gd name="adj2" fmla="val -53750"/>
                </a:avLst>
              </a:prstGeom>
              <a:blipFill>
                <a:blip r:embed="rId7"/>
                <a:stretch>
                  <a:fillRect/>
                </a:stretch>
              </a:blipFill>
              <a:ln w="38100">
                <a:solidFill>
                  <a:srgbClr val="FF0000"/>
                </a:solidFill>
              </a:ln>
            </p:spPr>
            <p:txBody>
              <a:bodyPr/>
              <a:lstStyle/>
              <a:p>
                <a:r>
                  <a:rPr lang="en-GB">
                    <a:noFill/>
                  </a:rPr>
                  <a:t> </a:t>
                </a:r>
              </a:p>
            </p:txBody>
          </p:sp>
        </mc:Fallback>
      </mc:AlternateContent>
      <p:sp>
        <p:nvSpPr>
          <p:cNvPr id="3" name="Rectangle 2"/>
          <p:cNvSpPr/>
          <p:nvPr/>
        </p:nvSpPr>
        <p:spPr>
          <a:xfrm>
            <a:off x="7624033" y="3924751"/>
            <a:ext cx="3878664" cy="7335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12" name="TextBox 11"/>
          <p:cNvSpPr txBox="1"/>
          <p:nvPr/>
        </p:nvSpPr>
        <p:spPr>
          <a:xfrm>
            <a:off x="9297616" y="3482623"/>
            <a:ext cx="703385" cy="523220"/>
          </a:xfrm>
          <a:prstGeom prst="rect">
            <a:avLst/>
          </a:prstGeom>
          <a:noFill/>
        </p:spPr>
        <p:txBody>
          <a:bodyPr wrap="square" rtlCol="0">
            <a:spAutoFit/>
          </a:bodyPr>
          <a:lstStyle/>
          <a:p>
            <a:r>
              <a:rPr lang="en-GB" sz="2800" dirty="0"/>
              <a:t>60</a:t>
            </a:r>
          </a:p>
        </p:txBody>
      </p:sp>
      <p:cxnSp>
        <p:nvCxnSpPr>
          <p:cNvPr id="14" name="Straight Connector 13"/>
          <p:cNvCxnSpPr/>
          <p:nvPr/>
        </p:nvCxnSpPr>
        <p:spPr>
          <a:xfrm>
            <a:off x="9115369" y="3915572"/>
            <a:ext cx="0" cy="73353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8329476" y="3915572"/>
            <a:ext cx="0" cy="73353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9926417" y="3924751"/>
            <a:ext cx="0" cy="73353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10749166" y="3924751"/>
            <a:ext cx="0" cy="733530"/>
          </a:xfrm>
          <a:prstGeom prst="line">
            <a:avLst/>
          </a:prstGeom>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7776816" y="4133396"/>
            <a:ext cx="552660" cy="369332"/>
          </a:xfrm>
          <a:prstGeom prst="rect">
            <a:avLst/>
          </a:prstGeom>
          <a:noFill/>
        </p:spPr>
        <p:txBody>
          <a:bodyPr wrap="square" rtlCol="0">
            <a:spAutoFit/>
          </a:bodyPr>
          <a:lstStyle/>
          <a:p>
            <a:r>
              <a:rPr lang="en-GB" dirty="0"/>
              <a:t>12</a:t>
            </a:r>
          </a:p>
        </p:txBody>
      </p:sp>
      <p:sp>
        <p:nvSpPr>
          <p:cNvPr id="19" name="TextBox 18"/>
          <p:cNvSpPr txBox="1"/>
          <p:nvPr/>
        </p:nvSpPr>
        <p:spPr>
          <a:xfrm>
            <a:off x="8521275" y="4140715"/>
            <a:ext cx="552660" cy="369332"/>
          </a:xfrm>
          <a:prstGeom prst="rect">
            <a:avLst/>
          </a:prstGeom>
          <a:noFill/>
        </p:spPr>
        <p:txBody>
          <a:bodyPr wrap="square" rtlCol="0">
            <a:spAutoFit/>
          </a:bodyPr>
          <a:lstStyle/>
          <a:p>
            <a:r>
              <a:rPr lang="en-GB" dirty="0"/>
              <a:t>12</a:t>
            </a:r>
          </a:p>
        </p:txBody>
      </p:sp>
      <p:sp>
        <p:nvSpPr>
          <p:cNvPr id="20" name="TextBox 19"/>
          <p:cNvSpPr txBox="1"/>
          <p:nvPr/>
        </p:nvSpPr>
        <p:spPr>
          <a:xfrm>
            <a:off x="9296513" y="4124217"/>
            <a:ext cx="552660" cy="369332"/>
          </a:xfrm>
          <a:prstGeom prst="rect">
            <a:avLst/>
          </a:prstGeom>
          <a:noFill/>
        </p:spPr>
        <p:txBody>
          <a:bodyPr wrap="square" rtlCol="0">
            <a:spAutoFit/>
          </a:bodyPr>
          <a:lstStyle/>
          <a:p>
            <a:r>
              <a:rPr lang="en-GB" dirty="0"/>
              <a:t>12</a:t>
            </a:r>
          </a:p>
        </p:txBody>
      </p:sp>
      <p:sp>
        <p:nvSpPr>
          <p:cNvPr id="21" name="TextBox 20"/>
          <p:cNvSpPr txBox="1"/>
          <p:nvPr/>
        </p:nvSpPr>
        <p:spPr>
          <a:xfrm>
            <a:off x="10118215" y="4141585"/>
            <a:ext cx="552660" cy="369332"/>
          </a:xfrm>
          <a:prstGeom prst="rect">
            <a:avLst/>
          </a:prstGeom>
          <a:noFill/>
        </p:spPr>
        <p:txBody>
          <a:bodyPr wrap="square" rtlCol="0">
            <a:spAutoFit/>
          </a:bodyPr>
          <a:lstStyle/>
          <a:p>
            <a:r>
              <a:rPr lang="en-GB" dirty="0"/>
              <a:t>12</a:t>
            </a:r>
          </a:p>
        </p:txBody>
      </p:sp>
      <p:sp>
        <p:nvSpPr>
          <p:cNvPr id="22" name="TextBox 21"/>
          <p:cNvSpPr txBox="1"/>
          <p:nvPr/>
        </p:nvSpPr>
        <p:spPr>
          <a:xfrm>
            <a:off x="10944672" y="4120172"/>
            <a:ext cx="552660" cy="369332"/>
          </a:xfrm>
          <a:prstGeom prst="rect">
            <a:avLst/>
          </a:prstGeom>
          <a:noFill/>
        </p:spPr>
        <p:txBody>
          <a:bodyPr wrap="square" rtlCol="0">
            <a:spAutoFit/>
          </a:bodyPr>
          <a:lstStyle/>
          <a:p>
            <a:r>
              <a:rPr lang="en-GB" dirty="0"/>
              <a:t>12</a:t>
            </a:r>
          </a:p>
        </p:txBody>
      </p:sp>
    </p:spTree>
    <p:extLst>
      <p:ext uri="{BB962C8B-B14F-4D97-AF65-F5344CB8AC3E}">
        <p14:creationId xmlns:p14="http://schemas.microsoft.com/office/powerpoint/2010/main" val="82560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 grpId="0" animBg="1"/>
      <p:bldP spid="12" grpId="0"/>
      <p:bldP spid="18" grpId="0"/>
      <p:bldP spid="19" grpId="0"/>
      <p:bldP spid="20" grpId="0"/>
      <p:bldP spid="21"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5891</TotalTime>
  <Words>1679</Words>
  <Application>Microsoft Office PowerPoint</Application>
  <PresentationFormat>Widescreen</PresentationFormat>
  <Paragraphs>182</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Cambria Math</vt:lpstr>
      <vt:lpstr>Times New Roman</vt:lpstr>
      <vt:lpstr>Office Theme</vt:lpstr>
      <vt:lpstr>PowerPoint Presentation</vt:lpstr>
      <vt:lpstr>Teacher guidance</vt:lpstr>
      <vt:lpstr>The PiXL approach to solving word problems</vt:lpstr>
      <vt:lpstr>Model Question 1</vt:lpstr>
      <vt:lpstr>Stage 2 - Vocabulary</vt:lpstr>
      <vt:lpstr>Stage 2 - Vocabulary</vt:lpstr>
      <vt:lpstr>Stage 3 – Number Free Zone</vt:lpstr>
      <vt:lpstr>Stage 4 – Answer Free Zone</vt:lpstr>
      <vt:lpstr>Thinking Talk</vt:lpstr>
      <vt:lpstr>Thinking Talk</vt:lpstr>
      <vt:lpstr>PowerPoint Presentation</vt:lpstr>
      <vt:lpstr>Model Question 2</vt:lpstr>
      <vt:lpstr>PowerPoint Presentation</vt:lpstr>
      <vt:lpstr>Stage 2 - Vocabulary</vt:lpstr>
      <vt:lpstr>Stage 3 – Number Free Zone</vt:lpstr>
      <vt:lpstr>PowerPoint Presentation</vt:lpstr>
      <vt:lpstr>Thinking Talk</vt:lpstr>
      <vt:lpstr>Thinking Talk</vt:lpstr>
      <vt:lpstr>PowerPoint Presentation</vt:lpstr>
      <vt:lpstr>Your Turn</vt:lpstr>
      <vt:lpstr>Next Steps</vt:lpstr>
      <vt:lpstr>Solving word problems – steps to success</vt:lpstr>
      <vt:lpstr>Solving word problems – steps to success</vt:lpstr>
      <vt:lpstr>Apply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225</cp:revision>
  <dcterms:created xsi:type="dcterms:W3CDTF">2017-03-29T13:14:03Z</dcterms:created>
  <dcterms:modified xsi:type="dcterms:W3CDTF">2020-04-23T16:55:44Z</dcterms:modified>
</cp:coreProperties>
</file>