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591" r:id="rId4"/>
    <p:sldId id="268" r:id="rId5"/>
    <p:sldId id="615" r:id="rId6"/>
    <p:sldId id="607" r:id="rId7"/>
    <p:sldId id="611" r:id="rId8"/>
    <p:sldId id="608" r:id="rId9"/>
    <p:sldId id="612" r:id="rId10"/>
    <p:sldId id="613" r:id="rId11"/>
    <p:sldId id="609" r:id="rId12"/>
    <p:sldId id="616" r:id="rId13"/>
    <p:sldId id="610" r:id="rId14"/>
    <p:sldId id="617" r:id="rId15"/>
    <p:sldId id="618" r:id="rId16"/>
    <p:sldId id="614" r:id="rId17"/>
    <p:sldId id="619" r:id="rId18"/>
    <p:sldId id="620" r:id="rId19"/>
    <p:sldId id="621" r:id="rId20"/>
    <p:sldId id="627" r:id="rId21"/>
    <p:sldId id="622" r:id="rId22"/>
    <p:sldId id="625" r:id="rId23"/>
    <p:sldId id="623" r:id="rId24"/>
    <p:sldId id="60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FE9"/>
    <a:srgbClr val="DA9ED3"/>
    <a:srgbClr val="BDBBBC"/>
    <a:srgbClr val="C9AFC4"/>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0" autoAdjust="0"/>
    <p:restoredTop sz="83571" autoAdjust="0"/>
  </p:normalViewPr>
  <p:slideViewPr>
    <p:cSldViewPr snapToGrid="0" snapToObjects="1">
      <p:cViewPr varScale="1">
        <p:scale>
          <a:sx n="61" d="100"/>
          <a:sy n="61" d="100"/>
        </p:scale>
        <p:origin x="1368"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9D35A-67AD-4823-ADE9-55DCF7448BE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D715BAA4-65BB-4333-B9AD-03EC2FEF815A}">
      <dgm:prSet phldrT="[Text]" custT="1"/>
      <dgm:spPr>
        <a:solidFill>
          <a:schemeClr val="bg1">
            <a:alpha val="90000"/>
          </a:schemeClr>
        </a:solidFill>
      </dgm:spPr>
      <dgm:t>
        <a:bodyPr/>
        <a:lstStyle/>
        <a:p>
          <a:r>
            <a:rPr lang="en-GB" sz="2400" dirty="0"/>
            <a:t>Embed vocabulary</a:t>
          </a:r>
        </a:p>
      </dgm:t>
    </dgm:pt>
    <dgm:pt modelId="{4EC2423D-0411-4F8E-A2DB-8D21A80633A4}" type="parTrans" cxnId="{0A425D5E-B5C7-4189-80A7-5277472CC786}">
      <dgm:prSet/>
      <dgm:spPr/>
      <dgm:t>
        <a:bodyPr/>
        <a:lstStyle/>
        <a:p>
          <a:endParaRPr lang="en-GB"/>
        </a:p>
      </dgm:t>
    </dgm:pt>
    <dgm:pt modelId="{712A3576-9292-4413-B628-55706CAE8953}" type="sibTrans" cxnId="{0A425D5E-B5C7-4189-80A7-5277472CC786}">
      <dgm:prSet/>
      <dgm:spPr/>
      <dgm:t>
        <a:bodyPr/>
        <a:lstStyle/>
        <a:p>
          <a:endParaRPr lang="en-GB"/>
        </a:p>
      </dgm:t>
    </dgm:pt>
    <dgm:pt modelId="{1D2DB3E4-4271-493B-B83E-148B5559DAA5}">
      <dgm:prSet phldrT="[Text]" custT="1"/>
      <dgm:spPr/>
      <dgm:t>
        <a:bodyPr/>
        <a:lstStyle/>
        <a:p>
          <a:r>
            <a:rPr lang="en-GB" sz="2800" dirty="0"/>
            <a:t>Number-free zones</a:t>
          </a:r>
        </a:p>
      </dgm:t>
    </dgm:pt>
    <dgm:pt modelId="{5C0F8748-51BF-4627-A061-17D30B5A6286}" type="parTrans" cxnId="{9657D0EA-8D07-4B4E-8EA4-B988E8D141DC}">
      <dgm:prSet/>
      <dgm:spPr/>
      <dgm:t>
        <a:bodyPr/>
        <a:lstStyle/>
        <a:p>
          <a:endParaRPr lang="en-GB"/>
        </a:p>
      </dgm:t>
    </dgm:pt>
    <dgm:pt modelId="{A46EC9A6-366C-4D6A-AB40-A4734EA1B135}" type="sibTrans" cxnId="{9657D0EA-8D07-4B4E-8EA4-B988E8D141DC}">
      <dgm:prSet/>
      <dgm:spPr/>
      <dgm:t>
        <a:bodyPr/>
        <a:lstStyle/>
        <a:p>
          <a:endParaRPr lang="en-GB"/>
        </a:p>
      </dgm:t>
    </dgm:pt>
    <dgm:pt modelId="{F9962CBD-EFBC-4DDA-B1E7-500C6EED3585}">
      <dgm:prSet phldrT="[Text]" custT="1"/>
      <dgm:spPr/>
      <dgm:t>
        <a:bodyPr/>
        <a:lstStyle/>
        <a:p>
          <a:r>
            <a:rPr lang="en-GB" sz="2800" dirty="0"/>
            <a:t>Answer-free zones</a:t>
          </a:r>
        </a:p>
      </dgm:t>
    </dgm:pt>
    <dgm:pt modelId="{2A2C6DE6-05A5-4CDC-98EC-254D07DD81FA}" type="parTrans" cxnId="{D281FA3E-9712-4BA9-8A0D-C874D57CD1FA}">
      <dgm:prSet/>
      <dgm:spPr/>
      <dgm:t>
        <a:bodyPr/>
        <a:lstStyle/>
        <a:p>
          <a:endParaRPr lang="en-GB"/>
        </a:p>
      </dgm:t>
    </dgm:pt>
    <dgm:pt modelId="{D0853106-2B0D-4403-B137-27D32D4E607C}" type="sibTrans" cxnId="{D281FA3E-9712-4BA9-8A0D-C874D57CD1FA}">
      <dgm:prSet/>
      <dgm:spPr/>
      <dgm:t>
        <a:bodyPr/>
        <a:lstStyle/>
        <a:p>
          <a:endParaRPr lang="en-GB"/>
        </a:p>
      </dgm:t>
    </dgm:pt>
    <dgm:pt modelId="{63B8BAAE-1731-40C3-B680-336E21889FDE}">
      <dgm:prSet custT="1"/>
      <dgm:spPr/>
      <dgm:t>
        <a:bodyPr/>
        <a:lstStyle/>
        <a:p>
          <a:r>
            <a:rPr lang="en-GB" sz="2800" dirty="0"/>
            <a:t>Full problem</a:t>
          </a:r>
        </a:p>
      </dgm:t>
    </dgm:pt>
    <dgm:pt modelId="{C839B423-47DB-4C25-88E6-0D149BD0C8D2}" type="parTrans" cxnId="{237292DA-3F91-41D6-940A-4024B47763AC}">
      <dgm:prSet/>
      <dgm:spPr/>
      <dgm:t>
        <a:bodyPr/>
        <a:lstStyle/>
        <a:p>
          <a:endParaRPr lang="en-GB"/>
        </a:p>
      </dgm:t>
    </dgm:pt>
    <dgm:pt modelId="{106B8211-2391-42EA-908A-A467C7647699}" type="sibTrans" cxnId="{237292DA-3F91-41D6-940A-4024B47763AC}">
      <dgm:prSet/>
      <dgm:spPr/>
      <dgm:t>
        <a:bodyPr/>
        <a:lstStyle/>
        <a:p>
          <a:endParaRPr lang="en-GB"/>
        </a:p>
      </dgm:t>
    </dgm:pt>
    <dgm:pt modelId="{9885FFD9-3869-4E29-9144-2A2411FFE13B}">
      <dgm:prSet/>
      <dgm:spPr/>
      <dgm:t>
        <a:bodyPr/>
        <a:lstStyle/>
        <a:p>
          <a:r>
            <a:rPr lang="en-GB" dirty="0"/>
            <a:t>Teach the mathematical concept/skill being tested within the question</a:t>
          </a:r>
        </a:p>
      </dgm:t>
    </dgm:pt>
    <dgm:pt modelId="{0EE9E9AB-B487-4325-AA26-2F909C20793A}" type="parTrans" cxnId="{70CECABF-0FB2-492B-BDE3-E4663653E7FE}">
      <dgm:prSet/>
      <dgm:spPr/>
      <dgm:t>
        <a:bodyPr/>
        <a:lstStyle/>
        <a:p>
          <a:endParaRPr lang="en-GB"/>
        </a:p>
      </dgm:t>
    </dgm:pt>
    <dgm:pt modelId="{B99544AF-7F3A-44C6-B747-275DFEBD5069}" type="sibTrans" cxnId="{70CECABF-0FB2-492B-BDE3-E4663653E7FE}">
      <dgm:prSet/>
      <dgm:spPr/>
      <dgm:t>
        <a:bodyPr/>
        <a:lstStyle/>
        <a:p>
          <a:endParaRPr lang="en-GB"/>
        </a:p>
      </dgm:t>
    </dgm:pt>
    <dgm:pt modelId="{030E53F3-3E06-4D64-8795-6E8AD74FCA49}" type="pres">
      <dgm:prSet presAssocID="{B4B9D35A-67AD-4823-ADE9-55DCF7448BE1}" presName="Name0" presStyleCnt="0">
        <dgm:presLayoutVars>
          <dgm:chMax val="11"/>
          <dgm:chPref val="11"/>
          <dgm:dir/>
          <dgm:resizeHandles/>
        </dgm:presLayoutVars>
      </dgm:prSet>
      <dgm:spPr/>
    </dgm:pt>
    <dgm:pt modelId="{0FE79976-091F-4443-8E05-F2C02E53F1E7}" type="pres">
      <dgm:prSet presAssocID="{63B8BAAE-1731-40C3-B680-336E21889FDE}" presName="Accent5" presStyleCnt="0"/>
      <dgm:spPr/>
    </dgm:pt>
    <dgm:pt modelId="{406255CE-3CF6-4BDF-A520-93E914F897DE}" type="pres">
      <dgm:prSet presAssocID="{63B8BAAE-1731-40C3-B680-336E21889FDE}" presName="Accent" presStyleLbl="node1" presStyleIdx="0" presStyleCnt="5"/>
      <dgm:spPr>
        <a:solidFill>
          <a:srgbClr val="00B050"/>
        </a:solidFill>
      </dgm:spPr>
    </dgm:pt>
    <dgm:pt modelId="{A17E6014-EA00-476D-9C54-05A7AE61128B}" type="pres">
      <dgm:prSet presAssocID="{63B8BAAE-1731-40C3-B680-336E21889FDE}" presName="ParentBackground5" presStyleCnt="0"/>
      <dgm:spPr/>
    </dgm:pt>
    <dgm:pt modelId="{9F6CA228-AAC2-4CE5-8CC5-713B2C1FB8FF}" type="pres">
      <dgm:prSet presAssocID="{63B8BAAE-1731-40C3-B680-336E21889FDE}" presName="ParentBackground" presStyleLbl="fgAcc1" presStyleIdx="0" presStyleCnt="5"/>
      <dgm:spPr/>
    </dgm:pt>
    <dgm:pt modelId="{ACCE9E52-ABCD-4944-9E5C-30C40F7320C3}" type="pres">
      <dgm:prSet presAssocID="{63B8BAAE-1731-40C3-B680-336E21889FDE}" presName="Parent5" presStyleLbl="revTx" presStyleIdx="0" presStyleCnt="0">
        <dgm:presLayoutVars>
          <dgm:chMax val="1"/>
          <dgm:chPref val="1"/>
          <dgm:bulletEnabled val="1"/>
        </dgm:presLayoutVars>
      </dgm:prSet>
      <dgm:spPr/>
    </dgm:pt>
    <dgm:pt modelId="{F9D40742-994E-4AFF-8647-734A501E187E}" type="pres">
      <dgm:prSet presAssocID="{F9962CBD-EFBC-4DDA-B1E7-500C6EED3585}" presName="Accent4" presStyleCnt="0"/>
      <dgm:spPr/>
    </dgm:pt>
    <dgm:pt modelId="{D0A97E5C-AC7A-4AB2-852E-1C04449AC4FB}" type="pres">
      <dgm:prSet presAssocID="{F9962CBD-EFBC-4DDA-B1E7-500C6EED3585}" presName="Accent" presStyleLbl="node1" presStyleIdx="1" presStyleCnt="5"/>
      <dgm:spPr>
        <a:solidFill>
          <a:srgbClr val="00B0F0"/>
        </a:solidFill>
      </dgm:spPr>
    </dgm:pt>
    <dgm:pt modelId="{7CEED4DC-918A-4FE9-BAB4-FE59B107E5C8}" type="pres">
      <dgm:prSet presAssocID="{F9962CBD-EFBC-4DDA-B1E7-500C6EED3585}" presName="ParentBackground4" presStyleCnt="0"/>
      <dgm:spPr/>
    </dgm:pt>
    <dgm:pt modelId="{1577B1E4-2EEF-473F-87C3-2AC0B2EE8E57}" type="pres">
      <dgm:prSet presAssocID="{F9962CBD-EFBC-4DDA-B1E7-500C6EED3585}" presName="ParentBackground" presStyleLbl="fgAcc1" presStyleIdx="1" presStyleCnt="5" custLinFactNeighborX="1146" custLinFactNeighborY="-1720"/>
      <dgm:spPr/>
    </dgm:pt>
    <dgm:pt modelId="{5A568378-B387-415B-A1C9-0DE3AD2DFABE}" type="pres">
      <dgm:prSet presAssocID="{F9962CBD-EFBC-4DDA-B1E7-500C6EED3585}" presName="Parent4" presStyleLbl="revTx" presStyleIdx="0" presStyleCnt="0">
        <dgm:presLayoutVars>
          <dgm:chMax val="1"/>
          <dgm:chPref val="1"/>
          <dgm:bulletEnabled val="1"/>
        </dgm:presLayoutVars>
      </dgm:prSet>
      <dgm:spPr/>
    </dgm:pt>
    <dgm:pt modelId="{E6F913AF-8AA7-49A5-81A4-2BFD6C7D6116}" type="pres">
      <dgm:prSet presAssocID="{1D2DB3E4-4271-493B-B83E-148B5559DAA5}" presName="Accent3" presStyleCnt="0"/>
      <dgm:spPr/>
    </dgm:pt>
    <dgm:pt modelId="{874EC14F-F70E-49C2-BC88-4DD5BFA045B1}" type="pres">
      <dgm:prSet presAssocID="{1D2DB3E4-4271-493B-B83E-148B5559DAA5}" presName="Accent" presStyleLbl="node1" presStyleIdx="2" presStyleCnt="5"/>
      <dgm:spPr>
        <a:solidFill>
          <a:srgbClr val="FFFF00"/>
        </a:solidFill>
      </dgm:spPr>
    </dgm:pt>
    <dgm:pt modelId="{8DE9C6E5-4B1D-4280-91BC-B614058CF4A8}" type="pres">
      <dgm:prSet presAssocID="{1D2DB3E4-4271-493B-B83E-148B5559DAA5}" presName="ParentBackground3" presStyleCnt="0"/>
      <dgm:spPr/>
    </dgm:pt>
    <dgm:pt modelId="{45E2A76E-6CE9-46A9-91A5-EED7EF857AF2}" type="pres">
      <dgm:prSet presAssocID="{1D2DB3E4-4271-493B-B83E-148B5559DAA5}" presName="ParentBackground" presStyleLbl="fgAcc1" presStyleIdx="2" presStyleCnt="5"/>
      <dgm:spPr/>
    </dgm:pt>
    <dgm:pt modelId="{670F2574-E1EE-4C78-B774-98889C176B0B}" type="pres">
      <dgm:prSet presAssocID="{1D2DB3E4-4271-493B-B83E-148B5559DAA5}" presName="Parent3" presStyleLbl="revTx" presStyleIdx="0" presStyleCnt="0">
        <dgm:presLayoutVars>
          <dgm:chMax val="1"/>
          <dgm:chPref val="1"/>
          <dgm:bulletEnabled val="1"/>
        </dgm:presLayoutVars>
      </dgm:prSet>
      <dgm:spPr/>
    </dgm:pt>
    <dgm:pt modelId="{FC7F3D8A-B1A5-4239-9090-0210CBECF981}" type="pres">
      <dgm:prSet presAssocID="{D715BAA4-65BB-4333-B9AD-03EC2FEF815A}" presName="Accent2" presStyleCnt="0"/>
      <dgm:spPr/>
    </dgm:pt>
    <dgm:pt modelId="{479E8DD8-45C5-49D1-BCE2-981F67C9F11D}" type="pres">
      <dgm:prSet presAssocID="{D715BAA4-65BB-4333-B9AD-03EC2FEF815A}" presName="Accent" presStyleLbl="node1" presStyleIdx="3" presStyleCnt="5"/>
      <dgm:spPr>
        <a:solidFill>
          <a:srgbClr val="FF0000"/>
        </a:solidFill>
      </dgm:spPr>
    </dgm:pt>
    <dgm:pt modelId="{ED0606C9-EEEC-4F0D-B470-974D61F8E160}" type="pres">
      <dgm:prSet presAssocID="{D715BAA4-65BB-4333-B9AD-03EC2FEF815A}" presName="ParentBackground2" presStyleCnt="0"/>
      <dgm:spPr/>
    </dgm:pt>
    <dgm:pt modelId="{4EFA10FA-2857-48EE-844F-4939C8159F00}" type="pres">
      <dgm:prSet presAssocID="{D715BAA4-65BB-4333-B9AD-03EC2FEF815A}" presName="ParentBackground" presStyleLbl="fgAcc1" presStyleIdx="3" presStyleCnt="5"/>
      <dgm:spPr/>
    </dgm:pt>
    <dgm:pt modelId="{03A5894B-F5AB-4D51-BC62-ED060E385857}" type="pres">
      <dgm:prSet presAssocID="{D715BAA4-65BB-4333-B9AD-03EC2FEF815A}" presName="Parent2" presStyleLbl="revTx" presStyleIdx="0" presStyleCnt="0">
        <dgm:presLayoutVars>
          <dgm:chMax val="1"/>
          <dgm:chPref val="1"/>
          <dgm:bulletEnabled val="1"/>
        </dgm:presLayoutVars>
      </dgm:prSet>
      <dgm:spPr/>
    </dgm:pt>
    <dgm:pt modelId="{F61C239C-5FFC-41E7-B124-E678209B61D2}" type="pres">
      <dgm:prSet presAssocID="{9885FFD9-3869-4E29-9144-2A2411FFE13B}" presName="Accent1" presStyleCnt="0"/>
      <dgm:spPr/>
    </dgm:pt>
    <dgm:pt modelId="{F8652F0A-9B41-4998-921F-88E2DADCCA80}" type="pres">
      <dgm:prSet presAssocID="{9885FFD9-3869-4E29-9144-2A2411FFE13B}" presName="Accent" presStyleLbl="node1" presStyleIdx="4" presStyleCnt="5"/>
      <dgm:spPr/>
    </dgm:pt>
    <dgm:pt modelId="{23974F0A-CB3A-415C-A652-B090FFC99931}" type="pres">
      <dgm:prSet presAssocID="{9885FFD9-3869-4E29-9144-2A2411FFE13B}" presName="ParentBackground1" presStyleCnt="0"/>
      <dgm:spPr/>
    </dgm:pt>
    <dgm:pt modelId="{F2D0657E-FA27-46FB-B797-A41B3FC73954}" type="pres">
      <dgm:prSet presAssocID="{9885FFD9-3869-4E29-9144-2A2411FFE13B}" presName="ParentBackground" presStyleLbl="fgAcc1" presStyleIdx="4" presStyleCnt="5"/>
      <dgm:spPr/>
    </dgm:pt>
    <dgm:pt modelId="{C0FEB17C-AD89-4C71-B779-917781057A35}" type="pres">
      <dgm:prSet presAssocID="{9885FFD9-3869-4E29-9144-2A2411FFE13B}" presName="Parent1" presStyleLbl="revTx" presStyleIdx="0" presStyleCnt="0">
        <dgm:presLayoutVars>
          <dgm:chMax val="1"/>
          <dgm:chPref val="1"/>
          <dgm:bulletEnabled val="1"/>
        </dgm:presLayoutVars>
      </dgm:prSet>
      <dgm:spPr/>
    </dgm:pt>
  </dgm:ptLst>
  <dgm:cxnLst>
    <dgm:cxn modelId="{F4D8CC13-E082-49B1-B334-CE3D13E0E473}" type="presOf" srcId="{63B8BAAE-1731-40C3-B680-336E21889FDE}" destId="{ACCE9E52-ABCD-4944-9E5C-30C40F7320C3}" srcOrd="1" destOrd="0" presId="urn:microsoft.com/office/officeart/2011/layout/CircleProcess"/>
    <dgm:cxn modelId="{D281FA3E-9712-4BA9-8A0D-C874D57CD1FA}" srcId="{B4B9D35A-67AD-4823-ADE9-55DCF7448BE1}" destId="{F9962CBD-EFBC-4DDA-B1E7-500C6EED3585}" srcOrd="3" destOrd="0" parTransId="{2A2C6DE6-05A5-4CDC-98EC-254D07DD81FA}" sibTransId="{D0853106-2B0D-4403-B137-27D32D4E607C}"/>
    <dgm:cxn modelId="{0A425D5E-B5C7-4189-80A7-5277472CC786}" srcId="{B4B9D35A-67AD-4823-ADE9-55DCF7448BE1}" destId="{D715BAA4-65BB-4333-B9AD-03EC2FEF815A}" srcOrd="1" destOrd="0" parTransId="{4EC2423D-0411-4F8E-A2DB-8D21A80633A4}" sibTransId="{712A3576-9292-4413-B628-55706CAE8953}"/>
    <dgm:cxn modelId="{F1D91664-A779-4F77-9B44-A1B39EEB0A28}" type="presOf" srcId="{1D2DB3E4-4271-493B-B83E-148B5559DAA5}" destId="{45E2A76E-6CE9-46A9-91A5-EED7EF857AF2}" srcOrd="0" destOrd="0" presId="urn:microsoft.com/office/officeart/2011/layout/CircleProcess"/>
    <dgm:cxn modelId="{05E3B34A-ACED-4BC6-A466-97DC8C629ADF}" type="presOf" srcId="{D715BAA4-65BB-4333-B9AD-03EC2FEF815A}" destId="{03A5894B-F5AB-4D51-BC62-ED060E385857}" srcOrd="1" destOrd="0" presId="urn:microsoft.com/office/officeart/2011/layout/CircleProcess"/>
    <dgm:cxn modelId="{160BF94A-CB7B-4A06-9456-A38EF2AA8804}" type="presOf" srcId="{1D2DB3E4-4271-493B-B83E-148B5559DAA5}" destId="{670F2574-E1EE-4C78-B774-98889C176B0B}" srcOrd="1" destOrd="0" presId="urn:microsoft.com/office/officeart/2011/layout/CircleProcess"/>
    <dgm:cxn modelId="{CBBABB7A-E148-47AF-AD5F-23406960A65D}" type="presOf" srcId="{B4B9D35A-67AD-4823-ADE9-55DCF7448BE1}" destId="{030E53F3-3E06-4D64-8795-6E8AD74FCA49}" srcOrd="0" destOrd="0" presId="urn:microsoft.com/office/officeart/2011/layout/CircleProcess"/>
    <dgm:cxn modelId="{1DA2FC9B-E860-4204-BDED-992C635BE24B}" type="presOf" srcId="{F9962CBD-EFBC-4DDA-B1E7-500C6EED3585}" destId="{5A568378-B387-415B-A1C9-0DE3AD2DFABE}" srcOrd="1" destOrd="0" presId="urn:microsoft.com/office/officeart/2011/layout/CircleProcess"/>
    <dgm:cxn modelId="{8921959F-E77D-4477-9B59-AE2E3852A955}" type="presOf" srcId="{F9962CBD-EFBC-4DDA-B1E7-500C6EED3585}" destId="{1577B1E4-2EEF-473F-87C3-2AC0B2EE8E57}" srcOrd="0" destOrd="0" presId="urn:microsoft.com/office/officeart/2011/layout/CircleProcess"/>
    <dgm:cxn modelId="{70CECABF-0FB2-492B-BDE3-E4663653E7FE}" srcId="{B4B9D35A-67AD-4823-ADE9-55DCF7448BE1}" destId="{9885FFD9-3869-4E29-9144-2A2411FFE13B}" srcOrd="0" destOrd="0" parTransId="{0EE9E9AB-B487-4325-AA26-2F909C20793A}" sibTransId="{B99544AF-7F3A-44C6-B747-275DFEBD5069}"/>
    <dgm:cxn modelId="{237292DA-3F91-41D6-940A-4024B47763AC}" srcId="{B4B9D35A-67AD-4823-ADE9-55DCF7448BE1}" destId="{63B8BAAE-1731-40C3-B680-336E21889FDE}" srcOrd="4" destOrd="0" parTransId="{C839B423-47DB-4C25-88E6-0D149BD0C8D2}" sibTransId="{106B8211-2391-42EA-908A-A467C7647699}"/>
    <dgm:cxn modelId="{9657D0EA-8D07-4B4E-8EA4-B988E8D141DC}" srcId="{B4B9D35A-67AD-4823-ADE9-55DCF7448BE1}" destId="{1D2DB3E4-4271-493B-B83E-148B5559DAA5}" srcOrd="2" destOrd="0" parTransId="{5C0F8748-51BF-4627-A061-17D30B5A6286}" sibTransId="{A46EC9A6-366C-4D6A-AB40-A4734EA1B135}"/>
    <dgm:cxn modelId="{F3D2F4EB-9AC0-45A4-99AF-6B16FFDEC3F6}" type="presOf" srcId="{9885FFD9-3869-4E29-9144-2A2411FFE13B}" destId="{F2D0657E-FA27-46FB-B797-A41B3FC73954}" srcOrd="0" destOrd="0" presId="urn:microsoft.com/office/officeart/2011/layout/CircleProcess"/>
    <dgm:cxn modelId="{BBA745EE-F7C7-4986-A2BA-FD595EA764F4}" type="presOf" srcId="{9885FFD9-3869-4E29-9144-2A2411FFE13B}" destId="{C0FEB17C-AD89-4C71-B779-917781057A35}" srcOrd="1" destOrd="0" presId="urn:microsoft.com/office/officeart/2011/layout/CircleProcess"/>
    <dgm:cxn modelId="{D182CCEE-5FB6-4F12-A9D2-DEB1674E5A5B}" type="presOf" srcId="{D715BAA4-65BB-4333-B9AD-03EC2FEF815A}" destId="{4EFA10FA-2857-48EE-844F-4939C8159F00}" srcOrd="0" destOrd="0" presId="urn:microsoft.com/office/officeart/2011/layout/CircleProcess"/>
    <dgm:cxn modelId="{91F39BF8-3B14-4134-9057-081457460988}" type="presOf" srcId="{63B8BAAE-1731-40C3-B680-336E21889FDE}" destId="{9F6CA228-AAC2-4CE5-8CC5-713B2C1FB8FF}" srcOrd="0" destOrd="0" presId="urn:microsoft.com/office/officeart/2011/layout/CircleProcess"/>
    <dgm:cxn modelId="{76025782-5047-40C0-8658-DC81366AD734}" type="presParOf" srcId="{030E53F3-3E06-4D64-8795-6E8AD74FCA49}" destId="{0FE79976-091F-4443-8E05-F2C02E53F1E7}" srcOrd="0" destOrd="0" presId="urn:microsoft.com/office/officeart/2011/layout/CircleProcess"/>
    <dgm:cxn modelId="{D0CA8184-AF17-41C5-B835-11DB8BE351EC}" type="presParOf" srcId="{0FE79976-091F-4443-8E05-F2C02E53F1E7}" destId="{406255CE-3CF6-4BDF-A520-93E914F897DE}" srcOrd="0" destOrd="0" presId="urn:microsoft.com/office/officeart/2011/layout/CircleProcess"/>
    <dgm:cxn modelId="{5A2F4F74-BCE8-4D04-B845-20FF806601A4}" type="presParOf" srcId="{030E53F3-3E06-4D64-8795-6E8AD74FCA49}" destId="{A17E6014-EA00-476D-9C54-05A7AE61128B}" srcOrd="1" destOrd="0" presId="urn:microsoft.com/office/officeart/2011/layout/CircleProcess"/>
    <dgm:cxn modelId="{31FF102D-A71F-4637-8401-863CA2D21F5A}" type="presParOf" srcId="{A17E6014-EA00-476D-9C54-05A7AE61128B}" destId="{9F6CA228-AAC2-4CE5-8CC5-713B2C1FB8FF}" srcOrd="0" destOrd="0" presId="urn:microsoft.com/office/officeart/2011/layout/CircleProcess"/>
    <dgm:cxn modelId="{F2E25417-D046-44EA-9D28-2DE22C48EBC1}" type="presParOf" srcId="{030E53F3-3E06-4D64-8795-6E8AD74FCA49}" destId="{ACCE9E52-ABCD-4944-9E5C-30C40F7320C3}" srcOrd="2" destOrd="0" presId="urn:microsoft.com/office/officeart/2011/layout/CircleProcess"/>
    <dgm:cxn modelId="{915B9AFE-4EF9-489D-A30B-35460DD3C927}" type="presParOf" srcId="{030E53F3-3E06-4D64-8795-6E8AD74FCA49}" destId="{F9D40742-994E-4AFF-8647-734A501E187E}" srcOrd="3" destOrd="0" presId="urn:microsoft.com/office/officeart/2011/layout/CircleProcess"/>
    <dgm:cxn modelId="{012D54EA-F819-43FC-B6A3-9B47050F29CB}" type="presParOf" srcId="{F9D40742-994E-4AFF-8647-734A501E187E}" destId="{D0A97E5C-AC7A-4AB2-852E-1C04449AC4FB}" srcOrd="0" destOrd="0" presId="urn:microsoft.com/office/officeart/2011/layout/CircleProcess"/>
    <dgm:cxn modelId="{A5347E08-EE72-444A-B53D-149CBCEA167C}" type="presParOf" srcId="{030E53F3-3E06-4D64-8795-6E8AD74FCA49}" destId="{7CEED4DC-918A-4FE9-BAB4-FE59B107E5C8}" srcOrd="4" destOrd="0" presId="urn:microsoft.com/office/officeart/2011/layout/CircleProcess"/>
    <dgm:cxn modelId="{627B4D2E-BB64-4CD8-92E2-946C06AC012A}" type="presParOf" srcId="{7CEED4DC-918A-4FE9-BAB4-FE59B107E5C8}" destId="{1577B1E4-2EEF-473F-87C3-2AC0B2EE8E57}" srcOrd="0" destOrd="0" presId="urn:microsoft.com/office/officeart/2011/layout/CircleProcess"/>
    <dgm:cxn modelId="{D154EBFB-1936-4273-A2AD-3577FD915604}" type="presParOf" srcId="{030E53F3-3E06-4D64-8795-6E8AD74FCA49}" destId="{5A568378-B387-415B-A1C9-0DE3AD2DFABE}" srcOrd="5" destOrd="0" presId="urn:microsoft.com/office/officeart/2011/layout/CircleProcess"/>
    <dgm:cxn modelId="{E8EF6607-DC10-4CC5-B730-7274F11DFAFA}" type="presParOf" srcId="{030E53F3-3E06-4D64-8795-6E8AD74FCA49}" destId="{E6F913AF-8AA7-49A5-81A4-2BFD6C7D6116}" srcOrd="6" destOrd="0" presId="urn:microsoft.com/office/officeart/2011/layout/CircleProcess"/>
    <dgm:cxn modelId="{BD6E2BF9-7C0B-44D5-B145-BBD587C7ED1B}" type="presParOf" srcId="{E6F913AF-8AA7-49A5-81A4-2BFD6C7D6116}" destId="{874EC14F-F70E-49C2-BC88-4DD5BFA045B1}" srcOrd="0" destOrd="0" presId="urn:microsoft.com/office/officeart/2011/layout/CircleProcess"/>
    <dgm:cxn modelId="{3A10A019-A5B1-4C5B-9E26-6FDEBC3F9CE1}" type="presParOf" srcId="{030E53F3-3E06-4D64-8795-6E8AD74FCA49}" destId="{8DE9C6E5-4B1D-4280-91BC-B614058CF4A8}" srcOrd="7" destOrd="0" presId="urn:microsoft.com/office/officeart/2011/layout/CircleProcess"/>
    <dgm:cxn modelId="{175631EB-83CB-4192-8BA3-B251FDA41F28}" type="presParOf" srcId="{8DE9C6E5-4B1D-4280-91BC-B614058CF4A8}" destId="{45E2A76E-6CE9-46A9-91A5-EED7EF857AF2}" srcOrd="0" destOrd="0" presId="urn:microsoft.com/office/officeart/2011/layout/CircleProcess"/>
    <dgm:cxn modelId="{2926524E-27CE-4F12-91F3-2C4F1AD8BE20}" type="presParOf" srcId="{030E53F3-3E06-4D64-8795-6E8AD74FCA49}" destId="{670F2574-E1EE-4C78-B774-98889C176B0B}" srcOrd="8" destOrd="0" presId="urn:microsoft.com/office/officeart/2011/layout/CircleProcess"/>
    <dgm:cxn modelId="{8810DF5F-D5F5-4C68-8154-C674B97AB1E4}" type="presParOf" srcId="{030E53F3-3E06-4D64-8795-6E8AD74FCA49}" destId="{FC7F3D8A-B1A5-4239-9090-0210CBECF981}" srcOrd="9" destOrd="0" presId="urn:microsoft.com/office/officeart/2011/layout/CircleProcess"/>
    <dgm:cxn modelId="{1664E06D-7C67-4293-833C-E537B42B03CE}" type="presParOf" srcId="{FC7F3D8A-B1A5-4239-9090-0210CBECF981}" destId="{479E8DD8-45C5-49D1-BCE2-981F67C9F11D}" srcOrd="0" destOrd="0" presId="urn:microsoft.com/office/officeart/2011/layout/CircleProcess"/>
    <dgm:cxn modelId="{A559D313-A489-4C76-8CBC-62FCE06A31E2}" type="presParOf" srcId="{030E53F3-3E06-4D64-8795-6E8AD74FCA49}" destId="{ED0606C9-EEEC-4F0D-B470-974D61F8E160}" srcOrd="10" destOrd="0" presId="urn:microsoft.com/office/officeart/2011/layout/CircleProcess"/>
    <dgm:cxn modelId="{D1F8D4E9-D4C8-4E32-B332-43B94D4018CA}" type="presParOf" srcId="{ED0606C9-EEEC-4F0D-B470-974D61F8E160}" destId="{4EFA10FA-2857-48EE-844F-4939C8159F00}" srcOrd="0" destOrd="0" presId="urn:microsoft.com/office/officeart/2011/layout/CircleProcess"/>
    <dgm:cxn modelId="{ECDED8E1-3AF7-48BE-A149-680461E85A7B}" type="presParOf" srcId="{030E53F3-3E06-4D64-8795-6E8AD74FCA49}" destId="{03A5894B-F5AB-4D51-BC62-ED060E385857}" srcOrd="11" destOrd="0" presId="urn:microsoft.com/office/officeart/2011/layout/CircleProcess"/>
    <dgm:cxn modelId="{F202E2C7-6E3A-41A2-90BD-27741957AD53}" type="presParOf" srcId="{030E53F3-3E06-4D64-8795-6E8AD74FCA49}" destId="{F61C239C-5FFC-41E7-B124-E678209B61D2}" srcOrd="12" destOrd="0" presId="urn:microsoft.com/office/officeart/2011/layout/CircleProcess"/>
    <dgm:cxn modelId="{178F72D8-C6E0-486F-BAC5-A78981D5B767}" type="presParOf" srcId="{F61C239C-5FFC-41E7-B124-E678209B61D2}" destId="{F8652F0A-9B41-4998-921F-88E2DADCCA80}" srcOrd="0" destOrd="0" presId="urn:microsoft.com/office/officeart/2011/layout/CircleProcess"/>
    <dgm:cxn modelId="{33F93815-30F6-44D8-913A-0EC90CF24487}" type="presParOf" srcId="{030E53F3-3E06-4D64-8795-6E8AD74FCA49}" destId="{23974F0A-CB3A-415C-A652-B090FFC99931}" srcOrd="13" destOrd="0" presId="urn:microsoft.com/office/officeart/2011/layout/CircleProcess"/>
    <dgm:cxn modelId="{00937747-6473-43A7-9797-957907E83154}" type="presParOf" srcId="{23974F0A-CB3A-415C-A652-B090FFC99931}" destId="{F2D0657E-FA27-46FB-B797-A41B3FC73954}" srcOrd="0" destOrd="0" presId="urn:microsoft.com/office/officeart/2011/layout/CircleProcess"/>
    <dgm:cxn modelId="{EE8118CB-8481-414F-927B-B3F5957EB802}" type="presParOf" srcId="{030E53F3-3E06-4D64-8795-6E8AD74FCA49}" destId="{C0FEB17C-AD89-4C71-B779-917781057A35}" srcOrd="14"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255CE-3CF6-4BDF-A520-93E914F897DE}">
      <dsp:nvSpPr>
        <dsp:cNvPr id="0" name=""/>
        <dsp:cNvSpPr/>
      </dsp:nvSpPr>
      <dsp:spPr>
        <a:xfrm>
          <a:off x="9480947" y="1428503"/>
          <a:ext cx="2161810" cy="216216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CA228-AAC2-4CE5-8CC5-713B2C1FB8FF}">
      <dsp:nvSpPr>
        <dsp:cNvPr id="0" name=""/>
        <dsp:cNvSpPr/>
      </dsp:nvSpPr>
      <dsp:spPr>
        <a:xfrm>
          <a:off x="9552279"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Full problem</a:t>
          </a:r>
        </a:p>
      </dsp:txBody>
      <dsp:txXfrm>
        <a:off x="9841057" y="1788927"/>
        <a:ext cx="1441590" cy="1441316"/>
      </dsp:txXfrm>
    </dsp:sp>
    <dsp:sp modelId="{D0A97E5C-AC7A-4AB2-852E-1C04449AC4FB}">
      <dsp:nvSpPr>
        <dsp:cNvPr id="0" name=""/>
        <dsp:cNvSpPr/>
      </dsp:nvSpPr>
      <dsp:spPr>
        <a:xfrm rot="2700000">
          <a:off x="7245630" y="1428615"/>
          <a:ext cx="2161560" cy="2161560"/>
        </a:xfrm>
        <a:prstGeom prst="teardrop">
          <a:avLst>
            <a:gd name="adj" fmla="val 1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7B1E4-2EEF-473F-87C3-2AC0B2EE8E57}">
      <dsp:nvSpPr>
        <dsp:cNvPr id="0" name=""/>
        <dsp:cNvSpPr/>
      </dsp:nvSpPr>
      <dsp:spPr>
        <a:xfrm>
          <a:off x="7342264" y="1465879"/>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Answer-free zones</a:t>
          </a:r>
        </a:p>
      </dsp:txBody>
      <dsp:txXfrm>
        <a:off x="7629891" y="1754218"/>
        <a:ext cx="1441590" cy="1441316"/>
      </dsp:txXfrm>
    </dsp:sp>
    <dsp:sp modelId="{874EC14F-F70E-49C2-BC88-4DD5BFA045B1}">
      <dsp:nvSpPr>
        <dsp:cNvPr id="0" name=""/>
        <dsp:cNvSpPr/>
      </dsp:nvSpPr>
      <dsp:spPr>
        <a:xfrm rot="2700000">
          <a:off x="5012488" y="1428615"/>
          <a:ext cx="2161560" cy="2161560"/>
        </a:xfrm>
        <a:prstGeom prst="teardrop">
          <a:avLst>
            <a:gd name="adj" fmla="val 10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2A76E-6CE9-46A9-91A5-EED7EF857AF2}">
      <dsp:nvSpPr>
        <dsp:cNvPr id="0" name=""/>
        <dsp:cNvSpPr/>
      </dsp:nvSpPr>
      <dsp:spPr>
        <a:xfrm>
          <a:off x="5084845"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Number-free zones</a:t>
          </a:r>
        </a:p>
      </dsp:txBody>
      <dsp:txXfrm>
        <a:off x="5372473" y="1788927"/>
        <a:ext cx="1441590" cy="1441316"/>
      </dsp:txXfrm>
    </dsp:sp>
    <dsp:sp modelId="{479E8DD8-45C5-49D1-BCE2-981F67C9F11D}">
      <dsp:nvSpPr>
        <dsp:cNvPr id="0" name=""/>
        <dsp:cNvSpPr/>
      </dsp:nvSpPr>
      <dsp:spPr>
        <a:xfrm rot="2700000">
          <a:off x="2778196" y="1428615"/>
          <a:ext cx="2161560" cy="2161560"/>
        </a:xfrm>
        <a:prstGeom prst="teardrop">
          <a:avLst>
            <a:gd name="adj" fmla="val 1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A10FA-2857-48EE-844F-4939C8159F00}">
      <dsp:nvSpPr>
        <dsp:cNvPr id="0" name=""/>
        <dsp:cNvSpPr/>
      </dsp:nvSpPr>
      <dsp:spPr>
        <a:xfrm>
          <a:off x="2850553" y="1500588"/>
          <a:ext cx="2017996" cy="2017994"/>
        </a:xfrm>
        <a:prstGeom prst="ellipse">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Embed vocabulary</a:t>
          </a:r>
        </a:p>
      </dsp:txBody>
      <dsp:txXfrm>
        <a:off x="3139331" y="1788927"/>
        <a:ext cx="1441590" cy="1441316"/>
      </dsp:txXfrm>
    </dsp:sp>
    <dsp:sp modelId="{F8652F0A-9B41-4998-921F-88E2DADCCA80}">
      <dsp:nvSpPr>
        <dsp:cNvPr id="0" name=""/>
        <dsp:cNvSpPr/>
      </dsp:nvSpPr>
      <dsp:spPr>
        <a:xfrm rot="2700000">
          <a:off x="543903" y="1428615"/>
          <a:ext cx="2161560" cy="216156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0657E-FA27-46FB-B797-A41B3FC73954}">
      <dsp:nvSpPr>
        <dsp:cNvPr id="0" name=""/>
        <dsp:cNvSpPr/>
      </dsp:nvSpPr>
      <dsp:spPr>
        <a:xfrm>
          <a:off x="616260"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Teach the mathematical concept/skill being tested within the question</a:t>
          </a:r>
        </a:p>
      </dsp:txBody>
      <dsp:txXfrm>
        <a:off x="905039" y="1788927"/>
        <a:ext cx="1441590" cy="144131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23/04/2020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5617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410042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14744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43413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003946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99898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912914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95607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30695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06064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995619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3834889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3193695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52280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412038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7A258-00DE-3E42-AD58-36FE5E0CF540}" type="slidenum">
              <a:rPr lang="en-US" smtClean="0"/>
              <a:t>3</a:t>
            </a:fld>
            <a:endParaRPr lang="en-US" dirty="0"/>
          </a:p>
        </p:txBody>
      </p:sp>
    </p:spTree>
    <p:extLst>
      <p:ext uri="{BB962C8B-B14F-4D97-AF65-F5344CB8AC3E}">
        <p14:creationId xmlns:p14="http://schemas.microsoft.com/office/powerpoint/2010/main" val="109022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44846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97497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140614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76535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173790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tm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auth.pixl.org.uk/primary#!/Resources//Currency/Whole%20School%20Materials/English/Reading/Developing%20Inference%C2%A0"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a:t>
            </a:r>
            <a:r>
              <a:rPr lang="en-GB" sz="1000" dirty="0" err="1"/>
              <a:t>PiXL</a:t>
            </a:r>
            <a:r>
              <a:rPr lang="en-GB" sz="1000" dirty="0"/>
              <a:t>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err="1"/>
              <a:t>PiXL</a:t>
            </a:r>
            <a:r>
              <a:rPr lang="en-GB" sz="1000" dirty="0"/>
              <a:t> Club Ltd endeavour to trace and contact copyright owners. If there are any inadvertent omissions or errors in the acknowledgements or usage, this is unintended and </a:t>
            </a:r>
            <a:r>
              <a:rPr lang="en-GB" sz="1000" dirty="0" err="1"/>
              <a:t>PiXL</a:t>
            </a:r>
            <a:r>
              <a:rPr lang="en-GB" sz="1000" dirty="0"/>
              <a:t>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October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2019</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195357" y="619400"/>
            <a:ext cx="7518442" cy="1262749"/>
          </a:xfrm>
          <a:prstGeom prst="rect">
            <a:avLst/>
          </a:prstGeom>
          <a:solidFill>
            <a:srgbClr val="EDCF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Y5-6 Solving Word Problems </a:t>
            </a:r>
          </a:p>
        </p:txBody>
      </p:sp>
      <p:sp>
        <p:nvSpPr>
          <p:cNvPr id="9" name="Rectangle 8">
            <a:extLst>
              <a:ext uri="{FF2B5EF4-FFF2-40B4-BE49-F238E27FC236}">
                <a16:creationId xmlns:a16="http://schemas.microsoft.com/office/drawing/2014/main" id="{BBF23224-5A9B-4488-922E-34F24AEE54D4}"/>
              </a:ext>
            </a:extLst>
          </p:cNvPr>
          <p:cNvSpPr/>
          <p:nvPr/>
        </p:nvSpPr>
        <p:spPr>
          <a:xfrm>
            <a:off x="2424236" y="2187930"/>
            <a:ext cx="7060684" cy="126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i="1" dirty="0">
                <a:solidFill>
                  <a:srgbClr val="002060"/>
                </a:solidFill>
              </a:rPr>
              <a:t>Measurement</a:t>
            </a: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CD12776-1BFD-4358-96C7-AE4DA8122753}"/>
                  </a:ext>
                </a:extLst>
              </p:cNvPr>
              <p:cNvSpPr/>
              <p:nvPr/>
            </p:nvSpPr>
            <p:spPr>
              <a:xfrm>
                <a:off x="273209" y="1492468"/>
                <a:ext cx="3694107" cy="40807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A shop sells 1 litre of lemon squash for £1.50 and 1 litre of orange squash for £1.80. Jacob purchases 1,500ml of lemon squash and </a:t>
                </a:r>
                <a14:m>
                  <m:oMath xmlns:m="http://schemas.openxmlformats.org/officeDocument/2006/math">
                    <m:f>
                      <m:fPr>
                        <m:ctrlPr>
                          <a:rPr lang="en-GB" sz="2800" b="0" i="1" smtClean="0">
                            <a:solidFill>
                              <a:schemeClr val="tx1"/>
                            </a:solidFill>
                            <a:latin typeface="Cambria Math" panose="02040503050406030204" pitchFamily="18" charset="0"/>
                          </a:rPr>
                        </m:ctrlPr>
                      </m:fPr>
                      <m:num>
                        <m:r>
                          <a:rPr lang="en-GB" sz="2800" b="0" i="1" smtClean="0">
                            <a:solidFill>
                              <a:schemeClr val="tx1"/>
                            </a:solidFill>
                            <a:latin typeface="Cambria Math" panose="02040503050406030204" pitchFamily="18" charset="0"/>
                          </a:rPr>
                          <m:t>1</m:t>
                        </m:r>
                      </m:num>
                      <m:den>
                        <m:r>
                          <a:rPr lang="en-GB" sz="2800" b="0" i="1" smtClean="0">
                            <a:solidFill>
                              <a:schemeClr val="tx1"/>
                            </a:solidFill>
                            <a:latin typeface="Cambria Math" panose="02040503050406030204" pitchFamily="18" charset="0"/>
                          </a:rPr>
                          <m:t>2</m:t>
                        </m:r>
                      </m:den>
                    </m:f>
                  </m:oMath>
                </a14:m>
                <a:endParaRPr lang="en-GB" sz="2800" b="0" dirty="0">
                  <a:solidFill>
                    <a:schemeClr val="tx1"/>
                  </a:solidFill>
                </a:endParaRPr>
              </a:p>
              <a:p>
                <a:r>
                  <a:rPr lang="en-GB" sz="2800" dirty="0">
                    <a:solidFill>
                      <a:schemeClr val="tx1"/>
                    </a:solidFill>
                  </a:rPr>
                  <a:t>litre of orange squash. How much change does he get from £10?</a:t>
                </a:r>
              </a:p>
            </p:txBody>
          </p:sp>
        </mc:Choice>
        <mc:Fallback xmlns="">
          <p:sp>
            <p:nvSpPr>
              <p:cNvPr id="6" name="Rectangle 5">
                <a:extLst>
                  <a:ext uri="{FF2B5EF4-FFF2-40B4-BE49-F238E27FC236}">
                    <a16:creationId xmlns:a16="http://schemas.microsoft.com/office/drawing/2014/main" id="{CCD12776-1BFD-4358-96C7-AE4DA8122753}"/>
                  </a:ext>
                </a:extLst>
              </p:cNvPr>
              <p:cNvSpPr>
                <a:spLocks noRot="1" noChangeAspect="1" noMove="1" noResize="1" noEditPoints="1" noAdjustHandles="1" noChangeArrowheads="1" noChangeShapeType="1" noTextEdit="1"/>
              </p:cNvSpPr>
              <p:nvPr/>
            </p:nvSpPr>
            <p:spPr>
              <a:xfrm>
                <a:off x="273209" y="1492468"/>
                <a:ext cx="3694107" cy="4080774"/>
              </a:xfrm>
              <a:prstGeom prst="rect">
                <a:avLst/>
              </a:prstGeom>
              <a:blipFill>
                <a:blip r:embed="rId5"/>
                <a:stretch>
                  <a:fillRect l="-3289" t="-1639" r="-3454" b="-4471"/>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2D5AE1B8-D284-4F0D-85D6-E3A2C7F27672}"/>
              </a:ext>
            </a:extLst>
          </p:cNvPr>
          <p:cNvSpPr/>
          <p:nvPr/>
        </p:nvSpPr>
        <p:spPr>
          <a:xfrm>
            <a:off x="273209" y="5887452"/>
            <a:ext cx="3560855" cy="73617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£6.85</a:t>
            </a:r>
          </a:p>
        </p:txBody>
      </p:sp>
      <p:sp>
        <p:nvSpPr>
          <p:cNvPr id="13" name="Speech Bubble: Rectangle 12">
            <a:extLst>
              <a:ext uri="{FF2B5EF4-FFF2-40B4-BE49-F238E27FC236}">
                <a16:creationId xmlns:a16="http://schemas.microsoft.com/office/drawing/2014/main" id="{755BA3ED-7EC3-40BF-BD56-2FCFB1886BD5}"/>
              </a:ext>
            </a:extLst>
          </p:cNvPr>
          <p:cNvSpPr/>
          <p:nvPr/>
        </p:nvSpPr>
        <p:spPr>
          <a:xfrm>
            <a:off x="4516611" y="1902558"/>
            <a:ext cx="2843048" cy="2618325"/>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r>
              <a:rPr lang="en-GB" sz="2800" b="1" u="sng" dirty="0"/>
              <a:t>Orange Squash</a:t>
            </a:r>
          </a:p>
          <a:p>
            <a:pPr algn="ctr"/>
            <a:r>
              <a:rPr lang="en-GB" sz="2800" dirty="0"/>
              <a:t>1,000ml = £1.80</a:t>
            </a:r>
          </a:p>
          <a:p>
            <a:pPr algn="ctr"/>
            <a:r>
              <a:rPr lang="en-GB" sz="2800" dirty="0"/>
              <a:t>500ml = £0.90</a:t>
            </a:r>
          </a:p>
          <a:p>
            <a:pPr algn="ctr"/>
            <a:r>
              <a:rPr lang="en-GB" sz="2800" b="1" dirty="0"/>
              <a:t>Total cost for orange squash is £0.90</a:t>
            </a:r>
          </a:p>
        </p:txBody>
      </p:sp>
      <p:sp>
        <p:nvSpPr>
          <p:cNvPr id="9" name="Speech Bubble: Rectangle 12">
            <a:extLst>
              <a:ext uri="{FF2B5EF4-FFF2-40B4-BE49-F238E27FC236}">
                <a16:creationId xmlns:a16="http://schemas.microsoft.com/office/drawing/2014/main" id="{755BA3ED-7EC3-40BF-BD56-2FCFB1886BD5}"/>
              </a:ext>
            </a:extLst>
          </p:cNvPr>
          <p:cNvSpPr/>
          <p:nvPr/>
        </p:nvSpPr>
        <p:spPr>
          <a:xfrm>
            <a:off x="7908954" y="1558038"/>
            <a:ext cx="4170751" cy="2962845"/>
          </a:xfrm>
          <a:prstGeom prst="wedgeRectCallout">
            <a:avLst>
              <a:gd name="adj1" fmla="val -57095"/>
              <a:gd name="adj2" fmla="val -2992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r>
              <a:rPr lang="en-GB" sz="2800" dirty="0"/>
              <a:t>Jacob spends</a:t>
            </a:r>
          </a:p>
          <a:p>
            <a:pPr algn="ctr"/>
            <a:r>
              <a:rPr lang="en-GB" sz="2800" dirty="0"/>
              <a:t> £2.25 + £0.90. I can do this mentally using rounding and adjusting.</a:t>
            </a:r>
          </a:p>
          <a:p>
            <a:pPr algn="ctr"/>
            <a:endParaRPr lang="en-GB" sz="2800" dirty="0"/>
          </a:p>
          <a:p>
            <a:pPr algn="ctr"/>
            <a:r>
              <a:rPr lang="en-GB" sz="2800" dirty="0"/>
              <a:t>£2.25 + £1.00 = £3.25</a:t>
            </a:r>
          </a:p>
          <a:p>
            <a:pPr algn="ctr"/>
            <a:r>
              <a:rPr lang="en-GB" sz="2800" dirty="0"/>
              <a:t>£3.25 – 10p = £3.15 </a:t>
            </a:r>
          </a:p>
        </p:txBody>
      </p:sp>
      <p:sp>
        <p:nvSpPr>
          <p:cNvPr id="10" name="Speech Bubble: Rectangle 12">
            <a:extLst>
              <a:ext uri="{FF2B5EF4-FFF2-40B4-BE49-F238E27FC236}">
                <a16:creationId xmlns:a16="http://schemas.microsoft.com/office/drawing/2014/main" id="{755BA3ED-7EC3-40BF-BD56-2FCFB1886BD5}"/>
              </a:ext>
            </a:extLst>
          </p:cNvPr>
          <p:cNvSpPr/>
          <p:nvPr/>
        </p:nvSpPr>
        <p:spPr>
          <a:xfrm>
            <a:off x="4590016" y="4745354"/>
            <a:ext cx="7269339" cy="1992161"/>
          </a:xfrm>
          <a:prstGeom prst="wedgeRectCallout">
            <a:avLst>
              <a:gd name="adj1" fmla="val -57606"/>
              <a:gd name="adj2" fmla="val -37645"/>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r>
              <a:rPr lang="en-GB" sz="2800" dirty="0"/>
              <a:t>To find the change, I need to subtract £3.15 from £10. I can also do this mentally.</a:t>
            </a:r>
          </a:p>
          <a:p>
            <a:pPr algn="ctr"/>
            <a:r>
              <a:rPr lang="en-GB" sz="2800" dirty="0"/>
              <a:t>£10 - £3.00 = £7.00</a:t>
            </a:r>
          </a:p>
          <a:p>
            <a:pPr algn="ctr"/>
            <a:r>
              <a:rPr lang="en-GB" sz="2800" dirty="0"/>
              <a:t>£7.00 - £0.15 = £6.85</a:t>
            </a:r>
            <a:endParaRPr lang="en-GB" sz="3200" dirty="0"/>
          </a:p>
        </p:txBody>
      </p:sp>
    </p:spTree>
    <p:extLst>
      <p:ext uri="{BB962C8B-B14F-4D97-AF65-F5344CB8AC3E}">
        <p14:creationId xmlns:p14="http://schemas.microsoft.com/office/powerpoint/2010/main" val="37824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233393"/>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1B2BD8C-3B99-45FF-B59D-079B11DEABCF}"/>
                  </a:ext>
                </a:extLst>
              </p:cNvPr>
              <p:cNvSpPr/>
              <p:nvPr/>
            </p:nvSpPr>
            <p:spPr>
              <a:xfrm>
                <a:off x="1591126" y="1808722"/>
                <a:ext cx="8820200"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A shop sells 2kg of peanuts for £2.40 and 500g of cashew nuts for £1.35. Sarah buys </a:t>
                </a:r>
                <a14:m>
                  <m:oMath xmlns:m="http://schemas.openxmlformats.org/officeDocument/2006/math">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3</m:t>
                        </m:r>
                      </m:num>
                      <m:den>
                        <m:r>
                          <a:rPr lang="en-GB" sz="3600" b="0" i="1" smtClean="0">
                            <a:solidFill>
                              <a:schemeClr val="tx1"/>
                            </a:solidFill>
                            <a:latin typeface="Cambria Math" panose="02040503050406030204" pitchFamily="18" charset="0"/>
                          </a:rPr>
                          <m:t>4</m:t>
                        </m:r>
                      </m:den>
                    </m:f>
                  </m:oMath>
                </a14:m>
                <a:r>
                  <a:rPr lang="en-GB" sz="3600" dirty="0">
                    <a:solidFill>
                      <a:schemeClr val="tx1"/>
                    </a:solidFill>
                  </a:rPr>
                  <a:t> kg of peanuts and 1.5kg of cashew nuts. How much change will she get from £10?</a:t>
                </a:r>
              </a:p>
            </p:txBody>
          </p:sp>
        </mc:Choice>
        <mc:Fallback xmlns="">
          <p:sp>
            <p:nvSpPr>
              <p:cNvPr id="9" name="Rectangle 8">
                <a:extLst>
                  <a:ext uri="{FF2B5EF4-FFF2-40B4-BE49-F238E27FC236}">
                    <a16:creationId xmlns:a16="http://schemas.microsoft.com/office/drawing/2014/main" id="{31B2BD8C-3B99-45FF-B59D-079B11DEABCF}"/>
                  </a:ext>
                </a:extLst>
              </p:cNvPr>
              <p:cNvSpPr>
                <a:spLocks noRot="1" noChangeAspect="1" noMove="1" noResize="1" noEditPoints="1" noAdjustHandles="1" noChangeArrowheads="1" noChangeShapeType="1" noTextEdit="1"/>
              </p:cNvSpPr>
              <p:nvPr/>
            </p:nvSpPr>
            <p:spPr>
              <a:xfrm>
                <a:off x="1591126" y="1808722"/>
                <a:ext cx="8820200" cy="3052036"/>
              </a:xfrm>
              <a:prstGeom prst="rect">
                <a:avLst/>
              </a:prstGeom>
              <a:blipFill>
                <a:blip r:embed="rId5"/>
                <a:stretch>
                  <a:fillRect l="-2001" r="-2899"/>
                </a:stretch>
              </a:blipFill>
            </p:spPr>
            <p:txBody>
              <a:bodyPr/>
              <a:lstStyle/>
              <a:p>
                <a:r>
                  <a:rPr lang="en-GB">
                    <a:noFill/>
                  </a:rPr>
                  <a:t> </a:t>
                </a:r>
              </a:p>
            </p:txBody>
          </p:sp>
        </mc:Fallback>
      </mc:AlternateContent>
      <p:sp>
        <p:nvSpPr>
          <p:cNvPr id="7" name="Rectangle: Rounded Corners 6">
            <a:extLst>
              <a:ext uri="{FF2B5EF4-FFF2-40B4-BE49-F238E27FC236}">
                <a16:creationId xmlns:a16="http://schemas.microsoft.com/office/drawing/2014/main" id="{B81EBABE-38E6-4AA5-ABB9-6CDF2AE0EC69}"/>
              </a:ext>
            </a:extLst>
          </p:cNvPr>
          <p:cNvSpPr/>
          <p:nvPr/>
        </p:nvSpPr>
        <p:spPr>
          <a:xfrm>
            <a:off x="7343436" y="4557618"/>
            <a:ext cx="3755488"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£5.05</a:t>
            </a:r>
          </a:p>
        </p:txBody>
      </p:sp>
    </p:spTree>
    <p:extLst>
      <p:ext uri="{BB962C8B-B14F-4D97-AF65-F5344CB8AC3E}">
        <p14:creationId xmlns:p14="http://schemas.microsoft.com/office/powerpoint/2010/main" val="9960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2986" y="2019048"/>
            <a:ext cx="6006027" cy="2312321"/>
          </a:xfrm>
          <a:solidFill>
            <a:srgbClr val="EDCFE9"/>
          </a:solidFill>
          <a:ln w="57150">
            <a:solidFill>
              <a:schemeClr val="accent1"/>
            </a:solidFill>
          </a:ln>
        </p:spPr>
        <p:txBody>
          <a:bodyPr>
            <a:normAutofit/>
          </a:bodyPr>
          <a:lstStyle/>
          <a:p>
            <a:pPr algn="ctr"/>
            <a:r>
              <a:rPr lang="en-GB" sz="4000" b="1" dirty="0">
                <a:solidFill>
                  <a:schemeClr val="accent5">
                    <a:lumMod val="50000"/>
                  </a:schemeClr>
                </a:solidFill>
                <a:latin typeface="+mn-lt"/>
              </a:rPr>
              <a:t>Model Question 2</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5726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909336" y="2022861"/>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Henry went to the cinema to watch a film that started at 4:45pm. The film finished at 7:10pm.What was the duration of the film? Write your answer in hours and minutes. </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2 - Vocabulary</a:t>
            </a:r>
          </a:p>
        </p:txBody>
      </p:sp>
      <p:sp>
        <p:nvSpPr>
          <p:cNvPr id="2" name="Rectangle 1">
            <a:extLst>
              <a:ext uri="{FF2B5EF4-FFF2-40B4-BE49-F238E27FC236}">
                <a16:creationId xmlns:a16="http://schemas.microsoft.com/office/drawing/2014/main" id="{F6C40068-BB08-4DFA-ABA9-4867DD4F6FEB}"/>
              </a:ext>
            </a:extLst>
          </p:cNvPr>
          <p:cNvSpPr/>
          <p:nvPr/>
        </p:nvSpPr>
        <p:spPr>
          <a:xfrm>
            <a:off x="2888710" y="3209976"/>
            <a:ext cx="1433858" cy="465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596A296-4A7D-4C2A-BEFD-715BCDF1D2B3}"/>
              </a:ext>
            </a:extLst>
          </p:cNvPr>
          <p:cNvSpPr/>
          <p:nvPr/>
        </p:nvSpPr>
        <p:spPr>
          <a:xfrm>
            <a:off x="8243480" y="3209975"/>
            <a:ext cx="1383996" cy="465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216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18553"/>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2" name="Rectangle: Rounded Corners 11">
            <a:extLst>
              <a:ext uri="{FF2B5EF4-FFF2-40B4-BE49-F238E27FC236}">
                <a16:creationId xmlns:a16="http://schemas.microsoft.com/office/drawing/2014/main" id="{E18C8060-B011-46DF-9ACD-690C6721EC03}"/>
              </a:ext>
            </a:extLst>
          </p:cNvPr>
          <p:cNvSpPr/>
          <p:nvPr/>
        </p:nvSpPr>
        <p:spPr>
          <a:xfrm>
            <a:off x="9023407" y="2320021"/>
            <a:ext cx="2566737" cy="317633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3200" dirty="0"/>
          </a:p>
          <a:p>
            <a:pPr algn="ctr"/>
            <a:r>
              <a:rPr lang="en-GB" sz="3200" dirty="0"/>
              <a:t>started</a:t>
            </a:r>
          </a:p>
          <a:p>
            <a:pPr algn="ctr"/>
            <a:r>
              <a:rPr lang="en-GB" sz="3200" dirty="0"/>
              <a:t>finished</a:t>
            </a:r>
          </a:p>
          <a:p>
            <a:pPr algn="ctr"/>
            <a:r>
              <a:rPr lang="en-GB" sz="3200" dirty="0"/>
              <a:t>hours</a:t>
            </a:r>
          </a:p>
          <a:p>
            <a:pPr algn="ctr"/>
            <a:endParaRPr lang="en-GB" dirty="0"/>
          </a:p>
          <a:p>
            <a:pPr algn="ctr"/>
            <a:endParaRPr lang="en-GB" dirty="0"/>
          </a:p>
          <a:p>
            <a:pPr algn="ctr"/>
            <a:endParaRPr lang="en-GB" dirty="0"/>
          </a:p>
        </p:txBody>
      </p:sp>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185" y="1434244"/>
            <a:ext cx="7501926" cy="5287754"/>
          </a:xfrm>
          <a:prstGeom prst="rect">
            <a:avLst/>
          </a:prstGeom>
        </p:spPr>
      </p:pic>
    </p:spTree>
    <p:extLst>
      <p:ext uri="{BB962C8B-B14F-4D97-AF65-F5344CB8AC3E}">
        <p14:creationId xmlns:p14="http://schemas.microsoft.com/office/powerpoint/2010/main" val="90682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970953" y="230379"/>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402858"/>
            <a:ext cx="1168255" cy="771609"/>
          </a:xfrm>
          <a:prstGeom prst="rect">
            <a:avLst/>
          </a:prstGeom>
        </p:spPr>
      </p:pic>
      <p:sp>
        <p:nvSpPr>
          <p:cNvPr id="9" name="Rectangle: Rounded Corners 8">
            <a:extLst>
              <a:ext uri="{FF2B5EF4-FFF2-40B4-BE49-F238E27FC236}">
                <a16:creationId xmlns:a16="http://schemas.microsoft.com/office/drawing/2014/main" id="{566E6A9D-74FD-4623-97B9-1FEAB954DC82}"/>
              </a:ext>
            </a:extLst>
          </p:cNvPr>
          <p:cNvSpPr/>
          <p:nvPr/>
        </p:nvSpPr>
        <p:spPr>
          <a:xfrm>
            <a:off x="1215930" y="4173413"/>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a:t>
            </a:r>
            <a:r>
              <a:rPr kumimoji="0" lang="en-GB" sz="2800" b="0" i="0" u="none" strike="noStrike" kern="1200" cap="none" spc="0" normalizeH="0" baseline="0" noProof="0" dirty="0">
                <a:ln>
                  <a:noFill/>
                </a:ln>
                <a:solidFill>
                  <a:srgbClr val="000000"/>
                </a:solidFill>
                <a:effectLst/>
                <a:uLnTx/>
                <a:uFillTx/>
                <a:latin typeface="Calibri"/>
                <a:ea typeface="+mn-ea"/>
                <a:cs typeface="+mn-cs"/>
              </a:rPr>
              <a:t> Write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dirty="0">
                <a:solidFill>
                  <a:srgbClr val="000000"/>
                </a:solidFill>
                <a:latin typeface="Calibri"/>
              </a:rPr>
              <a:t>finished</a:t>
            </a:r>
            <a:r>
              <a:rPr kumimoji="0" lang="en-GB" sz="2800" b="0" i="1" u="none" strike="noStrike" kern="1200" cap="none" spc="0" normalizeH="0" baseline="0" noProof="0" dirty="0">
                <a:ln>
                  <a:noFill/>
                </a:ln>
                <a:solidFill>
                  <a:srgbClr val="000000"/>
                </a:solidFill>
                <a:effectLst/>
                <a:uLnTx/>
                <a:uFillTx/>
                <a:latin typeface="Calibri"/>
                <a:ea typeface="+mn-ea"/>
                <a:cs typeface="+mn-cs"/>
              </a:rPr>
              <a:t> b) </a:t>
            </a:r>
            <a:r>
              <a:rPr lang="en-GB" sz="2800" i="1" dirty="0">
                <a:solidFill>
                  <a:srgbClr val="000000"/>
                </a:solidFill>
                <a:latin typeface="Calibri"/>
              </a:rPr>
              <a:t>started</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In w</a:t>
            </a:r>
            <a:r>
              <a:rPr lang="en-GB" sz="2800" dirty="0">
                <a:solidFill>
                  <a:srgbClr val="000000"/>
                </a:solidFill>
                <a:latin typeface="Calibri"/>
              </a:rPr>
              <a:t>hat unit do you need to write the answer?</a:t>
            </a:r>
            <a:endParaRPr kumimoji="0" lang="en-GB" sz="2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
        <p:nvSpPr>
          <p:cNvPr id="11" name="Rectangle 10">
            <a:extLst>
              <a:ext uri="{FF2B5EF4-FFF2-40B4-BE49-F238E27FC236}">
                <a16:creationId xmlns:a16="http://schemas.microsoft.com/office/drawing/2014/main" id="{9593C3AD-F041-4B09-8822-149BE32AE4BB}"/>
              </a:ext>
            </a:extLst>
          </p:cNvPr>
          <p:cNvSpPr/>
          <p:nvPr/>
        </p:nvSpPr>
        <p:spPr>
          <a:xfrm>
            <a:off x="1199640" y="1540026"/>
            <a:ext cx="9962148" cy="23900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Henry went to the cinema to watch a film that started at 4:45pm. The film finished at  7:10pm. What was the duration of the film? Write your answer in hours. </a:t>
            </a:r>
          </a:p>
          <a:p>
            <a:pPr algn="ctr"/>
            <a:endParaRPr lang="en-GB" sz="2800" dirty="0">
              <a:solidFill>
                <a:schemeClr val="tx1"/>
              </a:solidFill>
            </a:endParaRPr>
          </a:p>
        </p:txBody>
      </p:sp>
      <p:sp>
        <p:nvSpPr>
          <p:cNvPr id="7" name="Rectangle 6">
            <a:extLst>
              <a:ext uri="{FF2B5EF4-FFF2-40B4-BE49-F238E27FC236}">
                <a16:creationId xmlns:a16="http://schemas.microsoft.com/office/drawing/2014/main" id="{CC01C27C-6529-4D66-B602-DD0563E442CC}"/>
              </a:ext>
            </a:extLst>
          </p:cNvPr>
          <p:cNvSpPr/>
          <p:nvPr/>
        </p:nvSpPr>
        <p:spPr>
          <a:xfrm>
            <a:off x="4446429" y="2223260"/>
            <a:ext cx="1152266" cy="511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C2A98C1-BD48-4D5B-AD23-EB44A57EF35B}"/>
              </a:ext>
            </a:extLst>
          </p:cNvPr>
          <p:cNvSpPr/>
          <p:nvPr/>
        </p:nvSpPr>
        <p:spPr>
          <a:xfrm>
            <a:off x="9651815" y="1783318"/>
            <a:ext cx="1100268" cy="49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806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909336" y="1955059"/>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Henry went to the cinema to watch a film that started at 4:45pm. The film finished at 7:10pm. What was the duration of the film? Write your answer in hours. </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4 - Answer Free Zone</a:t>
            </a:r>
          </a:p>
        </p:txBody>
      </p:sp>
      <p:sp>
        <p:nvSpPr>
          <p:cNvPr id="7" name="Rectangle: Rounded Corners 6">
            <a:extLst>
              <a:ext uri="{FF2B5EF4-FFF2-40B4-BE49-F238E27FC236}">
                <a16:creationId xmlns:a16="http://schemas.microsoft.com/office/drawing/2014/main" id="{B81EBABE-38E6-4AA5-ABB9-6CDF2AE0EC69}"/>
              </a:ext>
            </a:extLst>
          </p:cNvPr>
          <p:cNvSpPr/>
          <p:nvPr/>
        </p:nvSpPr>
        <p:spPr>
          <a:xfrm>
            <a:off x="7690278" y="4776130"/>
            <a:ext cx="3755488"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200" b="1" dirty="0"/>
              <a:t>Answer: 2 hours and 25 minutes</a:t>
            </a:r>
          </a:p>
        </p:txBody>
      </p:sp>
    </p:spTree>
    <p:extLst>
      <p:ext uri="{BB962C8B-B14F-4D97-AF65-F5344CB8AC3E}">
        <p14:creationId xmlns:p14="http://schemas.microsoft.com/office/powerpoint/2010/main" val="6888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tx1"/>
                </a:solidFill>
              </a:rPr>
              <a:t>Henry went to the cinema to watch a film that started at 4:45pm. The film finished at 7:10pm.What was the duration of the film? Write your answer in hours. </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Answer: 2 hours and 25 minutes</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357939" y="1769789"/>
            <a:ext cx="3387977" cy="1551479"/>
          </a:xfrm>
          <a:prstGeom prst="wedgeRectCallout">
            <a:avLst>
              <a:gd name="adj1" fmla="val -5765"/>
              <a:gd name="adj2" fmla="val -8966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To find time duration, I need to count the interval between the two times.</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402013" y="1581543"/>
            <a:ext cx="3387976" cy="1666154"/>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Firstly, I need to realise that this is a time duration question.</a:t>
            </a:r>
          </a:p>
        </p:txBody>
      </p:sp>
      <p:sp>
        <p:nvSpPr>
          <p:cNvPr id="28" name="Speech Bubble: Rectangle 8">
            <a:extLst>
              <a:ext uri="{FF2B5EF4-FFF2-40B4-BE49-F238E27FC236}">
                <a16:creationId xmlns:a16="http://schemas.microsoft.com/office/drawing/2014/main" id="{BC6B00E6-1372-4244-B66F-FD12651D3FA9}"/>
              </a:ext>
            </a:extLst>
          </p:cNvPr>
          <p:cNvSpPr/>
          <p:nvPr/>
        </p:nvSpPr>
        <p:spPr>
          <a:xfrm>
            <a:off x="4969962" y="4085853"/>
            <a:ext cx="6339169" cy="2356988"/>
          </a:xfrm>
          <a:prstGeom prst="wedgeRectCallout">
            <a:avLst>
              <a:gd name="adj1" fmla="val -3527"/>
              <a:gd name="adj2" fmla="val -81641"/>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The starting time is 4:45pm and it finishes at 7:10pm. If I count on from 4:45 to 5:00, that is fifteen minutes. Then I could add two hours to get to 7:00. Finally, I have the last ten minutes to add. The total time is 2 hours and 25 minutes.</a:t>
            </a:r>
          </a:p>
        </p:txBody>
      </p:sp>
    </p:spTree>
    <p:extLst>
      <p:ext uri="{BB962C8B-B14F-4D97-AF65-F5344CB8AC3E}">
        <p14:creationId xmlns:p14="http://schemas.microsoft.com/office/powerpoint/2010/main" val="20097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175966"/>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tx1"/>
                </a:solidFill>
              </a:rPr>
              <a:t>Henry went to the cinema to watch a film that started at 4:45pm. The film finished at 7:10pm.What was the duration of the film? Write your answer in hours. </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Answer: 2 hours and 25 minutes</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205797" y="1583538"/>
            <a:ext cx="7712994" cy="1538883"/>
          </a:xfrm>
          <a:prstGeom prst="wedgeRectCallout">
            <a:avLst>
              <a:gd name="adj1" fmla="val 34418"/>
              <a:gd name="adj2" fmla="val -7345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br>
              <a:rPr lang="en-GB" sz="2800" dirty="0"/>
            </a:br>
            <a:endParaRPr lang="en-GB" sz="2800" dirty="0"/>
          </a:p>
          <a:p>
            <a:pPr algn="ctr"/>
            <a:r>
              <a:rPr lang="en-GB" sz="2800" dirty="0"/>
              <a:t>The easiest way to show this, and be very accurate with the timings, is on a time line.</a:t>
            </a:r>
            <a:endParaRPr lang="en-GB" sz="2800" b="0" dirty="0"/>
          </a:p>
          <a:p>
            <a:pPr algn="ctr"/>
            <a:endParaRPr lang="en-GB" sz="2800" dirty="0"/>
          </a:p>
          <a:p>
            <a:pPr algn="ctr"/>
            <a:endParaRPr lang="en-GB" sz="2800" b="0" dirty="0"/>
          </a:p>
          <a:p>
            <a:pPr algn="ctr"/>
            <a:endParaRPr lang="en-GB" sz="2800" b="0" dirty="0"/>
          </a:p>
          <a:p>
            <a:pPr algn="ctr"/>
            <a:endParaRPr lang="en-GB" sz="2800" b="0" dirty="0"/>
          </a:p>
          <a:p>
            <a:pPr algn="ctr"/>
            <a:endParaRPr lang="en-GB" sz="2800" dirty="0"/>
          </a:p>
          <a:p>
            <a:pPr algn="ctr"/>
            <a:endParaRPr lang="en-GB" sz="2800" dirty="0"/>
          </a:p>
          <a:p>
            <a:pPr algn="ctr"/>
            <a:endParaRPr lang="en-GB" sz="2800" b="0" dirty="0"/>
          </a:p>
          <a:p>
            <a:pPr algn="ctr"/>
            <a:endParaRPr lang="en-GB" sz="2800" b="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p:txBody>
      </p:sp>
      <p:cxnSp>
        <p:nvCxnSpPr>
          <p:cNvPr id="13" name="Straight Connector 12"/>
          <p:cNvCxnSpPr/>
          <p:nvPr/>
        </p:nvCxnSpPr>
        <p:spPr>
          <a:xfrm>
            <a:off x="5160579" y="4677103"/>
            <a:ext cx="6001209" cy="31531"/>
          </a:xfrm>
          <a:prstGeom prst="line">
            <a:avLst/>
          </a:prstGeom>
          <a:ln w="19050"/>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866289" y="4692868"/>
            <a:ext cx="851339" cy="523220"/>
          </a:xfrm>
          <a:prstGeom prst="rect">
            <a:avLst/>
          </a:prstGeom>
          <a:noFill/>
        </p:spPr>
        <p:txBody>
          <a:bodyPr wrap="square" rtlCol="0">
            <a:spAutoFit/>
          </a:bodyPr>
          <a:lstStyle/>
          <a:p>
            <a:r>
              <a:rPr lang="en-GB" sz="2800" b="1" dirty="0"/>
              <a:t>4:45</a:t>
            </a:r>
          </a:p>
        </p:txBody>
      </p:sp>
      <p:sp>
        <p:nvSpPr>
          <p:cNvPr id="15" name="TextBox 14"/>
          <p:cNvSpPr txBox="1"/>
          <p:nvPr/>
        </p:nvSpPr>
        <p:spPr>
          <a:xfrm>
            <a:off x="10722981" y="4709917"/>
            <a:ext cx="877614" cy="523220"/>
          </a:xfrm>
          <a:prstGeom prst="rect">
            <a:avLst/>
          </a:prstGeom>
          <a:noFill/>
        </p:spPr>
        <p:txBody>
          <a:bodyPr wrap="square" rtlCol="0">
            <a:spAutoFit/>
          </a:bodyPr>
          <a:lstStyle/>
          <a:p>
            <a:r>
              <a:rPr lang="en-GB" sz="2800" b="1" dirty="0"/>
              <a:t>7:10</a:t>
            </a:r>
          </a:p>
        </p:txBody>
      </p:sp>
      <p:sp>
        <p:nvSpPr>
          <p:cNvPr id="16" name="Arc 15"/>
          <p:cNvSpPr/>
          <p:nvPr/>
        </p:nvSpPr>
        <p:spPr>
          <a:xfrm>
            <a:off x="5179391" y="4120055"/>
            <a:ext cx="1589274" cy="945931"/>
          </a:xfrm>
          <a:prstGeom prst="arc">
            <a:avLst>
              <a:gd name="adj1" fmla="val 10895468"/>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7" name="Arc 16"/>
          <p:cNvSpPr/>
          <p:nvPr/>
        </p:nvSpPr>
        <p:spPr>
          <a:xfrm>
            <a:off x="6783817" y="4051408"/>
            <a:ext cx="2827280" cy="1107950"/>
          </a:xfrm>
          <a:prstGeom prst="arc">
            <a:avLst>
              <a:gd name="adj1" fmla="val 10895468"/>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8" name="Arc 17"/>
          <p:cNvSpPr/>
          <p:nvPr/>
        </p:nvSpPr>
        <p:spPr>
          <a:xfrm>
            <a:off x="9611097" y="4178980"/>
            <a:ext cx="1538076" cy="945931"/>
          </a:xfrm>
          <a:prstGeom prst="arc">
            <a:avLst>
              <a:gd name="adj1" fmla="val 10895468"/>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9" name="TextBox 18"/>
          <p:cNvSpPr txBox="1"/>
          <p:nvPr/>
        </p:nvSpPr>
        <p:spPr>
          <a:xfrm>
            <a:off x="5550206" y="3678192"/>
            <a:ext cx="1132903" cy="369332"/>
          </a:xfrm>
          <a:prstGeom prst="rect">
            <a:avLst/>
          </a:prstGeom>
          <a:noFill/>
        </p:spPr>
        <p:txBody>
          <a:bodyPr wrap="square" rtlCol="0">
            <a:spAutoFit/>
          </a:bodyPr>
          <a:lstStyle/>
          <a:p>
            <a:r>
              <a:rPr lang="en-GB" dirty="0"/>
              <a:t>15 mins</a:t>
            </a:r>
          </a:p>
        </p:txBody>
      </p:sp>
      <p:sp>
        <p:nvSpPr>
          <p:cNvPr id="20" name="TextBox 19"/>
          <p:cNvSpPr txBox="1"/>
          <p:nvPr/>
        </p:nvSpPr>
        <p:spPr>
          <a:xfrm>
            <a:off x="7631005" y="3629876"/>
            <a:ext cx="1132903" cy="369332"/>
          </a:xfrm>
          <a:prstGeom prst="rect">
            <a:avLst/>
          </a:prstGeom>
          <a:noFill/>
        </p:spPr>
        <p:txBody>
          <a:bodyPr wrap="square" rtlCol="0">
            <a:spAutoFit/>
          </a:bodyPr>
          <a:lstStyle/>
          <a:p>
            <a:r>
              <a:rPr lang="en-GB" dirty="0"/>
              <a:t>2 hours</a:t>
            </a:r>
          </a:p>
        </p:txBody>
      </p:sp>
      <p:sp>
        <p:nvSpPr>
          <p:cNvPr id="21" name="TextBox 20"/>
          <p:cNvSpPr txBox="1"/>
          <p:nvPr/>
        </p:nvSpPr>
        <p:spPr>
          <a:xfrm>
            <a:off x="9891832" y="3762703"/>
            <a:ext cx="1132903" cy="369332"/>
          </a:xfrm>
          <a:prstGeom prst="rect">
            <a:avLst/>
          </a:prstGeom>
          <a:noFill/>
        </p:spPr>
        <p:txBody>
          <a:bodyPr wrap="square" rtlCol="0">
            <a:spAutoFit/>
          </a:bodyPr>
          <a:lstStyle/>
          <a:p>
            <a:r>
              <a:rPr lang="en-GB" dirty="0"/>
              <a:t>10 mins</a:t>
            </a:r>
          </a:p>
        </p:txBody>
      </p:sp>
      <p:sp>
        <p:nvSpPr>
          <p:cNvPr id="22" name="TextBox 21"/>
          <p:cNvSpPr txBox="1"/>
          <p:nvPr/>
        </p:nvSpPr>
        <p:spPr>
          <a:xfrm>
            <a:off x="6403842" y="4718982"/>
            <a:ext cx="851339" cy="523220"/>
          </a:xfrm>
          <a:prstGeom prst="rect">
            <a:avLst/>
          </a:prstGeom>
          <a:noFill/>
        </p:spPr>
        <p:txBody>
          <a:bodyPr wrap="square" rtlCol="0">
            <a:spAutoFit/>
          </a:bodyPr>
          <a:lstStyle/>
          <a:p>
            <a:r>
              <a:rPr lang="en-GB" sz="2800" dirty="0"/>
              <a:t>5:00</a:t>
            </a:r>
          </a:p>
        </p:txBody>
      </p:sp>
      <p:sp>
        <p:nvSpPr>
          <p:cNvPr id="23" name="TextBox 22"/>
          <p:cNvSpPr txBox="1"/>
          <p:nvPr/>
        </p:nvSpPr>
        <p:spPr>
          <a:xfrm>
            <a:off x="9217955" y="4729263"/>
            <a:ext cx="851339" cy="523220"/>
          </a:xfrm>
          <a:prstGeom prst="rect">
            <a:avLst/>
          </a:prstGeom>
          <a:noFill/>
        </p:spPr>
        <p:txBody>
          <a:bodyPr wrap="square" rtlCol="0">
            <a:spAutoFit/>
          </a:bodyPr>
          <a:lstStyle/>
          <a:p>
            <a:r>
              <a:rPr lang="en-GB" sz="2800" dirty="0"/>
              <a:t>7:00</a:t>
            </a:r>
          </a:p>
        </p:txBody>
      </p:sp>
      <p:sp>
        <p:nvSpPr>
          <p:cNvPr id="3" name="Oval 2"/>
          <p:cNvSpPr/>
          <p:nvPr/>
        </p:nvSpPr>
        <p:spPr>
          <a:xfrm>
            <a:off x="5528440" y="3642186"/>
            <a:ext cx="966953" cy="407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7623317" y="3594940"/>
            <a:ext cx="966953" cy="407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9891832" y="3695840"/>
            <a:ext cx="966953" cy="407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5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P spid="16" grpId="0" animBg="1"/>
      <p:bldP spid="17" grpId="0" animBg="1"/>
      <p:bldP spid="18" grpId="0" animBg="1"/>
      <p:bldP spid="19" grpId="0"/>
      <p:bldP spid="20" grpId="0"/>
      <p:bldP spid="21" grpId="0"/>
      <p:bldP spid="22" grpId="0"/>
      <p:bldP spid="23" grpId="0"/>
      <p:bldP spid="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475873" y="1831955"/>
            <a:ext cx="9101788" cy="3725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Kelly arrived at the bus stop at 15:15. The buses stop at 42 minutes past the hour. How long will Kelly have to wait for the bus to arrive? Write your answer in minutes.</a:t>
            </a:r>
          </a:p>
        </p:txBody>
      </p:sp>
      <p:sp>
        <p:nvSpPr>
          <p:cNvPr id="2" name="Rectangle: Rounded Corners 1">
            <a:extLst>
              <a:ext uri="{FF2B5EF4-FFF2-40B4-BE49-F238E27FC236}">
                <a16:creationId xmlns:a16="http://schemas.microsoft.com/office/drawing/2014/main" id="{50A6B113-655C-4D29-9197-860CBB7D3442}"/>
              </a:ext>
            </a:extLst>
          </p:cNvPr>
          <p:cNvSpPr/>
          <p:nvPr/>
        </p:nvSpPr>
        <p:spPr>
          <a:xfrm>
            <a:off x="7651995" y="5031939"/>
            <a:ext cx="3709688"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200" b="1" dirty="0"/>
              <a:t>Answer: 27 minutes</a:t>
            </a:r>
          </a:p>
        </p:txBody>
      </p:sp>
    </p:spTree>
    <p:extLst>
      <p:ext uri="{BB962C8B-B14F-4D97-AF65-F5344CB8AC3E}">
        <p14:creationId xmlns:p14="http://schemas.microsoft.com/office/powerpoint/2010/main" val="39277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485063" y="365124"/>
            <a:ext cx="7221874" cy="860541"/>
          </a:xfrm>
          <a:solidFill>
            <a:srgbClr val="EDCFE9"/>
          </a:solidFill>
          <a:ln>
            <a:solidFill>
              <a:srgbClr val="002060"/>
            </a:solidFill>
          </a:ln>
        </p:spPr>
        <p:txBody>
          <a:bodyPr>
            <a:normAutofit/>
          </a:bodyPr>
          <a:lstStyle/>
          <a:p>
            <a:pPr algn="ctr"/>
            <a:r>
              <a:rPr lang="en-GB" sz="4000" b="1" dirty="0">
                <a:solidFill>
                  <a:srgbClr val="002060"/>
                </a:solidFill>
                <a:latin typeface="+mn-lt"/>
              </a:rPr>
              <a:t>Teacher guidance</a:t>
            </a:r>
          </a:p>
        </p:txBody>
      </p:sp>
      <p:pic>
        <p:nvPicPr>
          <p:cNvPr id="6" name="Picture 5">
            <a:extLst>
              <a:ext uri="{FF2B5EF4-FFF2-40B4-BE49-F238E27FC236}">
                <a16:creationId xmlns:a16="http://schemas.microsoft.com/office/drawing/2014/main" id="{50DF49D5-335C-4DAA-9381-E552FB1A6104}"/>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7" name="Picture 6">
            <a:extLst>
              <a:ext uri="{FF2B5EF4-FFF2-40B4-BE49-F238E27FC236}">
                <a16:creationId xmlns:a16="http://schemas.microsoft.com/office/drawing/2014/main" id="{5386615A-172D-406D-B39E-EF5581B7FC9D}"/>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4" name="Rectangle 3">
            <a:extLst>
              <a:ext uri="{FF2B5EF4-FFF2-40B4-BE49-F238E27FC236}">
                <a16:creationId xmlns:a16="http://schemas.microsoft.com/office/drawing/2014/main" id="{65BB0EEA-728B-4CB0-A903-86F0412A07E1}"/>
              </a:ext>
            </a:extLst>
          </p:cNvPr>
          <p:cNvSpPr/>
          <p:nvPr/>
        </p:nvSpPr>
        <p:spPr>
          <a:xfrm>
            <a:off x="354771" y="1427747"/>
            <a:ext cx="11482458" cy="5196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2060"/>
                </a:solidFill>
              </a:rPr>
              <a:t>Typically, pupils lack confidence tackling word problems, mainly because they involve several steps and a large amount of information to process. Barriers to successfully answering these may, of course, be the mathematical concepts being assessed, but the amount of reading, the challenging vocabulary, as well as identifying the correct operation/s to perform, is not to be underestimated.</a:t>
            </a:r>
          </a:p>
          <a:p>
            <a:endParaRPr lang="en-US" sz="2400" dirty="0">
              <a:solidFill>
                <a:srgbClr val="002060"/>
              </a:solidFill>
            </a:endParaRPr>
          </a:p>
          <a:p>
            <a:r>
              <a:rPr lang="en-US" sz="2400" dirty="0">
                <a:solidFill>
                  <a:srgbClr val="002060"/>
                </a:solidFill>
              </a:rPr>
              <a:t>This therapy begins by explaining a suggested teaching strategy for these question types. The intention of this strategy is to </a:t>
            </a:r>
            <a:r>
              <a:rPr lang="en-US" sz="2400" b="1" dirty="0">
                <a:solidFill>
                  <a:srgbClr val="002060"/>
                </a:solidFill>
              </a:rPr>
              <a:t>develop pupil confidence </a:t>
            </a:r>
            <a:r>
              <a:rPr lang="en-US" sz="2400" dirty="0">
                <a:solidFill>
                  <a:srgbClr val="002060"/>
                </a:solidFill>
              </a:rPr>
              <a:t>in tackling such questions through high-quality modelling. Using the teach, model and apply format, it will take pupils through this strategy with two modelled questions. Pupils will then have the opportunity to apply this independently.</a:t>
            </a:r>
          </a:p>
          <a:p>
            <a:endParaRPr lang="en-US" sz="2400" dirty="0">
              <a:solidFill>
                <a:srgbClr val="002060"/>
              </a:solidFill>
            </a:endParaRPr>
          </a:p>
          <a:p>
            <a:r>
              <a:rPr lang="en-US" sz="2400" b="1" dirty="0">
                <a:solidFill>
                  <a:srgbClr val="002060"/>
                </a:solidFill>
              </a:rPr>
              <a:t>The guidance notes under each slide explain each stage. It is assumed that Stage One, the teaching of the mathematical skill/concept involved, has been already taught.</a:t>
            </a:r>
            <a:endParaRPr lang="en-US" sz="2400" dirty="0">
              <a:solidFill>
                <a:srgbClr val="002060"/>
              </a:solidFill>
            </a:endParaRPr>
          </a:p>
        </p:txBody>
      </p:sp>
    </p:spTree>
    <p:extLst>
      <p:ext uri="{BB962C8B-B14F-4D97-AF65-F5344CB8AC3E}">
        <p14:creationId xmlns:p14="http://schemas.microsoft.com/office/powerpoint/2010/main" val="25179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299258"/>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Your Turn</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562632" y="2057397"/>
            <a:ext cx="4927745" cy="354129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 film starts at 6:26pm. It lasts 145 minutes. What time will the film finish? </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AF0EBE5-EFAE-4D6B-A47D-65C036F60B73}"/>
                  </a:ext>
                </a:extLst>
              </p:cNvPr>
              <p:cNvSpPr/>
              <p:nvPr/>
            </p:nvSpPr>
            <p:spPr>
              <a:xfrm>
                <a:off x="6150267" y="2057397"/>
                <a:ext cx="5361991" cy="3910265"/>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 block of cheese costs £2.80. 500ml of orange juice costs £1.30. Emma buys 2 </a:t>
                </a:r>
                <a14:m>
                  <m:oMath xmlns:m="http://schemas.openxmlformats.org/officeDocument/2006/math">
                    <m:f>
                      <m:fPr>
                        <m:ctrlPr>
                          <a:rPr lang="en-GB" sz="3200" b="0" i="1" smtClean="0">
                            <a:solidFill>
                              <a:schemeClr val="tx1"/>
                            </a:solidFill>
                            <a:latin typeface="Cambria Math" panose="02040503050406030204" pitchFamily="18" charset="0"/>
                          </a:rPr>
                        </m:ctrlPr>
                      </m:fPr>
                      <m:num>
                        <m:r>
                          <a:rPr lang="en-GB" sz="3200" b="0" i="1" smtClean="0">
                            <a:solidFill>
                              <a:schemeClr val="tx1"/>
                            </a:solidFill>
                            <a:latin typeface="Cambria Math" panose="02040503050406030204" pitchFamily="18" charset="0"/>
                          </a:rPr>
                          <m:t>1</m:t>
                        </m:r>
                      </m:num>
                      <m:den>
                        <m:r>
                          <a:rPr lang="en-GB" sz="3200" b="0" i="1" smtClean="0">
                            <a:solidFill>
                              <a:schemeClr val="tx1"/>
                            </a:solidFill>
                            <a:latin typeface="Cambria Math" panose="02040503050406030204" pitchFamily="18" charset="0"/>
                          </a:rPr>
                          <m:t>4</m:t>
                        </m:r>
                      </m:den>
                    </m:f>
                  </m:oMath>
                </a14:m>
                <a:endParaRPr lang="en-GB" sz="3200" b="0" dirty="0">
                  <a:solidFill>
                    <a:schemeClr val="tx1"/>
                  </a:solidFill>
                </a:endParaRPr>
              </a:p>
              <a:p>
                <a:pPr algn="ctr"/>
                <a:r>
                  <a:rPr lang="en-GB" sz="3200" dirty="0">
                    <a:solidFill>
                      <a:schemeClr val="tx1"/>
                    </a:solidFill>
                  </a:rPr>
                  <a:t>blocks of cheese and 250ml of orange juice. How much change will she receive if she pays with a £20 note?</a:t>
                </a:r>
              </a:p>
            </p:txBody>
          </p:sp>
        </mc:Choice>
        <mc:Fallback xmlns="">
          <p:sp>
            <p:nvSpPr>
              <p:cNvPr id="7" name="Rectangle 6">
                <a:extLst>
                  <a:ext uri="{FF2B5EF4-FFF2-40B4-BE49-F238E27FC236}">
                    <a16:creationId xmlns:a16="http://schemas.microsoft.com/office/drawing/2014/main" id="{CAF0EBE5-EFAE-4D6B-A47D-65C036F60B73}"/>
                  </a:ext>
                </a:extLst>
              </p:cNvPr>
              <p:cNvSpPr>
                <a:spLocks noRot="1" noChangeAspect="1" noMove="1" noResize="1" noEditPoints="1" noAdjustHandles="1" noChangeArrowheads="1" noChangeShapeType="1" noTextEdit="1"/>
              </p:cNvSpPr>
              <p:nvPr/>
            </p:nvSpPr>
            <p:spPr>
              <a:xfrm>
                <a:off x="6150267" y="2057397"/>
                <a:ext cx="5361991" cy="3910265"/>
              </a:xfrm>
              <a:prstGeom prst="rect">
                <a:avLst/>
              </a:prstGeom>
              <a:blipFill>
                <a:blip r:embed="rId5"/>
                <a:stretch>
                  <a:fillRect l="-1022" r="-2611" b="-2329"/>
                </a:stretch>
              </a:blipFill>
              <a:ln>
                <a:solidFill>
                  <a:srgbClr val="0070C0"/>
                </a:solidFill>
              </a:ln>
            </p:spPr>
            <p:txBody>
              <a:bodyPr/>
              <a:lstStyle/>
              <a:p>
                <a:r>
                  <a:rPr lang="en-GB">
                    <a:noFill/>
                  </a:rPr>
                  <a:t> </a:t>
                </a:r>
              </a:p>
            </p:txBody>
          </p:sp>
        </mc:Fallback>
      </mc:AlternateContent>
    </p:spTree>
    <p:extLst>
      <p:ext uri="{BB962C8B-B14F-4D97-AF65-F5344CB8AC3E}">
        <p14:creationId xmlns:p14="http://schemas.microsoft.com/office/powerpoint/2010/main" val="3810632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5820" y="242228"/>
            <a:ext cx="8069179"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512046" y="1540045"/>
            <a:ext cx="8776333" cy="50757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endParaRPr lang="en-GB" sz="2800" b="1" dirty="0">
              <a:solidFill>
                <a:srgbClr val="002060"/>
              </a:solidFill>
            </a:endParaRPr>
          </a:p>
          <a:p>
            <a:pPr marL="514350" indent="-514350">
              <a:buAutoNum type="arabicPeriod"/>
            </a:pPr>
            <a:r>
              <a:rPr lang="en-GB" sz="2800" b="1" dirty="0">
                <a:solidFill>
                  <a:srgbClr val="002060"/>
                </a:solidFill>
              </a:rPr>
              <a:t>Take Two </a:t>
            </a:r>
            <a:r>
              <a:rPr lang="en-GB" sz="2800" dirty="0">
                <a:solidFill>
                  <a:srgbClr val="002060"/>
                </a:solidFill>
              </a:rPr>
              <a:t>– read the question twice, once to get a general idea of context and vocabulary; the second to understand exactly what is being asked.</a:t>
            </a:r>
          </a:p>
          <a:p>
            <a:pPr marL="514350" indent="-514350">
              <a:buAutoNum type="arabicPeriod"/>
            </a:pPr>
            <a:r>
              <a:rPr lang="en-GB" sz="2800" dirty="0">
                <a:solidFill>
                  <a:srgbClr val="002060"/>
                </a:solidFill>
              </a:rPr>
              <a:t>Underline/highlight </a:t>
            </a:r>
            <a:r>
              <a:rPr lang="en-GB" sz="2800" b="1" dirty="0">
                <a:solidFill>
                  <a:srgbClr val="002060"/>
                </a:solidFill>
              </a:rPr>
              <a:t>key information </a:t>
            </a:r>
            <a:r>
              <a:rPr lang="en-GB" sz="2800" dirty="0">
                <a:solidFill>
                  <a:srgbClr val="002060"/>
                </a:solidFill>
              </a:rPr>
              <a:t>(or eliminate information from your enquiries - like a detective!)</a:t>
            </a:r>
          </a:p>
          <a:p>
            <a:pPr marL="514350" indent="-514350">
              <a:buAutoNum type="arabicPeriod" startAt="3"/>
            </a:pPr>
            <a:r>
              <a:rPr lang="en-GB" sz="2800" b="1" dirty="0">
                <a:solidFill>
                  <a:srgbClr val="002060"/>
                </a:solidFill>
              </a:rPr>
              <a:t>Give us a clue </a:t>
            </a:r>
            <a:r>
              <a:rPr lang="en-GB" sz="2800" dirty="0">
                <a:solidFill>
                  <a:srgbClr val="002060"/>
                </a:solidFill>
              </a:rPr>
              <a:t>– look for key words to guide you to the operation needed, e.g. </a:t>
            </a:r>
            <a:r>
              <a:rPr lang="en-GB" sz="2800" i="1" dirty="0">
                <a:solidFill>
                  <a:srgbClr val="002060"/>
                </a:solidFill>
              </a:rPr>
              <a:t>altogether</a:t>
            </a:r>
            <a:r>
              <a:rPr lang="en-GB" sz="2800" dirty="0">
                <a:solidFill>
                  <a:srgbClr val="002060"/>
                </a:solidFill>
              </a:rPr>
              <a:t> suggests addition, </a:t>
            </a:r>
            <a:r>
              <a:rPr lang="en-GB" sz="2800" i="1" dirty="0">
                <a:solidFill>
                  <a:srgbClr val="002060"/>
                </a:solidFill>
              </a:rPr>
              <a:t>share</a:t>
            </a:r>
            <a:r>
              <a:rPr lang="en-GB" sz="2800" dirty="0">
                <a:solidFill>
                  <a:srgbClr val="002060"/>
                </a:solidFill>
              </a:rPr>
              <a:t> suggests division etc.</a:t>
            </a:r>
          </a:p>
          <a:p>
            <a:pPr marL="514350" indent="-514350">
              <a:buAutoNum type="arabicPeriod" startAt="3"/>
            </a:pPr>
            <a:r>
              <a:rPr lang="en-GB" sz="2800" b="1" dirty="0">
                <a:solidFill>
                  <a:srgbClr val="002060"/>
                </a:solidFill>
              </a:rPr>
              <a:t>Summarise </a:t>
            </a:r>
            <a:r>
              <a:rPr lang="en-GB" sz="2800" dirty="0">
                <a:solidFill>
                  <a:srgbClr val="002060"/>
                </a:solidFill>
              </a:rPr>
              <a:t>– in your head, summarise the question back to yourself, e.g. </a:t>
            </a:r>
            <a:r>
              <a:rPr lang="en-GB" sz="2400" i="1" dirty="0">
                <a:solidFill>
                  <a:srgbClr val="002060"/>
                </a:solidFill>
              </a:rPr>
              <a:t>So, I’ve got to add the cost of 3 adults to the cost of a child, then subtract that from £50.00.</a:t>
            </a:r>
          </a:p>
          <a:p>
            <a:pPr marL="514350" indent="-514350">
              <a:buAutoNum type="arabicPeriod" startAt="3"/>
            </a:pPr>
            <a:endParaRPr lang="en-GB" sz="2800" dirty="0">
              <a:solidFill>
                <a:srgbClr val="002060"/>
              </a:solidFill>
            </a:endParaRPr>
          </a:p>
        </p:txBody>
      </p:sp>
      <p:pic>
        <p:nvPicPr>
          <p:cNvPr id="1026" name="Picture 2" descr="See the source image">
            <a:extLst>
              <a:ext uri="{FF2B5EF4-FFF2-40B4-BE49-F238E27FC236}">
                <a16:creationId xmlns:a16="http://schemas.microsoft.com/office/drawing/2014/main" id="{A8FDA482-17B7-47B3-8DF6-740016DCC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657" y="1849552"/>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57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8889" y="376894"/>
            <a:ext cx="8474222"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617420" y="1885458"/>
            <a:ext cx="8474222" cy="460741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002060"/>
                </a:solidFill>
              </a:rPr>
              <a:t>5. </a:t>
            </a:r>
            <a:r>
              <a:rPr lang="en-GB" sz="3200" b="1" dirty="0">
                <a:solidFill>
                  <a:srgbClr val="002060"/>
                </a:solidFill>
              </a:rPr>
              <a:t>Estimate</a:t>
            </a:r>
            <a:r>
              <a:rPr lang="en-GB" sz="3200" dirty="0">
                <a:solidFill>
                  <a:srgbClr val="002060"/>
                </a:solidFill>
              </a:rPr>
              <a:t> – round the numbers to give a rough idea of what the answer should be and jot it down.</a:t>
            </a:r>
          </a:p>
          <a:p>
            <a:r>
              <a:rPr lang="en-GB" sz="3200" dirty="0">
                <a:solidFill>
                  <a:srgbClr val="002060"/>
                </a:solidFill>
              </a:rPr>
              <a:t>6. </a:t>
            </a:r>
            <a:r>
              <a:rPr lang="en-GB" sz="3200" b="1" dirty="0">
                <a:solidFill>
                  <a:srgbClr val="002060"/>
                </a:solidFill>
              </a:rPr>
              <a:t>Calculate </a:t>
            </a:r>
            <a:r>
              <a:rPr lang="en-GB" sz="3200" dirty="0">
                <a:solidFill>
                  <a:srgbClr val="002060"/>
                </a:solidFill>
              </a:rPr>
              <a:t>– make sure you align digits carefully.</a:t>
            </a:r>
          </a:p>
          <a:p>
            <a:r>
              <a:rPr lang="en-GB" sz="3200" dirty="0">
                <a:solidFill>
                  <a:srgbClr val="002060"/>
                </a:solidFill>
              </a:rPr>
              <a:t>8. Read the question back – </a:t>
            </a:r>
            <a:r>
              <a:rPr lang="en-GB" sz="3200" b="1" dirty="0">
                <a:solidFill>
                  <a:srgbClr val="002060"/>
                </a:solidFill>
              </a:rPr>
              <a:t>have you answered it</a:t>
            </a:r>
            <a:r>
              <a:rPr lang="en-GB" sz="3200" dirty="0">
                <a:solidFill>
                  <a:srgbClr val="002060"/>
                </a:solidFill>
              </a:rPr>
              <a:t>?</a:t>
            </a:r>
          </a:p>
          <a:p>
            <a:r>
              <a:rPr lang="en-GB" sz="3200" dirty="0">
                <a:solidFill>
                  <a:srgbClr val="002060"/>
                </a:solidFill>
              </a:rPr>
              <a:t>9. Look            at your original estimate – does your answer seem reasonable?</a:t>
            </a:r>
          </a:p>
        </p:txBody>
      </p:sp>
      <p:pic>
        <p:nvPicPr>
          <p:cNvPr id="7" name="Graphic 6" descr="Eye">
            <a:extLst>
              <a:ext uri="{FF2B5EF4-FFF2-40B4-BE49-F238E27FC236}">
                <a16:creationId xmlns:a16="http://schemas.microsoft.com/office/drawing/2014/main" id="{FD006C42-B8E5-4A2A-8010-F53391EFA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12825" y="5157537"/>
            <a:ext cx="914400" cy="914400"/>
          </a:xfrm>
          <a:prstGeom prst="rect">
            <a:avLst/>
          </a:prstGeom>
        </p:spPr>
      </p:pic>
      <p:pic>
        <p:nvPicPr>
          <p:cNvPr id="8" name="Picture 2" descr="See the source image">
            <a:extLst>
              <a:ext uri="{FF2B5EF4-FFF2-40B4-BE49-F238E27FC236}">
                <a16:creationId xmlns:a16="http://schemas.microsoft.com/office/drawing/2014/main" id="{940906D1-C24E-490B-B1CC-0CE5C0127B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840" y="2336973"/>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72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239611" y="365124"/>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Next Steps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1545245" y="4572412"/>
            <a:ext cx="8165432" cy="184484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Once pupils have developed greater confidence in tackling these word problems, they will then need to develop strategies when working independently. A suggestion is on the following slides.</a:t>
            </a:r>
          </a:p>
        </p:txBody>
      </p:sp>
      <p:sp>
        <p:nvSpPr>
          <p:cNvPr id="6" name="Rectangle 5">
            <a:extLst>
              <a:ext uri="{FF2B5EF4-FFF2-40B4-BE49-F238E27FC236}">
                <a16:creationId xmlns:a16="http://schemas.microsoft.com/office/drawing/2014/main" id="{67F7458D-4B76-4490-8ECD-7EBD9620D5DB}"/>
              </a:ext>
            </a:extLst>
          </p:cNvPr>
          <p:cNvSpPr/>
          <p:nvPr/>
        </p:nvSpPr>
        <p:spPr>
          <a:xfrm>
            <a:off x="1245864" y="1749375"/>
            <a:ext cx="8764193" cy="255553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To consolidate the language aspects of these problems, a suggestion is that the number free zone questions could form part of a guided reading session. Use Slide 7 as a model. A template can also be found in the </a:t>
            </a:r>
            <a:r>
              <a:rPr lang="en-GB" sz="2800" dirty="0">
                <a:solidFill>
                  <a:schemeClr val="tx1"/>
                </a:solidFill>
                <a:hlinkClick r:id="rId5"/>
              </a:rPr>
              <a:t>Whole School Reading resources on inference </a:t>
            </a:r>
            <a:r>
              <a:rPr lang="en-GB" sz="2800" dirty="0">
                <a:solidFill>
                  <a:schemeClr val="tx1"/>
                </a:solidFill>
              </a:rPr>
              <a:t>(Slide 3).</a:t>
            </a:r>
          </a:p>
        </p:txBody>
      </p:sp>
    </p:spTree>
    <p:extLst>
      <p:ext uri="{BB962C8B-B14F-4D97-AF65-F5344CB8AC3E}">
        <p14:creationId xmlns:p14="http://schemas.microsoft.com/office/powerpoint/2010/main" val="3138522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446921"/>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Apply </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2139158" y="1949392"/>
            <a:ext cx="7502503" cy="320842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Further Number and Answer Free Zone questions can be found on </a:t>
            </a:r>
            <a:r>
              <a:rPr lang="en-GB" sz="2800" dirty="0" err="1">
                <a:solidFill>
                  <a:schemeClr val="tx1"/>
                </a:solidFill>
              </a:rPr>
              <a:t>PrimaryWise</a:t>
            </a:r>
            <a:r>
              <a:rPr lang="en-GB" sz="2800" dirty="0">
                <a:solidFill>
                  <a:schemeClr val="tx1"/>
                </a:solidFill>
              </a:rPr>
              <a:t> in the relevant year-group areas. These can be used to provide continued support in developing both the confidence to tackle, and strategies to solve, these problems.</a:t>
            </a:r>
          </a:p>
        </p:txBody>
      </p:sp>
    </p:spTree>
    <p:extLst>
      <p:ext uri="{BB962C8B-B14F-4D97-AF65-F5344CB8AC3E}">
        <p14:creationId xmlns:p14="http://schemas.microsoft.com/office/powerpoint/2010/main" val="37089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81C2B01-E70A-4981-AA91-6C5BD836B226}"/>
              </a:ext>
            </a:extLst>
          </p:cNvPr>
          <p:cNvGraphicFramePr/>
          <p:nvPr>
            <p:extLst>
              <p:ext uri="{D42A27DB-BD31-4B8C-83A1-F6EECF244321}">
                <p14:modId xmlns:p14="http://schemas.microsoft.com/office/powerpoint/2010/main" val="12921694"/>
              </p:ext>
            </p:extLst>
          </p:nvPr>
        </p:nvGraphicFramePr>
        <p:xfrm>
          <a:off x="-39701" y="1834659"/>
          <a:ext cx="11738988" cy="501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B421C06-45ED-494F-AEBD-995D346A5C05}"/>
              </a:ext>
            </a:extLst>
          </p:cNvPr>
          <p:cNvSpPr>
            <a:spLocks noGrp="1"/>
          </p:cNvSpPr>
          <p:nvPr>
            <p:ph type="title"/>
          </p:nvPr>
        </p:nvSpPr>
        <p:spPr>
          <a:xfrm>
            <a:off x="2100557" y="213355"/>
            <a:ext cx="7537873" cy="1143000"/>
          </a:xfrm>
          <a:solidFill>
            <a:srgbClr val="EDCFE9"/>
          </a:solidFill>
          <a:ln>
            <a:solidFill>
              <a:srgbClr val="002060"/>
            </a:solidFill>
          </a:ln>
        </p:spPr>
        <p:txBody>
          <a:bodyPr>
            <a:noAutofit/>
          </a:bodyPr>
          <a:lstStyle/>
          <a:p>
            <a:pPr algn="ctr"/>
            <a:r>
              <a:rPr lang="en-GB" sz="4400" b="1" dirty="0">
                <a:solidFill>
                  <a:schemeClr val="accent5">
                    <a:lumMod val="50000"/>
                  </a:schemeClr>
                </a:solidFill>
                <a:latin typeface="+mn-lt"/>
              </a:rPr>
              <a:t>The </a:t>
            </a:r>
            <a:r>
              <a:rPr lang="en-GB" sz="4400" b="1" dirty="0" err="1">
                <a:solidFill>
                  <a:schemeClr val="accent5">
                    <a:lumMod val="50000"/>
                  </a:schemeClr>
                </a:solidFill>
                <a:latin typeface="+mn-lt"/>
              </a:rPr>
              <a:t>PiXL</a:t>
            </a:r>
            <a:r>
              <a:rPr lang="en-GB" sz="4400" b="1" dirty="0">
                <a:solidFill>
                  <a:schemeClr val="accent5">
                    <a:lumMod val="50000"/>
                  </a:schemeClr>
                </a:solidFill>
                <a:latin typeface="+mn-lt"/>
              </a:rPr>
              <a:t> approach to solving </a:t>
            </a:r>
            <a:r>
              <a:rPr lang="en-GB" sz="4400" b="1">
                <a:solidFill>
                  <a:schemeClr val="accent5">
                    <a:lumMod val="50000"/>
                  </a:schemeClr>
                </a:solidFill>
                <a:latin typeface="+mn-lt"/>
              </a:rPr>
              <a:t>word problems</a:t>
            </a:r>
            <a:endParaRPr lang="en-GB" sz="4400" b="1" dirty="0">
              <a:solidFill>
                <a:schemeClr val="accent5">
                  <a:lumMod val="50000"/>
                </a:schemeClr>
              </a:solidFill>
              <a:latin typeface="+mn-lt"/>
            </a:endParaRPr>
          </a:p>
        </p:txBody>
      </p:sp>
      <p:graphicFrame>
        <p:nvGraphicFramePr>
          <p:cNvPr id="2" name="Table 1">
            <a:extLst>
              <a:ext uri="{FF2B5EF4-FFF2-40B4-BE49-F238E27FC236}">
                <a16:creationId xmlns:a16="http://schemas.microsoft.com/office/drawing/2014/main" id="{C760D802-38CC-4305-8F36-D7F91724CAC0}"/>
              </a:ext>
            </a:extLst>
          </p:cNvPr>
          <p:cNvGraphicFramePr>
            <a:graphicFrameLocks noGrp="1"/>
          </p:cNvGraphicFramePr>
          <p:nvPr>
            <p:extLst>
              <p:ext uri="{D42A27DB-BD31-4B8C-83A1-F6EECF244321}">
                <p14:modId xmlns:p14="http://schemas.microsoft.com/office/powerpoint/2010/main" val="1454762882"/>
              </p:ext>
            </p:extLst>
          </p:nvPr>
        </p:nvGraphicFramePr>
        <p:xfrm>
          <a:off x="492713" y="5705111"/>
          <a:ext cx="10753560" cy="518160"/>
        </p:xfrm>
        <a:graphic>
          <a:graphicData uri="http://schemas.openxmlformats.org/drawingml/2006/table">
            <a:tbl>
              <a:tblPr firstRow="1" bandRow="1">
                <a:tableStyleId>{5C22544A-7EE6-4342-B048-85BDC9FD1C3A}</a:tableStyleId>
              </a:tblPr>
              <a:tblGrid>
                <a:gridCol w="2150712">
                  <a:extLst>
                    <a:ext uri="{9D8B030D-6E8A-4147-A177-3AD203B41FA5}">
                      <a16:colId xmlns:a16="http://schemas.microsoft.com/office/drawing/2014/main" val="2677683526"/>
                    </a:ext>
                  </a:extLst>
                </a:gridCol>
                <a:gridCol w="2150712">
                  <a:extLst>
                    <a:ext uri="{9D8B030D-6E8A-4147-A177-3AD203B41FA5}">
                      <a16:colId xmlns:a16="http://schemas.microsoft.com/office/drawing/2014/main" val="449690537"/>
                    </a:ext>
                  </a:extLst>
                </a:gridCol>
                <a:gridCol w="2150712">
                  <a:extLst>
                    <a:ext uri="{9D8B030D-6E8A-4147-A177-3AD203B41FA5}">
                      <a16:colId xmlns:a16="http://schemas.microsoft.com/office/drawing/2014/main" val="130140563"/>
                    </a:ext>
                  </a:extLst>
                </a:gridCol>
                <a:gridCol w="2150712">
                  <a:extLst>
                    <a:ext uri="{9D8B030D-6E8A-4147-A177-3AD203B41FA5}">
                      <a16:colId xmlns:a16="http://schemas.microsoft.com/office/drawing/2014/main" val="4033738943"/>
                    </a:ext>
                  </a:extLst>
                </a:gridCol>
                <a:gridCol w="2150712">
                  <a:extLst>
                    <a:ext uri="{9D8B030D-6E8A-4147-A177-3AD203B41FA5}">
                      <a16:colId xmlns:a16="http://schemas.microsoft.com/office/drawing/2014/main" val="3367218202"/>
                    </a:ext>
                  </a:extLst>
                </a:gridCol>
              </a:tblGrid>
              <a:tr h="0">
                <a:tc>
                  <a:txBody>
                    <a:bodyPr/>
                    <a:lstStyle/>
                    <a:p>
                      <a:pPr algn="ctr"/>
                      <a:r>
                        <a:rPr lang="en-GB" sz="2800" b="0" dirty="0">
                          <a:solidFill>
                            <a:schemeClr val="tx1"/>
                          </a:solidFill>
                        </a:rPr>
                        <a:t>Stage 1</a:t>
                      </a:r>
                    </a:p>
                  </a:txBody>
                  <a:tcPr>
                    <a:solidFill>
                      <a:srgbClr val="0070C0"/>
                    </a:solidFill>
                  </a:tcPr>
                </a:tc>
                <a:tc>
                  <a:txBody>
                    <a:bodyPr/>
                    <a:lstStyle/>
                    <a:p>
                      <a:pPr algn="ctr"/>
                      <a:r>
                        <a:rPr lang="en-GB" sz="2800" b="0" dirty="0">
                          <a:solidFill>
                            <a:schemeClr val="tx1"/>
                          </a:solidFill>
                        </a:rPr>
                        <a:t>Stage 2 </a:t>
                      </a:r>
                    </a:p>
                  </a:txBody>
                  <a:tcPr>
                    <a:solidFill>
                      <a:srgbClr val="FF0000"/>
                    </a:solidFill>
                  </a:tcPr>
                </a:tc>
                <a:tc>
                  <a:txBody>
                    <a:bodyPr/>
                    <a:lstStyle/>
                    <a:p>
                      <a:pPr algn="ctr"/>
                      <a:r>
                        <a:rPr lang="en-GB" sz="2800" b="0" dirty="0">
                          <a:solidFill>
                            <a:schemeClr val="tx1"/>
                          </a:solidFill>
                        </a:rPr>
                        <a:t>Stage 3</a:t>
                      </a:r>
                    </a:p>
                  </a:txBody>
                  <a:tcPr>
                    <a:solidFill>
                      <a:srgbClr val="FFFF00"/>
                    </a:solidFill>
                  </a:tcPr>
                </a:tc>
                <a:tc>
                  <a:txBody>
                    <a:bodyPr/>
                    <a:lstStyle/>
                    <a:p>
                      <a:pPr algn="ctr"/>
                      <a:r>
                        <a:rPr lang="en-GB" sz="2800" b="0" dirty="0">
                          <a:solidFill>
                            <a:schemeClr val="tx1"/>
                          </a:solidFill>
                        </a:rPr>
                        <a:t>Stage 4</a:t>
                      </a:r>
                    </a:p>
                  </a:txBody>
                  <a:tcPr>
                    <a:solidFill>
                      <a:srgbClr val="00B0F0"/>
                    </a:solidFill>
                  </a:tcPr>
                </a:tc>
                <a:tc>
                  <a:txBody>
                    <a:bodyPr/>
                    <a:lstStyle/>
                    <a:p>
                      <a:pPr algn="ctr"/>
                      <a:r>
                        <a:rPr lang="en-GB" sz="2800" b="0" dirty="0">
                          <a:solidFill>
                            <a:schemeClr val="tx1"/>
                          </a:solidFill>
                        </a:rPr>
                        <a:t>Stage 5</a:t>
                      </a:r>
                    </a:p>
                  </a:txBody>
                  <a:tcPr>
                    <a:solidFill>
                      <a:srgbClr val="00B050"/>
                    </a:solidFill>
                  </a:tcPr>
                </a:tc>
                <a:extLst>
                  <a:ext uri="{0D108BD9-81ED-4DB2-BD59-A6C34878D82A}">
                    <a16:rowId xmlns:a16="http://schemas.microsoft.com/office/drawing/2014/main" val="3381354043"/>
                  </a:ext>
                </a:extLst>
              </a:tr>
            </a:tbl>
          </a:graphicData>
        </a:graphic>
      </p:graphicFrame>
      <p:pic>
        <p:nvPicPr>
          <p:cNvPr id="9" name="Picture 8">
            <a:extLst>
              <a:ext uri="{FF2B5EF4-FFF2-40B4-BE49-F238E27FC236}">
                <a16:creationId xmlns:a16="http://schemas.microsoft.com/office/drawing/2014/main" id="{0532549E-5751-4739-8DDF-18C95E75FB56}"/>
              </a:ext>
            </a:extLst>
          </p:cNvPr>
          <p:cNvPicPr/>
          <p:nvPr/>
        </p:nvPicPr>
        <p:blipFill>
          <a:blip r:embed="rId8">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D5EAA092-18C5-4743-8DE1-4A3061999A29}"/>
              </a:ext>
            </a:extLst>
          </p:cNvPr>
          <p:cNvPicPr>
            <a:picLocks noChangeAspect="1"/>
          </p:cNvPicPr>
          <p:nvPr/>
        </p:nvPicPr>
        <p:blipFill>
          <a:blip r:embed="rId9"/>
          <a:stretch>
            <a:fillRect/>
          </a:stretch>
        </p:blipFill>
        <p:spPr>
          <a:xfrm>
            <a:off x="10577661" y="233595"/>
            <a:ext cx="1168255" cy="771609"/>
          </a:xfrm>
          <a:prstGeom prst="rect">
            <a:avLst/>
          </a:prstGeom>
        </p:spPr>
      </p:pic>
      <p:sp>
        <p:nvSpPr>
          <p:cNvPr id="3" name="Right Brace 2">
            <a:extLst>
              <a:ext uri="{FF2B5EF4-FFF2-40B4-BE49-F238E27FC236}">
                <a16:creationId xmlns:a16="http://schemas.microsoft.com/office/drawing/2014/main" id="{7E26DFFB-E4AF-4DAE-893C-1F1C3A993C06}"/>
              </a:ext>
            </a:extLst>
          </p:cNvPr>
          <p:cNvSpPr/>
          <p:nvPr/>
        </p:nvSpPr>
        <p:spPr>
          <a:xfrm rot="16200000">
            <a:off x="4739484" y="1225722"/>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Rectangle 3">
            <a:extLst>
              <a:ext uri="{FF2B5EF4-FFF2-40B4-BE49-F238E27FC236}">
                <a16:creationId xmlns:a16="http://schemas.microsoft.com/office/drawing/2014/main" id="{CE54006A-AA76-4A5D-8F61-5797D591C100}"/>
              </a:ext>
            </a:extLst>
          </p:cNvPr>
          <p:cNvSpPr/>
          <p:nvPr/>
        </p:nvSpPr>
        <p:spPr>
          <a:xfrm>
            <a:off x="3481136" y="1684421"/>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language</a:t>
            </a:r>
          </a:p>
        </p:txBody>
      </p:sp>
      <p:sp>
        <p:nvSpPr>
          <p:cNvPr id="11" name="Right Brace 10">
            <a:extLst>
              <a:ext uri="{FF2B5EF4-FFF2-40B4-BE49-F238E27FC236}">
                <a16:creationId xmlns:a16="http://schemas.microsoft.com/office/drawing/2014/main" id="{75637240-1ED1-45DD-9C4A-79E57013BA09}"/>
              </a:ext>
            </a:extLst>
          </p:cNvPr>
          <p:cNvSpPr/>
          <p:nvPr/>
        </p:nvSpPr>
        <p:spPr>
          <a:xfrm rot="16200000">
            <a:off x="9191171" y="1189704"/>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ectangle 11">
            <a:extLst>
              <a:ext uri="{FF2B5EF4-FFF2-40B4-BE49-F238E27FC236}">
                <a16:creationId xmlns:a16="http://schemas.microsoft.com/office/drawing/2014/main" id="{711B1EC1-7FF4-4547-B90C-0B2E8671C4D4}"/>
              </a:ext>
            </a:extLst>
          </p:cNvPr>
          <p:cNvSpPr/>
          <p:nvPr/>
        </p:nvSpPr>
        <p:spPr>
          <a:xfrm>
            <a:off x="7852612" y="1678269"/>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numbers</a:t>
            </a:r>
          </a:p>
        </p:txBody>
      </p:sp>
      <p:pic>
        <p:nvPicPr>
          <p:cNvPr id="14" name="Picture 13">
            <a:extLst>
              <a:ext uri="{FF2B5EF4-FFF2-40B4-BE49-F238E27FC236}">
                <a16:creationId xmlns:a16="http://schemas.microsoft.com/office/drawing/2014/main" id="{6B245C78-E870-42C6-B8A4-A76A2FFA3406}"/>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04041" y="1375903"/>
            <a:ext cx="2056017" cy="1631337"/>
          </a:xfrm>
          <a:prstGeom prst="rect">
            <a:avLst/>
          </a:prstGeom>
        </p:spPr>
      </p:pic>
    </p:spTree>
    <p:extLst>
      <p:ext uri="{BB962C8B-B14F-4D97-AF65-F5344CB8AC3E}">
        <p14:creationId xmlns:p14="http://schemas.microsoft.com/office/powerpoint/2010/main" val="63051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29285" y="1712565"/>
            <a:ext cx="6006027" cy="2312321"/>
          </a:xfrm>
          <a:solidFill>
            <a:srgbClr val="EDCFE9"/>
          </a:solidFill>
          <a:ln w="57150">
            <a:solidFill>
              <a:srgbClr val="0070C0"/>
            </a:solidFill>
          </a:ln>
        </p:spPr>
        <p:txBody>
          <a:bodyPr>
            <a:normAutofit/>
          </a:bodyPr>
          <a:lstStyle/>
          <a:p>
            <a:pPr algn="ctr"/>
            <a:r>
              <a:rPr lang="en-GB" sz="4000" b="1" dirty="0">
                <a:solidFill>
                  <a:schemeClr val="accent5">
                    <a:lumMod val="50000"/>
                  </a:schemeClr>
                </a:solidFill>
                <a:latin typeface="+mn-lt"/>
              </a:rPr>
              <a:t>Model Question 1</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432730"/>
            <a:ext cx="1168255" cy="771609"/>
          </a:xfrm>
          <a:prstGeom prst="rect">
            <a:avLst/>
          </a:prstGeom>
        </p:spPr>
      </p:pic>
    </p:spTree>
    <p:extLst>
      <p:ext uri="{BB962C8B-B14F-4D97-AF65-F5344CB8AC3E}">
        <p14:creationId xmlns:p14="http://schemas.microsoft.com/office/powerpoint/2010/main" val="268902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446921"/>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591126" y="1827553"/>
            <a:ext cx="8598568" cy="3505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A shop sells 1 litre of lemon squash for £1.50 and 1 litre of orange squash for £1.80. Jacob purchases 1500ml of lemon squash and ½ litre of orange squash. How much change does he get from £10 ?</a:t>
            </a:r>
          </a:p>
        </p:txBody>
      </p:sp>
      <p:sp>
        <p:nvSpPr>
          <p:cNvPr id="6" name="Rectangle 5">
            <a:extLst>
              <a:ext uri="{FF2B5EF4-FFF2-40B4-BE49-F238E27FC236}">
                <a16:creationId xmlns:a16="http://schemas.microsoft.com/office/drawing/2014/main" id="{B365902F-F6EB-408C-8258-3DA0D4E05C42}"/>
              </a:ext>
            </a:extLst>
          </p:cNvPr>
          <p:cNvSpPr/>
          <p:nvPr/>
        </p:nvSpPr>
        <p:spPr>
          <a:xfrm>
            <a:off x="8915243" y="2209216"/>
            <a:ext cx="1074025"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4C0A567-593B-4AFE-A4C0-1236AF6B3444}"/>
              </a:ext>
            </a:extLst>
          </p:cNvPr>
          <p:cNvSpPr/>
          <p:nvPr/>
        </p:nvSpPr>
        <p:spPr>
          <a:xfrm>
            <a:off x="9036100" y="3334884"/>
            <a:ext cx="550352" cy="536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365902F-F6EB-408C-8258-3DA0D4E05C42}"/>
              </a:ext>
            </a:extLst>
          </p:cNvPr>
          <p:cNvSpPr/>
          <p:nvPr/>
        </p:nvSpPr>
        <p:spPr>
          <a:xfrm>
            <a:off x="4823417" y="4462469"/>
            <a:ext cx="884209"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365902F-F6EB-408C-8258-3DA0D4E05C42}"/>
              </a:ext>
            </a:extLst>
          </p:cNvPr>
          <p:cNvSpPr/>
          <p:nvPr/>
        </p:nvSpPr>
        <p:spPr>
          <a:xfrm>
            <a:off x="7494376" y="2772050"/>
            <a:ext cx="1162927"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365902F-F6EB-408C-8258-3DA0D4E05C42}"/>
              </a:ext>
            </a:extLst>
          </p:cNvPr>
          <p:cNvSpPr/>
          <p:nvPr/>
        </p:nvSpPr>
        <p:spPr>
          <a:xfrm>
            <a:off x="2396503" y="2744890"/>
            <a:ext cx="1207724"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365902F-F6EB-408C-8258-3DA0D4E05C42}"/>
              </a:ext>
            </a:extLst>
          </p:cNvPr>
          <p:cNvSpPr/>
          <p:nvPr/>
        </p:nvSpPr>
        <p:spPr>
          <a:xfrm>
            <a:off x="3951069" y="2247585"/>
            <a:ext cx="1074025"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365902F-F6EB-408C-8258-3DA0D4E05C42}"/>
              </a:ext>
            </a:extLst>
          </p:cNvPr>
          <p:cNvSpPr/>
          <p:nvPr/>
        </p:nvSpPr>
        <p:spPr>
          <a:xfrm>
            <a:off x="3604226" y="3354245"/>
            <a:ext cx="1420867"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066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grpSp>
        <p:nvGrpSpPr>
          <p:cNvPr id="6" name="Group 5">
            <a:extLst>
              <a:ext uri="{FF2B5EF4-FFF2-40B4-BE49-F238E27FC236}">
                <a16:creationId xmlns:a16="http://schemas.microsoft.com/office/drawing/2014/main" id="{AC176FB0-8FFC-4FD1-AA3E-30346AB17CDD}"/>
              </a:ext>
            </a:extLst>
          </p:cNvPr>
          <p:cNvGrpSpPr/>
          <p:nvPr/>
        </p:nvGrpSpPr>
        <p:grpSpPr>
          <a:xfrm>
            <a:off x="1377462" y="1746753"/>
            <a:ext cx="9202569" cy="4726519"/>
            <a:chOff x="182362" y="-123279"/>
            <a:chExt cx="5918200" cy="3632200"/>
          </a:xfrm>
        </p:grpSpPr>
        <p:sp>
          <p:nvSpPr>
            <p:cNvPr id="7" name="Text Box 2">
              <a:extLst>
                <a:ext uri="{FF2B5EF4-FFF2-40B4-BE49-F238E27FC236}">
                  <a16:creationId xmlns:a16="http://schemas.microsoft.com/office/drawing/2014/main" id="{5A346927-6662-44B0-882D-5ECE8146F79F}"/>
                </a:ext>
              </a:extLst>
            </p:cNvPr>
            <p:cNvSpPr txBox="1">
              <a:spLocks noChangeArrowheads="1"/>
            </p:cNvSpPr>
            <p:nvPr/>
          </p:nvSpPr>
          <p:spPr bwMode="auto">
            <a:xfrm>
              <a:off x="182362" y="-123279"/>
              <a:ext cx="5918200" cy="3632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Synonym: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Antonym: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My definition: 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Used in context: 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4D9C1C5-012A-4316-B483-9139307DBA6F}"/>
                </a:ext>
              </a:extLst>
            </p:cNvPr>
            <p:cNvSpPr/>
            <p:nvPr/>
          </p:nvSpPr>
          <p:spPr>
            <a:xfrm>
              <a:off x="682402" y="94500"/>
              <a:ext cx="2070100" cy="11049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Word: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2800" dirty="0">
                  <a:ea typeface="Calibri" panose="020F0502020204030204" pitchFamily="34" charset="0"/>
                  <a:cs typeface="Times New Roman" panose="02020603050405020304" pitchFamily="18" charset="0"/>
                </a:rPr>
                <a:t>purchase</a:t>
              </a:r>
              <a:r>
                <a:rPr lang="en-GB" sz="1600" dirty="0">
                  <a:effectLst/>
                  <a:ea typeface="Calibri" panose="020F0502020204030204" pitchFamily="34" charset="0"/>
                  <a:cs typeface="Times New Roman" panose="02020603050405020304" pitchFamily="18" charset="0"/>
                </a:rPr>
                <a:t> </a:t>
              </a:r>
              <a:endParaRPr lang="en-GB" sz="3600" dirty="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0AF627B-30BF-49DC-8086-13D4E24ECDB0}"/>
                </a:ext>
              </a:extLst>
            </p:cNvPr>
            <p:cNvSpPr/>
            <p:nvPr/>
          </p:nvSpPr>
          <p:spPr>
            <a:xfrm>
              <a:off x="657002" y="1357342"/>
              <a:ext cx="2095500" cy="18923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Picture: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C144DB7-54F9-4709-B97B-B09756682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792" y="30762"/>
              <a:ext cx="401731" cy="577673"/>
            </a:xfrm>
            <a:prstGeom prst="rect">
              <a:avLst/>
            </a:prstGeom>
          </p:spPr>
        </p:pic>
      </p:grpSp>
    </p:spTree>
    <p:extLst>
      <p:ext uri="{BB962C8B-B14F-4D97-AF65-F5344CB8AC3E}">
        <p14:creationId xmlns:p14="http://schemas.microsoft.com/office/powerpoint/2010/main" val="11209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87051"/>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591126" y="1641006"/>
            <a:ext cx="8598568" cy="23168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200" dirty="0">
                <a:solidFill>
                  <a:schemeClr val="tx1"/>
                </a:solidFill>
              </a:rPr>
              <a:t>A shop sells 1 litre of lemon squash for £1.50 and 1 litre of orange squash for £1.80. Jacob purchases 1500ml of lemon squash and ½ litre of orange squash. How much change does he get from £10?</a:t>
            </a:r>
          </a:p>
          <a:p>
            <a:endParaRPr lang="en-GB" sz="3200" dirty="0">
              <a:solidFill>
                <a:schemeClr val="tx1"/>
              </a:solidFill>
            </a:endParaRPr>
          </a:p>
        </p:txBody>
      </p:sp>
      <p:sp>
        <p:nvSpPr>
          <p:cNvPr id="6" name="Rectangle 5">
            <a:extLst>
              <a:ext uri="{FF2B5EF4-FFF2-40B4-BE49-F238E27FC236}">
                <a16:creationId xmlns:a16="http://schemas.microsoft.com/office/drawing/2014/main" id="{B365902F-F6EB-408C-8258-3DA0D4E05C42}"/>
              </a:ext>
            </a:extLst>
          </p:cNvPr>
          <p:cNvSpPr/>
          <p:nvPr/>
        </p:nvSpPr>
        <p:spPr>
          <a:xfrm>
            <a:off x="3661834" y="1641006"/>
            <a:ext cx="1046800" cy="40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05F9925-5CA0-4EC8-AD85-FCE2D191059A}"/>
              </a:ext>
            </a:extLst>
          </p:cNvPr>
          <p:cNvSpPr/>
          <p:nvPr/>
        </p:nvSpPr>
        <p:spPr>
          <a:xfrm>
            <a:off x="5890410" y="2109520"/>
            <a:ext cx="985856" cy="3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566E6A9D-74FD-4623-97B9-1FEAB954DC82}"/>
              </a:ext>
            </a:extLst>
          </p:cNvPr>
          <p:cNvSpPr/>
          <p:nvPr/>
        </p:nvSpPr>
        <p:spPr>
          <a:xfrm>
            <a:off x="974811" y="4195227"/>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a:t>
            </a:r>
            <a:r>
              <a:rPr kumimoji="0" lang="en-GB" sz="2800" b="0" i="0" u="none" strike="noStrike" kern="1200" cap="none" spc="0" normalizeH="0" baseline="0" noProof="0" dirty="0">
                <a:ln>
                  <a:noFill/>
                </a:ln>
                <a:solidFill>
                  <a:srgbClr val="000000"/>
                </a:solidFill>
                <a:effectLst/>
                <a:uLnTx/>
                <a:uFillTx/>
                <a:latin typeface="Calibri"/>
                <a:ea typeface="+mn-ea"/>
                <a:cs typeface="+mn-cs"/>
              </a:rPr>
              <a:t>Write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sell  b) </a:t>
            </a:r>
            <a:r>
              <a:rPr lang="en-GB" sz="2800" i="1" noProof="0" dirty="0">
                <a:solidFill>
                  <a:srgbClr val="000000"/>
                </a:solidFill>
                <a:latin typeface="Calibri"/>
              </a:rPr>
              <a:t>change</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a:t>
            </a:r>
            <a:r>
              <a:rPr lang="en-GB" sz="2800" dirty="0">
                <a:solidFill>
                  <a:srgbClr val="000000"/>
                </a:solidFill>
                <a:latin typeface="Calibri"/>
              </a:rPr>
              <a:t>What did Jacob purchase from the shop?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
        <p:nvSpPr>
          <p:cNvPr id="10" name="Rectangle 9">
            <a:extLst>
              <a:ext uri="{FF2B5EF4-FFF2-40B4-BE49-F238E27FC236}">
                <a16:creationId xmlns:a16="http://schemas.microsoft.com/office/drawing/2014/main" id="{B365902F-F6EB-408C-8258-3DA0D4E05C42}"/>
              </a:ext>
            </a:extLst>
          </p:cNvPr>
          <p:cNvSpPr/>
          <p:nvPr/>
        </p:nvSpPr>
        <p:spPr>
          <a:xfrm>
            <a:off x="1728495" y="2550768"/>
            <a:ext cx="1291990"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365902F-F6EB-408C-8258-3DA0D4E05C42}"/>
              </a:ext>
            </a:extLst>
          </p:cNvPr>
          <p:cNvSpPr/>
          <p:nvPr/>
        </p:nvSpPr>
        <p:spPr>
          <a:xfrm>
            <a:off x="9799983" y="1641006"/>
            <a:ext cx="389903" cy="408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365902F-F6EB-408C-8258-3DA0D4E05C42}"/>
              </a:ext>
            </a:extLst>
          </p:cNvPr>
          <p:cNvSpPr/>
          <p:nvPr/>
        </p:nvSpPr>
        <p:spPr>
          <a:xfrm>
            <a:off x="8097356" y="1671325"/>
            <a:ext cx="1041544" cy="408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365902F-F6EB-408C-8258-3DA0D4E05C42}"/>
              </a:ext>
            </a:extLst>
          </p:cNvPr>
          <p:cNvSpPr/>
          <p:nvPr/>
        </p:nvSpPr>
        <p:spPr>
          <a:xfrm>
            <a:off x="1614590" y="2049519"/>
            <a:ext cx="759900" cy="487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365902F-F6EB-408C-8258-3DA0D4E05C42}"/>
              </a:ext>
            </a:extLst>
          </p:cNvPr>
          <p:cNvSpPr/>
          <p:nvPr/>
        </p:nvSpPr>
        <p:spPr>
          <a:xfrm>
            <a:off x="9092027" y="3048073"/>
            <a:ext cx="582916"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365902F-F6EB-408C-8258-3DA0D4E05C42}"/>
              </a:ext>
            </a:extLst>
          </p:cNvPr>
          <p:cNvSpPr/>
          <p:nvPr/>
        </p:nvSpPr>
        <p:spPr>
          <a:xfrm>
            <a:off x="6561839" y="2550768"/>
            <a:ext cx="1018832"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234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99258"/>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4 – Answer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CD12776-1BFD-4358-96C7-AE4DA8122753}"/>
                  </a:ext>
                </a:extLst>
              </p:cNvPr>
              <p:cNvSpPr/>
              <p:nvPr/>
            </p:nvSpPr>
            <p:spPr>
              <a:xfrm>
                <a:off x="1591126" y="1693432"/>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A shop sells 1 litre of lemon squash for £1.50 and 1 litre of orange squash for £1.80. Jacob purchases 1,500ml of lemon squash and </a:t>
                </a:r>
                <a14:m>
                  <m:oMath xmlns:m="http://schemas.openxmlformats.org/officeDocument/2006/math">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1</m:t>
                        </m:r>
                      </m:num>
                      <m:den>
                        <m:r>
                          <a:rPr lang="en-GB" sz="3600" b="0" i="1" smtClean="0">
                            <a:solidFill>
                              <a:schemeClr val="tx1"/>
                            </a:solidFill>
                            <a:latin typeface="Cambria Math" panose="02040503050406030204" pitchFamily="18" charset="0"/>
                          </a:rPr>
                          <m:t>2</m:t>
                        </m:r>
                      </m:den>
                    </m:f>
                  </m:oMath>
                </a14:m>
                <a:endParaRPr lang="en-GB" sz="3600" b="0" dirty="0">
                  <a:solidFill>
                    <a:schemeClr val="tx1"/>
                  </a:solidFill>
                </a:endParaRPr>
              </a:p>
              <a:p>
                <a:r>
                  <a:rPr lang="en-GB" sz="3600" dirty="0">
                    <a:solidFill>
                      <a:schemeClr val="tx1"/>
                    </a:solidFill>
                  </a:rPr>
                  <a:t>litre of orange squash. How much change does he get from £10?</a:t>
                </a:r>
              </a:p>
            </p:txBody>
          </p:sp>
        </mc:Choice>
        <mc:Fallback xmlns="">
          <p:sp>
            <p:nvSpPr>
              <p:cNvPr id="6" name="Rectangle 5">
                <a:extLst>
                  <a:ext uri="{FF2B5EF4-FFF2-40B4-BE49-F238E27FC236}">
                    <a16:creationId xmlns:a16="http://schemas.microsoft.com/office/drawing/2014/main" id="{CCD12776-1BFD-4358-96C7-AE4DA8122753}"/>
                  </a:ext>
                </a:extLst>
              </p:cNvPr>
              <p:cNvSpPr>
                <a:spLocks noRot="1" noChangeAspect="1" noMove="1" noResize="1" noEditPoints="1" noAdjustHandles="1" noChangeArrowheads="1" noChangeShapeType="1" noTextEdit="1"/>
              </p:cNvSpPr>
              <p:nvPr/>
            </p:nvSpPr>
            <p:spPr>
              <a:xfrm>
                <a:off x="1591126" y="1693432"/>
                <a:ext cx="8598568" cy="3052036"/>
              </a:xfrm>
              <a:prstGeom prst="rect">
                <a:avLst/>
              </a:prstGeom>
              <a:blipFill>
                <a:blip r:embed="rId5"/>
                <a:stretch>
                  <a:fillRect l="-2052" t="-2988" r="-1840" b="-7570"/>
                </a:stretch>
              </a:blipFill>
            </p:spPr>
            <p:txBody>
              <a:bodyPr/>
              <a:lstStyle/>
              <a:p>
                <a:r>
                  <a:rPr lang="en-GB">
                    <a:noFill/>
                  </a:rPr>
                  <a:t> </a:t>
                </a:r>
              </a:p>
            </p:txBody>
          </p:sp>
        </mc:Fallback>
      </mc:AlternateContent>
      <p:sp>
        <p:nvSpPr>
          <p:cNvPr id="8" name="Rectangle: Rounded Corners 6">
            <a:extLst>
              <a:ext uri="{FF2B5EF4-FFF2-40B4-BE49-F238E27FC236}">
                <a16:creationId xmlns:a16="http://schemas.microsoft.com/office/drawing/2014/main" id="{B81EBABE-38E6-4AA5-ABB9-6CDF2AE0EC69}"/>
              </a:ext>
            </a:extLst>
          </p:cNvPr>
          <p:cNvSpPr/>
          <p:nvPr/>
        </p:nvSpPr>
        <p:spPr>
          <a:xfrm>
            <a:off x="7267074" y="4442263"/>
            <a:ext cx="4010526"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£6.85</a:t>
            </a:r>
          </a:p>
        </p:txBody>
      </p:sp>
    </p:spTree>
    <p:extLst>
      <p:ext uri="{BB962C8B-B14F-4D97-AF65-F5344CB8AC3E}">
        <p14:creationId xmlns:p14="http://schemas.microsoft.com/office/powerpoint/2010/main" val="5117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33596"/>
            <a:ext cx="6403232" cy="1081858"/>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33595"/>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CD12776-1BFD-4358-96C7-AE4DA8122753}"/>
                  </a:ext>
                </a:extLst>
              </p:cNvPr>
              <p:cNvSpPr/>
              <p:nvPr/>
            </p:nvSpPr>
            <p:spPr>
              <a:xfrm>
                <a:off x="273209" y="1430593"/>
                <a:ext cx="3723604" cy="41197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A shop sells 1 litre of lemon squash for £1.50 and 1 litre of orange squash for £1.80. Jacob purchases 1500ml of lemon squash and </a:t>
                </a:r>
                <a14:m>
                  <m:oMath xmlns:m="http://schemas.openxmlformats.org/officeDocument/2006/math">
                    <m:f>
                      <m:fPr>
                        <m:ctrlPr>
                          <a:rPr lang="en-GB" sz="2800" b="0" i="1" smtClean="0">
                            <a:solidFill>
                              <a:schemeClr val="tx1"/>
                            </a:solidFill>
                            <a:latin typeface="Cambria Math" panose="02040503050406030204" pitchFamily="18" charset="0"/>
                          </a:rPr>
                        </m:ctrlPr>
                      </m:fPr>
                      <m:num>
                        <m:r>
                          <a:rPr lang="en-GB" sz="2800" b="0" i="1" smtClean="0">
                            <a:solidFill>
                              <a:schemeClr val="tx1"/>
                            </a:solidFill>
                            <a:latin typeface="Cambria Math" panose="02040503050406030204" pitchFamily="18" charset="0"/>
                          </a:rPr>
                          <m:t>1</m:t>
                        </m:r>
                      </m:num>
                      <m:den>
                        <m:r>
                          <a:rPr lang="en-GB" sz="2800" b="0" i="1" smtClean="0">
                            <a:solidFill>
                              <a:schemeClr val="tx1"/>
                            </a:solidFill>
                            <a:latin typeface="Cambria Math" panose="02040503050406030204" pitchFamily="18" charset="0"/>
                          </a:rPr>
                          <m:t>2</m:t>
                        </m:r>
                      </m:den>
                    </m:f>
                  </m:oMath>
                </a14:m>
                <a:r>
                  <a:rPr lang="en-GB" sz="2800" dirty="0">
                    <a:solidFill>
                      <a:schemeClr val="tx1"/>
                    </a:solidFill>
                  </a:rPr>
                  <a:t> litre of orange squash. How much change does he get from £10?</a:t>
                </a:r>
              </a:p>
            </p:txBody>
          </p:sp>
        </mc:Choice>
        <mc:Fallback xmlns="">
          <p:sp>
            <p:nvSpPr>
              <p:cNvPr id="6" name="Rectangle 5">
                <a:extLst>
                  <a:ext uri="{FF2B5EF4-FFF2-40B4-BE49-F238E27FC236}">
                    <a16:creationId xmlns:a16="http://schemas.microsoft.com/office/drawing/2014/main" id="{CCD12776-1BFD-4358-96C7-AE4DA8122753}"/>
                  </a:ext>
                </a:extLst>
              </p:cNvPr>
              <p:cNvSpPr>
                <a:spLocks noRot="1" noChangeAspect="1" noMove="1" noResize="1" noEditPoints="1" noAdjustHandles="1" noChangeArrowheads="1" noChangeShapeType="1" noTextEdit="1"/>
              </p:cNvSpPr>
              <p:nvPr/>
            </p:nvSpPr>
            <p:spPr>
              <a:xfrm>
                <a:off x="273209" y="1430593"/>
                <a:ext cx="3723604" cy="4119751"/>
              </a:xfrm>
              <a:prstGeom prst="rect">
                <a:avLst/>
              </a:prstGeom>
              <a:blipFill>
                <a:blip r:embed="rId5"/>
                <a:stretch>
                  <a:fillRect l="-3263" t="-1182" r="-4731" b="-3988"/>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2D5AE1B8-D284-4F0D-85D6-E3A2C7F27672}"/>
              </a:ext>
            </a:extLst>
          </p:cNvPr>
          <p:cNvSpPr/>
          <p:nvPr/>
        </p:nvSpPr>
        <p:spPr>
          <a:xfrm>
            <a:off x="273208" y="5647370"/>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£6.85</a:t>
            </a:r>
          </a:p>
        </p:txBody>
      </p:sp>
      <p:sp>
        <p:nvSpPr>
          <p:cNvPr id="8" name="Speech Bubble: Rectangle 7">
            <a:extLst>
              <a:ext uri="{FF2B5EF4-FFF2-40B4-BE49-F238E27FC236}">
                <a16:creationId xmlns:a16="http://schemas.microsoft.com/office/drawing/2014/main" id="{151FEB27-A009-470D-9BFC-A94A2EF70B54}"/>
              </a:ext>
            </a:extLst>
          </p:cNvPr>
          <p:cNvSpPr/>
          <p:nvPr/>
        </p:nvSpPr>
        <p:spPr>
          <a:xfrm>
            <a:off x="4618240" y="1482577"/>
            <a:ext cx="3231055" cy="173521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Firstly, I can see that Jacob buys some lemon squash and orange squash.</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470723" y="1567251"/>
            <a:ext cx="3560855" cy="1394793"/>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I will start by working out how much the lemon squash will cost to buy.</a:t>
            </a:r>
          </a:p>
        </p:txBody>
      </p:sp>
      <mc:AlternateContent xmlns:mc="http://schemas.openxmlformats.org/markup-compatibility/2006" xmlns:a14="http://schemas.microsoft.com/office/drawing/2010/main">
        <mc:Choice Requires="a14">
          <p:sp>
            <p:nvSpPr>
              <p:cNvPr id="10" name="Speech Bubble: Rectangle 9">
                <a:extLst>
                  <a:ext uri="{FF2B5EF4-FFF2-40B4-BE49-F238E27FC236}">
                    <a16:creationId xmlns:a16="http://schemas.microsoft.com/office/drawing/2014/main" id="{E0DB13A3-6D20-4617-8798-6CDE7EA45F6E}"/>
                  </a:ext>
                </a:extLst>
              </p:cNvPr>
              <p:cNvSpPr/>
              <p:nvPr/>
            </p:nvSpPr>
            <p:spPr>
              <a:xfrm>
                <a:off x="4267951" y="3982065"/>
                <a:ext cx="4074696" cy="2597700"/>
              </a:xfrm>
              <a:prstGeom prst="wedgeRectCallout">
                <a:avLst>
                  <a:gd name="adj1" fmla="val -51014"/>
                  <a:gd name="adj2" fmla="val -7627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r>
                  <a:rPr lang="en-GB" sz="2400" b="0" dirty="0"/>
                  <a:t>The measurements are in different units so I need to convert them to make it easier to find the answer.</a:t>
                </a:r>
              </a:p>
              <a:p>
                <a:pPr algn="ctr"/>
                <a:r>
                  <a:rPr lang="en-GB" sz="2400" dirty="0"/>
                  <a:t>1 litre = 1,000ml</a:t>
                </a:r>
              </a:p>
              <a:p>
                <a:pPr algn="ct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a14:m>
                <a:r>
                  <a:rPr lang="en-GB" sz="2400" b="0" dirty="0"/>
                  <a:t> litre = 500ml</a:t>
                </a:r>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mc:Choice>
        <mc:Fallback xmlns="">
          <p:sp>
            <p:nvSpPr>
              <p:cNvPr id="10" name="Speech Bubble: Rectangle 9">
                <a:extLst>
                  <a:ext uri="{FF2B5EF4-FFF2-40B4-BE49-F238E27FC236}">
                    <a16:creationId xmlns:a16="http://schemas.microsoft.com/office/drawing/2014/main" id="{E0DB13A3-6D20-4617-8798-6CDE7EA45F6E}"/>
                  </a:ext>
                </a:extLst>
              </p:cNvPr>
              <p:cNvSpPr>
                <a:spLocks noRot="1" noChangeAspect="1" noMove="1" noResize="1" noEditPoints="1" noAdjustHandles="1" noChangeArrowheads="1" noChangeShapeType="1" noTextEdit="1"/>
              </p:cNvSpPr>
              <p:nvPr/>
            </p:nvSpPr>
            <p:spPr>
              <a:xfrm>
                <a:off x="4267951" y="3982065"/>
                <a:ext cx="4074696" cy="2597700"/>
              </a:xfrm>
              <a:prstGeom prst="wedgeRectCallout">
                <a:avLst>
                  <a:gd name="adj1" fmla="val -51014"/>
                  <a:gd name="adj2" fmla="val -76270"/>
                </a:avLst>
              </a:prstGeom>
              <a:blipFill>
                <a:blip r:embed="rId6"/>
                <a:stretch>
                  <a:fillRect r="-2165"/>
                </a:stretch>
              </a:blipFill>
              <a:ln w="38100">
                <a:solidFill>
                  <a:srgbClr val="FF0000"/>
                </a:solidFill>
              </a:ln>
            </p:spPr>
            <p:txBody>
              <a:bodyPr/>
              <a:lstStyle/>
              <a:p>
                <a:r>
                  <a:rPr lang="en-GB">
                    <a:noFill/>
                  </a:rPr>
                  <a:t> </a:t>
                </a:r>
              </a:p>
            </p:txBody>
          </p:sp>
        </mc:Fallback>
      </mc:AlternateContent>
      <p:sp>
        <p:nvSpPr>
          <p:cNvPr id="11" name="Speech Bubble: Rectangle 10">
            <a:extLst>
              <a:ext uri="{FF2B5EF4-FFF2-40B4-BE49-F238E27FC236}">
                <a16:creationId xmlns:a16="http://schemas.microsoft.com/office/drawing/2014/main" id="{47FF8E04-5986-4206-8BBB-D28488119D24}"/>
              </a:ext>
            </a:extLst>
          </p:cNvPr>
          <p:cNvSpPr/>
          <p:nvPr/>
        </p:nvSpPr>
        <p:spPr>
          <a:xfrm>
            <a:off x="8939285" y="3387319"/>
            <a:ext cx="3092293" cy="2785242"/>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  </a:t>
            </a:r>
            <a:r>
              <a:rPr lang="en-GB" sz="2800" b="1" u="sng" dirty="0"/>
              <a:t>Lemon Squash</a:t>
            </a:r>
          </a:p>
          <a:p>
            <a:pPr algn="ctr"/>
            <a:r>
              <a:rPr lang="en-GB" sz="2800" dirty="0"/>
              <a:t>1,000ml = £1.50</a:t>
            </a:r>
          </a:p>
          <a:p>
            <a:pPr algn="ctr"/>
            <a:r>
              <a:rPr lang="en-GB" sz="2800" dirty="0"/>
              <a:t>500ml = £0.75</a:t>
            </a:r>
          </a:p>
          <a:p>
            <a:pPr algn="ctr"/>
            <a:r>
              <a:rPr lang="en-GB" sz="2800" b="1" dirty="0"/>
              <a:t>So, the total cost for lemon squash is £2.25</a:t>
            </a:r>
          </a:p>
        </p:txBody>
      </p:sp>
    </p:spTree>
    <p:extLst>
      <p:ext uri="{BB962C8B-B14F-4D97-AF65-F5344CB8AC3E}">
        <p14:creationId xmlns:p14="http://schemas.microsoft.com/office/powerpoint/2010/main" val="8256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5951</TotalTime>
  <Words>1814</Words>
  <Application>Microsoft Office PowerPoint</Application>
  <PresentationFormat>Widescreen</PresentationFormat>
  <Paragraphs>219</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 Math</vt:lpstr>
      <vt:lpstr>Times New Roman</vt:lpstr>
      <vt:lpstr>Office Theme</vt:lpstr>
      <vt:lpstr>PowerPoint Presentation</vt:lpstr>
      <vt:lpstr>Teacher guidance</vt:lpstr>
      <vt:lpstr>The PiXL approach to solving word problems</vt:lpstr>
      <vt:lpstr>Model Question 1</vt:lpstr>
      <vt:lpstr>Stage 2 - Vocabulary</vt:lpstr>
      <vt:lpstr>Stage 2 - Vocabulary</vt:lpstr>
      <vt:lpstr>Stage 3 – Number Free Zone</vt:lpstr>
      <vt:lpstr>Stage 4 – Answer Free Zone</vt:lpstr>
      <vt:lpstr>Thinking Talk</vt:lpstr>
      <vt:lpstr>Thinking Talk</vt:lpstr>
      <vt:lpstr>PowerPoint Presentation</vt:lpstr>
      <vt:lpstr>Model Question 2</vt:lpstr>
      <vt:lpstr>PowerPoint Presentation</vt:lpstr>
      <vt:lpstr>Stage 2 - Vocabulary</vt:lpstr>
      <vt:lpstr>Stage 3 – Number Free Zone</vt:lpstr>
      <vt:lpstr>PowerPoint Presentation</vt:lpstr>
      <vt:lpstr>Thinking Talk</vt:lpstr>
      <vt:lpstr>Thinking Talk</vt:lpstr>
      <vt:lpstr>PowerPoint Presentation</vt:lpstr>
      <vt:lpstr>Your Turn</vt:lpstr>
      <vt:lpstr>Solving word problems – steps to success</vt:lpstr>
      <vt:lpstr>Solving word problems – steps to success</vt:lpstr>
      <vt:lpstr>Next Steps</vt:lpstr>
      <vt:lpstr>Apply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232</cp:revision>
  <dcterms:created xsi:type="dcterms:W3CDTF">2017-03-29T13:14:03Z</dcterms:created>
  <dcterms:modified xsi:type="dcterms:W3CDTF">2020-04-23T16:56:20Z</dcterms:modified>
</cp:coreProperties>
</file>