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8" r:id="rId3"/>
    <p:sldId id="591" r:id="rId4"/>
    <p:sldId id="268" r:id="rId5"/>
    <p:sldId id="615" r:id="rId6"/>
    <p:sldId id="607" r:id="rId7"/>
    <p:sldId id="611" r:id="rId8"/>
    <p:sldId id="608" r:id="rId9"/>
    <p:sldId id="612" r:id="rId10"/>
    <p:sldId id="613" r:id="rId11"/>
    <p:sldId id="609" r:id="rId12"/>
    <p:sldId id="616" r:id="rId13"/>
    <p:sldId id="610" r:id="rId14"/>
    <p:sldId id="617" r:id="rId15"/>
    <p:sldId id="618" r:id="rId16"/>
    <p:sldId id="614" r:id="rId17"/>
    <p:sldId id="619" r:id="rId18"/>
    <p:sldId id="620" r:id="rId19"/>
    <p:sldId id="621" r:id="rId20"/>
    <p:sldId id="627" r:id="rId21"/>
    <p:sldId id="623" r:id="rId22"/>
    <p:sldId id="622" r:id="rId23"/>
    <p:sldId id="625" r:id="rId24"/>
    <p:sldId id="60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FE9"/>
    <a:srgbClr val="DA9ED3"/>
    <a:srgbClr val="BDBBBC"/>
    <a:srgbClr val="C9AFC4"/>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3571" autoAdjust="0"/>
  </p:normalViewPr>
  <p:slideViewPr>
    <p:cSldViewPr snapToGrid="0" snapToObjects="1">
      <p:cViewPr varScale="1">
        <p:scale>
          <a:sx n="61" d="100"/>
          <a:sy n="61" d="100"/>
        </p:scale>
        <p:origin x="1302" y="6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9D35A-67AD-4823-ADE9-55DCF7448BE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D715BAA4-65BB-4333-B9AD-03EC2FEF815A}">
      <dgm:prSet phldrT="[Text]" custT="1"/>
      <dgm:spPr>
        <a:solidFill>
          <a:schemeClr val="bg1">
            <a:alpha val="90000"/>
          </a:schemeClr>
        </a:solidFill>
      </dgm:spPr>
      <dgm:t>
        <a:bodyPr/>
        <a:lstStyle/>
        <a:p>
          <a:r>
            <a:rPr lang="en-GB" sz="2400" dirty="0"/>
            <a:t>Embed vocabulary</a:t>
          </a:r>
        </a:p>
      </dgm:t>
    </dgm:pt>
    <dgm:pt modelId="{4EC2423D-0411-4F8E-A2DB-8D21A80633A4}" type="parTrans" cxnId="{0A425D5E-B5C7-4189-80A7-5277472CC786}">
      <dgm:prSet/>
      <dgm:spPr/>
      <dgm:t>
        <a:bodyPr/>
        <a:lstStyle/>
        <a:p>
          <a:endParaRPr lang="en-GB"/>
        </a:p>
      </dgm:t>
    </dgm:pt>
    <dgm:pt modelId="{712A3576-9292-4413-B628-55706CAE8953}" type="sibTrans" cxnId="{0A425D5E-B5C7-4189-80A7-5277472CC786}">
      <dgm:prSet/>
      <dgm:spPr/>
      <dgm:t>
        <a:bodyPr/>
        <a:lstStyle/>
        <a:p>
          <a:endParaRPr lang="en-GB"/>
        </a:p>
      </dgm:t>
    </dgm:pt>
    <dgm:pt modelId="{1D2DB3E4-4271-493B-B83E-148B5559DAA5}">
      <dgm:prSet phldrT="[Text]" custT="1"/>
      <dgm:spPr/>
      <dgm:t>
        <a:bodyPr/>
        <a:lstStyle/>
        <a:p>
          <a:r>
            <a:rPr lang="en-GB" sz="2800" dirty="0"/>
            <a:t>Number-free zones</a:t>
          </a:r>
        </a:p>
      </dgm:t>
    </dgm:pt>
    <dgm:pt modelId="{5C0F8748-51BF-4627-A061-17D30B5A6286}" type="parTrans" cxnId="{9657D0EA-8D07-4B4E-8EA4-B988E8D141DC}">
      <dgm:prSet/>
      <dgm:spPr/>
      <dgm:t>
        <a:bodyPr/>
        <a:lstStyle/>
        <a:p>
          <a:endParaRPr lang="en-GB"/>
        </a:p>
      </dgm:t>
    </dgm:pt>
    <dgm:pt modelId="{A46EC9A6-366C-4D6A-AB40-A4734EA1B135}" type="sibTrans" cxnId="{9657D0EA-8D07-4B4E-8EA4-B988E8D141DC}">
      <dgm:prSet/>
      <dgm:spPr/>
      <dgm:t>
        <a:bodyPr/>
        <a:lstStyle/>
        <a:p>
          <a:endParaRPr lang="en-GB"/>
        </a:p>
      </dgm:t>
    </dgm:pt>
    <dgm:pt modelId="{F9962CBD-EFBC-4DDA-B1E7-500C6EED3585}">
      <dgm:prSet phldrT="[Text]" custT="1"/>
      <dgm:spPr/>
      <dgm:t>
        <a:bodyPr/>
        <a:lstStyle/>
        <a:p>
          <a:r>
            <a:rPr lang="en-GB" sz="2800" dirty="0"/>
            <a:t>Answer-free zones</a:t>
          </a:r>
        </a:p>
      </dgm:t>
    </dgm:pt>
    <dgm:pt modelId="{2A2C6DE6-05A5-4CDC-98EC-254D07DD81FA}" type="parTrans" cxnId="{D281FA3E-9712-4BA9-8A0D-C874D57CD1FA}">
      <dgm:prSet/>
      <dgm:spPr/>
      <dgm:t>
        <a:bodyPr/>
        <a:lstStyle/>
        <a:p>
          <a:endParaRPr lang="en-GB"/>
        </a:p>
      </dgm:t>
    </dgm:pt>
    <dgm:pt modelId="{D0853106-2B0D-4403-B137-27D32D4E607C}" type="sibTrans" cxnId="{D281FA3E-9712-4BA9-8A0D-C874D57CD1FA}">
      <dgm:prSet/>
      <dgm:spPr/>
      <dgm:t>
        <a:bodyPr/>
        <a:lstStyle/>
        <a:p>
          <a:endParaRPr lang="en-GB"/>
        </a:p>
      </dgm:t>
    </dgm:pt>
    <dgm:pt modelId="{63B8BAAE-1731-40C3-B680-336E21889FDE}">
      <dgm:prSet custT="1"/>
      <dgm:spPr/>
      <dgm:t>
        <a:bodyPr/>
        <a:lstStyle/>
        <a:p>
          <a:r>
            <a:rPr lang="en-GB" sz="2800" dirty="0"/>
            <a:t>Full problem</a:t>
          </a:r>
        </a:p>
      </dgm:t>
    </dgm:pt>
    <dgm:pt modelId="{C839B423-47DB-4C25-88E6-0D149BD0C8D2}" type="parTrans" cxnId="{237292DA-3F91-41D6-940A-4024B47763AC}">
      <dgm:prSet/>
      <dgm:spPr/>
      <dgm:t>
        <a:bodyPr/>
        <a:lstStyle/>
        <a:p>
          <a:endParaRPr lang="en-GB"/>
        </a:p>
      </dgm:t>
    </dgm:pt>
    <dgm:pt modelId="{106B8211-2391-42EA-908A-A467C7647699}" type="sibTrans" cxnId="{237292DA-3F91-41D6-940A-4024B47763AC}">
      <dgm:prSet/>
      <dgm:spPr/>
      <dgm:t>
        <a:bodyPr/>
        <a:lstStyle/>
        <a:p>
          <a:endParaRPr lang="en-GB"/>
        </a:p>
      </dgm:t>
    </dgm:pt>
    <dgm:pt modelId="{9885FFD9-3869-4E29-9144-2A2411FFE13B}">
      <dgm:prSet/>
      <dgm:spPr/>
      <dgm:t>
        <a:bodyPr/>
        <a:lstStyle/>
        <a:p>
          <a:r>
            <a:rPr lang="en-GB" dirty="0"/>
            <a:t>Teach the mathematical concept/skill being tested within the question</a:t>
          </a:r>
        </a:p>
      </dgm:t>
    </dgm:pt>
    <dgm:pt modelId="{0EE9E9AB-B487-4325-AA26-2F909C20793A}" type="parTrans" cxnId="{70CECABF-0FB2-492B-BDE3-E4663653E7FE}">
      <dgm:prSet/>
      <dgm:spPr/>
      <dgm:t>
        <a:bodyPr/>
        <a:lstStyle/>
        <a:p>
          <a:endParaRPr lang="en-GB"/>
        </a:p>
      </dgm:t>
    </dgm:pt>
    <dgm:pt modelId="{B99544AF-7F3A-44C6-B747-275DFEBD5069}" type="sibTrans" cxnId="{70CECABF-0FB2-492B-BDE3-E4663653E7FE}">
      <dgm:prSet/>
      <dgm:spPr/>
      <dgm:t>
        <a:bodyPr/>
        <a:lstStyle/>
        <a:p>
          <a:endParaRPr lang="en-GB"/>
        </a:p>
      </dgm:t>
    </dgm:pt>
    <dgm:pt modelId="{030E53F3-3E06-4D64-8795-6E8AD74FCA49}" type="pres">
      <dgm:prSet presAssocID="{B4B9D35A-67AD-4823-ADE9-55DCF7448BE1}" presName="Name0" presStyleCnt="0">
        <dgm:presLayoutVars>
          <dgm:chMax val="11"/>
          <dgm:chPref val="11"/>
          <dgm:dir/>
          <dgm:resizeHandles/>
        </dgm:presLayoutVars>
      </dgm:prSet>
      <dgm:spPr/>
    </dgm:pt>
    <dgm:pt modelId="{0FE79976-091F-4443-8E05-F2C02E53F1E7}" type="pres">
      <dgm:prSet presAssocID="{63B8BAAE-1731-40C3-B680-336E21889FDE}" presName="Accent5" presStyleCnt="0"/>
      <dgm:spPr/>
    </dgm:pt>
    <dgm:pt modelId="{406255CE-3CF6-4BDF-A520-93E914F897DE}" type="pres">
      <dgm:prSet presAssocID="{63B8BAAE-1731-40C3-B680-336E21889FDE}" presName="Accent" presStyleLbl="node1" presStyleIdx="0" presStyleCnt="5"/>
      <dgm:spPr>
        <a:solidFill>
          <a:srgbClr val="00B050"/>
        </a:solidFill>
      </dgm:spPr>
    </dgm:pt>
    <dgm:pt modelId="{A17E6014-EA00-476D-9C54-05A7AE61128B}" type="pres">
      <dgm:prSet presAssocID="{63B8BAAE-1731-40C3-B680-336E21889FDE}" presName="ParentBackground5" presStyleCnt="0"/>
      <dgm:spPr/>
    </dgm:pt>
    <dgm:pt modelId="{9F6CA228-AAC2-4CE5-8CC5-713B2C1FB8FF}" type="pres">
      <dgm:prSet presAssocID="{63B8BAAE-1731-40C3-B680-336E21889FDE}" presName="ParentBackground" presStyleLbl="fgAcc1" presStyleIdx="0" presStyleCnt="5"/>
      <dgm:spPr/>
    </dgm:pt>
    <dgm:pt modelId="{ACCE9E52-ABCD-4944-9E5C-30C40F7320C3}" type="pres">
      <dgm:prSet presAssocID="{63B8BAAE-1731-40C3-B680-336E21889FDE}" presName="Parent5" presStyleLbl="revTx" presStyleIdx="0" presStyleCnt="0">
        <dgm:presLayoutVars>
          <dgm:chMax val="1"/>
          <dgm:chPref val="1"/>
          <dgm:bulletEnabled val="1"/>
        </dgm:presLayoutVars>
      </dgm:prSet>
      <dgm:spPr/>
    </dgm:pt>
    <dgm:pt modelId="{F9D40742-994E-4AFF-8647-734A501E187E}" type="pres">
      <dgm:prSet presAssocID="{F9962CBD-EFBC-4DDA-B1E7-500C6EED3585}" presName="Accent4" presStyleCnt="0"/>
      <dgm:spPr/>
    </dgm:pt>
    <dgm:pt modelId="{D0A97E5C-AC7A-4AB2-852E-1C04449AC4FB}" type="pres">
      <dgm:prSet presAssocID="{F9962CBD-EFBC-4DDA-B1E7-500C6EED3585}" presName="Accent" presStyleLbl="node1" presStyleIdx="1" presStyleCnt="5"/>
      <dgm:spPr>
        <a:solidFill>
          <a:srgbClr val="00B0F0"/>
        </a:solidFill>
      </dgm:spPr>
    </dgm:pt>
    <dgm:pt modelId="{7CEED4DC-918A-4FE9-BAB4-FE59B107E5C8}" type="pres">
      <dgm:prSet presAssocID="{F9962CBD-EFBC-4DDA-B1E7-500C6EED3585}" presName="ParentBackground4" presStyleCnt="0"/>
      <dgm:spPr/>
    </dgm:pt>
    <dgm:pt modelId="{1577B1E4-2EEF-473F-87C3-2AC0B2EE8E57}" type="pres">
      <dgm:prSet presAssocID="{F9962CBD-EFBC-4DDA-B1E7-500C6EED3585}" presName="ParentBackground" presStyleLbl="fgAcc1" presStyleIdx="1" presStyleCnt="5" custLinFactNeighborX="1146" custLinFactNeighborY="-1720"/>
      <dgm:spPr/>
    </dgm:pt>
    <dgm:pt modelId="{5A568378-B387-415B-A1C9-0DE3AD2DFABE}" type="pres">
      <dgm:prSet presAssocID="{F9962CBD-EFBC-4DDA-B1E7-500C6EED3585}" presName="Parent4" presStyleLbl="revTx" presStyleIdx="0" presStyleCnt="0">
        <dgm:presLayoutVars>
          <dgm:chMax val="1"/>
          <dgm:chPref val="1"/>
          <dgm:bulletEnabled val="1"/>
        </dgm:presLayoutVars>
      </dgm:prSet>
      <dgm:spPr/>
    </dgm:pt>
    <dgm:pt modelId="{E6F913AF-8AA7-49A5-81A4-2BFD6C7D6116}" type="pres">
      <dgm:prSet presAssocID="{1D2DB3E4-4271-493B-B83E-148B5559DAA5}" presName="Accent3" presStyleCnt="0"/>
      <dgm:spPr/>
    </dgm:pt>
    <dgm:pt modelId="{874EC14F-F70E-49C2-BC88-4DD5BFA045B1}" type="pres">
      <dgm:prSet presAssocID="{1D2DB3E4-4271-493B-B83E-148B5559DAA5}" presName="Accent" presStyleLbl="node1" presStyleIdx="2" presStyleCnt="5"/>
      <dgm:spPr>
        <a:solidFill>
          <a:srgbClr val="FFFF00"/>
        </a:solidFill>
      </dgm:spPr>
    </dgm:pt>
    <dgm:pt modelId="{8DE9C6E5-4B1D-4280-91BC-B614058CF4A8}" type="pres">
      <dgm:prSet presAssocID="{1D2DB3E4-4271-493B-B83E-148B5559DAA5}" presName="ParentBackground3" presStyleCnt="0"/>
      <dgm:spPr/>
    </dgm:pt>
    <dgm:pt modelId="{45E2A76E-6CE9-46A9-91A5-EED7EF857AF2}" type="pres">
      <dgm:prSet presAssocID="{1D2DB3E4-4271-493B-B83E-148B5559DAA5}" presName="ParentBackground" presStyleLbl="fgAcc1" presStyleIdx="2" presStyleCnt="5"/>
      <dgm:spPr/>
    </dgm:pt>
    <dgm:pt modelId="{670F2574-E1EE-4C78-B774-98889C176B0B}" type="pres">
      <dgm:prSet presAssocID="{1D2DB3E4-4271-493B-B83E-148B5559DAA5}" presName="Parent3" presStyleLbl="revTx" presStyleIdx="0" presStyleCnt="0">
        <dgm:presLayoutVars>
          <dgm:chMax val="1"/>
          <dgm:chPref val="1"/>
          <dgm:bulletEnabled val="1"/>
        </dgm:presLayoutVars>
      </dgm:prSet>
      <dgm:spPr/>
    </dgm:pt>
    <dgm:pt modelId="{FC7F3D8A-B1A5-4239-9090-0210CBECF981}" type="pres">
      <dgm:prSet presAssocID="{D715BAA4-65BB-4333-B9AD-03EC2FEF815A}" presName="Accent2" presStyleCnt="0"/>
      <dgm:spPr/>
    </dgm:pt>
    <dgm:pt modelId="{479E8DD8-45C5-49D1-BCE2-981F67C9F11D}" type="pres">
      <dgm:prSet presAssocID="{D715BAA4-65BB-4333-B9AD-03EC2FEF815A}" presName="Accent" presStyleLbl="node1" presStyleIdx="3" presStyleCnt="5"/>
      <dgm:spPr>
        <a:solidFill>
          <a:srgbClr val="FF0000"/>
        </a:solidFill>
      </dgm:spPr>
    </dgm:pt>
    <dgm:pt modelId="{ED0606C9-EEEC-4F0D-B470-974D61F8E160}" type="pres">
      <dgm:prSet presAssocID="{D715BAA4-65BB-4333-B9AD-03EC2FEF815A}" presName="ParentBackground2" presStyleCnt="0"/>
      <dgm:spPr/>
    </dgm:pt>
    <dgm:pt modelId="{4EFA10FA-2857-48EE-844F-4939C8159F00}" type="pres">
      <dgm:prSet presAssocID="{D715BAA4-65BB-4333-B9AD-03EC2FEF815A}" presName="ParentBackground" presStyleLbl="fgAcc1" presStyleIdx="3" presStyleCnt="5"/>
      <dgm:spPr/>
    </dgm:pt>
    <dgm:pt modelId="{03A5894B-F5AB-4D51-BC62-ED060E385857}" type="pres">
      <dgm:prSet presAssocID="{D715BAA4-65BB-4333-B9AD-03EC2FEF815A}" presName="Parent2" presStyleLbl="revTx" presStyleIdx="0" presStyleCnt="0">
        <dgm:presLayoutVars>
          <dgm:chMax val="1"/>
          <dgm:chPref val="1"/>
          <dgm:bulletEnabled val="1"/>
        </dgm:presLayoutVars>
      </dgm:prSet>
      <dgm:spPr/>
    </dgm:pt>
    <dgm:pt modelId="{F61C239C-5FFC-41E7-B124-E678209B61D2}" type="pres">
      <dgm:prSet presAssocID="{9885FFD9-3869-4E29-9144-2A2411FFE13B}" presName="Accent1" presStyleCnt="0"/>
      <dgm:spPr/>
    </dgm:pt>
    <dgm:pt modelId="{F8652F0A-9B41-4998-921F-88E2DADCCA80}" type="pres">
      <dgm:prSet presAssocID="{9885FFD9-3869-4E29-9144-2A2411FFE13B}" presName="Accent" presStyleLbl="node1" presStyleIdx="4" presStyleCnt="5"/>
      <dgm:spPr/>
    </dgm:pt>
    <dgm:pt modelId="{23974F0A-CB3A-415C-A652-B090FFC99931}" type="pres">
      <dgm:prSet presAssocID="{9885FFD9-3869-4E29-9144-2A2411FFE13B}" presName="ParentBackground1" presStyleCnt="0"/>
      <dgm:spPr/>
    </dgm:pt>
    <dgm:pt modelId="{F2D0657E-FA27-46FB-B797-A41B3FC73954}" type="pres">
      <dgm:prSet presAssocID="{9885FFD9-3869-4E29-9144-2A2411FFE13B}" presName="ParentBackground" presStyleLbl="fgAcc1" presStyleIdx="4" presStyleCnt="5"/>
      <dgm:spPr/>
    </dgm:pt>
    <dgm:pt modelId="{C0FEB17C-AD89-4C71-B779-917781057A35}" type="pres">
      <dgm:prSet presAssocID="{9885FFD9-3869-4E29-9144-2A2411FFE13B}" presName="Parent1" presStyleLbl="revTx" presStyleIdx="0" presStyleCnt="0">
        <dgm:presLayoutVars>
          <dgm:chMax val="1"/>
          <dgm:chPref val="1"/>
          <dgm:bulletEnabled val="1"/>
        </dgm:presLayoutVars>
      </dgm:prSet>
      <dgm:spPr/>
    </dgm:pt>
  </dgm:ptLst>
  <dgm:cxnLst>
    <dgm:cxn modelId="{F4D8CC13-E082-49B1-B334-CE3D13E0E473}" type="presOf" srcId="{63B8BAAE-1731-40C3-B680-336E21889FDE}" destId="{ACCE9E52-ABCD-4944-9E5C-30C40F7320C3}" srcOrd="1" destOrd="0" presId="urn:microsoft.com/office/officeart/2011/layout/CircleProcess"/>
    <dgm:cxn modelId="{D281FA3E-9712-4BA9-8A0D-C874D57CD1FA}" srcId="{B4B9D35A-67AD-4823-ADE9-55DCF7448BE1}" destId="{F9962CBD-EFBC-4DDA-B1E7-500C6EED3585}" srcOrd="3" destOrd="0" parTransId="{2A2C6DE6-05A5-4CDC-98EC-254D07DD81FA}" sibTransId="{D0853106-2B0D-4403-B137-27D32D4E607C}"/>
    <dgm:cxn modelId="{0A425D5E-B5C7-4189-80A7-5277472CC786}" srcId="{B4B9D35A-67AD-4823-ADE9-55DCF7448BE1}" destId="{D715BAA4-65BB-4333-B9AD-03EC2FEF815A}" srcOrd="1" destOrd="0" parTransId="{4EC2423D-0411-4F8E-A2DB-8D21A80633A4}" sibTransId="{712A3576-9292-4413-B628-55706CAE8953}"/>
    <dgm:cxn modelId="{F1D91664-A779-4F77-9B44-A1B39EEB0A28}" type="presOf" srcId="{1D2DB3E4-4271-493B-B83E-148B5559DAA5}" destId="{45E2A76E-6CE9-46A9-91A5-EED7EF857AF2}" srcOrd="0" destOrd="0" presId="urn:microsoft.com/office/officeart/2011/layout/CircleProcess"/>
    <dgm:cxn modelId="{05E3B34A-ACED-4BC6-A466-97DC8C629ADF}" type="presOf" srcId="{D715BAA4-65BB-4333-B9AD-03EC2FEF815A}" destId="{03A5894B-F5AB-4D51-BC62-ED060E385857}" srcOrd="1" destOrd="0" presId="urn:microsoft.com/office/officeart/2011/layout/CircleProcess"/>
    <dgm:cxn modelId="{160BF94A-CB7B-4A06-9456-A38EF2AA8804}" type="presOf" srcId="{1D2DB3E4-4271-493B-B83E-148B5559DAA5}" destId="{670F2574-E1EE-4C78-B774-98889C176B0B}" srcOrd="1" destOrd="0" presId="urn:microsoft.com/office/officeart/2011/layout/CircleProcess"/>
    <dgm:cxn modelId="{CBBABB7A-E148-47AF-AD5F-23406960A65D}" type="presOf" srcId="{B4B9D35A-67AD-4823-ADE9-55DCF7448BE1}" destId="{030E53F3-3E06-4D64-8795-6E8AD74FCA49}" srcOrd="0" destOrd="0" presId="urn:microsoft.com/office/officeart/2011/layout/CircleProcess"/>
    <dgm:cxn modelId="{1DA2FC9B-E860-4204-BDED-992C635BE24B}" type="presOf" srcId="{F9962CBD-EFBC-4DDA-B1E7-500C6EED3585}" destId="{5A568378-B387-415B-A1C9-0DE3AD2DFABE}" srcOrd="1" destOrd="0" presId="urn:microsoft.com/office/officeart/2011/layout/CircleProcess"/>
    <dgm:cxn modelId="{8921959F-E77D-4477-9B59-AE2E3852A955}" type="presOf" srcId="{F9962CBD-EFBC-4DDA-B1E7-500C6EED3585}" destId="{1577B1E4-2EEF-473F-87C3-2AC0B2EE8E57}" srcOrd="0" destOrd="0" presId="urn:microsoft.com/office/officeart/2011/layout/CircleProcess"/>
    <dgm:cxn modelId="{70CECABF-0FB2-492B-BDE3-E4663653E7FE}" srcId="{B4B9D35A-67AD-4823-ADE9-55DCF7448BE1}" destId="{9885FFD9-3869-4E29-9144-2A2411FFE13B}" srcOrd="0" destOrd="0" parTransId="{0EE9E9AB-B487-4325-AA26-2F909C20793A}" sibTransId="{B99544AF-7F3A-44C6-B747-275DFEBD5069}"/>
    <dgm:cxn modelId="{237292DA-3F91-41D6-940A-4024B47763AC}" srcId="{B4B9D35A-67AD-4823-ADE9-55DCF7448BE1}" destId="{63B8BAAE-1731-40C3-B680-336E21889FDE}" srcOrd="4" destOrd="0" parTransId="{C839B423-47DB-4C25-88E6-0D149BD0C8D2}" sibTransId="{106B8211-2391-42EA-908A-A467C7647699}"/>
    <dgm:cxn modelId="{9657D0EA-8D07-4B4E-8EA4-B988E8D141DC}" srcId="{B4B9D35A-67AD-4823-ADE9-55DCF7448BE1}" destId="{1D2DB3E4-4271-493B-B83E-148B5559DAA5}" srcOrd="2" destOrd="0" parTransId="{5C0F8748-51BF-4627-A061-17D30B5A6286}" sibTransId="{A46EC9A6-366C-4D6A-AB40-A4734EA1B135}"/>
    <dgm:cxn modelId="{F3D2F4EB-9AC0-45A4-99AF-6B16FFDEC3F6}" type="presOf" srcId="{9885FFD9-3869-4E29-9144-2A2411FFE13B}" destId="{F2D0657E-FA27-46FB-B797-A41B3FC73954}" srcOrd="0" destOrd="0" presId="urn:microsoft.com/office/officeart/2011/layout/CircleProcess"/>
    <dgm:cxn modelId="{BBA745EE-F7C7-4986-A2BA-FD595EA764F4}" type="presOf" srcId="{9885FFD9-3869-4E29-9144-2A2411FFE13B}" destId="{C0FEB17C-AD89-4C71-B779-917781057A35}" srcOrd="1" destOrd="0" presId="urn:microsoft.com/office/officeart/2011/layout/CircleProcess"/>
    <dgm:cxn modelId="{D182CCEE-5FB6-4F12-A9D2-DEB1674E5A5B}" type="presOf" srcId="{D715BAA4-65BB-4333-B9AD-03EC2FEF815A}" destId="{4EFA10FA-2857-48EE-844F-4939C8159F00}" srcOrd="0" destOrd="0" presId="urn:microsoft.com/office/officeart/2011/layout/CircleProcess"/>
    <dgm:cxn modelId="{91F39BF8-3B14-4134-9057-081457460988}" type="presOf" srcId="{63B8BAAE-1731-40C3-B680-336E21889FDE}" destId="{9F6CA228-AAC2-4CE5-8CC5-713B2C1FB8FF}" srcOrd="0" destOrd="0" presId="urn:microsoft.com/office/officeart/2011/layout/CircleProcess"/>
    <dgm:cxn modelId="{76025782-5047-40C0-8658-DC81366AD734}" type="presParOf" srcId="{030E53F3-3E06-4D64-8795-6E8AD74FCA49}" destId="{0FE79976-091F-4443-8E05-F2C02E53F1E7}" srcOrd="0" destOrd="0" presId="urn:microsoft.com/office/officeart/2011/layout/CircleProcess"/>
    <dgm:cxn modelId="{D0CA8184-AF17-41C5-B835-11DB8BE351EC}" type="presParOf" srcId="{0FE79976-091F-4443-8E05-F2C02E53F1E7}" destId="{406255CE-3CF6-4BDF-A520-93E914F897DE}" srcOrd="0" destOrd="0" presId="urn:microsoft.com/office/officeart/2011/layout/CircleProcess"/>
    <dgm:cxn modelId="{5A2F4F74-BCE8-4D04-B845-20FF806601A4}" type="presParOf" srcId="{030E53F3-3E06-4D64-8795-6E8AD74FCA49}" destId="{A17E6014-EA00-476D-9C54-05A7AE61128B}" srcOrd="1" destOrd="0" presId="urn:microsoft.com/office/officeart/2011/layout/CircleProcess"/>
    <dgm:cxn modelId="{31FF102D-A71F-4637-8401-863CA2D21F5A}" type="presParOf" srcId="{A17E6014-EA00-476D-9C54-05A7AE61128B}" destId="{9F6CA228-AAC2-4CE5-8CC5-713B2C1FB8FF}" srcOrd="0" destOrd="0" presId="urn:microsoft.com/office/officeart/2011/layout/CircleProcess"/>
    <dgm:cxn modelId="{F2E25417-D046-44EA-9D28-2DE22C48EBC1}" type="presParOf" srcId="{030E53F3-3E06-4D64-8795-6E8AD74FCA49}" destId="{ACCE9E52-ABCD-4944-9E5C-30C40F7320C3}" srcOrd="2" destOrd="0" presId="urn:microsoft.com/office/officeart/2011/layout/CircleProcess"/>
    <dgm:cxn modelId="{915B9AFE-4EF9-489D-A30B-35460DD3C927}" type="presParOf" srcId="{030E53F3-3E06-4D64-8795-6E8AD74FCA49}" destId="{F9D40742-994E-4AFF-8647-734A501E187E}" srcOrd="3" destOrd="0" presId="urn:microsoft.com/office/officeart/2011/layout/CircleProcess"/>
    <dgm:cxn modelId="{012D54EA-F819-43FC-B6A3-9B47050F29CB}" type="presParOf" srcId="{F9D40742-994E-4AFF-8647-734A501E187E}" destId="{D0A97E5C-AC7A-4AB2-852E-1C04449AC4FB}" srcOrd="0" destOrd="0" presId="urn:microsoft.com/office/officeart/2011/layout/CircleProcess"/>
    <dgm:cxn modelId="{A5347E08-EE72-444A-B53D-149CBCEA167C}" type="presParOf" srcId="{030E53F3-3E06-4D64-8795-6E8AD74FCA49}" destId="{7CEED4DC-918A-4FE9-BAB4-FE59B107E5C8}" srcOrd="4" destOrd="0" presId="urn:microsoft.com/office/officeart/2011/layout/CircleProcess"/>
    <dgm:cxn modelId="{627B4D2E-BB64-4CD8-92E2-946C06AC012A}" type="presParOf" srcId="{7CEED4DC-918A-4FE9-BAB4-FE59B107E5C8}" destId="{1577B1E4-2EEF-473F-87C3-2AC0B2EE8E57}" srcOrd="0" destOrd="0" presId="urn:microsoft.com/office/officeart/2011/layout/CircleProcess"/>
    <dgm:cxn modelId="{D154EBFB-1936-4273-A2AD-3577FD915604}" type="presParOf" srcId="{030E53F3-3E06-4D64-8795-6E8AD74FCA49}" destId="{5A568378-B387-415B-A1C9-0DE3AD2DFABE}" srcOrd="5" destOrd="0" presId="urn:microsoft.com/office/officeart/2011/layout/CircleProcess"/>
    <dgm:cxn modelId="{E8EF6607-DC10-4CC5-B730-7274F11DFAFA}" type="presParOf" srcId="{030E53F3-3E06-4D64-8795-6E8AD74FCA49}" destId="{E6F913AF-8AA7-49A5-81A4-2BFD6C7D6116}" srcOrd="6" destOrd="0" presId="urn:microsoft.com/office/officeart/2011/layout/CircleProcess"/>
    <dgm:cxn modelId="{BD6E2BF9-7C0B-44D5-B145-BBD587C7ED1B}" type="presParOf" srcId="{E6F913AF-8AA7-49A5-81A4-2BFD6C7D6116}" destId="{874EC14F-F70E-49C2-BC88-4DD5BFA045B1}" srcOrd="0" destOrd="0" presId="urn:microsoft.com/office/officeart/2011/layout/CircleProcess"/>
    <dgm:cxn modelId="{3A10A019-A5B1-4C5B-9E26-6FDEBC3F9CE1}" type="presParOf" srcId="{030E53F3-3E06-4D64-8795-6E8AD74FCA49}" destId="{8DE9C6E5-4B1D-4280-91BC-B614058CF4A8}" srcOrd="7" destOrd="0" presId="urn:microsoft.com/office/officeart/2011/layout/CircleProcess"/>
    <dgm:cxn modelId="{175631EB-83CB-4192-8BA3-B251FDA41F28}" type="presParOf" srcId="{8DE9C6E5-4B1D-4280-91BC-B614058CF4A8}" destId="{45E2A76E-6CE9-46A9-91A5-EED7EF857AF2}" srcOrd="0" destOrd="0" presId="urn:microsoft.com/office/officeart/2011/layout/CircleProcess"/>
    <dgm:cxn modelId="{2926524E-27CE-4F12-91F3-2C4F1AD8BE20}" type="presParOf" srcId="{030E53F3-3E06-4D64-8795-6E8AD74FCA49}" destId="{670F2574-E1EE-4C78-B774-98889C176B0B}" srcOrd="8" destOrd="0" presId="urn:microsoft.com/office/officeart/2011/layout/CircleProcess"/>
    <dgm:cxn modelId="{8810DF5F-D5F5-4C68-8154-C674B97AB1E4}" type="presParOf" srcId="{030E53F3-3E06-4D64-8795-6E8AD74FCA49}" destId="{FC7F3D8A-B1A5-4239-9090-0210CBECF981}" srcOrd="9" destOrd="0" presId="urn:microsoft.com/office/officeart/2011/layout/CircleProcess"/>
    <dgm:cxn modelId="{1664E06D-7C67-4293-833C-E537B42B03CE}" type="presParOf" srcId="{FC7F3D8A-B1A5-4239-9090-0210CBECF981}" destId="{479E8DD8-45C5-49D1-BCE2-981F67C9F11D}" srcOrd="0" destOrd="0" presId="urn:microsoft.com/office/officeart/2011/layout/CircleProcess"/>
    <dgm:cxn modelId="{A559D313-A489-4C76-8CBC-62FCE06A31E2}" type="presParOf" srcId="{030E53F3-3E06-4D64-8795-6E8AD74FCA49}" destId="{ED0606C9-EEEC-4F0D-B470-974D61F8E160}" srcOrd="10" destOrd="0" presId="urn:microsoft.com/office/officeart/2011/layout/CircleProcess"/>
    <dgm:cxn modelId="{D1F8D4E9-D4C8-4E32-B332-43B94D4018CA}" type="presParOf" srcId="{ED0606C9-EEEC-4F0D-B470-974D61F8E160}" destId="{4EFA10FA-2857-48EE-844F-4939C8159F00}" srcOrd="0" destOrd="0" presId="urn:microsoft.com/office/officeart/2011/layout/CircleProcess"/>
    <dgm:cxn modelId="{ECDED8E1-3AF7-48BE-A149-680461E85A7B}" type="presParOf" srcId="{030E53F3-3E06-4D64-8795-6E8AD74FCA49}" destId="{03A5894B-F5AB-4D51-BC62-ED060E385857}" srcOrd="11" destOrd="0" presId="urn:microsoft.com/office/officeart/2011/layout/CircleProcess"/>
    <dgm:cxn modelId="{F202E2C7-6E3A-41A2-90BD-27741957AD53}" type="presParOf" srcId="{030E53F3-3E06-4D64-8795-6E8AD74FCA49}" destId="{F61C239C-5FFC-41E7-B124-E678209B61D2}" srcOrd="12" destOrd="0" presId="urn:microsoft.com/office/officeart/2011/layout/CircleProcess"/>
    <dgm:cxn modelId="{178F72D8-C6E0-486F-BAC5-A78981D5B767}" type="presParOf" srcId="{F61C239C-5FFC-41E7-B124-E678209B61D2}" destId="{F8652F0A-9B41-4998-921F-88E2DADCCA80}" srcOrd="0" destOrd="0" presId="urn:microsoft.com/office/officeart/2011/layout/CircleProcess"/>
    <dgm:cxn modelId="{33F93815-30F6-44D8-913A-0EC90CF24487}" type="presParOf" srcId="{030E53F3-3E06-4D64-8795-6E8AD74FCA49}" destId="{23974F0A-CB3A-415C-A652-B090FFC99931}" srcOrd="13" destOrd="0" presId="urn:microsoft.com/office/officeart/2011/layout/CircleProcess"/>
    <dgm:cxn modelId="{00937747-6473-43A7-9797-957907E83154}" type="presParOf" srcId="{23974F0A-CB3A-415C-A652-B090FFC99931}" destId="{F2D0657E-FA27-46FB-B797-A41B3FC73954}" srcOrd="0" destOrd="0" presId="urn:microsoft.com/office/officeart/2011/layout/CircleProcess"/>
    <dgm:cxn modelId="{EE8118CB-8481-414F-927B-B3F5957EB802}" type="presParOf" srcId="{030E53F3-3E06-4D64-8795-6E8AD74FCA49}" destId="{C0FEB17C-AD89-4C71-B779-917781057A35}" srcOrd="14" destOrd="0" presId="urn:microsoft.com/office/officeart/2011/layout/Circle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255CE-3CF6-4BDF-A520-93E914F897DE}">
      <dsp:nvSpPr>
        <dsp:cNvPr id="0" name=""/>
        <dsp:cNvSpPr/>
      </dsp:nvSpPr>
      <dsp:spPr>
        <a:xfrm>
          <a:off x="9480947" y="1428503"/>
          <a:ext cx="2161810" cy="2162163"/>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CA228-AAC2-4CE5-8CC5-713B2C1FB8FF}">
      <dsp:nvSpPr>
        <dsp:cNvPr id="0" name=""/>
        <dsp:cNvSpPr/>
      </dsp:nvSpPr>
      <dsp:spPr>
        <a:xfrm>
          <a:off x="9552279"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Full problem</a:t>
          </a:r>
        </a:p>
      </dsp:txBody>
      <dsp:txXfrm>
        <a:off x="9841057" y="1788927"/>
        <a:ext cx="1441590" cy="1441316"/>
      </dsp:txXfrm>
    </dsp:sp>
    <dsp:sp modelId="{D0A97E5C-AC7A-4AB2-852E-1C04449AC4FB}">
      <dsp:nvSpPr>
        <dsp:cNvPr id="0" name=""/>
        <dsp:cNvSpPr/>
      </dsp:nvSpPr>
      <dsp:spPr>
        <a:xfrm rot="2700000">
          <a:off x="7245630" y="1428615"/>
          <a:ext cx="2161560" cy="2161560"/>
        </a:xfrm>
        <a:prstGeom prst="teardrop">
          <a:avLst>
            <a:gd name="adj" fmla="val 10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77B1E4-2EEF-473F-87C3-2AC0B2EE8E57}">
      <dsp:nvSpPr>
        <dsp:cNvPr id="0" name=""/>
        <dsp:cNvSpPr/>
      </dsp:nvSpPr>
      <dsp:spPr>
        <a:xfrm>
          <a:off x="7342264" y="1465879"/>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Answer-free zones</a:t>
          </a:r>
        </a:p>
      </dsp:txBody>
      <dsp:txXfrm>
        <a:off x="7629891" y="1754218"/>
        <a:ext cx="1441590" cy="1441316"/>
      </dsp:txXfrm>
    </dsp:sp>
    <dsp:sp modelId="{874EC14F-F70E-49C2-BC88-4DD5BFA045B1}">
      <dsp:nvSpPr>
        <dsp:cNvPr id="0" name=""/>
        <dsp:cNvSpPr/>
      </dsp:nvSpPr>
      <dsp:spPr>
        <a:xfrm rot="2700000">
          <a:off x="5012488" y="1428615"/>
          <a:ext cx="2161560" cy="2161560"/>
        </a:xfrm>
        <a:prstGeom prst="teardrop">
          <a:avLst>
            <a:gd name="adj" fmla="val 10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2A76E-6CE9-46A9-91A5-EED7EF857AF2}">
      <dsp:nvSpPr>
        <dsp:cNvPr id="0" name=""/>
        <dsp:cNvSpPr/>
      </dsp:nvSpPr>
      <dsp:spPr>
        <a:xfrm>
          <a:off x="5084845"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Number-free zones</a:t>
          </a:r>
        </a:p>
      </dsp:txBody>
      <dsp:txXfrm>
        <a:off x="5372473" y="1788927"/>
        <a:ext cx="1441590" cy="1441316"/>
      </dsp:txXfrm>
    </dsp:sp>
    <dsp:sp modelId="{479E8DD8-45C5-49D1-BCE2-981F67C9F11D}">
      <dsp:nvSpPr>
        <dsp:cNvPr id="0" name=""/>
        <dsp:cNvSpPr/>
      </dsp:nvSpPr>
      <dsp:spPr>
        <a:xfrm rot="2700000">
          <a:off x="2778196" y="1428615"/>
          <a:ext cx="2161560" cy="2161560"/>
        </a:xfrm>
        <a:prstGeom prst="teardrop">
          <a:avLst>
            <a:gd name="adj" fmla="val 1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A10FA-2857-48EE-844F-4939C8159F00}">
      <dsp:nvSpPr>
        <dsp:cNvPr id="0" name=""/>
        <dsp:cNvSpPr/>
      </dsp:nvSpPr>
      <dsp:spPr>
        <a:xfrm>
          <a:off x="2850553" y="1500588"/>
          <a:ext cx="2017996" cy="2017994"/>
        </a:xfrm>
        <a:prstGeom prst="ellipse">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Embed vocabulary</a:t>
          </a:r>
        </a:p>
      </dsp:txBody>
      <dsp:txXfrm>
        <a:off x="3139331" y="1788927"/>
        <a:ext cx="1441590" cy="1441316"/>
      </dsp:txXfrm>
    </dsp:sp>
    <dsp:sp modelId="{F8652F0A-9B41-4998-921F-88E2DADCCA80}">
      <dsp:nvSpPr>
        <dsp:cNvPr id="0" name=""/>
        <dsp:cNvSpPr/>
      </dsp:nvSpPr>
      <dsp:spPr>
        <a:xfrm rot="2700000">
          <a:off x="543903" y="1428615"/>
          <a:ext cx="2161560" cy="216156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0657E-FA27-46FB-B797-A41B3FC73954}">
      <dsp:nvSpPr>
        <dsp:cNvPr id="0" name=""/>
        <dsp:cNvSpPr/>
      </dsp:nvSpPr>
      <dsp:spPr>
        <a:xfrm>
          <a:off x="616260"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Teach the mathematical concept/skill being tested within the question</a:t>
          </a:r>
        </a:p>
      </dsp:txBody>
      <dsp:txXfrm>
        <a:off x="905039" y="1788927"/>
        <a:ext cx="1441590" cy="144131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23/04/2020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56179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410042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14744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43413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003946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998980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912914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95607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2306952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306064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3995619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35228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3834889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3193695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412038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7A258-00DE-3E42-AD58-36FE5E0CF540}" type="slidenum">
              <a:rPr lang="en-US" smtClean="0"/>
              <a:t>3</a:t>
            </a:fld>
            <a:endParaRPr lang="en-US" dirty="0"/>
          </a:p>
        </p:txBody>
      </p:sp>
    </p:spTree>
    <p:extLst>
      <p:ext uri="{BB962C8B-B14F-4D97-AF65-F5344CB8AC3E}">
        <p14:creationId xmlns:p14="http://schemas.microsoft.com/office/powerpoint/2010/main" val="109022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244846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97497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83765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140614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76535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173790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tm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auth.pixl.org.uk/primary#!/Resources//Currency/Whole%20School%20Materials/English/Reading/Developing%20Inference%C2%A0"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October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PiXL Club Limited, 2019</a:t>
            </a:r>
            <a:r>
              <a:rPr lang="en-US" sz="1600" dirty="0">
                <a:effectLst/>
              </a:rPr>
              <a:t> </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303641" y="619400"/>
            <a:ext cx="7518442" cy="1262749"/>
          </a:xfrm>
          <a:prstGeom prst="rect">
            <a:avLst/>
          </a:prstGeom>
          <a:solidFill>
            <a:srgbClr val="EDCF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rgbClr val="002060"/>
                </a:solidFill>
              </a:rPr>
              <a:t>Y5-6 Solving Word Problems </a:t>
            </a:r>
          </a:p>
        </p:txBody>
      </p:sp>
      <p:sp>
        <p:nvSpPr>
          <p:cNvPr id="9" name="Rectangle 8">
            <a:extLst>
              <a:ext uri="{FF2B5EF4-FFF2-40B4-BE49-F238E27FC236}">
                <a16:creationId xmlns:a16="http://schemas.microsoft.com/office/drawing/2014/main" id="{BBF23224-5A9B-4488-922E-34F24AEE54D4}"/>
              </a:ext>
            </a:extLst>
          </p:cNvPr>
          <p:cNvSpPr/>
          <p:nvPr/>
        </p:nvSpPr>
        <p:spPr>
          <a:xfrm>
            <a:off x="2548038" y="2187930"/>
            <a:ext cx="7060684" cy="1262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i="1" dirty="0">
                <a:solidFill>
                  <a:srgbClr val="002060"/>
                </a:solidFill>
              </a:rPr>
              <a:t>Multiplication and Division</a:t>
            </a: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solidFill>
                  <a:schemeClr val="tx1"/>
                </a:solidFill>
              </a:rPr>
              <a:t>A case contains bags of marbles. There are 24 marbles in a bag. There are 6 bags in a case. How many marbles are in a case?</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144 marbles  </a:t>
            </a:r>
          </a:p>
        </p:txBody>
      </p:sp>
      <p:sp>
        <p:nvSpPr>
          <p:cNvPr id="13" name="Speech Bubble: Rectangle 12">
            <a:extLst>
              <a:ext uri="{FF2B5EF4-FFF2-40B4-BE49-F238E27FC236}">
                <a16:creationId xmlns:a16="http://schemas.microsoft.com/office/drawing/2014/main" id="{755BA3ED-7EC3-40BF-BD56-2FCFB1886BD5}"/>
              </a:ext>
            </a:extLst>
          </p:cNvPr>
          <p:cNvSpPr/>
          <p:nvPr/>
        </p:nvSpPr>
        <p:spPr>
          <a:xfrm>
            <a:off x="5051079" y="1986278"/>
            <a:ext cx="5526582" cy="77161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a:t>
            </a:r>
          </a:p>
          <a:p>
            <a:pPr algn="ctr"/>
            <a:r>
              <a:rPr lang="en-GB" sz="2400" dirty="0"/>
              <a:t>I could also show this as a bar model.</a:t>
            </a:r>
          </a:p>
          <a:p>
            <a:pPr algn="ctr"/>
            <a:endParaRPr lang="en-GB" sz="2400" dirty="0"/>
          </a:p>
        </p:txBody>
      </p:sp>
      <p:sp>
        <p:nvSpPr>
          <p:cNvPr id="8" name="Rectangle 7"/>
          <p:cNvSpPr/>
          <p:nvPr/>
        </p:nvSpPr>
        <p:spPr>
          <a:xfrm>
            <a:off x="4808842" y="3638829"/>
            <a:ext cx="6011056" cy="107606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p:cNvCxnSpPr/>
          <p:nvPr/>
        </p:nvCxnSpPr>
        <p:spPr>
          <a:xfrm>
            <a:off x="7814370" y="3672700"/>
            <a:ext cx="0" cy="1076067"/>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6790544" y="3638829"/>
            <a:ext cx="0" cy="1076067"/>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5788702" y="3638828"/>
            <a:ext cx="0" cy="1076067"/>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8814216" y="3667306"/>
            <a:ext cx="0" cy="1076067"/>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9878518" y="3667306"/>
            <a:ext cx="0" cy="1076067"/>
          </a:xfrm>
          <a:prstGeom prst="line">
            <a:avLst/>
          </a:prstGeom>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5051078" y="3837482"/>
            <a:ext cx="737623" cy="523220"/>
          </a:xfrm>
          <a:prstGeom prst="rect">
            <a:avLst/>
          </a:prstGeom>
          <a:noFill/>
        </p:spPr>
        <p:txBody>
          <a:bodyPr wrap="square" rtlCol="0">
            <a:spAutoFit/>
          </a:bodyPr>
          <a:lstStyle/>
          <a:p>
            <a:r>
              <a:rPr lang="en-GB" sz="2800" dirty="0"/>
              <a:t>24</a:t>
            </a:r>
          </a:p>
        </p:txBody>
      </p:sp>
      <p:sp>
        <p:nvSpPr>
          <p:cNvPr id="18" name="TextBox 17"/>
          <p:cNvSpPr txBox="1"/>
          <p:nvPr/>
        </p:nvSpPr>
        <p:spPr>
          <a:xfrm>
            <a:off x="7652478" y="3020183"/>
            <a:ext cx="1723869" cy="584775"/>
          </a:xfrm>
          <a:prstGeom prst="rect">
            <a:avLst/>
          </a:prstGeom>
          <a:noFill/>
        </p:spPr>
        <p:txBody>
          <a:bodyPr wrap="square" rtlCol="0">
            <a:spAutoFit/>
          </a:bodyPr>
          <a:lstStyle/>
          <a:p>
            <a:r>
              <a:rPr lang="en-GB" sz="3200" dirty="0"/>
              <a:t>?</a:t>
            </a:r>
          </a:p>
        </p:txBody>
      </p:sp>
    </p:spTree>
    <p:extLst>
      <p:ext uri="{BB962C8B-B14F-4D97-AF65-F5344CB8AC3E}">
        <p14:creationId xmlns:p14="http://schemas.microsoft.com/office/powerpoint/2010/main" val="378247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446921"/>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1475873" y="2113522"/>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A box holds trays of bananas. There are 8 bananas in each bunch. There are 13 bunches in each tray. How many bananas are in a tray?</a:t>
            </a:r>
          </a:p>
        </p:txBody>
      </p:sp>
      <p:sp>
        <p:nvSpPr>
          <p:cNvPr id="7" name="Rectangle: Rounded Corners 6">
            <a:extLst>
              <a:ext uri="{FF2B5EF4-FFF2-40B4-BE49-F238E27FC236}">
                <a16:creationId xmlns:a16="http://schemas.microsoft.com/office/drawing/2014/main" id="{B81EBABE-38E6-4AA5-ABB9-6CDF2AE0EC69}"/>
              </a:ext>
            </a:extLst>
          </p:cNvPr>
          <p:cNvSpPr/>
          <p:nvPr/>
        </p:nvSpPr>
        <p:spPr>
          <a:xfrm>
            <a:off x="7080482" y="4717169"/>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104 bananas</a:t>
            </a:r>
          </a:p>
        </p:txBody>
      </p:sp>
    </p:spTree>
    <p:extLst>
      <p:ext uri="{BB962C8B-B14F-4D97-AF65-F5344CB8AC3E}">
        <p14:creationId xmlns:p14="http://schemas.microsoft.com/office/powerpoint/2010/main" val="9960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092986" y="2019048"/>
            <a:ext cx="6006027" cy="2312321"/>
          </a:xfrm>
          <a:solidFill>
            <a:srgbClr val="EDCFE9"/>
          </a:solidFill>
          <a:ln w="57150">
            <a:solidFill>
              <a:schemeClr val="accent1"/>
            </a:solidFill>
          </a:ln>
        </p:spPr>
        <p:txBody>
          <a:bodyPr>
            <a:normAutofit/>
          </a:bodyPr>
          <a:lstStyle/>
          <a:p>
            <a:pPr algn="ctr"/>
            <a:r>
              <a:rPr lang="en-GB" sz="4000" b="1" dirty="0">
                <a:solidFill>
                  <a:schemeClr val="accent5">
                    <a:lumMod val="50000"/>
                  </a:schemeClr>
                </a:solidFill>
                <a:latin typeface="+mn-lt"/>
              </a:rPr>
              <a:t>Model Question 2</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5726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922420" y="2195691"/>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Notebooks are packaged in fours. One pack costs £3.24. How much does each notebook cost?</a:t>
            </a: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480247" y="400962"/>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2 - Vocabulary</a:t>
            </a:r>
          </a:p>
        </p:txBody>
      </p:sp>
      <p:sp>
        <p:nvSpPr>
          <p:cNvPr id="2" name="Rectangle 1">
            <a:extLst>
              <a:ext uri="{FF2B5EF4-FFF2-40B4-BE49-F238E27FC236}">
                <a16:creationId xmlns:a16="http://schemas.microsoft.com/office/drawing/2014/main" id="{F6C40068-BB08-4DFA-ABA9-4867DD4F6FEB}"/>
              </a:ext>
            </a:extLst>
          </p:cNvPr>
          <p:cNvSpPr/>
          <p:nvPr/>
        </p:nvSpPr>
        <p:spPr>
          <a:xfrm>
            <a:off x="6522924" y="3361348"/>
            <a:ext cx="958563" cy="465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A596A296-4A7D-4C2A-BEFD-715BCDF1D2B3}"/>
              </a:ext>
            </a:extLst>
          </p:cNvPr>
          <p:cNvSpPr/>
          <p:nvPr/>
        </p:nvSpPr>
        <p:spPr>
          <a:xfrm>
            <a:off x="1790210" y="3848028"/>
            <a:ext cx="1046803" cy="770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8DEA36C1-31DE-402D-9491-A3CA26FAA626}"/>
              </a:ext>
            </a:extLst>
          </p:cNvPr>
          <p:cNvSpPr/>
          <p:nvPr/>
        </p:nvSpPr>
        <p:spPr>
          <a:xfrm>
            <a:off x="7628588" y="3361347"/>
            <a:ext cx="825602" cy="465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9216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2" name="Rectangle: Rounded Corners 11">
            <a:extLst>
              <a:ext uri="{FF2B5EF4-FFF2-40B4-BE49-F238E27FC236}">
                <a16:creationId xmlns:a16="http://schemas.microsoft.com/office/drawing/2014/main" id="{E18C8060-B011-46DF-9ACD-690C6721EC03}"/>
              </a:ext>
            </a:extLst>
          </p:cNvPr>
          <p:cNvSpPr/>
          <p:nvPr/>
        </p:nvSpPr>
        <p:spPr>
          <a:xfrm>
            <a:off x="8855242" y="2582779"/>
            <a:ext cx="2566737" cy="317633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t>packaged</a:t>
            </a:r>
          </a:p>
          <a:p>
            <a:pPr algn="ctr"/>
            <a:r>
              <a:rPr lang="en-GB" sz="2800" dirty="0"/>
              <a:t>cost</a:t>
            </a:r>
          </a:p>
          <a:p>
            <a:pPr algn="ctr"/>
            <a:r>
              <a:rPr lang="en-GB" sz="2800" dirty="0"/>
              <a:t>pack</a:t>
            </a:r>
          </a:p>
          <a:p>
            <a:pPr algn="ctr"/>
            <a:endParaRPr lang="en-GB" dirty="0"/>
          </a:p>
          <a:p>
            <a:pPr algn="ctr"/>
            <a:endParaRPr lang="en-GB" dirty="0"/>
          </a:p>
        </p:txBody>
      </p:sp>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002" y="1466013"/>
            <a:ext cx="7287627" cy="5159640"/>
          </a:xfrm>
          <a:prstGeom prst="rect">
            <a:avLst/>
          </a:prstGeom>
        </p:spPr>
      </p:pic>
    </p:spTree>
    <p:extLst>
      <p:ext uri="{BB962C8B-B14F-4D97-AF65-F5344CB8AC3E}">
        <p14:creationId xmlns:p14="http://schemas.microsoft.com/office/powerpoint/2010/main" val="90682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9" name="Rectangle: Rounded Corners 8">
            <a:extLst>
              <a:ext uri="{FF2B5EF4-FFF2-40B4-BE49-F238E27FC236}">
                <a16:creationId xmlns:a16="http://schemas.microsoft.com/office/drawing/2014/main" id="{566E6A9D-74FD-4623-97B9-1FEAB954DC82}"/>
              </a:ext>
            </a:extLst>
          </p:cNvPr>
          <p:cNvSpPr/>
          <p:nvPr/>
        </p:nvSpPr>
        <p:spPr>
          <a:xfrm>
            <a:off x="1215930" y="4212625"/>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 W</a:t>
            </a:r>
            <a:r>
              <a:rPr kumimoji="0" lang="en-GB" sz="2800" b="0" i="0" u="none" strike="noStrike" kern="1200" cap="none" spc="0" normalizeH="0" baseline="0" noProof="0" dirty="0">
                <a:ln>
                  <a:noFill/>
                </a:ln>
                <a:solidFill>
                  <a:srgbClr val="000000"/>
                </a:solidFill>
                <a:effectLst/>
                <a:uLnTx/>
                <a:uFillTx/>
                <a:latin typeface="Calibri"/>
                <a:ea typeface="+mn-ea"/>
                <a:cs typeface="+mn-cs"/>
              </a:rPr>
              <a:t>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a:t>
            </a:r>
            <a:r>
              <a:rPr lang="en-GB" sz="2800" i="1" dirty="0">
                <a:solidFill>
                  <a:srgbClr val="000000"/>
                </a:solidFill>
                <a:latin typeface="Calibri"/>
              </a:rPr>
              <a:t>packaged</a:t>
            </a:r>
            <a:r>
              <a:rPr kumimoji="0" lang="en-GB" sz="2800" b="0" i="1" u="none" strike="noStrike" kern="1200" cap="none" spc="0" normalizeH="0" baseline="0" noProof="0" dirty="0">
                <a:ln>
                  <a:noFill/>
                </a:ln>
                <a:solidFill>
                  <a:srgbClr val="000000"/>
                </a:solidFill>
                <a:effectLst/>
                <a:uLnTx/>
                <a:uFillTx/>
                <a:latin typeface="Calibri"/>
                <a:ea typeface="+mn-ea"/>
                <a:cs typeface="+mn-cs"/>
              </a:rPr>
              <a:t> b) </a:t>
            </a:r>
            <a:r>
              <a:rPr lang="en-GB" sz="2800" i="1" dirty="0">
                <a:solidFill>
                  <a:srgbClr val="000000"/>
                </a:solidFill>
                <a:latin typeface="Calibri"/>
              </a:rPr>
              <a:t>pack</a:t>
            </a:r>
            <a:endParaRPr kumimoji="0" lang="en-GB" sz="2800" b="0"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 What</a:t>
            </a:r>
            <a:r>
              <a:rPr kumimoji="0" lang="en-GB" sz="2800" b="0" i="0" u="none" strike="noStrike" kern="1200" cap="none" spc="0" normalizeH="0" noProof="0" dirty="0">
                <a:ln>
                  <a:noFill/>
                </a:ln>
                <a:solidFill>
                  <a:srgbClr val="000000"/>
                </a:solidFill>
                <a:effectLst/>
                <a:uLnTx/>
                <a:uFillTx/>
                <a:latin typeface="Calibri"/>
                <a:ea typeface="+mn-ea"/>
                <a:cs typeface="+mn-cs"/>
              </a:rPr>
              <a:t> is in the pack</a:t>
            </a:r>
            <a:r>
              <a:rPr kumimoji="0" lang="en-GB" sz="28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
        <p:nvSpPr>
          <p:cNvPr id="11" name="Rectangle 10">
            <a:extLst>
              <a:ext uri="{FF2B5EF4-FFF2-40B4-BE49-F238E27FC236}">
                <a16:creationId xmlns:a16="http://schemas.microsoft.com/office/drawing/2014/main" id="{9593C3AD-F041-4B09-8822-149BE32AE4BB}"/>
              </a:ext>
            </a:extLst>
          </p:cNvPr>
          <p:cNvSpPr/>
          <p:nvPr/>
        </p:nvSpPr>
        <p:spPr>
          <a:xfrm>
            <a:off x="1114926" y="1577545"/>
            <a:ext cx="9962148" cy="23900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Notebooks are packaged in fours. One pack costs £3.24. How much does each notebook cost?</a:t>
            </a:r>
          </a:p>
          <a:p>
            <a:pPr algn="ctr"/>
            <a:endParaRPr lang="en-GB" sz="2800" dirty="0">
              <a:solidFill>
                <a:schemeClr val="tx1"/>
              </a:solidFill>
            </a:endParaRPr>
          </a:p>
        </p:txBody>
      </p:sp>
      <p:sp>
        <p:nvSpPr>
          <p:cNvPr id="7" name="Rectangle 6">
            <a:extLst>
              <a:ext uri="{FF2B5EF4-FFF2-40B4-BE49-F238E27FC236}">
                <a16:creationId xmlns:a16="http://schemas.microsoft.com/office/drawing/2014/main" id="{CC01C27C-6529-4D66-B602-DD0563E442CC}"/>
              </a:ext>
            </a:extLst>
          </p:cNvPr>
          <p:cNvSpPr/>
          <p:nvPr/>
        </p:nvSpPr>
        <p:spPr>
          <a:xfrm>
            <a:off x="8424474" y="2097101"/>
            <a:ext cx="805920" cy="511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BC2A98C1-BD48-4D5B-AD23-EB44A57EF35B}"/>
              </a:ext>
            </a:extLst>
          </p:cNvPr>
          <p:cNvSpPr/>
          <p:nvPr/>
        </p:nvSpPr>
        <p:spPr>
          <a:xfrm>
            <a:off x="6112043" y="2063981"/>
            <a:ext cx="709074" cy="453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2144A436-1491-4B13-8387-4655E3881DB7}"/>
              </a:ext>
            </a:extLst>
          </p:cNvPr>
          <p:cNvSpPr/>
          <p:nvPr/>
        </p:nvSpPr>
        <p:spPr>
          <a:xfrm>
            <a:off x="5194419" y="2075111"/>
            <a:ext cx="709075" cy="453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0806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797041" y="1955059"/>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Notebooks are packaged in fours. One pack costs £3.24. How much does each notebook cost?</a:t>
            </a: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576499"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4 - Answer Free Zone</a:t>
            </a:r>
          </a:p>
        </p:txBody>
      </p:sp>
      <p:sp>
        <p:nvSpPr>
          <p:cNvPr id="7" name="Rectangle: Rounded Corners 1">
            <a:extLst>
              <a:ext uri="{FF2B5EF4-FFF2-40B4-BE49-F238E27FC236}">
                <a16:creationId xmlns:a16="http://schemas.microsoft.com/office/drawing/2014/main" id="{50A6B113-655C-4D29-9197-860CBB7D3442}"/>
              </a:ext>
            </a:extLst>
          </p:cNvPr>
          <p:cNvSpPr/>
          <p:nvPr/>
        </p:nvSpPr>
        <p:spPr>
          <a:xfrm>
            <a:off x="7231141" y="4613256"/>
            <a:ext cx="3966511"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£0.81 </a:t>
            </a:r>
          </a:p>
        </p:txBody>
      </p:sp>
    </p:spTree>
    <p:extLst>
      <p:ext uri="{BB962C8B-B14F-4D97-AF65-F5344CB8AC3E}">
        <p14:creationId xmlns:p14="http://schemas.microsoft.com/office/powerpoint/2010/main" val="6888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tx1"/>
                </a:solidFill>
              </a:rPr>
              <a:t>Notebooks are packaged in fours. One pack costs £3.24. How much does each notebook cost?</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£0.81</a:t>
            </a:r>
          </a:p>
        </p:txBody>
      </p:sp>
      <p:sp>
        <p:nvSpPr>
          <p:cNvPr id="9" name="Speech Bubble: Rectangle 8">
            <a:extLst>
              <a:ext uri="{FF2B5EF4-FFF2-40B4-BE49-F238E27FC236}">
                <a16:creationId xmlns:a16="http://schemas.microsoft.com/office/drawing/2014/main" id="{BC6B00E6-1372-4244-B66F-FD12651D3FA9}"/>
              </a:ext>
            </a:extLst>
          </p:cNvPr>
          <p:cNvSpPr/>
          <p:nvPr/>
        </p:nvSpPr>
        <p:spPr>
          <a:xfrm>
            <a:off x="8348823" y="1755493"/>
            <a:ext cx="3387977" cy="1116565"/>
          </a:xfrm>
          <a:prstGeom prst="wedgeRectCallout">
            <a:avLst>
              <a:gd name="adj1" fmla="val -5765"/>
              <a:gd name="adj2" fmla="val -8966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r>
              <a:rPr lang="en-GB" sz="2400" dirty="0"/>
              <a:t>I need to share 324p between 4 notebooks.</a:t>
            </a:r>
          </a:p>
          <a:p>
            <a:pPr algn="ctr"/>
            <a:endParaRPr lang="en-GB" sz="2400" dirty="0"/>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058652" y="3801980"/>
            <a:ext cx="4074696" cy="2197767"/>
          </a:xfrm>
          <a:prstGeom prst="wedgeRectCallout">
            <a:avLst>
              <a:gd name="adj1" fmla="val -43928"/>
              <a:gd name="adj2" fmla="val -622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br>
              <a:rPr lang="en-GB" sz="2400" dirty="0"/>
            </a:br>
            <a:endParaRPr lang="en-GB" sz="2400" dirty="0"/>
          </a:p>
          <a:p>
            <a:pPr algn="ctr"/>
            <a:endParaRPr lang="en-GB" sz="2400" dirty="0"/>
          </a:p>
          <a:p>
            <a:pPr algn="ctr"/>
            <a:endParaRPr lang="en-GB" sz="2400" dirty="0"/>
          </a:p>
          <a:p>
            <a:pPr algn="ctr"/>
            <a:endParaRPr lang="en-GB" sz="2400" dirty="0"/>
          </a:p>
          <a:p>
            <a:pPr algn="ctr"/>
            <a:r>
              <a:rPr lang="en-GB" sz="2400" dirty="0"/>
              <a:t>To do this, I will convert £3.24 by multiplying by 100.</a:t>
            </a:r>
          </a:p>
          <a:p>
            <a:pPr algn="ctr"/>
            <a:endParaRPr lang="en-GB" sz="2400" b="0" dirty="0"/>
          </a:p>
          <a:p>
            <a:pPr algn="ctr"/>
            <a:r>
              <a:rPr lang="en-GB" sz="2400" dirty="0"/>
              <a:t>3.24 x 100 = 324p</a:t>
            </a:r>
            <a:endParaRPr lang="en-GB" sz="2400" b="0" dirty="0"/>
          </a:p>
          <a:p>
            <a:pPr algn="ctr"/>
            <a:endParaRPr lang="en-GB" sz="2400" b="0" dirty="0"/>
          </a:p>
          <a:p>
            <a:pPr algn="ctr"/>
            <a:endParaRPr lang="en-GB" sz="2400" b="0" dirty="0"/>
          </a:p>
          <a:p>
            <a:pPr algn="ctr"/>
            <a:endParaRPr lang="en-GB" sz="2400" dirty="0"/>
          </a:p>
          <a:p>
            <a:pPr algn="ctr"/>
            <a:endParaRPr lang="en-GB" sz="2400" b="0" dirty="0"/>
          </a:p>
          <a:p>
            <a:pPr algn="ctr"/>
            <a:endParaRPr lang="en-GB" sz="2400" b="0" dirty="0"/>
          </a:p>
          <a:p>
            <a:pPr algn="ctr"/>
            <a:endParaRPr lang="en-GB" sz="2400" b="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4402013" y="1581543"/>
            <a:ext cx="3387976" cy="170447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r>
              <a:rPr lang="en-GB" sz="2400" dirty="0"/>
              <a:t>Firstly, I will find it easier to divide the money if it is in pence.</a:t>
            </a:r>
          </a:p>
        </p:txBody>
      </p:sp>
      <p:grpSp>
        <p:nvGrpSpPr>
          <p:cNvPr id="16" name="Group 15">
            <a:extLst>
              <a:ext uri="{FF2B5EF4-FFF2-40B4-BE49-F238E27FC236}">
                <a16:creationId xmlns:a16="http://schemas.microsoft.com/office/drawing/2014/main" id="{4535CCAF-0B2C-4AF8-9189-0452B61F3B0B}"/>
              </a:ext>
            </a:extLst>
          </p:cNvPr>
          <p:cNvGrpSpPr/>
          <p:nvPr/>
        </p:nvGrpSpPr>
        <p:grpSpPr>
          <a:xfrm>
            <a:off x="8701297" y="3286018"/>
            <a:ext cx="3035503" cy="2874149"/>
            <a:chOff x="8701297" y="3286018"/>
            <a:chExt cx="3035503" cy="2874149"/>
          </a:xfrm>
        </p:grpSpPr>
        <p:sp>
          <p:nvSpPr>
            <p:cNvPr id="11" name="Speech Bubble: Rectangle 10">
              <a:extLst>
                <a:ext uri="{FF2B5EF4-FFF2-40B4-BE49-F238E27FC236}">
                  <a16:creationId xmlns:a16="http://schemas.microsoft.com/office/drawing/2014/main" id="{47FF8E04-5986-4206-8BBB-D28488119D24}"/>
                </a:ext>
              </a:extLst>
            </p:cNvPr>
            <p:cNvSpPr/>
            <p:nvPr/>
          </p:nvSpPr>
          <p:spPr>
            <a:xfrm>
              <a:off x="8701297" y="3286018"/>
              <a:ext cx="3035503" cy="2874149"/>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To do this, I would use short division.</a:t>
              </a:r>
            </a:p>
            <a:p>
              <a:pPr algn="ctr"/>
              <a:endParaRPr lang="en-GB" sz="2400" dirty="0"/>
            </a:p>
            <a:p>
              <a:r>
                <a:rPr lang="en-GB" sz="2800" dirty="0"/>
                <a:t>             8  1</a:t>
              </a:r>
            </a:p>
            <a:p>
              <a:r>
                <a:rPr lang="en-GB" sz="2800" dirty="0"/>
                <a:t>   4     3 2 4</a:t>
              </a:r>
            </a:p>
          </p:txBody>
        </p:sp>
        <p:grpSp>
          <p:nvGrpSpPr>
            <p:cNvPr id="15" name="Group 14">
              <a:extLst>
                <a:ext uri="{FF2B5EF4-FFF2-40B4-BE49-F238E27FC236}">
                  <a16:creationId xmlns:a16="http://schemas.microsoft.com/office/drawing/2014/main" id="{FE22D36C-7A4F-4DA8-B270-52CB962CA05B}"/>
                </a:ext>
              </a:extLst>
            </p:cNvPr>
            <p:cNvGrpSpPr/>
            <p:nvPr/>
          </p:nvGrpSpPr>
          <p:grpSpPr>
            <a:xfrm>
              <a:off x="9416943" y="5294218"/>
              <a:ext cx="1604210" cy="514935"/>
              <a:chOff x="9593179" y="4843128"/>
              <a:chExt cx="1604210" cy="514935"/>
            </a:xfrm>
          </p:grpSpPr>
          <p:cxnSp>
            <p:nvCxnSpPr>
              <p:cNvPr id="8" name="Straight Connector 7">
                <a:extLst>
                  <a:ext uri="{FF2B5EF4-FFF2-40B4-BE49-F238E27FC236}">
                    <a16:creationId xmlns:a16="http://schemas.microsoft.com/office/drawing/2014/main" id="{BDF030F3-91E8-4C4D-BA9F-527C565E00C7}"/>
                  </a:ext>
                </a:extLst>
              </p:cNvPr>
              <p:cNvCxnSpPr/>
              <p:nvPr/>
            </p:nvCxnSpPr>
            <p:spPr>
              <a:xfrm>
                <a:off x="9593179" y="4843128"/>
                <a:ext cx="0" cy="514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F81500A-2D2C-4143-94D6-4E501AD4DEDE}"/>
                  </a:ext>
                </a:extLst>
              </p:cNvPr>
              <p:cNvCxnSpPr/>
              <p:nvPr/>
            </p:nvCxnSpPr>
            <p:spPr>
              <a:xfrm>
                <a:off x="9593179" y="4843128"/>
                <a:ext cx="16042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097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tx1"/>
                </a:solidFill>
              </a:rPr>
              <a:t>Notebooks are packaged in fours. One pack costs £3.24. How much does each notebook cost?</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£0.81</a:t>
            </a:r>
          </a:p>
        </p:txBody>
      </p:sp>
      <p:sp>
        <p:nvSpPr>
          <p:cNvPr id="9" name="Speech Bubble: Rectangle 8">
            <a:extLst>
              <a:ext uri="{FF2B5EF4-FFF2-40B4-BE49-F238E27FC236}">
                <a16:creationId xmlns:a16="http://schemas.microsoft.com/office/drawing/2014/main" id="{BC6B00E6-1372-4244-B66F-FD12651D3FA9}"/>
              </a:ext>
            </a:extLst>
          </p:cNvPr>
          <p:cNvSpPr/>
          <p:nvPr/>
        </p:nvSpPr>
        <p:spPr>
          <a:xfrm>
            <a:off x="5051685" y="1661229"/>
            <a:ext cx="6398547" cy="141175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I could also show this as a bar model.</a:t>
            </a:r>
          </a:p>
        </p:txBody>
      </p:sp>
      <p:sp>
        <p:nvSpPr>
          <p:cNvPr id="3" name="Rectangle 2"/>
          <p:cNvSpPr/>
          <p:nvPr/>
        </p:nvSpPr>
        <p:spPr>
          <a:xfrm>
            <a:off x="5051685" y="3957403"/>
            <a:ext cx="6398547" cy="1264678"/>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Connector 12"/>
          <p:cNvCxnSpPr>
            <a:stCxn id="3" idx="0"/>
            <a:endCxn id="3" idx="2"/>
          </p:cNvCxnSpPr>
          <p:nvPr/>
        </p:nvCxnSpPr>
        <p:spPr>
          <a:xfrm>
            <a:off x="8250959" y="3957403"/>
            <a:ext cx="0" cy="1264678"/>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6604539" y="3947663"/>
            <a:ext cx="0" cy="1264678"/>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9842415" y="3957403"/>
            <a:ext cx="0" cy="1264678"/>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5334808" y="4318392"/>
            <a:ext cx="1064302" cy="523220"/>
          </a:xfrm>
          <a:prstGeom prst="rect">
            <a:avLst/>
          </a:prstGeom>
          <a:noFill/>
        </p:spPr>
        <p:txBody>
          <a:bodyPr wrap="square" rtlCol="0">
            <a:spAutoFit/>
          </a:bodyPr>
          <a:lstStyle/>
          <a:p>
            <a:r>
              <a:rPr lang="en-GB" sz="2800" dirty="0"/>
              <a:t>£0.81</a:t>
            </a:r>
          </a:p>
        </p:txBody>
      </p:sp>
      <p:sp>
        <p:nvSpPr>
          <p:cNvPr id="17" name="TextBox 16"/>
          <p:cNvSpPr txBox="1"/>
          <p:nvPr/>
        </p:nvSpPr>
        <p:spPr>
          <a:xfrm>
            <a:off x="7674963" y="3436622"/>
            <a:ext cx="2417131" cy="584775"/>
          </a:xfrm>
          <a:prstGeom prst="rect">
            <a:avLst/>
          </a:prstGeom>
          <a:noFill/>
        </p:spPr>
        <p:txBody>
          <a:bodyPr wrap="square" rtlCol="0">
            <a:spAutoFit/>
          </a:bodyPr>
          <a:lstStyle/>
          <a:p>
            <a:r>
              <a:rPr lang="en-GB" sz="3200" dirty="0"/>
              <a:t>£3.24</a:t>
            </a:r>
          </a:p>
        </p:txBody>
      </p:sp>
    </p:spTree>
    <p:extLst>
      <p:ext uri="{BB962C8B-B14F-4D97-AF65-F5344CB8AC3E}">
        <p14:creationId xmlns:p14="http://schemas.microsoft.com/office/powerpoint/2010/main" val="16950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324889" y="446921"/>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975611" y="1937059"/>
            <a:ext cx="9101788" cy="3725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6 oranges are put in a net. Each net costs £4.32. How much does each orange cost?</a:t>
            </a:r>
          </a:p>
        </p:txBody>
      </p:sp>
      <p:sp>
        <p:nvSpPr>
          <p:cNvPr id="2" name="Rectangle: Rounded Corners 1">
            <a:extLst>
              <a:ext uri="{FF2B5EF4-FFF2-40B4-BE49-F238E27FC236}">
                <a16:creationId xmlns:a16="http://schemas.microsoft.com/office/drawing/2014/main" id="{50A6B113-655C-4D29-9197-860CBB7D3442}"/>
              </a:ext>
            </a:extLst>
          </p:cNvPr>
          <p:cNvSpPr/>
          <p:nvPr/>
        </p:nvSpPr>
        <p:spPr>
          <a:xfrm>
            <a:off x="6962274" y="4957011"/>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£0.72</a:t>
            </a:r>
          </a:p>
        </p:txBody>
      </p:sp>
    </p:spTree>
    <p:extLst>
      <p:ext uri="{BB962C8B-B14F-4D97-AF65-F5344CB8AC3E}">
        <p14:creationId xmlns:p14="http://schemas.microsoft.com/office/powerpoint/2010/main" val="39277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485063" y="365124"/>
            <a:ext cx="7221874" cy="860541"/>
          </a:xfrm>
          <a:solidFill>
            <a:srgbClr val="EDCFE9"/>
          </a:solidFill>
          <a:ln>
            <a:solidFill>
              <a:srgbClr val="002060"/>
            </a:solidFill>
          </a:ln>
        </p:spPr>
        <p:txBody>
          <a:bodyPr>
            <a:normAutofit/>
          </a:bodyPr>
          <a:lstStyle/>
          <a:p>
            <a:pPr algn="ctr"/>
            <a:r>
              <a:rPr lang="en-GB" sz="4000" b="1" dirty="0">
                <a:solidFill>
                  <a:srgbClr val="002060"/>
                </a:solidFill>
                <a:latin typeface="+mn-lt"/>
              </a:rPr>
              <a:t>Teacher guidance</a:t>
            </a:r>
          </a:p>
        </p:txBody>
      </p:sp>
      <p:pic>
        <p:nvPicPr>
          <p:cNvPr id="6" name="Picture 5">
            <a:extLst>
              <a:ext uri="{FF2B5EF4-FFF2-40B4-BE49-F238E27FC236}">
                <a16:creationId xmlns:a16="http://schemas.microsoft.com/office/drawing/2014/main" id="{50DF49D5-335C-4DAA-9381-E552FB1A6104}"/>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7" name="Picture 6">
            <a:extLst>
              <a:ext uri="{FF2B5EF4-FFF2-40B4-BE49-F238E27FC236}">
                <a16:creationId xmlns:a16="http://schemas.microsoft.com/office/drawing/2014/main" id="{5386615A-172D-406D-B39E-EF5581B7FC9D}"/>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4" name="Rectangle 3">
            <a:extLst>
              <a:ext uri="{FF2B5EF4-FFF2-40B4-BE49-F238E27FC236}">
                <a16:creationId xmlns:a16="http://schemas.microsoft.com/office/drawing/2014/main" id="{65BB0EEA-728B-4CB0-A903-86F0412A07E1}"/>
              </a:ext>
            </a:extLst>
          </p:cNvPr>
          <p:cNvSpPr/>
          <p:nvPr/>
        </p:nvSpPr>
        <p:spPr>
          <a:xfrm>
            <a:off x="263458" y="1427747"/>
            <a:ext cx="11482458" cy="5196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2060"/>
                </a:solidFill>
              </a:rPr>
              <a:t>Typically, pupils lack confidence tackling word problems, mainly because they involve several steps and a large amount of information to process. Barriers to successfully answering these may, of course, be the mathematical concepts being assessed, but the amount of reading, the challenging vocabulary, as well as identifying the correct operation/s to perform, is not to be underestimated.</a:t>
            </a:r>
          </a:p>
          <a:p>
            <a:endParaRPr lang="en-US" sz="2400" dirty="0">
              <a:solidFill>
                <a:srgbClr val="002060"/>
              </a:solidFill>
            </a:endParaRPr>
          </a:p>
          <a:p>
            <a:r>
              <a:rPr lang="en-US" sz="2400" dirty="0">
                <a:solidFill>
                  <a:srgbClr val="002060"/>
                </a:solidFill>
              </a:rPr>
              <a:t>This therapy begins by explaining a suggested teaching strategy for these question types. The intention of this strategy is to </a:t>
            </a:r>
            <a:r>
              <a:rPr lang="en-US" sz="2400" b="1" dirty="0">
                <a:solidFill>
                  <a:srgbClr val="002060"/>
                </a:solidFill>
              </a:rPr>
              <a:t>develop pupil confidence </a:t>
            </a:r>
            <a:r>
              <a:rPr lang="en-US" sz="2400" dirty="0">
                <a:solidFill>
                  <a:srgbClr val="002060"/>
                </a:solidFill>
              </a:rPr>
              <a:t>in tackling such questions through high-quality modelling. Using the teach, model and apply format, it will take pupils through this strategy with two modelled questions. Pupils will then have the opportunity to apply this independently.</a:t>
            </a:r>
          </a:p>
          <a:p>
            <a:endParaRPr lang="en-US" sz="2400" dirty="0">
              <a:solidFill>
                <a:srgbClr val="002060"/>
              </a:solidFill>
            </a:endParaRPr>
          </a:p>
          <a:p>
            <a:r>
              <a:rPr lang="en-US" sz="2400" b="1" dirty="0">
                <a:solidFill>
                  <a:srgbClr val="002060"/>
                </a:solidFill>
              </a:rPr>
              <a:t>The guidance notes under each slide explain each stage. It is assumed that Stage One, the teaching of the mathematical skill/concept involved, has been already taught.</a:t>
            </a:r>
            <a:endParaRPr lang="en-US" sz="2400" dirty="0">
              <a:solidFill>
                <a:srgbClr val="002060"/>
              </a:solidFill>
            </a:endParaRPr>
          </a:p>
        </p:txBody>
      </p:sp>
    </p:spTree>
    <p:extLst>
      <p:ext uri="{BB962C8B-B14F-4D97-AF65-F5344CB8AC3E}">
        <p14:creationId xmlns:p14="http://schemas.microsoft.com/office/powerpoint/2010/main" val="251791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239611" y="365124"/>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Your Turn</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513347" y="2057398"/>
            <a:ext cx="4927745" cy="354129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Ping pong balls are sorted in trays of 16. There are 113 trays in each stack. How may ping pong balls are there altogether?</a:t>
            </a:r>
          </a:p>
        </p:txBody>
      </p:sp>
      <p:sp>
        <p:nvSpPr>
          <p:cNvPr id="7" name="Rectangle 6">
            <a:extLst>
              <a:ext uri="{FF2B5EF4-FFF2-40B4-BE49-F238E27FC236}">
                <a16:creationId xmlns:a16="http://schemas.microsoft.com/office/drawing/2014/main" id="{CAF0EBE5-EFAE-4D6B-A47D-65C036F60B73}"/>
              </a:ext>
            </a:extLst>
          </p:cNvPr>
          <p:cNvSpPr/>
          <p:nvPr/>
        </p:nvSpPr>
        <p:spPr>
          <a:xfrm>
            <a:off x="6096000" y="2057398"/>
            <a:ext cx="5361991" cy="354129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Dry cat food comes in 1.8kg boxes. Stuart feeds his cat 72g of food everyday. How many days will the food last? </a:t>
            </a:r>
          </a:p>
        </p:txBody>
      </p:sp>
    </p:spTree>
    <p:extLst>
      <p:ext uri="{BB962C8B-B14F-4D97-AF65-F5344CB8AC3E}">
        <p14:creationId xmlns:p14="http://schemas.microsoft.com/office/powerpoint/2010/main" val="3810632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885997" y="299258"/>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Next Steps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2191631" y="4525527"/>
            <a:ext cx="8165432" cy="184484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Once pupils have developed greater confidence in tackling these word problems, they will then need to develop strategies when working independently. A suggestion is on the following slides.</a:t>
            </a:r>
          </a:p>
        </p:txBody>
      </p:sp>
      <p:sp>
        <p:nvSpPr>
          <p:cNvPr id="6" name="Rectangle 5">
            <a:extLst>
              <a:ext uri="{FF2B5EF4-FFF2-40B4-BE49-F238E27FC236}">
                <a16:creationId xmlns:a16="http://schemas.microsoft.com/office/drawing/2014/main" id="{67F7458D-4B76-4490-8ECD-7EBD9620D5DB}"/>
              </a:ext>
            </a:extLst>
          </p:cNvPr>
          <p:cNvSpPr/>
          <p:nvPr/>
        </p:nvSpPr>
        <p:spPr>
          <a:xfrm>
            <a:off x="1892251" y="1669950"/>
            <a:ext cx="8764193" cy="255553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To consolidate the language aspects of these problems, a suggestion is that the number free zone questions could form part of a guided reading session. Use Slide 7 as a model. A template can also be found in the </a:t>
            </a:r>
            <a:r>
              <a:rPr lang="en-GB" sz="2800" dirty="0">
                <a:solidFill>
                  <a:schemeClr val="tx1"/>
                </a:solidFill>
                <a:hlinkClick r:id="rId5"/>
              </a:rPr>
              <a:t>Whole School Reading resources on inference </a:t>
            </a:r>
            <a:r>
              <a:rPr lang="en-GB" sz="2800" dirty="0">
                <a:solidFill>
                  <a:schemeClr val="tx1"/>
                </a:solidFill>
              </a:rPr>
              <a:t>(Slide 3).</a:t>
            </a:r>
          </a:p>
        </p:txBody>
      </p:sp>
    </p:spTree>
    <p:extLst>
      <p:ext uri="{BB962C8B-B14F-4D97-AF65-F5344CB8AC3E}">
        <p14:creationId xmlns:p14="http://schemas.microsoft.com/office/powerpoint/2010/main" val="3138522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5820" y="242228"/>
            <a:ext cx="8069179"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512046" y="1540045"/>
            <a:ext cx="8776333" cy="507572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endParaRPr lang="en-GB" sz="2800" b="1" dirty="0">
              <a:solidFill>
                <a:srgbClr val="002060"/>
              </a:solidFill>
            </a:endParaRPr>
          </a:p>
          <a:p>
            <a:pPr marL="514350" indent="-514350">
              <a:buAutoNum type="arabicPeriod"/>
            </a:pPr>
            <a:r>
              <a:rPr lang="en-GB" sz="2800" b="1" dirty="0">
                <a:solidFill>
                  <a:srgbClr val="002060"/>
                </a:solidFill>
              </a:rPr>
              <a:t>Take Two </a:t>
            </a:r>
            <a:r>
              <a:rPr lang="en-GB" sz="2800" dirty="0">
                <a:solidFill>
                  <a:srgbClr val="002060"/>
                </a:solidFill>
              </a:rPr>
              <a:t>– read the question twice, once to get a general idea of context and vocabulary; the second to understand exactly what is being asked.</a:t>
            </a:r>
          </a:p>
          <a:p>
            <a:pPr marL="514350" indent="-514350">
              <a:buAutoNum type="arabicPeriod"/>
            </a:pPr>
            <a:r>
              <a:rPr lang="en-GB" sz="2800" dirty="0">
                <a:solidFill>
                  <a:srgbClr val="002060"/>
                </a:solidFill>
              </a:rPr>
              <a:t>Underline/highlight </a:t>
            </a:r>
            <a:r>
              <a:rPr lang="en-GB" sz="2800" b="1" dirty="0">
                <a:solidFill>
                  <a:srgbClr val="002060"/>
                </a:solidFill>
              </a:rPr>
              <a:t>key information </a:t>
            </a:r>
            <a:r>
              <a:rPr lang="en-GB" sz="2800" dirty="0">
                <a:solidFill>
                  <a:srgbClr val="002060"/>
                </a:solidFill>
              </a:rPr>
              <a:t>(or eliminate information from your enquiries - like a detective!)</a:t>
            </a:r>
          </a:p>
          <a:p>
            <a:pPr marL="514350" indent="-514350">
              <a:buAutoNum type="arabicPeriod" startAt="3"/>
            </a:pPr>
            <a:r>
              <a:rPr lang="en-GB" sz="2800" b="1" dirty="0">
                <a:solidFill>
                  <a:srgbClr val="002060"/>
                </a:solidFill>
              </a:rPr>
              <a:t>Give us a clue </a:t>
            </a:r>
            <a:r>
              <a:rPr lang="en-GB" sz="2800" dirty="0">
                <a:solidFill>
                  <a:srgbClr val="002060"/>
                </a:solidFill>
              </a:rPr>
              <a:t>– look for key words to guide you to the operation needed, e.g. </a:t>
            </a:r>
            <a:r>
              <a:rPr lang="en-GB" sz="2800" i="1" dirty="0">
                <a:solidFill>
                  <a:srgbClr val="002060"/>
                </a:solidFill>
              </a:rPr>
              <a:t>altogether</a:t>
            </a:r>
            <a:r>
              <a:rPr lang="en-GB" sz="2800" dirty="0">
                <a:solidFill>
                  <a:srgbClr val="002060"/>
                </a:solidFill>
              </a:rPr>
              <a:t> suggests addition, </a:t>
            </a:r>
            <a:r>
              <a:rPr lang="en-GB" sz="2800" i="1" dirty="0">
                <a:solidFill>
                  <a:srgbClr val="002060"/>
                </a:solidFill>
              </a:rPr>
              <a:t>share</a:t>
            </a:r>
            <a:r>
              <a:rPr lang="en-GB" sz="2800" dirty="0">
                <a:solidFill>
                  <a:srgbClr val="002060"/>
                </a:solidFill>
              </a:rPr>
              <a:t> suggests division etc.</a:t>
            </a:r>
          </a:p>
          <a:p>
            <a:pPr marL="514350" indent="-514350">
              <a:buAutoNum type="arabicPeriod" startAt="3"/>
            </a:pPr>
            <a:r>
              <a:rPr lang="en-GB" sz="2800" b="1" dirty="0">
                <a:solidFill>
                  <a:srgbClr val="002060"/>
                </a:solidFill>
              </a:rPr>
              <a:t>Summarise </a:t>
            </a:r>
            <a:r>
              <a:rPr lang="en-GB" sz="2800" dirty="0">
                <a:solidFill>
                  <a:srgbClr val="002060"/>
                </a:solidFill>
              </a:rPr>
              <a:t>– in your head, summarise the question back to yourself, e.g. </a:t>
            </a:r>
            <a:r>
              <a:rPr lang="en-GB" sz="2400" i="1" dirty="0">
                <a:solidFill>
                  <a:srgbClr val="002060"/>
                </a:solidFill>
              </a:rPr>
              <a:t>So, I’ve got to add the cost of 3 adults to the cost of a child, then subtract that from £50.00.</a:t>
            </a:r>
          </a:p>
          <a:p>
            <a:pPr marL="514350" indent="-514350">
              <a:buAutoNum type="arabicPeriod" startAt="3"/>
            </a:pPr>
            <a:endParaRPr lang="en-GB" sz="2800" dirty="0">
              <a:solidFill>
                <a:srgbClr val="002060"/>
              </a:solidFill>
            </a:endParaRPr>
          </a:p>
        </p:txBody>
      </p:sp>
      <p:pic>
        <p:nvPicPr>
          <p:cNvPr id="1026" name="Picture 2" descr="See the source image">
            <a:extLst>
              <a:ext uri="{FF2B5EF4-FFF2-40B4-BE49-F238E27FC236}">
                <a16:creationId xmlns:a16="http://schemas.microsoft.com/office/drawing/2014/main" id="{A8FDA482-17B7-47B3-8DF6-740016DCC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6657" y="1849552"/>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57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8889" y="376894"/>
            <a:ext cx="8474222"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617420" y="1885458"/>
            <a:ext cx="8474222" cy="460741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rgbClr val="002060"/>
                </a:solidFill>
              </a:rPr>
              <a:t>5. </a:t>
            </a:r>
            <a:r>
              <a:rPr lang="en-GB" sz="3200" b="1" dirty="0">
                <a:solidFill>
                  <a:srgbClr val="002060"/>
                </a:solidFill>
              </a:rPr>
              <a:t>Estimate</a:t>
            </a:r>
            <a:r>
              <a:rPr lang="en-GB" sz="3200" dirty="0">
                <a:solidFill>
                  <a:srgbClr val="002060"/>
                </a:solidFill>
              </a:rPr>
              <a:t> – round the numbers to give a rough idea of what the answer should be and jot it down.</a:t>
            </a:r>
          </a:p>
          <a:p>
            <a:r>
              <a:rPr lang="en-GB" sz="3200" dirty="0">
                <a:solidFill>
                  <a:srgbClr val="002060"/>
                </a:solidFill>
              </a:rPr>
              <a:t>6. </a:t>
            </a:r>
            <a:r>
              <a:rPr lang="en-GB" sz="3200" b="1" dirty="0">
                <a:solidFill>
                  <a:srgbClr val="002060"/>
                </a:solidFill>
              </a:rPr>
              <a:t>Calculate </a:t>
            </a:r>
            <a:r>
              <a:rPr lang="en-GB" sz="3200" dirty="0">
                <a:solidFill>
                  <a:srgbClr val="002060"/>
                </a:solidFill>
              </a:rPr>
              <a:t>– make sure you align digits carefully.</a:t>
            </a:r>
          </a:p>
          <a:p>
            <a:r>
              <a:rPr lang="en-GB" sz="3200" dirty="0">
                <a:solidFill>
                  <a:srgbClr val="002060"/>
                </a:solidFill>
              </a:rPr>
              <a:t>8. Read the question back – </a:t>
            </a:r>
            <a:r>
              <a:rPr lang="en-GB" sz="3200" b="1" dirty="0">
                <a:solidFill>
                  <a:srgbClr val="002060"/>
                </a:solidFill>
              </a:rPr>
              <a:t>have you answered it</a:t>
            </a:r>
            <a:r>
              <a:rPr lang="en-GB" sz="3200" dirty="0">
                <a:solidFill>
                  <a:srgbClr val="002060"/>
                </a:solidFill>
              </a:rPr>
              <a:t>?</a:t>
            </a:r>
          </a:p>
          <a:p>
            <a:r>
              <a:rPr lang="en-GB" sz="3200" dirty="0">
                <a:solidFill>
                  <a:srgbClr val="002060"/>
                </a:solidFill>
              </a:rPr>
              <a:t>9. Look            at your original estimate – does your answer seem reasonable?</a:t>
            </a:r>
          </a:p>
        </p:txBody>
      </p:sp>
      <p:pic>
        <p:nvPicPr>
          <p:cNvPr id="7" name="Graphic 6" descr="Eye">
            <a:extLst>
              <a:ext uri="{FF2B5EF4-FFF2-40B4-BE49-F238E27FC236}">
                <a16:creationId xmlns:a16="http://schemas.microsoft.com/office/drawing/2014/main" id="{FD006C42-B8E5-4A2A-8010-F53391EFAE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12825" y="5157537"/>
            <a:ext cx="914400" cy="914400"/>
          </a:xfrm>
          <a:prstGeom prst="rect">
            <a:avLst/>
          </a:prstGeom>
        </p:spPr>
      </p:pic>
      <p:pic>
        <p:nvPicPr>
          <p:cNvPr id="8" name="Picture 2" descr="See the source image">
            <a:extLst>
              <a:ext uri="{FF2B5EF4-FFF2-40B4-BE49-F238E27FC236}">
                <a16:creationId xmlns:a16="http://schemas.microsoft.com/office/drawing/2014/main" id="{940906D1-C24E-490B-B1CC-0CE5C0127B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5840" y="2336973"/>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72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2060" y="446921"/>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Apply </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1741603" y="1991432"/>
            <a:ext cx="8297614" cy="401523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Further Number and Answer Free Zone questions can be found on PrimaryWise in the relevant year group areas. </a:t>
            </a:r>
          </a:p>
          <a:p>
            <a:pPr algn="ctr"/>
            <a:r>
              <a:rPr lang="en-GB" sz="2800" dirty="0">
                <a:solidFill>
                  <a:schemeClr val="tx1"/>
                </a:solidFill>
              </a:rPr>
              <a:t>These can be used to provide continued support in developing both the confidence to tackle, and strategies to solve, these problems.</a:t>
            </a:r>
          </a:p>
        </p:txBody>
      </p:sp>
    </p:spTree>
    <p:extLst>
      <p:ext uri="{BB962C8B-B14F-4D97-AF65-F5344CB8AC3E}">
        <p14:creationId xmlns:p14="http://schemas.microsoft.com/office/powerpoint/2010/main" val="370897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81C2B01-E70A-4981-AA91-6C5BD836B226}"/>
              </a:ext>
            </a:extLst>
          </p:cNvPr>
          <p:cNvGraphicFramePr/>
          <p:nvPr>
            <p:extLst>
              <p:ext uri="{D42A27DB-BD31-4B8C-83A1-F6EECF244321}">
                <p14:modId xmlns:p14="http://schemas.microsoft.com/office/powerpoint/2010/main" val="12921694"/>
              </p:ext>
            </p:extLst>
          </p:nvPr>
        </p:nvGraphicFramePr>
        <p:xfrm>
          <a:off x="-39701" y="1834659"/>
          <a:ext cx="11738988" cy="501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EB421C06-45ED-494F-AEBD-995D346A5C05}"/>
              </a:ext>
            </a:extLst>
          </p:cNvPr>
          <p:cNvSpPr>
            <a:spLocks noGrp="1"/>
          </p:cNvSpPr>
          <p:nvPr>
            <p:ph type="title"/>
          </p:nvPr>
        </p:nvSpPr>
        <p:spPr>
          <a:xfrm>
            <a:off x="2100557" y="213355"/>
            <a:ext cx="7537873" cy="1143000"/>
          </a:xfrm>
          <a:solidFill>
            <a:srgbClr val="EDCFE9"/>
          </a:solidFill>
          <a:ln>
            <a:solidFill>
              <a:srgbClr val="002060"/>
            </a:solidFill>
          </a:ln>
        </p:spPr>
        <p:txBody>
          <a:bodyPr>
            <a:noAutofit/>
          </a:bodyPr>
          <a:lstStyle/>
          <a:p>
            <a:pPr algn="ctr"/>
            <a:r>
              <a:rPr lang="en-GB" sz="4400" b="1" dirty="0">
                <a:solidFill>
                  <a:schemeClr val="accent5">
                    <a:lumMod val="50000"/>
                  </a:schemeClr>
                </a:solidFill>
                <a:latin typeface="+mn-lt"/>
              </a:rPr>
              <a:t>The PiXL approach to solving word problems</a:t>
            </a:r>
          </a:p>
        </p:txBody>
      </p:sp>
      <p:graphicFrame>
        <p:nvGraphicFramePr>
          <p:cNvPr id="2" name="Table 1">
            <a:extLst>
              <a:ext uri="{FF2B5EF4-FFF2-40B4-BE49-F238E27FC236}">
                <a16:creationId xmlns:a16="http://schemas.microsoft.com/office/drawing/2014/main" id="{C760D802-38CC-4305-8F36-D7F91724CAC0}"/>
              </a:ext>
            </a:extLst>
          </p:cNvPr>
          <p:cNvGraphicFramePr>
            <a:graphicFrameLocks noGrp="1"/>
          </p:cNvGraphicFramePr>
          <p:nvPr>
            <p:extLst>
              <p:ext uri="{D42A27DB-BD31-4B8C-83A1-F6EECF244321}">
                <p14:modId xmlns:p14="http://schemas.microsoft.com/office/powerpoint/2010/main" val="1454762882"/>
              </p:ext>
            </p:extLst>
          </p:nvPr>
        </p:nvGraphicFramePr>
        <p:xfrm>
          <a:off x="492713" y="5705111"/>
          <a:ext cx="10753560" cy="518160"/>
        </p:xfrm>
        <a:graphic>
          <a:graphicData uri="http://schemas.openxmlformats.org/drawingml/2006/table">
            <a:tbl>
              <a:tblPr firstRow="1" bandRow="1">
                <a:tableStyleId>{5C22544A-7EE6-4342-B048-85BDC9FD1C3A}</a:tableStyleId>
              </a:tblPr>
              <a:tblGrid>
                <a:gridCol w="2150712">
                  <a:extLst>
                    <a:ext uri="{9D8B030D-6E8A-4147-A177-3AD203B41FA5}">
                      <a16:colId xmlns:a16="http://schemas.microsoft.com/office/drawing/2014/main" val="2677683526"/>
                    </a:ext>
                  </a:extLst>
                </a:gridCol>
                <a:gridCol w="2150712">
                  <a:extLst>
                    <a:ext uri="{9D8B030D-6E8A-4147-A177-3AD203B41FA5}">
                      <a16:colId xmlns:a16="http://schemas.microsoft.com/office/drawing/2014/main" val="449690537"/>
                    </a:ext>
                  </a:extLst>
                </a:gridCol>
                <a:gridCol w="2150712">
                  <a:extLst>
                    <a:ext uri="{9D8B030D-6E8A-4147-A177-3AD203B41FA5}">
                      <a16:colId xmlns:a16="http://schemas.microsoft.com/office/drawing/2014/main" val="130140563"/>
                    </a:ext>
                  </a:extLst>
                </a:gridCol>
                <a:gridCol w="2150712">
                  <a:extLst>
                    <a:ext uri="{9D8B030D-6E8A-4147-A177-3AD203B41FA5}">
                      <a16:colId xmlns:a16="http://schemas.microsoft.com/office/drawing/2014/main" val="4033738943"/>
                    </a:ext>
                  </a:extLst>
                </a:gridCol>
                <a:gridCol w="2150712">
                  <a:extLst>
                    <a:ext uri="{9D8B030D-6E8A-4147-A177-3AD203B41FA5}">
                      <a16:colId xmlns:a16="http://schemas.microsoft.com/office/drawing/2014/main" val="3367218202"/>
                    </a:ext>
                  </a:extLst>
                </a:gridCol>
              </a:tblGrid>
              <a:tr h="0">
                <a:tc>
                  <a:txBody>
                    <a:bodyPr/>
                    <a:lstStyle/>
                    <a:p>
                      <a:pPr algn="ctr"/>
                      <a:r>
                        <a:rPr lang="en-GB" sz="2800" b="0" dirty="0">
                          <a:solidFill>
                            <a:schemeClr val="tx1"/>
                          </a:solidFill>
                        </a:rPr>
                        <a:t>Stage 1</a:t>
                      </a:r>
                    </a:p>
                  </a:txBody>
                  <a:tcPr>
                    <a:solidFill>
                      <a:srgbClr val="0070C0"/>
                    </a:solidFill>
                  </a:tcPr>
                </a:tc>
                <a:tc>
                  <a:txBody>
                    <a:bodyPr/>
                    <a:lstStyle/>
                    <a:p>
                      <a:pPr algn="ctr"/>
                      <a:r>
                        <a:rPr lang="en-GB" sz="2800" b="0" dirty="0">
                          <a:solidFill>
                            <a:schemeClr val="tx1"/>
                          </a:solidFill>
                        </a:rPr>
                        <a:t>Stage 2 </a:t>
                      </a:r>
                    </a:p>
                  </a:txBody>
                  <a:tcPr>
                    <a:solidFill>
                      <a:srgbClr val="FF0000"/>
                    </a:solidFill>
                  </a:tcPr>
                </a:tc>
                <a:tc>
                  <a:txBody>
                    <a:bodyPr/>
                    <a:lstStyle/>
                    <a:p>
                      <a:pPr algn="ctr"/>
                      <a:r>
                        <a:rPr lang="en-GB" sz="2800" b="0" dirty="0">
                          <a:solidFill>
                            <a:schemeClr val="tx1"/>
                          </a:solidFill>
                        </a:rPr>
                        <a:t>Stage 3</a:t>
                      </a:r>
                    </a:p>
                  </a:txBody>
                  <a:tcPr>
                    <a:solidFill>
                      <a:srgbClr val="FFFF00"/>
                    </a:solidFill>
                  </a:tcPr>
                </a:tc>
                <a:tc>
                  <a:txBody>
                    <a:bodyPr/>
                    <a:lstStyle/>
                    <a:p>
                      <a:pPr algn="ctr"/>
                      <a:r>
                        <a:rPr lang="en-GB" sz="2800" b="0" dirty="0">
                          <a:solidFill>
                            <a:schemeClr val="tx1"/>
                          </a:solidFill>
                        </a:rPr>
                        <a:t>Stage 4</a:t>
                      </a:r>
                    </a:p>
                  </a:txBody>
                  <a:tcPr>
                    <a:solidFill>
                      <a:srgbClr val="00B0F0"/>
                    </a:solidFill>
                  </a:tcPr>
                </a:tc>
                <a:tc>
                  <a:txBody>
                    <a:bodyPr/>
                    <a:lstStyle/>
                    <a:p>
                      <a:pPr algn="ctr"/>
                      <a:r>
                        <a:rPr lang="en-GB" sz="2800" b="0" dirty="0">
                          <a:solidFill>
                            <a:schemeClr val="tx1"/>
                          </a:solidFill>
                        </a:rPr>
                        <a:t>Stage 5</a:t>
                      </a:r>
                    </a:p>
                  </a:txBody>
                  <a:tcPr>
                    <a:solidFill>
                      <a:srgbClr val="00B050"/>
                    </a:solidFill>
                  </a:tcPr>
                </a:tc>
                <a:extLst>
                  <a:ext uri="{0D108BD9-81ED-4DB2-BD59-A6C34878D82A}">
                    <a16:rowId xmlns:a16="http://schemas.microsoft.com/office/drawing/2014/main" val="3381354043"/>
                  </a:ext>
                </a:extLst>
              </a:tr>
            </a:tbl>
          </a:graphicData>
        </a:graphic>
      </p:graphicFrame>
      <p:pic>
        <p:nvPicPr>
          <p:cNvPr id="9" name="Picture 8">
            <a:extLst>
              <a:ext uri="{FF2B5EF4-FFF2-40B4-BE49-F238E27FC236}">
                <a16:creationId xmlns:a16="http://schemas.microsoft.com/office/drawing/2014/main" id="{0532549E-5751-4739-8DDF-18C95E75FB56}"/>
              </a:ext>
            </a:extLst>
          </p:cNvPr>
          <p:cNvPicPr/>
          <p:nvPr/>
        </p:nvPicPr>
        <p:blipFill>
          <a:blip r:embed="rId8">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D5EAA092-18C5-4743-8DE1-4A3061999A29}"/>
              </a:ext>
            </a:extLst>
          </p:cNvPr>
          <p:cNvPicPr>
            <a:picLocks noChangeAspect="1"/>
          </p:cNvPicPr>
          <p:nvPr/>
        </p:nvPicPr>
        <p:blipFill>
          <a:blip r:embed="rId9"/>
          <a:stretch>
            <a:fillRect/>
          </a:stretch>
        </p:blipFill>
        <p:spPr>
          <a:xfrm>
            <a:off x="10577661" y="233595"/>
            <a:ext cx="1168255" cy="771609"/>
          </a:xfrm>
          <a:prstGeom prst="rect">
            <a:avLst/>
          </a:prstGeom>
        </p:spPr>
      </p:pic>
      <p:sp>
        <p:nvSpPr>
          <p:cNvPr id="3" name="Right Brace 2">
            <a:extLst>
              <a:ext uri="{FF2B5EF4-FFF2-40B4-BE49-F238E27FC236}">
                <a16:creationId xmlns:a16="http://schemas.microsoft.com/office/drawing/2014/main" id="{7E26DFFB-E4AF-4DAE-893C-1F1C3A993C06}"/>
              </a:ext>
            </a:extLst>
          </p:cNvPr>
          <p:cNvSpPr/>
          <p:nvPr/>
        </p:nvSpPr>
        <p:spPr>
          <a:xfrm rot="16200000">
            <a:off x="4739484" y="1225722"/>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 name="Rectangle 3">
            <a:extLst>
              <a:ext uri="{FF2B5EF4-FFF2-40B4-BE49-F238E27FC236}">
                <a16:creationId xmlns:a16="http://schemas.microsoft.com/office/drawing/2014/main" id="{CE54006A-AA76-4A5D-8F61-5797D591C100}"/>
              </a:ext>
            </a:extLst>
          </p:cNvPr>
          <p:cNvSpPr/>
          <p:nvPr/>
        </p:nvSpPr>
        <p:spPr>
          <a:xfrm>
            <a:off x="3481136" y="1724718"/>
            <a:ext cx="2983836" cy="5160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language</a:t>
            </a:r>
          </a:p>
        </p:txBody>
      </p:sp>
      <p:sp>
        <p:nvSpPr>
          <p:cNvPr id="11" name="Right Brace 10">
            <a:extLst>
              <a:ext uri="{FF2B5EF4-FFF2-40B4-BE49-F238E27FC236}">
                <a16:creationId xmlns:a16="http://schemas.microsoft.com/office/drawing/2014/main" id="{75637240-1ED1-45DD-9C4A-79E57013BA09}"/>
              </a:ext>
            </a:extLst>
          </p:cNvPr>
          <p:cNvSpPr/>
          <p:nvPr/>
        </p:nvSpPr>
        <p:spPr>
          <a:xfrm rot="16200000">
            <a:off x="9191170" y="1257268"/>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11B1EC1-7FF4-4547-B90C-0B2E8671C4D4}"/>
              </a:ext>
            </a:extLst>
          </p:cNvPr>
          <p:cNvSpPr/>
          <p:nvPr/>
        </p:nvSpPr>
        <p:spPr>
          <a:xfrm>
            <a:off x="7852612" y="1724717"/>
            <a:ext cx="2983835" cy="481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numbers</a:t>
            </a:r>
          </a:p>
        </p:txBody>
      </p:sp>
      <p:pic>
        <p:nvPicPr>
          <p:cNvPr id="14" name="Picture 13">
            <a:extLst>
              <a:ext uri="{FF2B5EF4-FFF2-40B4-BE49-F238E27FC236}">
                <a16:creationId xmlns:a16="http://schemas.microsoft.com/office/drawing/2014/main" id="{6B245C78-E870-42C6-B8A4-A76A2FFA3406}"/>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929122" y="1403420"/>
            <a:ext cx="2168328" cy="1547790"/>
          </a:xfrm>
          <a:prstGeom prst="rect">
            <a:avLst/>
          </a:prstGeom>
        </p:spPr>
      </p:pic>
    </p:spTree>
    <p:extLst>
      <p:ext uri="{BB962C8B-B14F-4D97-AF65-F5344CB8AC3E}">
        <p14:creationId xmlns:p14="http://schemas.microsoft.com/office/powerpoint/2010/main" val="63051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10851" y="2019048"/>
            <a:ext cx="6006027" cy="2312321"/>
          </a:xfrm>
          <a:solidFill>
            <a:srgbClr val="EDCFE9"/>
          </a:solidFill>
          <a:ln w="57150">
            <a:solidFill>
              <a:srgbClr val="0070C0"/>
            </a:solidFill>
          </a:ln>
        </p:spPr>
        <p:txBody>
          <a:bodyPr>
            <a:normAutofit/>
          </a:bodyPr>
          <a:lstStyle/>
          <a:p>
            <a:pPr algn="ctr"/>
            <a:r>
              <a:rPr lang="en-GB" sz="4000" b="1" dirty="0">
                <a:solidFill>
                  <a:schemeClr val="accent5">
                    <a:lumMod val="50000"/>
                  </a:schemeClr>
                </a:solidFill>
                <a:latin typeface="+mn-lt"/>
              </a:rPr>
              <a:t>Model Question 1</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268902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365124"/>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486853" y="1792704"/>
            <a:ext cx="8807114" cy="3505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A case contains bags of marbles. There are 24 marbles in a bag. There are 6   bags in a case. How many marbles are in a case?</a:t>
            </a:r>
          </a:p>
        </p:txBody>
      </p:sp>
      <p:sp>
        <p:nvSpPr>
          <p:cNvPr id="6" name="Rectangle 5">
            <a:extLst>
              <a:ext uri="{FF2B5EF4-FFF2-40B4-BE49-F238E27FC236}">
                <a16:creationId xmlns:a16="http://schemas.microsoft.com/office/drawing/2014/main" id="{B365902F-F6EB-408C-8258-3DA0D4E05C42}"/>
              </a:ext>
            </a:extLst>
          </p:cNvPr>
          <p:cNvSpPr/>
          <p:nvPr/>
        </p:nvSpPr>
        <p:spPr>
          <a:xfrm>
            <a:off x="6747640" y="3296651"/>
            <a:ext cx="536027"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54C0A567-593B-4AFE-A4C0-1236AF6B3444}"/>
              </a:ext>
            </a:extLst>
          </p:cNvPr>
          <p:cNvSpPr/>
          <p:nvPr/>
        </p:nvSpPr>
        <p:spPr>
          <a:xfrm>
            <a:off x="9556943" y="2760623"/>
            <a:ext cx="553450" cy="536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7066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grpSp>
        <p:nvGrpSpPr>
          <p:cNvPr id="6" name="Group 5">
            <a:extLst>
              <a:ext uri="{FF2B5EF4-FFF2-40B4-BE49-F238E27FC236}">
                <a16:creationId xmlns:a16="http://schemas.microsoft.com/office/drawing/2014/main" id="{AC176FB0-8FFC-4FD1-AA3E-30346AB17CDD}"/>
              </a:ext>
            </a:extLst>
          </p:cNvPr>
          <p:cNvGrpSpPr/>
          <p:nvPr/>
        </p:nvGrpSpPr>
        <p:grpSpPr>
          <a:xfrm>
            <a:off x="1203159" y="1696782"/>
            <a:ext cx="9202569" cy="4726519"/>
            <a:chOff x="182362" y="-123279"/>
            <a:chExt cx="5918200" cy="3632200"/>
          </a:xfrm>
        </p:grpSpPr>
        <p:sp>
          <p:nvSpPr>
            <p:cNvPr id="7" name="Text Box 2">
              <a:extLst>
                <a:ext uri="{FF2B5EF4-FFF2-40B4-BE49-F238E27FC236}">
                  <a16:creationId xmlns:a16="http://schemas.microsoft.com/office/drawing/2014/main" id="{5A346927-6662-44B0-882D-5ECE8146F79F}"/>
                </a:ext>
              </a:extLst>
            </p:cNvPr>
            <p:cNvSpPr txBox="1">
              <a:spLocks noChangeArrowheads="1"/>
            </p:cNvSpPr>
            <p:nvPr/>
          </p:nvSpPr>
          <p:spPr bwMode="auto">
            <a:xfrm>
              <a:off x="182362" y="-123279"/>
              <a:ext cx="5918200" cy="3632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Synonym: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Antonym: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My definition: 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Used in context: 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4D9C1C5-012A-4316-B483-9139307DBA6F}"/>
                </a:ext>
              </a:extLst>
            </p:cNvPr>
            <p:cNvSpPr/>
            <p:nvPr/>
          </p:nvSpPr>
          <p:spPr>
            <a:xfrm>
              <a:off x="682402" y="94500"/>
              <a:ext cx="2070100" cy="11049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Word: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ea typeface="Calibri" panose="020F0502020204030204" pitchFamily="34" charset="0"/>
                  <a:cs typeface="Times New Roman" panose="02020603050405020304" pitchFamily="18" charset="0"/>
                </a:rPr>
                <a:t> </a:t>
              </a:r>
              <a:r>
                <a:rPr lang="en-GB" sz="3600" dirty="0">
                  <a:ea typeface="Calibri" panose="020F0502020204030204" pitchFamily="34" charset="0"/>
                  <a:cs typeface="Times New Roman" panose="02020603050405020304" pitchFamily="18" charset="0"/>
                </a:rPr>
                <a:t>case</a:t>
              </a:r>
              <a:endParaRPr lang="en-GB" sz="3600" dirty="0">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00AF627B-30BF-49DC-8086-13D4E24ECDB0}"/>
                </a:ext>
              </a:extLst>
            </p:cNvPr>
            <p:cNvSpPr/>
            <p:nvPr/>
          </p:nvSpPr>
          <p:spPr>
            <a:xfrm>
              <a:off x="657002" y="1357342"/>
              <a:ext cx="2095500" cy="18923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Picture: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2C144DB7-54F9-4709-B97B-B09756682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792" y="30762"/>
              <a:ext cx="401731" cy="577673"/>
            </a:xfrm>
            <a:prstGeom prst="rect">
              <a:avLst/>
            </a:prstGeom>
          </p:spPr>
        </p:pic>
      </p:grpSp>
    </p:spTree>
    <p:extLst>
      <p:ext uri="{BB962C8B-B14F-4D97-AF65-F5344CB8AC3E}">
        <p14:creationId xmlns:p14="http://schemas.microsoft.com/office/powerpoint/2010/main" val="11209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796716" y="1641006"/>
            <a:ext cx="8598568" cy="23168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200" dirty="0">
                <a:solidFill>
                  <a:schemeClr val="tx1"/>
                </a:solidFill>
              </a:rPr>
              <a:t>A case contains bags of marbles. There are 24 marbles in a bag. There are  6  bags in a case. How many marbles are in a case?</a:t>
            </a:r>
          </a:p>
        </p:txBody>
      </p:sp>
      <p:sp>
        <p:nvSpPr>
          <p:cNvPr id="6" name="Rectangle 5">
            <a:extLst>
              <a:ext uri="{FF2B5EF4-FFF2-40B4-BE49-F238E27FC236}">
                <a16:creationId xmlns:a16="http://schemas.microsoft.com/office/drawing/2014/main" id="{B365902F-F6EB-408C-8258-3DA0D4E05C42}"/>
              </a:ext>
            </a:extLst>
          </p:cNvPr>
          <p:cNvSpPr/>
          <p:nvPr/>
        </p:nvSpPr>
        <p:spPr>
          <a:xfrm>
            <a:off x="9003522" y="2054644"/>
            <a:ext cx="500892"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05F9925-5CA0-4EC8-AD85-FCE2D191059A}"/>
              </a:ext>
            </a:extLst>
          </p:cNvPr>
          <p:cNvSpPr/>
          <p:nvPr/>
        </p:nvSpPr>
        <p:spPr>
          <a:xfrm>
            <a:off x="6387369" y="2551949"/>
            <a:ext cx="471021" cy="441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566E6A9D-74FD-4623-97B9-1FEAB954DC82}"/>
              </a:ext>
            </a:extLst>
          </p:cNvPr>
          <p:cNvSpPr/>
          <p:nvPr/>
        </p:nvSpPr>
        <p:spPr>
          <a:xfrm>
            <a:off x="974811" y="4195227"/>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noProof="0" dirty="0">
                <a:solidFill>
                  <a:srgbClr val="000000"/>
                </a:solidFill>
                <a:latin typeface="Calibri"/>
              </a:rPr>
              <a:t> - W</a:t>
            </a:r>
            <a:r>
              <a:rPr kumimoji="0" lang="en-GB" sz="2800" b="0" i="0" u="none" strike="noStrike" kern="1200" cap="none" spc="0" normalizeH="0" baseline="0" noProof="0" dirty="0">
                <a:ln>
                  <a:noFill/>
                </a:ln>
                <a:solidFill>
                  <a:srgbClr val="000000"/>
                </a:solidFill>
                <a:effectLst/>
                <a:uLnTx/>
                <a:uFillTx/>
                <a:latin typeface="Calibri"/>
                <a:ea typeface="+mn-ea"/>
                <a:cs typeface="+mn-cs"/>
              </a:rPr>
              <a:t>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a:t>
            </a:r>
            <a:r>
              <a:rPr lang="en-GB" sz="2800" i="1" dirty="0">
                <a:solidFill>
                  <a:srgbClr val="000000"/>
                </a:solidFill>
                <a:latin typeface="Calibri"/>
              </a:rPr>
              <a:t>contains</a:t>
            </a:r>
            <a:r>
              <a:rPr kumimoji="0" lang="en-GB" sz="2800" b="0" i="1" u="none" strike="noStrike" kern="1200" cap="none" spc="0" normalizeH="0" baseline="0" noProof="0" dirty="0">
                <a:ln>
                  <a:noFill/>
                </a:ln>
                <a:solidFill>
                  <a:srgbClr val="000000"/>
                </a:solidFill>
                <a:effectLst/>
                <a:uLnTx/>
                <a:uFillTx/>
                <a:latin typeface="Calibri"/>
                <a:ea typeface="+mn-ea"/>
                <a:cs typeface="+mn-cs"/>
              </a:rPr>
              <a:t> b) </a:t>
            </a:r>
            <a:r>
              <a:rPr lang="en-GB" sz="2800" i="1" noProof="0" dirty="0">
                <a:solidFill>
                  <a:srgbClr val="000000"/>
                </a:solidFill>
                <a:latin typeface="Calibri"/>
              </a:rPr>
              <a:t>case</a:t>
            </a:r>
            <a:endParaRPr kumimoji="0" lang="en-GB" sz="2800" b="0"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 </a:t>
            </a:r>
            <a:r>
              <a:rPr lang="en-GB" sz="2800" noProof="0" dirty="0">
                <a:solidFill>
                  <a:srgbClr val="000000"/>
                </a:solidFill>
                <a:latin typeface="Calibri"/>
              </a:rPr>
              <a:t>What are the bags of marbles in</a:t>
            </a:r>
            <a:r>
              <a:rPr lang="en-GB" sz="2800" dirty="0">
                <a:solidFill>
                  <a:srgbClr val="000000"/>
                </a:solidFill>
                <a:latin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Tree>
    <p:extLst>
      <p:ext uri="{BB962C8B-B14F-4D97-AF65-F5344CB8AC3E}">
        <p14:creationId xmlns:p14="http://schemas.microsoft.com/office/powerpoint/2010/main" val="224234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4 – Answer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1796716" y="1960950"/>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A case contains bags of marbles. There are 24 marbles in a bag. There are 6 bags in a case. How many marbles are in a case?</a:t>
            </a:r>
          </a:p>
        </p:txBody>
      </p:sp>
      <p:sp>
        <p:nvSpPr>
          <p:cNvPr id="8" name="Rectangle: Rounded Corners 6">
            <a:extLst>
              <a:ext uri="{FF2B5EF4-FFF2-40B4-BE49-F238E27FC236}">
                <a16:creationId xmlns:a16="http://schemas.microsoft.com/office/drawing/2014/main" id="{B81EBABE-38E6-4AA5-ABB9-6CDF2AE0EC69}"/>
              </a:ext>
            </a:extLst>
          </p:cNvPr>
          <p:cNvSpPr/>
          <p:nvPr/>
        </p:nvSpPr>
        <p:spPr>
          <a:xfrm>
            <a:off x="7549026" y="4655918"/>
            <a:ext cx="3708587"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144 marbles</a:t>
            </a:r>
          </a:p>
        </p:txBody>
      </p:sp>
    </p:spTree>
    <p:extLst>
      <p:ext uri="{BB962C8B-B14F-4D97-AF65-F5344CB8AC3E}">
        <p14:creationId xmlns:p14="http://schemas.microsoft.com/office/powerpoint/2010/main" val="5117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6"/>
            <a:ext cx="6403232" cy="1081858"/>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solidFill>
                  <a:schemeClr val="tx1"/>
                </a:solidFill>
              </a:rPr>
              <a:t>A case contains bags of marbles. There are 24 marbles in a bag. There are 6 bags in a case. How many marbles are in a case?</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144 marbles</a:t>
            </a:r>
          </a:p>
        </p:txBody>
      </p:sp>
      <p:sp>
        <p:nvSpPr>
          <p:cNvPr id="8" name="Speech Bubble: Rectangle 7">
            <a:extLst>
              <a:ext uri="{FF2B5EF4-FFF2-40B4-BE49-F238E27FC236}">
                <a16:creationId xmlns:a16="http://schemas.microsoft.com/office/drawing/2014/main" id="{151FEB27-A009-470D-9BFC-A94A2EF70B54}"/>
              </a:ext>
            </a:extLst>
          </p:cNvPr>
          <p:cNvSpPr/>
          <p:nvPr/>
        </p:nvSpPr>
        <p:spPr>
          <a:xfrm>
            <a:off x="4589521" y="1744628"/>
            <a:ext cx="3012958" cy="163938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Firstly, I need to start with 24 marbles in a bag.</a:t>
            </a:r>
          </a:p>
        </p:txBody>
      </p:sp>
      <p:sp>
        <p:nvSpPr>
          <p:cNvPr id="9" name="Speech Bubble: Rectangle 8">
            <a:extLst>
              <a:ext uri="{FF2B5EF4-FFF2-40B4-BE49-F238E27FC236}">
                <a16:creationId xmlns:a16="http://schemas.microsoft.com/office/drawing/2014/main" id="{BC6B00E6-1372-4244-B66F-FD12651D3FA9}"/>
              </a:ext>
            </a:extLst>
          </p:cNvPr>
          <p:cNvSpPr/>
          <p:nvPr/>
        </p:nvSpPr>
        <p:spPr>
          <a:xfrm>
            <a:off x="8357939" y="1661228"/>
            <a:ext cx="3560855" cy="1394793"/>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I will multiply 24 by 6.</a:t>
            </a:r>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283243" y="4064150"/>
            <a:ext cx="4074696" cy="1887471"/>
          </a:xfrm>
          <a:prstGeom prst="wedgeRectCallout">
            <a:avLst>
              <a:gd name="adj1" fmla="val -51014"/>
              <a:gd name="adj2" fmla="val -7627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r>
              <a:rPr lang="en-GB" sz="2400" dirty="0"/>
              <a:t>Then I note that there are 6 bags that all contain 24 marbles.</a:t>
            </a:r>
          </a:p>
          <a:p>
            <a:pPr algn="ctr"/>
            <a:endParaRPr lang="en-GB" sz="2400" b="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11" name="Speech Bubble: Rectangle 10">
            <a:extLst>
              <a:ext uri="{FF2B5EF4-FFF2-40B4-BE49-F238E27FC236}">
                <a16:creationId xmlns:a16="http://schemas.microsoft.com/office/drawing/2014/main" id="{47FF8E04-5986-4206-8BBB-D28488119D24}"/>
              </a:ext>
            </a:extLst>
          </p:cNvPr>
          <p:cNvSpPr/>
          <p:nvPr/>
        </p:nvSpPr>
        <p:spPr>
          <a:xfrm>
            <a:off x="8939285" y="3801979"/>
            <a:ext cx="3092293" cy="267806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4000" dirty="0"/>
              <a:t>  24 x 6 = 144</a:t>
            </a:r>
          </a:p>
        </p:txBody>
      </p:sp>
    </p:spTree>
    <p:extLst>
      <p:ext uri="{BB962C8B-B14F-4D97-AF65-F5344CB8AC3E}">
        <p14:creationId xmlns:p14="http://schemas.microsoft.com/office/powerpoint/2010/main" val="82560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2728</TotalTime>
  <Words>1462</Words>
  <Application>Microsoft Office PowerPoint</Application>
  <PresentationFormat>Widescreen</PresentationFormat>
  <Paragraphs>212</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Teacher guidance</vt:lpstr>
      <vt:lpstr>The PiXL approach to solving word problems</vt:lpstr>
      <vt:lpstr>Model Question 1</vt:lpstr>
      <vt:lpstr>Stage 2 - Vocabulary</vt:lpstr>
      <vt:lpstr>Stage 2 - Vocabulary</vt:lpstr>
      <vt:lpstr>Stage 3 – Number Free Zone</vt:lpstr>
      <vt:lpstr>Stage 4 – Answer Free Zone</vt:lpstr>
      <vt:lpstr>Thinking Talk</vt:lpstr>
      <vt:lpstr>Thinking Talk</vt:lpstr>
      <vt:lpstr>PowerPoint Presentation</vt:lpstr>
      <vt:lpstr>Model Question 2</vt:lpstr>
      <vt:lpstr>PowerPoint Presentation</vt:lpstr>
      <vt:lpstr>Stage 2 - Vocabulary</vt:lpstr>
      <vt:lpstr>Stage 3 – Number Free Zone</vt:lpstr>
      <vt:lpstr>PowerPoint Presentation</vt:lpstr>
      <vt:lpstr>Thinking Talk</vt:lpstr>
      <vt:lpstr>Thinking Talk</vt:lpstr>
      <vt:lpstr>PowerPoint Presentation</vt:lpstr>
      <vt:lpstr>Your Turn</vt:lpstr>
      <vt:lpstr>Next Steps</vt:lpstr>
      <vt:lpstr>Solving word problems – steps to success</vt:lpstr>
      <vt:lpstr>Solving word problems – steps to success</vt:lpstr>
      <vt:lpstr>Apply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213</cp:revision>
  <dcterms:created xsi:type="dcterms:W3CDTF">2017-03-29T13:14:03Z</dcterms:created>
  <dcterms:modified xsi:type="dcterms:W3CDTF">2020-04-23T16:57:00Z</dcterms:modified>
</cp:coreProperties>
</file>