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591" r:id="rId4"/>
    <p:sldId id="631" r:id="rId5"/>
    <p:sldId id="634" r:id="rId6"/>
    <p:sldId id="627" r:id="rId7"/>
    <p:sldId id="630" r:id="rId8"/>
    <p:sldId id="628" r:id="rId9"/>
    <p:sldId id="629" r:id="rId10"/>
    <p:sldId id="632" r:id="rId11"/>
    <p:sldId id="63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 Meehan" initials="SM" lastIdx="1" clrIdx="0">
    <p:extLst>
      <p:ext uri="{19B8F6BF-5375-455C-9EA6-DF929625EA0E}">
        <p15:presenceInfo xmlns:p15="http://schemas.microsoft.com/office/powerpoint/2012/main" userId="49939650c274be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CFE9"/>
    <a:srgbClr val="DA9ED3"/>
    <a:srgbClr val="BDBBBC"/>
    <a:srgbClr val="C9AFC4"/>
    <a:srgbClr val="FDFEDA"/>
    <a:srgbClr val="FFEBB3"/>
    <a:srgbClr val="FFFE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47" autoAdjust="0"/>
    <p:restoredTop sz="83571" autoAdjust="0"/>
  </p:normalViewPr>
  <p:slideViewPr>
    <p:cSldViewPr snapToGrid="0" snapToObjects="1">
      <p:cViewPr varScale="1">
        <p:scale>
          <a:sx n="60" d="100"/>
          <a:sy n="60" d="100"/>
        </p:scale>
        <p:origin x="1338" y="66"/>
      </p:cViewPr>
      <p:guideLst>
        <p:guide orient="horz" pos="2160"/>
        <p:guide pos="384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B9D35A-67AD-4823-ADE9-55DCF7448BE1}"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GB"/>
        </a:p>
      </dgm:t>
    </dgm:pt>
    <dgm:pt modelId="{D715BAA4-65BB-4333-B9AD-03EC2FEF815A}">
      <dgm:prSet phldrT="[Text]" custT="1"/>
      <dgm:spPr>
        <a:solidFill>
          <a:schemeClr val="bg1">
            <a:alpha val="90000"/>
          </a:schemeClr>
        </a:solidFill>
      </dgm:spPr>
      <dgm:t>
        <a:bodyPr/>
        <a:lstStyle/>
        <a:p>
          <a:r>
            <a:rPr lang="en-GB" sz="2400" dirty="0"/>
            <a:t>Embed vocabulary</a:t>
          </a:r>
        </a:p>
      </dgm:t>
    </dgm:pt>
    <dgm:pt modelId="{4EC2423D-0411-4F8E-A2DB-8D21A80633A4}" type="parTrans" cxnId="{0A425D5E-B5C7-4189-80A7-5277472CC786}">
      <dgm:prSet/>
      <dgm:spPr/>
      <dgm:t>
        <a:bodyPr/>
        <a:lstStyle/>
        <a:p>
          <a:endParaRPr lang="en-GB"/>
        </a:p>
      </dgm:t>
    </dgm:pt>
    <dgm:pt modelId="{712A3576-9292-4413-B628-55706CAE8953}" type="sibTrans" cxnId="{0A425D5E-B5C7-4189-80A7-5277472CC786}">
      <dgm:prSet/>
      <dgm:spPr/>
      <dgm:t>
        <a:bodyPr/>
        <a:lstStyle/>
        <a:p>
          <a:endParaRPr lang="en-GB"/>
        </a:p>
      </dgm:t>
    </dgm:pt>
    <dgm:pt modelId="{1D2DB3E4-4271-493B-B83E-148B5559DAA5}">
      <dgm:prSet phldrT="[Text]" custT="1"/>
      <dgm:spPr/>
      <dgm:t>
        <a:bodyPr/>
        <a:lstStyle/>
        <a:p>
          <a:r>
            <a:rPr lang="en-GB" sz="2800" dirty="0"/>
            <a:t>Number-free zones</a:t>
          </a:r>
        </a:p>
      </dgm:t>
    </dgm:pt>
    <dgm:pt modelId="{5C0F8748-51BF-4627-A061-17D30B5A6286}" type="parTrans" cxnId="{9657D0EA-8D07-4B4E-8EA4-B988E8D141DC}">
      <dgm:prSet/>
      <dgm:spPr/>
      <dgm:t>
        <a:bodyPr/>
        <a:lstStyle/>
        <a:p>
          <a:endParaRPr lang="en-GB"/>
        </a:p>
      </dgm:t>
    </dgm:pt>
    <dgm:pt modelId="{A46EC9A6-366C-4D6A-AB40-A4734EA1B135}" type="sibTrans" cxnId="{9657D0EA-8D07-4B4E-8EA4-B988E8D141DC}">
      <dgm:prSet/>
      <dgm:spPr/>
      <dgm:t>
        <a:bodyPr/>
        <a:lstStyle/>
        <a:p>
          <a:endParaRPr lang="en-GB"/>
        </a:p>
      </dgm:t>
    </dgm:pt>
    <dgm:pt modelId="{F9962CBD-EFBC-4DDA-B1E7-500C6EED3585}">
      <dgm:prSet phldrT="[Text]" custT="1"/>
      <dgm:spPr/>
      <dgm:t>
        <a:bodyPr/>
        <a:lstStyle/>
        <a:p>
          <a:r>
            <a:rPr lang="en-GB" sz="2800" dirty="0"/>
            <a:t>Answer-free zones</a:t>
          </a:r>
        </a:p>
      </dgm:t>
    </dgm:pt>
    <dgm:pt modelId="{2A2C6DE6-05A5-4CDC-98EC-254D07DD81FA}" type="parTrans" cxnId="{D281FA3E-9712-4BA9-8A0D-C874D57CD1FA}">
      <dgm:prSet/>
      <dgm:spPr/>
      <dgm:t>
        <a:bodyPr/>
        <a:lstStyle/>
        <a:p>
          <a:endParaRPr lang="en-GB"/>
        </a:p>
      </dgm:t>
    </dgm:pt>
    <dgm:pt modelId="{D0853106-2B0D-4403-B137-27D32D4E607C}" type="sibTrans" cxnId="{D281FA3E-9712-4BA9-8A0D-C874D57CD1FA}">
      <dgm:prSet/>
      <dgm:spPr/>
      <dgm:t>
        <a:bodyPr/>
        <a:lstStyle/>
        <a:p>
          <a:endParaRPr lang="en-GB"/>
        </a:p>
      </dgm:t>
    </dgm:pt>
    <dgm:pt modelId="{63B8BAAE-1731-40C3-B680-336E21889FDE}">
      <dgm:prSet custT="1"/>
      <dgm:spPr/>
      <dgm:t>
        <a:bodyPr/>
        <a:lstStyle/>
        <a:p>
          <a:r>
            <a:rPr lang="en-GB" sz="2800" dirty="0"/>
            <a:t>Full problem</a:t>
          </a:r>
        </a:p>
      </dgm:t>
    </dgm:pt>
    <dgm:pt modelId="{C839B423-47DB-4C25-88E6-0D149BD0C8D2}" type="parTrans" cxnId="{237292DA-3F91-41D6-940A-4024B47763AC}">
      <dgm:prSet/>
      <dgm:spPr/>
      <dgm:t>
        <a:bodyPr/>
        <a:lstStyle/>
        <a:p>
          <a:endParaRPr lang="en-GB"/>
        </a:p>
      </dgm:t>
    </dgm:pt>
    <dgm:pt modelId="{106B8211-2391-42EA-908A-A467C7647699}" type="sibTrans" cxnId="{237292DA-3F91-41D6-940A-4024B47763AC}">
      <dgm:prSet/>
      <dgm:spPr/>
      <dgm:t>
        <a:bodyPr/>
        <a:lstStyle/>
        <a:p>
          <a:endParaRPr lang="en-GB"/>
        </a:p>
      </dgm:t>
    </dgm:pt>
    <dgm:pt modelId="{9885FFD9-3869-4E29-9144-2A2411FFE13B}">
      <dgm:prSet/>
      <dgm:spPr/>
      <dgm:t>
        <a:bodyPr/>
        <a:lstStyle/>
        <a:p>
          <a:r>
            <a:rPr lang="en-GB" dirty="0"/>
            <a:t>Teach the mathematical concept/skill being tested within the question</a:t>
          </a:r>
        </a:p>
      </dgm:t>
    </dgm:pt>
    <dgm:pt modelId="{0EE9E9AB-B487-4325-AA26-2F909C20793A}" type="parTrans" cxnId="{70CECABF-0FB2-492B-BDE3-E4663653E7FE}">
      <dgm:prSet/>
      <dgm:spPr/>
      <dgm:t>
        <a:bodyPr/>
        <a:lstStyle/>
        <a:p>
          <a:endParaRPr lang="en-GB"/>
        </a:p>
      </dgm:t>
    </dgm:pt>
    <dgm:pt modelId="{B99544AF-7F3A-44C6-B747-275DFEBD5069}" type="sibTrans" cxnId="{70CECABF-0FB2-492B-BDE3-E4663653E7FE}">
      <dgm:prSet/>
      <dgm:spPr/>
      <dgm:t>
        <a:bodyPr/>
        <a:lstStyle/>
        <a:p>
          <a:endParaRPr lang="en-GB"/>
        </a:p>
      </dgm:t>
    </dgm:pt>
    <dgm:pt modelId="{030E53F3-3E06-4D64-8795-6E8AD74FCA49}" type="pres">
      <dgm:prSet presAssocID="{B4B9D35A-67AD-4823-ADE9-55DCF7448BE1}" presName="Name0" presStyleCnt="0">
        <dgm:presLayoutVars>
          <dgm:chMax val="11"/>
          <dgm:chPref val="11"/>
          <dgm:dir/>
          <dgm:resizeHandles/>
        </dgm:presLayoutVars>
      </dgm:prSet>
      <dgm:spPr/>
    </dgm:pt>
    <dgm:pt modelId="{0FE79976-091F-4443-8E05-F2C02E53F1E7}" type="pres">
      <dgm:prSet presAssocID="{63B8BAAE-1731-40C3-B680-336E21889FDE}" presName="Accent5" presStyleCnt="0"/>
      <dgm:spPr/>
    </dgm:pt>
    <dgm:pt modelId="{406255CE-3CF6-4BDF-A520-93E914F897DE}" type="pres">
      <dgm:prSet presAssocID="{63B8BAAE-1731-40C3-B680-336E21889FDE}" presName="Accent" presStyleLbl="node1" presStyleIdx="0" presStyleCnt="5"/>
      <dgm:spPr>
        <a:solidFill>
          <a:srgbClr val="00B050"/>
        </a:solidFill>
      </dgm:spPr>
    </dgm:pt>
    <dgm:pt modelId="{A17E6014-EA00-476D-9C54-05A7AE61128B}" type="pres">
      <dgm:prSet presAssocID="{63B8BAAE-1731-40C3-B680-336E21889FDE}" presName="ParentBackground5" presStyleCnt="0"/>
      <dgm:spPr/>
    </dgm:pt>
    <dgm:pt modelId="{9F6CA228-AAC2-4CE5-8CC5-713B2C1FB8FF}" type="pres">
      <dgm:prSet presAssocID="{63B8BAAE-1731-40C3-B680-336E21889FDE}" presName="ParentBackground" presStyleLbl="fgAcc1" presStyleIdx="0" presStyleCnt="5"/>
      <dgm:spPr/>
    </dgm:pt>
    <dgm:pt modelId="{ACCE9E52-ABCD-4944-9E5C-30C40F7320C3}" type="pres">
      <dgm:prSet presAssocID="{63B8BAAE-1731-40C3-B680-336E21889FDE}" presName="Parent5" presStyleLbl="revTx" presStyleIdx="0" presStyleCnt="0">
        <dgm:presLayoutVars>
          <dgm:chMax val="1"/>
          <dgm:chPref val="1"/>
          <dgm:bulletEnabled val="1"/>
        </dgm:presLayoutVars>
      </dgm:prSet>
      <dgm:spPr/>
    </dgm:pt>
    <dgm:pt modelId="{F9D40742-994E-4AFF-8647-734A501E187E}" type="pres">
      <dgm:prSet presAssocID="{F9962CBD-EFBC-4DDA-B1E7-500C6EED3585}" presName="Accent4" presStyleCnt="0"/>
      <dgm:spPr/>
    </dgm:pt>
    <dgm:pt modelId="{D0A97E5C-AC7A-4AB2-852E-1C04449AC4FB}" type="pres">
      <dgm:prSet presAssocID="{F9962CBD-EFBC-4DDA-B1E7-500C6EED3585}" presName="Accent" presStyleLbl="node1" presStyleIdx="1" presStyleCnt="5"/>
      <dgm:spPr>
        <a:solidFill>
          <a:srgbClr val="00B0F0"/>
        </a:solidFill>
      </dgm:spPr>
    </dgm:pt>
    <dgm:pt modelId="{7CEED4DC-918A-4FE9-BAB4-FE59B107E5C8}" type="pres">
      <dgm:prSet presAssocID="{F9962CBD-EFBC-4DDA-B1E7-500C6EED3585}" presName="ParentBackground4" presStyleCnt="0"/>
      <dgm:spPr/>
    </dgm:pt>
    <dgm:pt modelId="{1577B1E4-2EEF-473F-87C3-2AC0B2EE8E57}" type="pres">
      <dgm:prSet presAssocID="{F9962CBD-EFBC-4DDA-B1E7-500C6EED3585}" presName="ParentBackground" presStyleLbl="fgAcc1" presStyleIdx="1" presStyleCnt="5" custLinFactNeighborX="1146" custLinFactNeighborY="-1720"/>
      <dgm:spPr/>
    </dgm:pt>
    <dgm:pt modelId="{5A568378-B387-415B-A1C9-0DE3AD2DFABE}" type="pres">
      <dgm:prSet presAssocID="{F9962CBD-EFBC-4DDA-B1E7-500C6EED3585}" presName="Parent4" presStyleLbl="revTx" presStyleIdx="0" presStyleCnt="0">
        <dgm:presLayoutVars>
          <dgm:chMax val="1"/>
          <dgm:chPref val="1"/>
          <dgm:bulletEnabled val="1"/>
        </dgm:presLayoutVars>
      </dgm:prSet>
      <dgm:spPr/>
    </dgm:pt>
    <dgm:pt modelId="{E6F913AF-8AA7-49A5-81A4-2BFD6C7D6116}" type="pres">
      <dgm:prSet presAssocID="{1D2DB3E4-4271-493B-B83E-148B5559DAA5}" presName="Accent3" presStyleCnt="0"/>
      <dgm:spPr/>
    </dgm:pt>
    <dgm:pt modelId="{874EC14F-F70E-49C2-BC88-4DD5BFA045B1}" type="pres">
      <dgm:prSet presAssocID="{1D2DB3E4-4271-493B-B83E-148B5559DAA5}" presName="Accent" presStyleLbl="node1" presStyleIdx="2" presStyleCnt="5"/>
      <dgm:spPr>
        <a:solidFill>
          <a:srgbClr val="FFFF00"/>
        </a:solidFill>
      </dgm:spPr>
    </dgm:pt>
    <dgm:pt modelId="{8DE9C6E5-4B1D-4280-91BC-B614058CF4A8}" type="pres">
      <dgm:prSet presAssocID="{1D2DB3E4-4271-493B-B83E-148B5559DAA5}" presName="ParentBackground3" presStyleCnt="0"/>
      <dgm:spPr/>
    </dgm:pt>
    <dgm:pt modelId="{45E2A76E-6CE9-46A9-91A5-EED7EF857AF2}" type="pres">
      <dgm:prSet presAssocID="{1D2DB3E4-4271-493B-B83E-148B5559DAA5}" presName="ParentBackground" presStyleLbl="fgAcc1" presStyleIdx="2" presStyleCnt="5"/>
      <dgm:spPr/>
    </dgm:pt>
    <dgm:pt modelId="{670F2574-E1EE-4C78-B774-98889C176B0B}" type="pres">
      <dgm:prSet presAssocID="{1D2DB3E4-4271-493B-B83E-148B5559DAA5}" presName="Parent3" presStyleLbl="revTx" presStyleIdx="0" presStyleCnt="0">
        <dgm:presLayoutVars>
          <dgm:chMax val="1"/>
          <dgm:chPref val="1"/>
          <dgm:bulletEnabled val="1"/>
        </dgm:presLayoutVars>
      </dgm:prSet>
      <dgm:spPr/>
    </dgm:pt>
    <dgm:pt modelId="{FC7F3D8A-B1A5-4239-9090-0210CBECF981}" type="pres">
      <dgm:prSet presAssocID="{D715BAA4-65BB-4333-B9AD-03EC2FEF815A}" presName="Accent2" presStyleCnt="0"/>
      <dgm:spPr/>
    </dgm:pt>
    <dgm:pt modelId="{479E8DD8-45C5-49D1-BCE2-981F67C9F11D}" type="pres">
      <dgm:prSet presAssocID="{D715BAA4-65BB-4333-B9AD-03EC2FEF815A}" presName="Accent" presStyleLbl="node1" presStyleIdx="3" presStyleCnt="5"/>
      <dgm:spPr>
        <a:solidFill>
          <a:srgbClr val="FF0000"/>
        </a:solidFill>
      </dgm:spPr>
    </dgm:pt>
    <dgm:pt modelId="{ED0606C9-EEEC-4F0D-B470-974D61F8E160}" type="pres">
      <dgm:prSet presAssocID="{D715BAA4-65BB-4333-B9AD-03EC2FEF815A}" presName="ParentBackground2" presStyleCnt="0"/>
      <dgm:spPr/>
    </dgm:pt>
    <dgm:pt modelId="{4EFA10FA-2857-48EE-844F-4939C8159F00}" type="pres">
      <dgm:prSet presAssocID="{D715BAA4-65BB-4333-B9AD-03EC2FEF815A}" presName="ParentBackground" presStyleLbl="fgAcc1" presStyleIdx="3" presStyleCnt="5"/>
      <dgm:spPr/>
    </dgm:pt>
    <dgm:pt modelId="{03A5894B-F5AB-4D51-BC62-ED060E385857}" type="pres">
      <dgm:prSet presAssocID="{D715BAA4-65BB-4333-B9AD-03EC2FEF815A}" presName="Parent2" presStyleLbl="revTx" presStyleIdx="0" presStyleCnt="0">
        <dgm:presLayoutVars>
          <dgm:chMax val="1"/>
          <dgm:chPref val="1"/>
          <dgm:bulletEnabled val="1"/>
        </dgm:presLayoutVars>
      </dgm:prSet>
      <dgm:spPr/>
    </dgm:pt>
    <dgm:pt modelId="{F61C239C-5FFC-41E7-B124-E678209B61D2}" type="pres">
      <dgm:prSet presAssocID="{9885FFD9-3869-4E29-9144-2A2411FFE13B}" presName="Accent1" presStyleCnt="0"/>
      <dgm:spPr/>
    </dgm:pt>
    <dgm:pt modelId="{F8652F0A-9B41-4998-921F-88E2DADCCA80}" type="pres">
      <dgm:prSet presAssocID="{9885FFD9-3869-4E29-9144-2A2411FFE13B}" presName="Accent" presStyleLbl="node1" presStyleIdx="4" presStyleCnt="5"/>
      <dgm:spPr/>
    </dgm:pt>
    <dgm:pt modelId="{23974F0A-CB3A-415C-A652-B090FFC99931}" type="pres">
      <dgm:prSet presAssocID="{9885FFD9-3869-4E29-9144-2A2411FFE13B}" presName="ParentBackground1" presStyleCnt="0"/>
      <dgm:spPr/>
    </dgm:pt>
    <dgm:pt modelId="{F2D0657E-FA27-46FB-B797-A41B3FC73954}" type="pres">
      <dgm:prSet presAssocID="{9885FFD9-3869-4E29-9144-2A2411FFE13B}" presName="ParentBackground" presStyleLbl="fgAcc1" presStyleIdx="4" presStyleCnt="5"/>
      <dgm:spPr/>
    </dgm:pt>
    <dgm:pt modelId="{C0FEB17C-AD89-4C71-B779-917781057A35}" type="pres">
      <dgm:prSet presAssocID="{9885FFD9-3869-4E29-9144-2A2411FFE13B}" presName="Parent1" presStyleLbl="revTx" presStyleIdx="0" presStyleCnt="0">
        <dgm:presLayoutVars>
          <dgm:chMax val="1"/>
          <dgm:chPref val="1"/>
          <dgm:bulletEnabled val="1"/>
        </dgm:presLayoutVars>
      </dgm:prSet>
      <dgm:spPr/>
    </dgm:pt>
  </dgm:ptLst>
  <dgm:cxnLst>
    <dgm:cxn modelId="{F4D8CC13-E082-49B1-B334-CE3D13E0E473}" type="presOf" srcId="{63B8BAAE-1731-40C3-B680-336E21889FDE}" destId="{ACCE9E52-ABCD-4944-9E5C-30C40F7320C3}" srcOrd="1" destOrd="0" presId="urn:microsoft.com/office/officeart/2011/layout/CircleProcess"/>
    <dgm:cxn modelId="{D281FA3E-9712-4BA9-8A0D-C874D57CD1FA}" srcId="{B4B9D35A-67AD-4823-ADE9-55DCF7448BE1}" destId="{F9962CBD-EFBC-4DDA-B1E7-500C6EED3585}" srcOrd="3" destOrd="0" parTransId="{2A2C6DE6-05A5-4CDC-98EC-254D07DD81FA}" sibTransId="{D0853106-2B0D-4403-B137-27D32D4E607C}"/>
    <dgm:cxn modelId="{0A425D5E-B5C7-4189-80A7-5277472CC786}" srcId="{B4B9D35A-67AD-4823-ADE9-55DCF7448BE1}" destId="{D715BAA4-65BB-4333-B9AD-03EC2FEF815A}" srcOrd="1" destOrd="0" parTransId="{4EC2423D-0411-4F8E-A2DB-8D21A80633A4}" sibTransId="{712A3576-9292-4413-B628-55706CAE8953}"/>
    <dgm:cxn modelId="{F1D91664-A779-4F77-9B44-A1B39EEB0A28}" type="presOf" srcId="{1D2DB3E4-4271-493B-B83E-148B5559DAA5}" destId="{45E2A76E-6CE9-46A9-91A5-EED7EF857AF2}" srcOrd="0" destOrd="0" presId="urn:microsoft.com/office/officeart/2011/layout/CircleProcess"/>
    <dgm:cxn modelId="{05E3B34A-ACED-4BC6-A466-97DC8C629ADF}" type="presOf" srcId="{D715BAA4-65BB-4333-B9AD-03EC2FEF815A}" destId="{03A5894B-F5AB-4D51-BC62-ED060E385857}" srcOrd="1" destOrd="0" presId="urn:microsoft.com/office/officeart/2011/layout/CircleProcess"/>
    <dgm:cxn modelId="{160BF94A-CB7B-4A06-9456-A38EF2AA8804}" type="presOf" srcId="{1D2DB3E4-4271-493B-B83E-148B5559DAA5}" destId="{670F2574-E1EE-4C78-B774-98889C176B0B}" srcOrd="1" destOrd="0" presId="urn:microsoft.com/office/officeart/2011/layout/CircleProcess"/>
    <dgm:cxn modelId="{CBBABB7A-E148-47AF-AD5F-23406960A65D}" type="presOf" srcId="{B4B9D35A-67AD-4823-ADE9-55DCF7448BE1}" destId="{030E53F3-3E06-4D64-8795-6E8AD74FCA49}" srcOrd="0" destOrd="0" presId="urn:microsoft.com/office/officeart/2011/layout/CircleProcess"/>
    <dgm:cxn modelId="{1DA2FC9B-E860-4204-BDED-992C635BE24B}" type="presOf" srcId="{F9962CBD-EFBC-4DDA-B1E7-500C6EED3585}" destId="{5A568378-B387-415B-A1C9-0DE3AD2DFABE}" srcOrd="1" destOrd="0" presId="urn:microsoft.com/office/officeart/2011/layout/CircleProcess"/>
    <dgm:cxn modelId="{8921959F-E77D-4477-9B59-AE2E3852A955}" type="presOf" srcId="{F9962CBD-EFBC-4DDA-B1E7-500C6EED3585}" destId="{1577B1E4-2EEF-473F-87C3-2AC0B2EE8E57}" srcOrd="0" destOrd="0" presId="urn:microsoft.com/office/officeart/2011/layout/CircleProcess"/>
    <dgm:cxn modelId="{70CECABF-0FB2-492B-BDE3-E4663653E7FE}" srcId="{B4B9D35A-67AD-4823-ADE9-55DCF7448BE1}" destId="{9885FFD9-3869-4E29-9144-2A2411FFE13B}" srcOrd="0" destOrd="0" parTransId="{0EE9E9AB-B487-4325-AA26-2F909C20793A}" sibTransId="{B99544AF-7F3A-44C6-B747-275DFEBD5069}"/>
    <dgm:cxn modelId="{237292DA-3F91-41D6-940A-4024B47763AC}" srcId="{B4B9D35A-67AD-4823-ADE9-55DCF7448BE1}" destId="{63B8BAAE-1731-40C3-B680-336E21889FDE}" srcOrd="4" destOrd="0" parTransId="{C839B423-47DB-4C25-88E6-0D149BD0C8D2}" sibTransId="{106B8211-2391-42EA-908A-A467C7647699}"/>
    <dgm:cxn modelId="{9657D0EA-8D07-4B4E-8EA4-B988E8D141DC}" srcId="{B4B9D35A-67AD-4823-ADE9-55DCF7448BE1}" destId="{1D2DB3E4-4271-493B-B83E-148B5559DAA5}" srcOrd="2" destOrd="0" parTransId="{5C0F8748-51BF-4627-A061-17D30B5A6286}" sibTransId="{A46EC9A6-366C-4D6A-AB40-A4734EA1B135}"/>
    <dgm:cxn modelId="{F3D2F4EB-9AC0-45A4-99AF-6B16FFDEC3F6}" type="presOf" srcId="{9885FFD9-3869-4E29-9144-2A2411FFE13B}" destId="{F2D0657E-FA27-46FB-B797-A41B3FC73954}" srcOrd="0" destOrd="0" presId="urn:microsoft.com/office/officeart/2011/layout/CircleProcess"/>
    <dgm:cxn modelId="{BBA745EE-F7C7-4986-A2BA-FD595EA764F4}" type="presOf" srcId="{9885FFD9-3869-4E29-9144-2A2411FFE13B}" destId="{C0FEB17C-AD89-4C71-B779-917781057A35}" srcOrd="1" destOrd="0" presId="urn:microsoft.com/office/officeart/2011/layout/CircleProcess"/>
    <dgm:cxn modelId="{D182CCEE-5FB6-4F12-A9D2-DEB1674E5A5B}" type="presOf" srcId="{D715BAA4-65BB-4333-B9AD-03EC2FEF815A}" destId="{4EFA10FA-2857-48EE-844F-4939C8159F00}" srcOrd="0" destOrd="0" presId="urn:microsoft.com/office/officeart/2011/layout/CircleProcess"/>
    <dgm:cxn modelId="{91F39BF8-3B14-4134-9057-081457460988}" type="presOf" srcId="{63B8BAAE-1731-40C3-B680-336E21889FDE}" destId="{9F6CA228-AAC2-4CE5-8CC5-713B2C1FB8FF}" srcOrd="0" destOrd="0" presId="urn:microsoft.com/office/officeart/2011/layout/CircleProcess"/>
    <dgm:cxn modelId="{76025782-5047-40C0-8658-DC81366AD734}" type="presParOf" srcId="{030E53F3-3E06-4D64-8795-6E8AD74FCA49}" destId="{0FE79976-091F-4443-8E05-F2C02E53F1E7}" srcOrd="0" destOrd="0" presId="urn:microsoft.com/office/officeart/2011/layout/CircleProcess"/>
    <dgm:cxn modelId="{D0CA8184-AF17-41C5-B835-11DB8BE351EC}" type="presParOf" srcId="{0FE79976-091F-4443-8E05-F2C02E53F1E7}" destId="{406255CE-3CF6-4BDF-A520-93E914F897DE}" srcOrd="0" destOrd="0" presId="urn:microsoft.com/office/officeart/2011/layout/CircleProcess"/>
    <dgm:cxn modelId="{5A2F4F74-BCE8-4D04-B845-20FF806601A4}" type="presParOf" srcId="{030E53F3-3E06-4D64-8795-6E8AD74FCA49}" destId="{A17E6014-EA00-476D-9C54-05A7AE61128B}" srcOrd="1" destOrd="0" presId="urn:microsoft.com/office/officeart/2011/layout/CircleProcess"/>
    <dgm:cxn modelId="{31FF102D-A71F-4637-8401-863CA2D21F5A}" type="presParOf" srcId="{A17E6014-EA00-476D-9C54-05A7AE61128B}" destId="{9F6CA228-AAC2-4CE5-8CC5-713B2C1FB8FF}" srcOrd="0" destOrd="0" presId="urn:microsoft.com/office/officeart/2011/layout/CircleProcess"/>
    <dgm:cxn modelId="{F2E25417-D046-44EA-9D28-2DE22C48EBC1}" type="presParOf" srcId="{030E53F3-3E06-4D64-8795-6E8AD74FCA49}" destId="{ACCE9E52-ABCD-4944-9E5C-30C40F7320C3}" srcOrd="2" destOrd="0" presId="urn:microsoft.com/office/officeart/2011/layout/CircleProcess"/>
    <dgm:cxn modelId="{915B9AFE-4EF9-489D-A30B-35460DD3C927}" type="presParOf" srcId="{030E53F3-3E06-4D64-8795-6E8AD74FCA49}" destId="{F9D40742-994E-4AFF-8647-734A501E187E}" srcOrd="3" destOrd="0" presId="urn:microsoft.com/office/officeart/2011/layout/CircleProcess"/>
    <dgm:cxn modelId="{012D54EA-F819-43FC-B6A3-9B47050F29CB}" type="presParOf" srcId="{F9D40742-994E-4AFF-8647-734A501E187E}" destId="{D0A97E5C-AC7A-4AB2-852E-1C04449AC4FB}" srcOrd="0" destOrd="0" presId="urn:microsoft.com/office/officeart/2011/layout/CircleProcess"/>
    <dgm:cxn modelId="{A5347E08-EE72-444A-B53D-149CBCEA167C}" type="presParOf" srcId="{030E53F3-3E06-4D64-8795-6E8AD74FCA49}" destId="{7CEED4DC-918A-4FE9-BAB4-FE59B107E5C8}" srcOrd="4" destOrd="0" presId="urn:microsoft.com/office/officeart/2011/layout/CircleProcess"/>
    <dgm:cxn modelId="{627B4D2E-BB64-4CD8-92E2-946C06AC012A}" type="presParOf" srcId="{7CEED4DC-918A-4FE9-BAB4-FE59B107E5C8}" destId="{1577B1E4-2EEF-473F-87C3-2AC0B2EE8E57}" srcOrd="0" destOrd="0" presId="urn:microsoft.com/office/officeart/2011/layout/CircleProcess"/>
    <dgm:cxn modelId="{D154EBFB-1936-4273-A2AD-3577FD915604}" type="presParOf" srcId="{030E53F3-3E06-4D64-8795-6E8AD74FCA49}" destId="{5A568378-B387-415B-A1C9-0DE3AD2DFABE}" srcOrd="5" destOrd="0" presId="urn:microsoft.com/office/officeart/2011/layout/CircleProcess"/>
    <dgm:cxn modelId="{E8EF6607-DC10-4CC5-B730-7274F11DFAFA}" type="presParOf" srcId="{030E53F3-3E06-4D64-8795-6E8AD74FCA49}" destId="{E6F913AF-8AA7-49A5-81A4-2BFD6C7D6116}" srcOrd="6" destOrd="0" presId="urn:microsoft.com/office/officeart/2011/layout/CircleProcess"/>
    <dgm:cxn modelId="{BD6E2BF9-7C0B-44D5-B145-BBD587C7ED1B}" type="presParOf" srcId="{E6F913AF-8AA7-49A5-81A4-2BFD6C7D6116}" destId="{874EC14F-F70E-49C2-BC88-4DD5BFA045B1}" srcOrd="0" destOrd="0" presId="urn:microsoft.com/office/officeart/2011/layout/CircleProcess"/>
    <dgm:cxn modelId="{3A10A019-A5B1-4C5B-9E26-6FDEBC3F9CE1}" type="presParOf" srcId="{030E53F3-3E06-4D64-8795-6E8AD74FCA49}" destId="{8DE9C6E5-4B1D-4280-91BC-B614058CF4A8}" srcOrd="7" destOrd="0" presId="urn:microsoft.com/office/officeart/2011/layout/CircleProcess"/>
    <dgm:cxn modelId="{175631EB-83CB-4192-8BA3-B251FDA41F28}" type="presParOf" srcId="{8DE9C6E5-4B1D-4280-91BC-B614058CF4A8}" destId="{45E2A76E-6CE9-46A9-91A5-EED7EF857AF2}" srcOrd="0" destOrd="0" presId="urn:microsoft.com/office/officeart/2011/layout/CircleProcess"/>
    <dgm:cxn modelId="{2926524E-27CE-4F12-91F3-2C4F1AD8BE20}" type="presParOf" srcId="{030E53F3-3E06-4D64-8795-6E8AD74FCA49}" destId="{670F2574-E1EE-4C78-B774-98889C176B0B}" srcOrd="8" destOrd="0" presId="urn:microsoft.com/office/officeart/2011/layout/CircleProcess"/>
    <dgm:cxn modelId="{8810DF5F-D5F5-4C68-8154-C674B97AB1E4}" type="presParOf" srcId="{030E53F3-3E06-4D64-8795-6E8AD74FCA49}" destId="{FC7F3D8A-B1A5-4239-9090-0210CBECF981}" srcOrd="9" destOrd="0" presId="urn:microsoft.com/office/officeart/2011/layout/CircleProcess"/>
    <dgm:cxn modelId="{1664E06D-7C67-4293-833C-E537B42B03CE}" type="presParOf" srcId="{FC7F3D8A-B1A5-4239-9090-0210CBECF981}" destId="{479E8DD8-45C5-49D1-BCE2-981F67C9F11D}" srcOrd="0" destOrd="0" presId="urn:microsoft.com/office/officeart/2011/layout/CircleProcess"/>
    <dgm:cxn modelId="{A559D313-A489-4C76-8CBC-62FCE06A31E2}" type="presParOf" srcId="{030E53F3-3E06-4D64-8795-6E8AD74FCA49}" destId="{ED0606C9-EEEC-4F0D-B470-974D61F8E160}" srcOrd="10" destOrd="0" presId="urn:microsoft.com/office/officeart/2011/layout/CircleProcess"/>
    <dgm:cxn modelId="{D1F8D4E9-D4C8-4E32-B332-43B94D4018CA}" type="presParOf" srcId="{ED0606C9-EEEC-4F0D-B470-974D61F8E160}" destId="{4EFA10FA-2857-48EE-844F-4939C8159F00}" srcOrd="0" destOrd="0" presId="urn:microsoft.com/office/officeart/2011/layout/CircleProcess"/>
    <dgm:cxn modelId="{ECDED8E1-3AF7-48BE-A149-680461E85A7B}" type="presParOf" srcId="{030E53F3-3E06-4D64-8795-6E8AD74FCA49}" destId="{03A5894B-F5AB-4D51-BC62-ED060E385857}" srcOrd="11" destOrd="0" presId="urn:microsoft.com/office/officeart/2011/layout/CircleProcess"/>
    <dgm:cxn modelId="{F202E2C7-6E3A-41A2-90BD-27741957AD53}" type="presParOf" srcId="{030E53F3-3E06-4D64-8795-6E8AD74FCA49}" destId="{F61C239C-5FFC-41E7-B124-E678209B61D2}" srcOrd="12" destOrd="0" presId="urn:microsoft.com/office/officeart/2011/layout/CircleProcess"/>
    <dgm:cxn modelId="{178F72D8-C6E0-486F-BAC5-A78981D5B767}" type="presParOf" srcId="{F61C239C-5FFC-41E7-B124-E678209B61D2}" destId="{F8652F0A-9B41-4998-921F-88E2DADCCA80}" srcOrd="0" destOrd="0" presId="urn:microsoft.com/office/officeart/2011/layout/CircleProcess"/>
    <dgm:cxn modelId="{33F93815-30F6-44D8-913A-0EC90CF24487}" type="presParOf" srcId="{030E53F3-3E06-4D64-8795-6E8AD74FCA49}" destId="{23974F0A-CB3A-415C-A652-B090FFC99931}" srcOrd="13" destOrd="0" presId="urn:microsoft.com/office/officeart/2011/layout/CircleProcess"/>
    <dgm:cxn modelId="{00937747-6473-43A7-9797-957907E83154}" type="presParOf" srcId="{23974F0A-CB3A-415C-A652-B090FFC99931}" destId="{F2D0657E-FA27-46FB-B797-A41B3FC73954}" srcOrd="0" destOrd="0" presId="urn:microsoft.com/office/officeart/2011/layout/CircleProcess"/>
    <dgm:cxn modelId="{EE8118CB-8481-414F-927B-B3F5957EB802}" type="presParOf" srcId="{030E53F3-3E06-4D64-8795-6E8AD74FCA49}" destId="{C0FEB17C-AD89-4C71-B779-917781057A35}" srcOrd="14" destOrd="0" presId="urn:microsoft.com/office/officeart/2011/layout/CircleProcess"/>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255CE-3CF6-4BDF-A520-93E914F897DE}">
      <dsp:nvSpPr>
        <dsp:cNvPr id="0" name=""/>
        <dsp:cNvSpPr/>
      </dsp:nvSpPr>
      <dsp:spPr>
        <a:xfrm>
          <a:off x="9480947" y="1428503"/>
          <a:ext cx="2161810" cy="2162163"/>
        </a:xfrm>
        <a:prstGeom prst="ellipse">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6CA228-AAC2-4CE5-8CC5-713B2C1FB8FF}">
      <dsp:nvSpPr>
        <dsp:cNvPr id="0" name=""/>
        <dsp:cNvSpPr/>
      </dsp:nvSpPr>
      <dsp:spPr>
        <a:xfrm>
          <a:off x="9552279"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Full problem</a:t>
          </a:r>
        </a:p>
      </dsp:txBody>
      <dsp:txXfrm>
        <a:off x="9841057" y="1788927"/>
        <a:ext cx="1441590" cy="1441316"/>
      </dsp:txXfrm>
    </dsp:sp>
    <dsp:sp modelId="{D0A97E5C-AC7A-4AB2-852E-1C04449AC4FB}">
      <dsp:nvSpPr>
        <dsp:cNvPr id="0" name=""/>
        <dsp:cNvSpPr/>
      </dsp:nvSpPr>
      <dsp:spPr>
        <a:xfrm rot="2700000">
          <a:off x="7245630" y="1428615"/>
          <a:ext cx="2161560" cy="2161560"/>
        </a:xfrm>
        <a:prstGeom prst="teardrop">
          <a:avLst>
            <a:gd name="adj" fmla="val 10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77B1E4-2EEF-473F-87C3-2AC0B2EE8E57}">
      <dsp:nvSpPr>
        <dsp:cNvPr id="0" name=""/>
        <dsp:cNvSpPr/>
      </dsp:nvSpPr>
      <dsp:spPr>
        <a:xfrm>
          <a:off x="7342264" y="1465879"/>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Answer-free zones</a:t>
          </a:r>
        </a:p>
      </dsp:txBody>
      <dsp:txXfrm>
        <a:off x="7629891" y="1754218"/>
        <a:ext cx="1441590" cy="1441316"/>
      </dsp:txXfrm>
    </dsp:sp>
    <dsp:sp modelId="{874EC14F-F70E-49C2-BC88-4DD5BFA045B1}">
      <dsp:nvSpPr>
        <dsp:cNvPr id="0" name=""/>
        <dsp:cNvSpPr/>
      </dsp:nvSpPr>
      <dsp:spPr>
        <a:xfrm rot="2700000">
          <a:off x="5012488" y="1428615"/>
          <a:ext cx="2161560" cy="2161560"/>
        </a:xfrm>
        <a:prstGeom prst="teardrop">
          <a:avLst>
            <a:gd name="adj" fmla="val 100000"/>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E2A76E-6CE9-46A9-91A5-EED7EF857AF2}">
      <dsp:nvSpPr>
        <dsp:cNvPr id="0" name=""/>
        <dsp:cNvSpPr/>
      </dsp:nvSpPr>
      <dsp:spPr>
        <a:xfrm>
          <a:off x="5084845"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Number-free zones</a:t>
          </a:r>
        </a:p>
      </dsp:txBody>
      <dsp:txXfrm>
        <a:off x="5372473" y="1788927"/>
        <a:ext cx="1441590" cy="1441316"/>
      </dsp:txXfrm>
    </dsp:sp>
    <dsp:sp modelId="{479E8DD8-45C5-49D1-BCE2-981F67C9F11D}">
      <dsp:nvSpPr>
        <dsp:cNvPr id="0" name=""/>
        <dsp:cNvSpPr/>
      </dsp:nvSpPr>
      <dsp:spPr>
        <a:xfrm rot="2700000">
          <a:off x="2778196" y="1428615"/>
          <a:ext cx="2161560" cy="2161560"/>
        </a:xfrm>
        <a:prstGeom prst="teardrop">
          <a:avLst>
            <a:gd name="adj" fmla="val 10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A10FA-2857-48EE-844F-4939C8159F00}">
      <dsp:nvSpPr>
        <dsp:cNvPr id="0" name=""/>
        <dsp:cNvSpPr/>
      </dsp:nvSpPr>
      <dsp:spPr>
        <a:xfrm>
          <a:off x="2850553" y="1500588"/>
          <a:ext cx="2017996" cy="2017994"/>
        </a:xfrm>
        <a:prstGeom prst="ellipse">
          <a:avLst/>
        </a:prstGeom>
        <a:solidFill>
          <a:schemeClr val="bg1">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GB" sz="2400" kern="1200" dirty="0"/>
            <a:t>Embed vocabulary</a:t>
          </a:r>
        </a:p>
      </dsp:txBody>
      <dsp:txXfrm>
        <a:off x="3139331" y="1788927"/>
        <a:ext cx="1441590" cy="1441316"/>
      </dsp:txXfrm>
    </dsp:sp>
    <dsp:sp modelId="{F8652F0A-9B41-4998-921F-88E2DADCCA80}">
      <dsp:nvSpPr>
        <dsp:cNvPr id="0" name=""/>
        <dsp:cNvSpPr/>
      </dsp:nvSpPr>
      <dsp:spPr>
        <a:xfrm rot="2700000">
          <a:off x="543903" y="1428615"/>
          <a:ext cx="2161560" cy="2161560"/>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D0657E-FA27-46FB-B797-A41B3FC73954}">
      <dsp:nvSpPr>
        <dsp:cNvPr id="0" name=""/>
        <dsp:cNvSpPr/>
      </dsp:nvSpPr>
      <dsp:spPr>
        <a:xfrm>
          <a:off x="616260"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Teach the mathematical concept/skill being tested within the question</a:t>
          </a:r>
        </a:p>
      </dsp:txBody>
      <dsp:txXfrm>
        <a:off x="905039" y="1788927"/>
        <a:ext cx="1441590" cy="144131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F73711-1194-42B9-9CDA-B1B0A2D93EE2}" type="datetimeFigureOut">
              <a:rPr lang="en-GB" smtClean="0"/>
              <a:pPr/>
              <a:t>19/07/2019</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B26F9-6C30-451D-94A7-041482C70B62}" type="slidenum">
              <a:rPr lang="en-GB" smtClean="0"/>
              <a:pPr/>
              <a:t>‹#›</a:t>
            </a:fld>
            <a:endParaRPr lang="en-GB" dirty="0"/>
          </a:p>
        </p:txBody>
      </p:sp>
    </p:spTree>
    <p:extLst>
      <p:ext uri="{BB962C8B-B14F-4D97-AF65-F5344CB8AC3E}">
        <p14:creationId xmlns:p14="http://schemas.microsoft.com/office/powerpoint/2010/main" val="324483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a:t>
            </a:fld>
            <a:endParaRPr lang="en-GB" dirty="0"/>
          </a:p>
        </p:txBody>
      </p:sp>
    </p:spTree>
    <p:extLst>
      <p:ext uri="{BB962C8B-B14F-4D97-AF65-F5344CB8AC3E}">
        <p14:creationId xmlns:p14="http://schemas.microsoft.com/office/powerpoint/2010/main" val="287186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10</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11</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2</a:t>
            </a:fld>
            <a:endParaRPr lang="en-GB" dirty="0"/>
          </a:p>
        </p:txBody>
      </p:sp>
    </p:spTree>
    <p:extLst>
      <p:ext uri="{BB962C8B-B14F-4D97-AF65-F5344CB8AC3E}">
        <p14:creationId xmlns:p14="http://schemas.microsoft.com/office/powerpoint/2010/main" val="3975437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Stage 1: Clearly, the first step to success will be teaching and ensuring security in the mathematical concept within the word problem i.e. if the question involves finding fractions of a number, this will need to be have been taught out of context first. </a:t>
            </a:r>
          </a:p>
          <a:p>
            <a:endParaRPr lang="en-GB" dirty="0"/>
          </a:p>
          <a:p>
            <a:r>
              <a:rPr lang="en-GB" dirty="0"/>
              <a:t>Stages 2 : use a word problem with the numbers deleted so that the focus is on the language and the process, rather than calculation. This stage is, technically, a reading task and could be part of a guided reading session. Read the question, explore and explicitly teach the mathematical vocabulary (</a:t>
            </a:r>
            <a:r>
              <a:rPr lang="en-GB" dirty="0" err="1"/>
              <a:t>PiXL</a:t>
            </a:r>
            <a:r>
              <a:rPr lang="en-GB" dirty="0"/>
              <a:t> Unlock vocabulary resources and templates are recommended).</a:t>
            </a:r>
          </a:p>
          <a:p>
            <a:endParaRPr lang="en-GB" dirty="0"/>
          </a:p>
          <a:p>
            <a:r>
              <a:rPr lang="en-GB" dirty="0"/>
              <a:t>Stage 3: using the Number-Free problem, read the question and discuss which operation/s are needed and how the problem could be solved. Model how to use ‘Thinking Talk’ and summarise what the steps are. Pupils practise this in pairs/individually, until confident.</a:t>
            </a:r>
          </a:p>
          <a:p>
            <a:endParaRPr lang="en-GB" dirty="0"/>
          </a:p>
          <a:p>
            <a:r>
              <a:rPr lang="en-GB" dirty="0"/>
              <a:t>Stage 4: put in the numbers and the answers (use the Answer Free Zone questions for this). Model how to answer the question: having the answer provided will maintain focus on the process rather than the answer. This additionally removes the anxiety for pupils. Once this is modelled, simply give pupils the same question with different numbers (ideally simple ones initially, then increase the challenge). Having seen the process modelled, pupils should become more confident to tackle these independently.</a:t>
            </a:r>
          </a:p>
          <a:p>
            <a:endParaRPr lang="en-GB" dirty="0"/>
          </a:p>
          <a:p>
            <a:r>
              <a:rPr lang="en-GB" dirty="0"/>
              <a:t>Stage 5: once pupils are secure in the previous stages, give similar examples for them to complete independently.</a:t>
            </a:r>
          </a:p>
        </p:txBody>
      </p:sp>
      <p:sp>
        <p:nvSpPr>
          <p:cNvPr id="4" name="Slide Number Placeholder 3"/>
          <p:cNvSpPr>
            <a:spLocks noGrp="1"/>
          </p:cNvSpPr>
          <p:nvPr>
            <p:ph type="sldNum" sz="quarter" idx="5"/>
          </p:nvPr>
        </p:nvSpPr>
        <p:spPr/>
        <p:txBody>
          <a:bodyPr/>
          <a:lstStyle/>
          <a:p>
            <a:fld id="{5E17A258-00DE-3E42-AD58-36FE5E0CF540}" type="slidenum">
              <a:rPr lang="en-US" smtClean="0"/>
              <a:t>3</a:t>
            </a:fld>
            <a:endParaRPr lang="en-US" dirty="0"/>
          </a:p>
        </p:txBody>
      </p:sp>
    </p:spTree>
    <p:extLst>
      <p:ext uri="{BB962C8B-B14F-4D97-AF65-F5344CB8AC3E}">
        <p14:creationId xmlns:p14="http://schemas.microsoft.com/office/powerpoint/2010/main" val="1090225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4</a:t>
            </a:fld>
            <a:endParaRPr lang="en-GB" dirty="0"/>
          </a:p>
        </p:txBody>
      </p:sp>
    </p:spTree>
    <p:extLst>
      <p:ext uri="{BB962C8B-B14F-4D97-AF65-F5344CB8AC3E}">
        <p14:creationId xmlns:p14="http://schemas.microsoft.com/office/powerpoint/2010/main" val="1081424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5</a:t>
            </a:fld>
            <a:endParaRPr lang="en-GB" dirty="0"/>
          </a:p>
        </p:txBody>
      </p:sp>
    </p:spTree>
    <p:extLst>
      <p:ext uri="{BB962C8B-B14F-4D97-AF65-F5344CB8AC3E}">
        <p14:creationId xmlns:p14="http://schemas.microsoft.com/office/powerpoint/2010/main" val="4115137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6</a:t>
            </a:fld>
            <a:endParaRPr lang="en-GB" dirty="0"/>
          </a:p>
        </p:txBody>
      </p:sp>
    </p:spTree>
    <p:extLst>
      <p:ext uri="{BB962C8B-B14F-4D97-AF65-F5344CB8AC3E}">
        <p14:creationId xmlns:p14="http://schemas.microsoft.com/office/powerpoint/2010/main" val="2433912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7</a:t>
            </a:fld>
            <a:endParaRPr lang="en-GB" dirty="0"/>
          </a:p>
        </p:txBody>
      </p:sp>
    </p:spTree>
    <p:extLst>
      <p:ext uri="{BB962C8B-B14F-4D97-AF65-F5344CB8AC3E}">
        <p14:creationId xmlns:p14="http://schemas.microsoft.com/office/powerpoint/2010/main" val="146705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8</a:t>
            </a:fld>
            <a:endParaRPr lang="en-GB" dirty="0"/>
          </a:p>
        </p:txBody>
      </p:sp>
    </p:spTree>
    <p:extLst>
      <p:ext uri="{BB962C8B-B14F-4D97-AF65-F5344CB8AC3E}">
        <p14:creationId xmlns:p14="http://schemas.microsoft.com/office/powerpoint/2010/main" val="144842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9</a:t>
            </a:fld>
            <a:endParaRPr lang="en-GB" dirty="0"/>
          </a:p>
        </p:txBody>
      </p:sp>
    </p:spTree>
    <p:extLst>
      <p:ext uri="{BB962C8B-B14F-4D97-AF65-F5344CB8AC3E}">
        <p14:creationId xmlns:p14="http://schemas.microsoft.com/office/powerpoint/2010/main" val="637526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pPr/>
              <a:t>7/19/2019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933700" y="4856698"/>
            <a:ext cx="6324600" cy="126274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a:t>
            </a:r>
            <a:r>
              <a:rPr lang="en-GB" sz="1000" dirty="0" err="1"/>
              <a:t>PiXL</a:t>
            </a:r>
            <a:r>
              <a:rPr lang="en-GB" sz="1000" dirty="0"/>
              <a:t>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err="1"/>
              <a:t>PiXL</a:t>
            </a:r>
            <a:r>
              <a:rPr lang="en-GB" sz="1000" dirty="0"/>
              <a:t> Club Ltd endeavour to trace and contact copyright owners. If there are any inadvertent omissions or errors in the acknowledgements or usage, this is unintended and </a:t>
            </a:r>
            <a:r>
              <a:rPr lang="en-GB" sz="1000" dirty="0" err="1"/>
              <a:t>PiXL</a:t>
            </a:r>
            <a:r>
              <a:rPr lang="en-GB" sz="1000" dirty="0"/>
              <a:t> will remedy these on written notification.</a:t>
            </a:r>
          </a:p>
        </p:txBody>
      </p:sp>
      <p:sp>
        <p:nvSpPr>
          <p:cNvPr id="6" name="TextBox 5"/>
          <p:cNvSpPr txBox="1"/>
          <p:nvPr/>
        </p:nvSpPr>
        <p:spPr>
          <a:xfrm>
            <a:off x="4391263" y="4038696"/>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June 2019</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a:t>
            </a:r>
            <a:r>
              <a:rPr lang="en-GB" sz="1600"/>
              <a:t>, 2019</a:t>
            </a:r>
            <a:r>
              <a:rPr lang="en-US" sz="1600">
                <a:effectLst/>
              </a:rPr>
              <a:t> </a:t>
            </a:r>
            <a:endParaRPr lang="en-US" sz="1600" dirty="0"/>
          </a:p>
        </p:txBody>
      </p:sp>
      <p:pic>
        <p:nvPicPr>
          <p:cNvPr id="8" name="Picture 7">
            <a:extLst>
              <a:ext uri="{FF2B5EF4-FFF2-40B4-BE49-F238E27FC236}">
                <a16:creationId xmlns:a16="http://schemas.microsoft.com/office/drawing/2014/main" id="{3F38CD9E-900A-46CB-9AE4-4E909240DE86}"/>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F61F3E41-9D41-664D-8FEC-012C9DB3CC1B}"/>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Rectangle 1">
            <a:extLst>
              <a:ext uri="{FF2B5EF4-FFF2-40B4-BE49-F238E27FC236}">
                <a16:creationId xmlns:a16="http://schemas.microsoft.com/office/drawing/2014/main" id="{7B99E886-8FA3-47AA-A500-478849FBC43B}"/>
              </a:ext>
            </a:extLst>
          </p:cNvPr>
          <p:cNvSpPr/>
          <p:nvPr/>
        </p:nvSpPr>
        <p:spPr>
          <a:xfrm>
            <a:off x="2303641" y="619400"/>
            <a:ext cx="7518442" cy="1262749"/>
          </a:xfrm>
          <a:prstGeom prst="rect">
            <a:avLst/>
          </a:prstGeom>
          <a:solidFill>
            <a:srgbClr val="EDC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dirty="0">
                <a:solidFill>
                  <a:srgbClr val="002060"/>
                </a:solidFill>
              </a:rPr>
              <a:t>Year 4 NFZ and AFZ</a:t>
            </a:r>
          </a:p>
        </p:txBody>
      </p:sp>
      <p:sp>
        <p:nvSpPr>
          <p:cNvPr id="9" name="Rectangle 8">
            <a:extLst>
              <a:ext uri="{FF2B5EF4-FFF2-40B4-BE49-F238E27FC236}">
                <a16:creationId xmlns:a16="http://schemas.microsoft.com/office/drawing/2014/main" id="{BBF23224-5A9B-4488-922E-34F24AEE54D4}"/>
              </a:ext>
            </a:extLst>
          </p:cNvPr>
          <p:cNvSpPr/>
          <p:nvPr/>
        </p:nvSpPr>
        <p:spPr>
          <a:xfrm>
            <a:off x="263459" y="2187929"/>
            <a:ext cx="10652140" cy="16175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i="1" dirty="0">
                <a:solidFill>
                  <a:srgbClr val="002060"/>
                </a:solidFill>
              </a:rPr>
              <a:t>Multiplication 4</a:t>
            </a:r>
          </a:p>
          <a:p>
            <a:pPr algn="ctr"/>
            <a:r>
              <a:rPr lang="en-GB" sz="3200" i="1" dirty="0">
                <a:solidFill>
                  <a:srgbClr val="002060"/>
                </a:solidFill>
              </a:rPr>
              <a:t>Multiplying a 2-digit number by a one-digit number; finding change.</a:t>
            </a:r>
          </a:p>
        </p:txBody>
      </p:sp>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57E9D964-3AD7-43EC-9640-541B5EE547AA}"/>
              </a:ext>
            </a:extLst>
          </p:cNvPr>
          <p:cNvSpPr/>
          <p:nvPr/>
        </p:nvSpPr>
        <p:spPr>
          <a:xfrm>
            <a:off x="8373485" y="4219034"/>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£3.32</a:t>
            </a:r>
          </a:p>
        </p:txBody>
      </p:sp>
      <p:sp>
        <p:nvSpPr>
          <p:cNvPr id="7" name="Rectangle 6">
            <a:extLst>
              <a:ext uri="{FF2B5EF4-FFF2-40B4-BE49-F238E27FC236}">
                <a16:creationId xmlns:a16="http://schemas.microsoft.com/office/drawing/2014/main" id="{209216F6-28B1-4E37-9FDB-390770F194B8}"/>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6 bananas at 28p each.</a:t>
            </a:r>
          </a:p>
          <a:p>
            <a:pPr lvl="0"/>
            <a:endParaRPr lang="en-GB" sz="3200" dirty="0"/>
          </a:p>
          <a:p>
            <a:pPr lvl="0"/>
            <a:r>
              <a:rPr lang="en-GB" sz="3200" dirty="0"/>
              <a:t>How much change will he get from a £5 note?</a:t>
            </a:r>
            <a:endParaRPr lang="en-GB" sz="3200" b="1" dirty="0"/>
          </a:p>
        </p:txBody>
      </p:sp>
    </p:spTree>
    <p:extLst>
      <p:ext uri="{BB962C8B-B14F-4D97-AF65-F5344CB8AC3E}">
        <p14:creationId xmlns:p14="http://schemas.microsoft.com/office/powerpoint/2010/main" val="262363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3B6F7055-F529-4D02-91BA-72BED3CBF67C}"/>
              </a:ext>
            </a:extLst>
          </p:cNvPr>
          <p:cNvSpPr/>
          <p:nvPr/>
        </p:nvSpPr>
        <p:spPr>
          <a:xfrm>
            <a:off x="7974389" y="4495918"/>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£3.40</a:t>
            </a:r>
          </a:p>
        </p:txBody>
      </p:sp>
      <p:sp>
        <p:nvSpPr>
          <p:cNvPr id="7" name="Rectangle 6">
            <a:extLst>
              <a:ext uri="{FF2B5EF4-FFF2-40B4-BE49-F238E27FC236}">
                <a16:creationId xmlns:a16="http://schemas.microsoft.com/office/drawing/2014/main" id="{6EB184CC-FBE8-4192-82F9-DE2DE0A98536}"/>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5 bananas at 32p each.</a:t>
            </a:r>
          </a:p>
          <a:p>
            <a:pPr lvl="0"/>
            <a:endParaRPr lang="en-GB" sz="3200" dirty="0"/>
          </a:p>
          <a:p>
            <a:pPr lvl="0"/>
            <a:r>
              <a:rPr lang="en-GB" sz="3200" dirty="0"/>
              <a:t>How much change will he get from a £5 note?</a:t>
            </a:r>
            <a:endParaRPr lang="en-GB" sz="3200" b="1" dirty="0"/>
          </a:p>
        </p:txBody>
      </p:sp>
    </p:spTree>
    <p:extLst>
      <p:ext uri="{BB962C8B-B14F-4D97-AF65-F5344CB8AC3E}">
        <p14:creationId xmlns:p14="http://schemas.microsoft.com/office/powerpoint/2010/main" val="262931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Teacher guidance</a:t>
            </a:r>
          </a:p>
        </p:txBody>
      </p:sp>
      <p:sp>
        <p:nvSpPr>
          <p:cNvPr id="3" name="Rectangle: Rounded Corners 2">
            <a:extLst>
              <a:ext uri="{FF2B5EF4-FFF2-40B4-BE49-F238E27FC236}">
                <a16:creationId xmlns:a16="http://schemas.microsoft.com/office/drawing/2014/main" id="{675A7142-34F1-4E54-A85B-FF703025B360}"/>
              </a:ext>
            </a:extLst>
          </p:cNvPr>
          <p:cNvSpPr/>
          <p:nvPr/>
        </p:nvSpPr>
        <p:spPr>
          <a:xfrm>
            <a:off x="228228" y="1385514"/>
            <a:ext cx="11735543" cy="5238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2060"/>
              </a:solidFill>
            </a:endParaRPr>
          </a:p>
          <a:p>
            <a:endParaRPr lang="en-US" sz="2400" dirty="0">
              <a:solidFill>
                <a:srgbClr val="002060"/>
              </a:solidFill>
            </a:endParaRPr>
          </a:p>
          <a:p>
            <a:r>
              <a:rPr lang="en-US" sz="2400" dirty="0">
                <a:solidFill>
                  <a:srgbClr val="002060"/>
                </a:solidFill>
              </a:rPr>
              <a:t>This resource forms a key part of the </a:t>
            </a:r>
            <a:r>
              <a:rPr lang="en-US" sz="2400" dirty="0" err="1">
                <a:solidFill>
                  <a:srgbClr val="002060"/>
                </a:solidFill>
              </a:rPr>
              <a:t>PiXL</a:t>
            </a:r>
            <a:r>
              <a:rPr lang="en-US" sz="2400" dirty="0">
                <a:solidFill>
                  <a:srgbClr val="002060"/>
                </a:solidFill>
              </a:rPr>
              <a:t> approach to solving word problems (see next slide). The purpose of the </a:t>
            </a:r>
            <a:r>
              <a:rPr lang="en-US" sz="2400" b="1" dirty="0">
                <a:solidFill>
                  <a:srgbClr val="002060"/>
                </a:solidFill>
              </a:rPr>
              <a:t>Number Free and Answer Free Zone strategies </a:t>
            </a:r>
            <a:r>
              <a:rPr lang="en-US" sz="2400" dirty="0">
                <a:solidFill>
                  <a:srgbClr val="002060"/>
                </a:solidFill>
              </a:rPr>
              <a:t>is to develop pupil confidence in tackling problems independently by focusing on the </a:t>
            </a:r>
            <a:r>
              <a:rPr lang="en-US" sz="2400" b="1" dirty="0">
                <a:solidFill>
                  <a:srgbClr val="002060"/>
                </a:solidFill>
              </a:rPr>
              <a:t>process</a:t>
            </a:r>
            <a:r>
              <a:rPr lang="en-US" sz="2400" dirty="0">
                <a:solidFill>
                  <a:srgbClr val="002060"/>
                </a:solidFill>
              </a:rPr>
              <a:t> of solving a problem, rather than finding the answer. Initially, each question is presented without the numbers to enable a focus on the language and interpretation of the problem. </a:t>
            </a:r>
          </a:p>
          <a:p>
            <a:endParaRPr lang="en-US" sz="2400" dirty="0">
              <a:solidFill>
                <a:srgbClr val="002060"/>
              </a:solidFill>
            </a:endParaRPr>
          </a:p>
          <a:p>
            <a:r>
              <a:rPr lang="en-US" sz="2400" dirty="0">
                <a:solidFill>
                  <a:srgbClr val="002060"/>
                </a:solidFill>
              </a:rPr>
              <a:t>Once this is secured, the numbers are provided, along with the answer. A series of probing questions support the adult in modelling the HOW of the problem.</a:t>
            </a:r>
          </a:p>
          <a:p>
            <a:endParaRPr lang="en-US" sz="2400" dirty="0">
              <a:solidFill>
                <a:srgbClr val="002060"/>
              </a:solidFill>
            </a:endParaRPr>
          </a:p>
          <a:p>
            <a:r>
              <a:rPr lang="en-US" sz="2400" dirty="0">
                <a:solidFill>
                  <a:srgbClr val="002060"/>
                </a:solidFill>
              </a:rPr>
              <a:t>Once the process of how to solve the question has been modelled to pupils, the suggestion is that the pupils are then given </a:t>
            </a:r>
            <a:r>
              <a:rPr lang="en-US" sz="2400" b="1" dirty="0">
                <a:solidFill>
                  <a:srgbClr val="002060"/>
                </a:solidFill>
              </a:rPr>
              <a:t>the same question</a:t>
            </a:r>
            <a:r>
              <a:rPr lang="en-US" sz="2400" dirty="0">
                <a:solidFill>
                  <a:srgbClr val="002060"/>
                </a:solidFill>
              </a:rPr>
              <a:t>, but with </a:t>
            </a:r>
            <a:r>
              <a:rPr lang="en-US" sz="2400" b="1" dirty="0">
                <a:solidFill>
                  <a:srgbClr val="002060"/>
                </a:solidFill>
              </a:rPr>
              <a:t>different numbers</a:t>
            </a:r>
            <a:r>
              <a:rPr lang="en-US" sz="2400" dirty="0">
                <a:solidFill>
                  <a:srgbClr val="002060"/>
                </a:solidFill>
              </a:rPr>
              <a:t>, to solve independently (or with reduced support).  </a:t>
            </a:r>
          </a:p>
          <a:p>
            <a:endParaRPr lang="en-US" sz="2400" dirty="0">
              <a:solidFill>
                <a:srgbClr val="002060"/>
              </a:solidFill>
            </a:endParaRPr>
          </a:p>
          <a:p>
            <a:endParaRPr lang="en-US" sz="2400" dirty="0">
              <a:solidFill>
                <a:srgbClr val="002060"/>
              </a:solidFill>
            </a:endParaRPr>
          </a:p>
        </p:txBody>
      </p:sp>
      <p:pic>
        <p:nvPicPr>
          <p:cNvPr id="6" name="Picture 5">
            <a:extLst>
              <a:ext uri="{FF2B5EF4-FFF2-40B4-BE49-F238E27FC236}">
                <a16:creationId xmlns:a16="http://schemas.microsoft.com/office/drawing/2014/main" id="{50DF49D5-335C-4DAA-9381-E552FB1A6104}"/>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7" name="Picture 6">
            <a:extLst>
              <a:ext uri="{FF2B5EF4-FFF2-40B4-BE49-F238E27FC236}">
                <a16:creationId xmlns:a16="http://schemas.microsoft.com/office/drawing/2014/main" id="{5386615A-172D-406D-B39E-EF5581B7FC9D}"/>
              </a:ext>
            </a:extLst>
          </p:cNvPr>
          <p:cNvPicPr>
            <a:picLocks noChangeAspect="1"/>
          </p:cNvPicPr>
          <p:nvPr/>
        </p:nvPicPr>
        <p:blipFill>
          <a:blip r:embed="rId4"/>
          <a:stretch>
            <a:fillRect/>
          </a:stretch>
        </p:blipFill>
        <p:spPr>
          <a:xfrm>
            <a:off x="10577661" y="233595"/>
            <a:ext cx="1168255" cy="771609"/>
          </a:xfrm>
          <a:prstGeom prst="rect">
            <a:avLst/>
          </a:prstGeom>
        </p:spPr>
      </p:pic>
    </p:spTree>
    <p:extLst>
      <p:ext uri="{BB962C8B-B14F-4D97-AF65-F5344CB8AC3E}">
        <p14:creationId xmlns:p14="http://schemas.microsoft.com/office/powerpoint/2010/main" val="251791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A81C2B01-E70A-4981-AA91-6C5BD836B226}"/>
              </a:ext>
            </a:extLst>
          </p:cNvPr>
          <p:cNvGraphicFramePr/>
          <p:nvPr/>
        </p:nvGraphicFramePr>
        <p:xfrm>
          <a:off x="-39701" y="1834659"/>
          <a:ext cx="11738988" cy="5018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EB421C06-45ED-494F-AEBD-995D346A5C05}"/>
              </a:ext>
            </a:extLst>
          </p:cNvPr>
          <p:cNvSpPr>
            <a:spLocks noGrp="1"/>
          </p:cNvSpPr>
          <p:nvPr>
            <p:ph type="title"/>
          </p:nvPr>
        </p:nvSpPr>
        <p:spPr>
          <a:xfrm>
            <a:off x="2100557" y="213355"/>
            <a:ext cx="7537873" cy="1143000"/>
          </a:xfrm>
          <a:solidFill>
            <a:srgbClr val="EDCFE9"/>
          </a:solidFill>
          <a:ln>
            <a:solidFill>
              <a:srgbClr val="002060"/>
            </a:solidFill>
          </a:ln>
        </p:spPr>
        <p:txBody>
          <a:bodyPr>
            <a:noAutofit/>
          </a:bodyPr>
          <a:lstStyle/>
          <a:p>
            <a:pPr algn="ctr"/>
            <a:r>
              <a:rPr lang="en-GB" sz="4000" b="1" dirty="0">
                <a:solidFill>
                  <a:schemeClr val="accent5">
                    <a:lumMod val="50000"/>
                  </a:schemeClr>
                </a:solidFill>
                <a:latin typeface="+mn-lt"/>
              </a:rPr>
              <a:t>The </a:t>
            </a:r>
            <a:r>
              <a:rPr lang="en-GB" sz="4000" b="1" dirty="0" err="1">
                <a:solidFill>
                  <a:schemeClr val="accent5">
                    <a:lumMod val="50000"/>
                  </a:schemeClr>
                </a:solidFill>
                <a:latin typeface="+mn-lt"/>
              </a:rPr>
              <a:t>PiXL</a:t>
            </a:r>
            <a:r>
              <a:rPr lang="en-GB" sz="4000" b="1" dirty="0">
                <a:solidFill>
                  <a:schemeClr val="accent5">
                    <a:lumMod val="50000"/>
                  </a:schemeClr>
                </a:solidFill>
                <a:latin typeface="+mn-lt"/>
              </a:rPr>
              <a:t> approach to solving word problems</a:t>
            </a:r>
          </a:p>
        </p:txBody>
      </p:sp>
      <p:graphicFrame>
        <p:nvGraphicFramePr>
          <p:cNvPr id="2" name="Table 1">
            <a:extLst>
              <a:ext uri="{FF2B5EF4-FFF2-40B4-BE49-F238E27FC236}">
                <a16:creationId xmlns:a16="http://schemas.microsoft.com/office/drawing/2014/main" id="{C760D802-38CC-4305-8F36-D7F91724CAC0}"/>
              </a:ext>
            </a:extLst>
          </p:cNvPr>
          <p:cNvGraphicFramePr>
            <a:graphicFrameLocks noGrp="1"/>
          </p:cNvGraphicFramePr>
          <p:nvPr/>
        </p:nvGraphicFramePr>
        <p:xfrm>
          <a:off x="492713" y="5705111"/>
          <a:ext cx="10753560" cy="518160"/>
        </p:xfrm>
        <a:graphic>
          <a:graphicData uri="http://schemas.openxmlformats.org/drawingml/2006/table">
            <a:tbl>
              <a:tblPr firstRow="1" bandRow="1">
                <a:tableStyleId>{5C22544A-7EE6-4342-B048-85BDC9FD1C3A}</a:tableStyleId>
              </a:tblPr>
              <a:tblGrid>
                <a:gridCol w="2150712">
                  <a:extLst>
                    <a:ext uri="{9D8B030D-6E8A-4147-A177-3AD203B41FA5}">
                      <a16:colId xmlns:a16="http://schemas.microsoft.com/office/drawing/2014/main" val="2677683526"/>
                    </a:ext>
                  </a:extLst>
                </a:gridCol>
                <a:gridCol w="2150712">
                  <a:extLst>
                    <a:ext uri="{9D8B030D-6E8A-4147-A177-3AD203B41FA5}">
                      <a16:colId xmlns:a16="http://schemas.microsoft.com/office/drawing/2014/main" val="449690537"/>
                    </a:ext>
                  </a:extLst>
                </a:gridCol>
                <a:gridCol w="2150712">
                  <a:extLst>
                    <a:ext uri="{9D8B030D-6E8A-4147-A177-3AD203B41FA5}">
                      <a16:colId xmlns:a16="http://schemas.microsoft.com/office/drawing/2014/main" val="130140563"/>
                    </a:ext>
                  </a:extLst>
                </a:gridCol>
                <a:gridCol w="2150712">
                  <a:extLst>
                    <a:ext uri="{9D8B030D-6E8A-4147-A177-3AD203B41FA5}">
                      <a16:colId xmlns:a16="http://schemas.microsoft.com/office/drawing/2014/main" val="4033738943"/>
                    </a:ext>
                  </a:extLst>
                </a:gridCol>
                <a:gridCol w="2150712">
                  <a:extLst>
                    <a:ext uri="{9D8B030D-6E8A-4147-A177-3AD203B41FA5}">
                      <a16:colId xmlns:a16="http://schemas.microsoft.com/office/drawing/2014/main" val="3367218202"/>
                    </a:ext>
                  </a:extLst>
                </a:gridCol>
              </a:tblGrid>
              <a:tr h="0">
                <a:tc>
                  <a:txBody>
                    <a:bodyPr/>
                    <a:lstStyle/>
                    <a:p>
                      <a:pPr algn="ctr"/>
                      <a:r>
                        <a:rPr lang="en-GB" sz="2800" b="0" dirty="0">
                          <a:solidFill>
                            <a:schemeClr val="tx1"/>
                          </a:solidFill>
                        </a:rPr>
                        <a:t>Stage 1</a:t>
                      </a:r>
                    </a:p>
                  </a:txBody>
                  <a:tcPr>
                    <a:solidFill>
                      <a:srgbClr val="0070C0"/>
                    </a:solidFill>
                  </a:tcPr>
                </a:tc>
                <a:tc>
                  <a:txBody>
                    <a:bodyPr/>
                    <a:lstStyle/>
                    <a:p>
                      <a:pPr algn="ctr"/>
                      <a:r>
                        <a:rPr lang="en-GB" sz="2800" b="0" dirty="0">
                          <a:solidFill>
                            <a:schemeClr val="tx1"/>
                          </a:solidFill>
                        </a:rPr>
                        <a:t>Stage 2 </a:t>
                      </a:r>
                    </a:p>
                  </a:txBody>
                  <a:tcPr>
                    <a:solidFill>
                      <a:srgbClr val="FF0000"/>
                    </a:solidFill>
                  </a:tcPr>
                </a:tc>
                <a:tc>
                  <a:txBody>
                    <a:bodyPr/>
                    <a:lstStyle/>
                    <a:p>
                      <a:pPr algn="ctr"/>
                      <a:r>
                        <a:rPr lang="en-GB" sz="2800" b="0" dirty="0">
                          <a:solidFill>
                            <a:schemeClr val="tx1"/>
                          </a:solidFill>
                        </a:rPr>
                        <a:t>Stage 3</a:t>
                      </a:r>
                    </a:p>
                  </a:txBody>
                  <a:tcPr>
                    <a:solidFill>
                      <a:srgbClr val="FFFF00"/>
                    </a:solidFill>
                  </a:tcPr>
                </a:tc>
                <a:tc>
                  <a:txBody>
                    <a:bodyPr/>
                    <a:lstStyle/>
                    <a:p>
                      <a:pPr algn="ctr"/>
                      <a:r>
                        <a:rPr lang="en-GB" sz="2800" b="0" dirty="0">
                          <a:solidFill>
                            <a:schemeClr val="tx1"/>
                          </a:solidFill>
                        </a:rPr>
                        <a:t>Stage 4</a:t>
                      </a:r>
                    </a:p>
                  </a:txBody>
                  <a:tcPr>
                    <a:solidFill>
                      <a:srgbClr val="00B0F0"/>
                    </a:solidFill>
                  </a:tcPr>
                </a:tc>
                <a:tc>
                  <a:txBody>
                    <a:bodyPr/>
                    <a:lstStyle/>
                    <a:p>
                      <a:pPr algn="ctr"/>
                      <a:r>
                        <a:rPr lang="en-GB" sz="2800" b="0" dirty="0">
                          <a:solidFill>
                            <a:schemeClr val="tx1"/>
                          </a:solidFill>
                        </a:rPr>
                        <a:t>Stage 5</a:t>
                      </a:r>
                    </a:p>
                  </a:txBody>
                  <a:tcPr>
                    <a:solidFill>
                      <a:srgbClr val="00B050"/>
                    </a:solidFill>
                  </a:tcPr>
                </a:tc>
                <a:extLst>
                  <a:ext uri="{0D108BD9-81ED-4DB2-BD59-A6C34878D82A}">
                    <a16:rowId xmlns:a16="http://schemas.microsoft.com/office/drawing/2014/main" val="3381354043"/>
                  </a:ext>
                </a:extLst>
              </a:tr>
            </a:tbl>
          </a:graphicData>
        </a:graphic>
      </p:graphicFrame>
      <p:pic>
        <p:nvPicPr>
          <p:cNvPr id="9" name="Picture 8">
            <a:extLst>
              <a:ext uri="{FF2B5EF4-FFF2-40B4-BE49-F238E27FC236}">
                <a16:creationId xmlns:a16="http://schemas.microsoft.com/office/drawing/2014/main" id="{0532549E-5751-4739-8DDF-18C95E75FB56}"/>
              </a:ext>
            </a:extLst>
          </p:cNvPr>
          <p:cNvPicPr/>
          <p:nvPr/>
        </p:nvPicPr>
        <p:blipFill>
          <a:blip r:embed="rId8">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D5EAA092-18C5-4743-8DE1-4A3061999A29}"/>
              </a:ext>
            </a:extLst>
          </p:cNvPr>
          <p:cNvPicPr>
            <a:picLocks noChangeAspect="1"/>
          </p:cNvPicPr>
          <p:nvPr/>
        </p:nvPicPr>
        <p:blipFill>
          <a:blip r:embed="rId9"/>
          <a:stretch>
            <a:fillRect/>
          </a:stretch>
        </p:blipFill>
        <p:spPr>
          <a:xfrm>
            <a:off x="10577661" y="233595"/>
            <a:ext cx="1168255" cy="771609"/>
          </a:xfrm>
          <a:prstGeom prst="rect">
            <a:avLst/>
          </a:prstGeom>
        </p:spPr>
      </p:pic>
      <p:sp>
        <p:nvSpPr>
          <p:cNvPr id="3" name="Right Brace 2">
            <a:extLst>
              <a:ext uri="{FF2B5EF4-FFF2-40B4-BE49-F238E27FC236}">
                <a16:creationId xmlns:a16="http://schemas.microsoft.com/office/drawing/2014/main" id="{7E26DFFB-E4AF-4DAE-893C-1F1C3A993C06}"/>
              </a:ext>
            </a:extLst>
          </p:cNvPr>
          <p:cNvSpPr/>
          <p:nvPr/>
        </p:nvSpPr>
        <p:spPr>
          <a:xfrm rot="16200000">
            <a:off x="4739484" y="1225722"/>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Rectangle 3">
            <a:extLst>
              <a:ext uri="{FF2B5EF4-FFF2-40B4-BE49-F238E27FC236}">
                <a16:creationId xmlns:a16="http://schemas.microsoft.com/office/drawing/2014/main" id="{CE54006A-AA76-4A5D-8F61-5797D591C100}"/>
              </a:ext>
            </a:extLst>
          </p:cNvPr>
          <p:cNvSpPr/>
          <p:nvPr/>
        </p:nvSpPr>
        <p:spPr>
          <a:xfrm>
            <a:off x="3481136" y="1684421"/>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language</a:t>
            </a:r>
          </a:p>
        </p:txBody>
      </p:sp>
      <p:sp>
        <p:nvSpPr>
          <p:cNvPr id="11" name="Right Brace 10">
            <a:extLst>
              <a:ext uri="{FF2B5EF4-FFF2-40B4-BE49-F238E27FC236}">
                <a16:creationId xmlns:a16="http://schemas.microsoft.com/office/drawing/2014/main" id="{75637240-1ED1-45DD-9C4A-79E57013BA09}"/>
              </a:ext>
            </a:extLst>
          </p:cNvPr>
          <p:cNvSpPr/>
          <p:nvPr/>
        </p:nvSpPr>
        <p:spPr>
          <a:xfrm rot="16200000">
            <a:off x="9191170" y="1257268"/>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Rectangle 11">
            <a:extLst>
              <a:ext uri="{FF2B5EF4-FFF2-40B4-BE49-F238E27FC236}">
                <a16:creationId xmlns:a16="http://schemas.microsoft.com/office/drawing/2014/main" id="{711B1EC1-7FF4-4547-B90C-0B2E8671C4D4}"/>
              </a:ext>
            </a:extLst>
          </p:cNvPr>
          <p:cNvSpPr/>
          <p:nvPr/>
        </p:nvSpPr>
        <p:spPr>
          <a:xfrm>
            <a:off x="7852612" y="1724717"/>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numbers</a:t>
            </a:r>
          </a:p>
        </p:txBody>
      </p:sp>
      <p:pic>
        <p:nvPicPr>
          <p:cNvPr id="14" name="Picture 13">
            <a:extLst>
              <a:ext uri="{FF2B5EF4-FFF2-40B4-BE49-F238E27FC236}">
                <a16:creationId xmlns:a16="http://schemas.microsoft.com/office/drawing/2014/main" id="{6B245C78-E870-42C6-B8A4-A76A2FFA3406}"/>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1166513" y="1810265"/>
            <a:ext cx="1693545" cy="1196975"/>
          </a:xfrm>
          <a:prstGeom prst="rect">
            <a:avLst/>
          </a:prstGeom>
        </p:spPr>
      </p:pic>
    </p:spTree>
    <p:extLst>
      <p:ext uri="{BB962C8B-B14F-4D97-AF65-F5344CB8AC3E}">
        <p14:creationId xmlns:p14="http://schemas.microsoft.com/office/powerpoint/2010/main" val="63051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9 bananas at 24p each.</a:t>
            </a:r>
          </a:p>
          <a:p>
            <a:pPr lvl="0"/>
            <a:endParaRPr lang="en-GB" sz="3200" dirty="0"/>
          </a:p>
          <a:p>
            <a:pPr lvl="0"/>
            <a:r>
              <a:rPr lang="en-GB" sz="3200" dirty="0"/>
              <a:t>How much change will he get from a £5 note?</a:t>
            </a:r>
            <a:endParaRPr lang="en-GB" sz="3200" b="1" dirty="0"/>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9296399" y="1997676"/>
            <a:ext cx="2627387" cy="1625894"/>
          </a:xfrm>
          <a:prstGeom prst="wedgeRectCallout">
            <a:avLst>
              <a:gd name="adj1" fmla="val -72405"/>
              <a:gd name="adj2" fmla="val -3887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are the key words?</a:t>
            </a:r>
          </a:p>
        </p:txBody>
      </p:sp>
      <p:sp>
        <p:nvSpPr>
          <p:cNvPr id="8" name="Speech Bubble: Rectangle 7">
            <a:extLst>
              <a:ext uri="{FF2B5EF4-FFF2-40B4-BE49-F238E27FC236}">
                <a16:creationId xmlns:a16="http://schemas.microsoft.com/office/drawing/2014/main" id="{23800E81-09F0-4A95-A009-8F649EC54F54}"/>
              </a:ext>
            </a:extLst>
          </p:cNvPr>
          <p:cNvSpPr/>
          <p:nvPr/>
        </p:nvSpPr>
        <p:spPr>
          <a:xfrm>
            <a:off x="9296399" y="4221481"/>
            <a:ext cx="2627387" cy="1625894"/>
          </a:xfrm>
          <a:prstGeom prst="wedgeRectCallout">
            <a:avLst>
              <a:gd name="adj1" fmla="val -72405"/>
              <a:gd name="adj2" fmla="val -5367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do they mean?</a:t>
            </a:r>
          </a:p>
        </p:txBody>
      </p:sp>
      <p:sp>
        <p:nvSpPr>
          <p:cNvPr id="10" name="Title 1">
            <a:extLst>
              <a:ext uri="{FF2B5EF4-FFF2-40B4-BE49-F238E27FC236}">
                <a16:creationId xmlns:a16="http://schemas.microsoft.com/office/drawing/2014/main" id="{FAD61E90-EB3F-47DC-BD37-4E5A999E7DB4}"/>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
        <p:nvSpPr>
          <p:cNvPr id="11" name="Rectangle 10">
            <a:extLst>
              <a:ext uri="{FF2B5EF4-FFF2-40B4-BE49-F238E27FC236}">
                <a16:creationId xmlns:a16="http://schemas.microsoft.com/office/drawing/2014/main" id="{1C468430-0050-45C7-9EC3-C7E7CBAD623C}"/>
              </a:ext>
            </a:extLst>
          </p:cNvPr>
          <p:cNvSpPr/>
          <p:nvPr/>
        </p:nvSpPr>
        <p:spPr>
          <a:xfrm>
            <a:off x="7264048" y="3623570"/>
            <a:ext cx="441532" cy="4394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24E04A67-2013-47F2-AB98-2A290B6F5BB7}"/>
              </a:ext>
            </a:extLst>
          </p:cNvPr>
          <p:cNvSpPr/>
          <p:nvPr/>
        </p:nvSpPr>
        <p:spPr>
          <a:xfrm>
            <a:off x="4694483" y="2603483"/>
            <a:ext cx="503160" cy="540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8CB06C8B-A3C2-4960-AF23-9148645AED91}"/>
              </a:ext>
            </a:extLst>
          </p:cNvPr>
          <p:cNvSpPr/>
          <p:nvPr/>
        </p:nvSpPr>
        <p:spPr>
          <a:xfrm>
            <a:off x="2597224" y="2603483"/>
            <a:ext cx="194102" cy="540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5758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9 bananas at 24p each.</a:t>
            </a:r>
          </a:p>
          <a:p>
            <a:pPr lvl="0"/>
            <a:endParaRPr lang="en-GB" sz="3200" dirty="0"/>
          </a:p>
          <a:p>
            <a:pPr lvl="0"/>
            <a:r>
              <a:rPr lang="en-GB" sz="3200" dirty="0"/>
              <a:t>How much change will he get from a £5 note?</a:t>
            </a:r>
            <a:endParaRPr lang="en-GB" sz="3200" b="1" dirty="0"/>
          </a:p>
        </p:txBody>
      </p:sp>
      <p:sp>
        <p:nvSpPr>
          <p:cNvPr id="10" name="Title 1">
            <a:extLst>
              <a:ext uri="{FF2B5EF4-FFF2-40B4-BE49-F238E27FC236}">
                <a16:creationId xmlns:a16="http://schemas.microsoft.com/office/drawing/2014/main" id="{FAD61E90-EB3F-47DC-BD37-4E5A999E7DB4}"/>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
        <p:nvSpPr>
          <p:cNvPr id="11" name="Rectangle 10">
            <a:extLst>
              <a:ext uri="{FF2B5EF4-FFF2-40B4-BE49-F238E27FC236}">
                <a16:creationId xmlns:a16="http://schemas.microsoft.com/office/drawing/2014/main" id="{1C468430-0050-45C7-9EC3-C7E7CBAD623C}"/>
              </a:ext>
            </a:extLst>
          </p:cNvPr>
          <p:cNvSpPr/>
          <p:nvPr/>
        </p:nvSpPr>
        <p:spPr>
          <a:xfrm>
            <a:off x="7264048" y="3623570"/>
            <a:ext cx="441532" cy="4394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24E04A67-2013-47F2-AB98-2A290B6F5BB7}"/>
              </a:ext>
            </a:extLst>
          </p:cNvPr>
          <p:cNvSpPr/>
          <p:nvPr/>
        </p:nvSpPr>
        <p:spPr>
          <a:xfrm>
            <a:off x="4694483" y="2603483"/>
            <a:ext cx="503160" cy="540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8CB06C8B-A3C2-4960-AF23-9148645AED91}"/>
              </a:ext>
            </a:extLst>
          </p:cNvPr>
          <p:cNvSpPr/>
          <p:nvPr/>
        </p:nvSpPr>
        <p:spPr>
          <a:xfrm>
            <a:off x="2597224" y="2603483"/>
            <a:ext cx="194102" cy="540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Speech Bubble: Rectangle 11">
            <a:extLst>
              <a:ext uri="{FF2B5EF4-FFF2-40B4-BE49-F238E27FC236}">
                <a16:creationId xmlns:a16="http://schemas.microsoft.com/office/drawing/2014/main" id="{F0BF51DA-9903-490B-9EFE-E8A5C4DFF1D8}"/>
              </a:ext>
            </a:extLst>
          </p:cNvPr>
          <p:cNvSpPr/>
          <p:nvPr/>
        </p:nvSpPr>
        <p:spPr>
          <a:xfrm>
            <a:off x="8311125" y="2453675"/>
            <a:ext cx="3221589" cy="2449194"/>
          </a:xfrm>
          <a:prstGeom prst="wedgeRectCallout">
            <a:avLst>
              <a:gd name="adj1" fmla="val 19776"/>
              <a:gd name="adj2" fmla="val -6862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summarise what the question is asking you to do?</a:t>
            </a:r>
          </a:p>
        </p:txBody>
      </p:sp>
    </p:spTree>
    <p:extLst>
      <p:ext uri="{BB962C8B-B14F-4D97-AF65-F5344CB8AC3E}">
        <p14:creationId xmlns:p14="http://schemas.microsoft.com/office/powerpoint/2010/main" val="289492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393243" y="1812758"/>
            <a:ext cx="2627387" cy="2101516"/>
          </a:xfrm>
          <a:prstGeom prst="wedgeRectCallout">
            <a:avLst>
              <a:gd name="adj1" fmla="val 35666"/>
              <a:gd name="adj2" fmla="val -75255"/>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identify the key information?</a:t>
            </a:r>
          </a:p>
        </p:txBody>
      </p:sp>
      <p:sp>
        <p:nvSpPr>
          <p:cNvPr id="8" name="Title 1">
            <a:extLst>
              <a:ext uri="{FF2B5EF4-FFF2-40B4-BE49-F238E27FC236}">
                <a16:creationId xmlns:a16="http://schemas.microsoft.com/office/drawing/2014/main" id="{1E585385-6C2C-4C2C-B185-F83A554894C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3" name="Rectangle: Rounded Corners 2">
            <a:extLst>
              <a:ext uri="{FF2B5EF4-FFF2-40B4-BE49-F238E27FC236}">
                <a16:creationId xmlns:a16="http://schemas.microsoft.com/office/drawing/2014/main" id="{C7627010-1B6C-477B-9ECE-A2CE5B20BC87}"/>
              </a:ext>
            </a:extLst>
          </p:cNvPr>
          <p:cNvSpPr/>
          <p:nvPr/>
        </p:nvSpPr>
        <p:spPr>
          <a:xfrm>
            <a:off x="8223042" y="4160354"/>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£2.84</a:t>
            </a:r>
          </a:p>
        </p:txBody>
      </p:sp>
      <p:sp>
        <p:nvSpPr>
          <p:cNvPr id="7" name="Rectangle 6">
            <a:extLst>
              <a:ext uri="{FF2B5EF4-FFF2-40B4-BE49-F238E27FC236}">
                <a16:creationId xmlns:a16="http://schemas.microsoft.com/office/drawing/2014/main" id="{600008CD-8333-45F1-8FB3-CCD6133F2A60}"/>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9 bananas at 24p each.</a:t>
            </a:r>
          </a:p>
          <a:p>
            <a:pPr lvl="0"/>
            <a:endParaRPr lang="en-GB" sz="3200" dirty="0"/>
          </a:p>
          <a:p>
            <a:pPr lvl="0"/>
            <a:r>
              <a:rPr lang="en-GB" sz="3200" dirty="0"/>
              <a:t>How much change will he get from a £5 note?</a:t>
            </a:r>
            <a:endParaRPr lang="en-GB" sz="3200" b="1" dirty="0"/>
          </a:p>
        </p:txBody>
      </p:sp>
    </p:spTree>
    <p:extLst>
      <p:ext uri="{BB962C8B-B14F-4D97-AF65-F5344CB8AC3E}">
        <p14:creationId xmlns:p14="http://schemas.microsoft.com/office/powerpoint/2010/main" val="596480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563445" y="1797267"/>
            <a:ext cx="2627387" cy="2518610"/>
          </a:xfrm>
          <a:prstGeom prst="wedgeRectCallout">
            <a:avLst>
              <a:gd name="adj1" fmla="val 20402"/>
              <a:gd name="adj2" fmla="val -7261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Which operation/s will you need to perform?</a:t>
            </a:r>
          </a:p>
        </p:txBody>
      </p:sp>
      <p:sp>
        <p:nvSpPr>
          <p:cNvPr id="8" name="Title 1">
            <a:extLst>
              <a:ext uri="{FF2B5EF4-FFF2-40B4-BE49-F238E27FC236}">
                <a16:creationId xmlns:a16="http://schemas.microsoft.com/office/drawing/2014/main" id="{8B61D6F4-3B39-42B8-A26F-5E5AE9C45CB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6" name="Rectangle 5">
            <a:extLst>
              <a:ext uri="{FF2B5EF4-FFF2-40B4-BE49-F238E27FC236}">
                <a16:creationId xmlns:a16="http://schemas.microsoft.com/office/drawing/2014/main" id="{AB2A4985-4D25-4C6B-A0BC-8030525488A9}"/>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9 bananas at 24p each.</a:t>
            </a:r>
          </a:p>
          <a:p>
            <a:pPr lvl="0"/>
            <a:endParaRPr lang="en-GB" sz="3200" dirty="0"/>
          </a:p>
          <a:p>
            <a:pPr lvl="0"/>
            <a:r>
              <a:rPr lang="en-GB" sz="3200" dirty="0"/>
              <a:t>How much change will he get from a £5 note?</a:t>
            </a:r>
            <a:endParaRPr lang="en-GB" sz="3200" b="1" dirty="0"/>
          </a:p>
        </p:txBody>
      </p:sp>
      <p:sp>
        <p:nvSpPr>
          <p:cNvPr id="7" name="Rectangle: Rounded Corners 6">
            <a:extLst>
              <a:ext uri="{FF2B5EF4-FFF2-40B4-BE49-F238E27FC236}">
                <a16:creationId xmlns:a16="http://schemas.microsoft.com/office/drawing/2014/main" id="{AE6309B1-B726-41AC-8D4B-5AEAD73C2710}"/>
              </a:ext>
            </a:extLst>
          </p:cNvPr>
          <p:cNvSpPr/>
          <p:nvPr/>
        </p:nvSpPr>
        <p:spPr>
          <a:xfrm>
            <a:off x="8373485" y="4546466"/>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£2.84</a:t>
            </a:r>
          </a:p>
        </p:txBody>
      </p:sp>
    </p:spTree>
    <p:extLst>
      <p:ext uri="{BB962C8B-B14F-4D97-AF65-F5344CB8AC3E}">
        <p14:creationId xmlns:p14="http://schemas.microsoft.com/office/powerpoint/2010/main" val="354601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269621" y="1564105"/>
            <a:ext cx="2874632" cy="3444441"/>
          </a:xfrm>
          <a:prstGeom prst="wedgeRectCallout">
            <a:avLst>
              <a:gd name="adj1" fmla="val 38863"/>
              <a:gd name="adj2" fmla="val -56714"/>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2800" dirty="0"/>
              <a:t>What could help us to work out the solution:</a:t>
            </a:r>
          </a:p>
          <a:p>
            <a:pPr marL="457200" indent="-457200">
              <a:buFont typeface="Arial" panose="020B0604020202020204" pitchFamily="34" charset="0"/>
              <a:buChar char="•"/>
            </a:pPr>
            <a:r>
              <a:rPr lang="en-GB" sz="2800" dirty="0"/>
              <a:t>jottings?</a:t>
            </a:r>
          </a:p>
          <a:p>
            <a:pPr marL="457200" indent="-457200">
              <a:buFont typeface="Arial" panose="020B0604020202020204" pitchFamily="34" charset="0"/>
              <a:buChar char="•"/>
            </a:pPr>
            <a:r>
              <a:rPr lang="en-GB" sz="2800" dirty="0"/>
              <a:t>a bar model?</a:t>
            </a:r>
          </a:p>
          <a:p>
            <a:pPr marL="457200" indent="-457200">
              <a:buFont typeface="Arial" panose="020B0604020202020204" pitchFamily="34" charset="0"/>
              <a:buChar char="•"/>
            </a:pPr>
            <a:r>
              <a:rPr lang="en-GB" sz="2800" dirty="0"/>
              <a:t>a diagram?</a:t>
            </a:r>
          </a:p>
          <a:p>
            <a:pPr marL="457200" indent="-457200">
              <a:buFont typeface="Arial" panose="020B0604020202020204" pitchFamily="34" charset="0"/>
              <a:buChar char="•"/>
            </a:pPr>
            <a:r>
              <a:rPr lang="en-GB" sz="2800" dirty="0"/>
              <a:t>a calculation?</a:t>
            </a:r>
          </a:p>
        </p:txBody>
      </p:sp>
      <p:sp>
        <p:nvSpPr>
          <p:cNvPr id="8" name="Title 1">
            <a:extLst>
              <a:ext uri="{FF2B5EF4-FFF2-40B4-BE49-F238E27FC236}">
                <a16:creationId xmlns:a16="http://schemas.microsoft.com/office/drawing/2014/main" id="{25489196-67F4-4554-82D6-022B6C28D767}"/>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6" name="Rectangle 5">
            <a:extLst>
              <a:ext uri="{FF2B5EF4-FFF2-40B4-BE49-F238E27FC236}">
                <a16:creationId xmlns:a16="http://schemas.microsoft.com/office/drawing/2014/main" id="{AE89B153-04F1-4825-934F-A255DC7930C7}"/>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9 bananas at 24p each.</a:t>
            </a:r>
          </a:p>
          <a:p>
            <a:pPr lvl="0"/>
            <a:endParaRPr lang="en-GB" sz="3200" dirty="0"/>
          </a:p>
          <a:p>
            <a:pPr lvl="0"/>
            <a:r>
              <a:rPr lang="en-GB" sz="3200" dirty="0"/>
              <a:t>How much change will he get from a £5 note?</a:t>
            </a:r>
            <a:endParaRPr lang="en-GB" sz="3200" b="1" dirty="0"/>
          </a:p>
        </p:txBody>
      </p:sp>
      <p:sp>
        <p:nvSpPr>
          <p:cNvPr id="7" name="Rectangle: Rounded Corners 6">
            <a:extLst>
              <a:ext uri="{FF2B5EF4-FFF2-40B4-BE49-F238E27FC236}">
                <a16:creationId xmlns:a16="http://schemas.microsoft.com/office/drawing/2014/main" id="{6E3B4D96-23F9-48F3-8CA6-6B37D6389D9F}"/>
              </a:ext>
            </a:extLst>
          </p:cNvPr>
          <p:cNvSpPr/>
          <p:nvPr/>
        </p:nvSpPr>
        <p:spPr>
          <a:xfrm>
            <a:off x="8269621" y="5346986"/>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£2.84</a:t>
            </a:r>
          </a:p>
        </p:txBody>
      </p:sp>
    </p:spTree>
    <p:extLst>
      <p:ext uri="{BB962C8B-B14F-4D97-AF65-F5344CB8AC3E}">
        <p14:creationId xmlns:p14="http://schemas.microsoft.com/office/powerpoint/2010/main" val="3828854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8601790" y="1928487"/>
            <a:ext cx="2210293" cy="2162250"/>
          </a:xfrm>
          <a:prstGeom prst="wedgeRectCallout">
            <a:avLst>
              <a:gd name="adj1" fmla="val 29635"/>
              <a:gd name="adj2" fmla="val -77358"/>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How could you check your answer?</a:t>
            </a:r>
          </a:p>
        </p:txBody>
      </p:sp>
      <p:sp>
        <p:nvSpPr>
          <p:cNvPr id="8" name="Title 1">
            <a:extLst>
              <a:ext uri="{FF2B5EF4-FFF2-40B4-BE49-F238E27FC236}">
                <a16:creationId xmlns:a16="http://schemas.microsoft.com/office/drawing/2014/main" id="{2BC81EDB-A7F5-4F2F-A940-D01C7682B522}"/>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6" name="Rectangle 5">
            <a:extLst>
              <a:ext uri="{FF2B5EF4-FFF2-40B4-BE49-F238E27FC236}">
                <a16:creationId xmlns:a16="http://schemas.microsoft.com/office/drawing/2014/main" id="{59FFB97C-5BF6-426B-A764-4DD5E725A8D3}"/>
              </a:ext>
            </a:extLst>
          </p:cNvPr>
          <p:cNvSpPr/>
          <p:nvPr/>
        </p:nvSpPr>
        <p:spPr>
          <a:xfrm>
            <a:off x="850725" y="1877202"/>
            <a:ext cx="6897612" cy="349273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GB" sz="3200" dirty="0"/>
              <a:t>Tom buys 9 bananas at 24p each.</a:t>
            </a:r>
          </a:p>
          <a:p>
            <a:pPr lvl="0"/>
            <a:endParaRPr lang="en-GB" sz="3200" dirty="0"/>
          </a:p>
          <a:p>
            <a:pPr lvl="0"/>
            <a:r>
              <a:rPr lang="en-GB" sz="3200" dirty="0"/>
              <a:t>How much change will he get from a £5 note?</a:t>
            </a:r>
            <a:endParaRPr lang="en-GB" sz="3200" b="1" dirty="0"/>
          </a:p>
        </p:txBody>
      </p:sp>
      <p:sp>
        <p:nvSpPr>
          <p:cNvPr id="7" name="Rectangle: Rounded Corners 6">
            <a:extLst>
              <a:ext uri="{FF2B5EF4-FFF2-40B4-BE49-F238E27FC236}">
                <a16:creationId xmlns:a16="http://schemas.microsoft.com/office/drawing/2014/main" id="{A945CDC3-5528-4EDD-9FAD-CD227DA1FDF6}"/>
              </a:ext>
            </a:extLst>
          </p:cNvPr>
          <p:cNvSpPr/>
          <p:nvPr/>
        </p:nvSpPr>
        <p:spPr>
          <a:xfrm>
            <a:off x="8223042" y="4452546"/>
            <a:ext cx="2967790" cy="1122947"/>
          </a:xfrm>
          <a:prstGeom prst="round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3600" b="1" dirty="0"/>
              <a:t>Answer: £2.84</a:t>
            </a:r>
          </a:p>
        </p:txBody>
      </p:sp>
    </p:spTree>
    <p:extLst>
      <p:ext uri="{BB962C8B-B14F-4D97-AF65-F5344CB8AC3E}">
        <p14:creationId xmlns:p14="http://schemas.microsoft.com/office/powerpoint/2010/main" val="648898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3047</TotalTime>
  <Words>923</Words>
  <Application>Microsoft Office PowerPoint</Application>
  <PresentationFormat>Widescreen</PresentationFormat>
  <Paragraphs>99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Teacher guidance</vt:lpstr>
      <vt:lpstr>The PiXL approach to solving word problems</vt:lpstr>
      <vt:lpstr>Number free zone</vt:lpstr>
      <vt:lpstr>Number free zone</vt:lpstr>
      <vt:lpstr>Answer free zone</vt:lpstr>
      <vt:lpstr>Answer free zone</vt:lpstr>
      <vt:lpstr>Answer free zone</vt:lpstr>
      <vt:lpstr>Answer free zone</vt:lpstr>
      <vt:lpstr>Your turn</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phillippa headlam</cp:lastModifiedBy>
  <cp:revision>226</cp:revision>
  <dcterms:created xsi:type="dcterms:W3CDTF">2017-03-29T13:14:03Z</dcterms:created>
  <dcterms:modified xsi:type="dcterms:W3CDTF">2019-07-19T12:11:42Z</dcterms:modified>
</cp:coreProperties>
</file>