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3" r:id="rId21"/>
    <p:sldId id="627" r:id="rId22"/>
    <p:sldId id="622" r:id="rId23"/>
    <p:sldId id="625" r:id="rId24"/>
    <p:sldId id="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83571" autoAdjust="0"/>
  </p:normalViewPr>
  <p:slideViewPr>
    <p:cSldViewPr snapToGrid="0" snapToObjects="1">
      <p:cViewPr varScale="1">
        <p:scale>
          <a:sx n="60" d="100"/>
          <a:sy n="60" d="100"/>
        </p:scale>
        <p:origin x="408"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04/11/2019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endParaRPr lang="en-GB" sz="1000" dirty="0"/>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Y3-4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Addition and Subtraction</a:t>
            </a:r>
          </a:p>
        </p:txBody>
      </p:sp>
      <p:sp>
        <p:nvSpPr>
          <p:cNvPr id="11" name="Rectangle 10"/>
          <p:cNvSpPr/>
          <p:nvPr/>
        </p:nvSpPr>
        <p:spPr>
          <a:xfrm>
            <a:off x="3030380" y="4944156"/>
            <a:ext cx="6096000" cy="1061829"/>
          </a:xfrm>
          <a:prstGeom prst="rect">
            <a:avLst/>
          </a:prstGeom>
        </p:spPr>
        <p:txBody>
          <a:bodyPr>
            <a:spAutoFit/>
          </a:bodyPr>
          <a:lstStyle/>
          <a:p>
            <a:pPr lvl="0" algn="ctr" eaLnBrk="0" fontAlgn="base" hangingPunct="0">
              <a:spcBef>
                <a:spcPct val="0"/>
              </a:spcBef>
              <a:spcAft>
                <a:spcPct val="0"/>
              </a:spcAft>
            </a:pP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resource is strictly for the use of member schools for as long as they remain members of The </a:t>
            </a:r>
            <a:r>
              <a:rPr lang="en-US" alt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PiXL</a:t>
            </a: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Club. It may not be copied, sold nor transferred to a third party or used by the school after membership ceases. Until such time it may be freely used within the member school.</a:t>
            </a:r>
            <a:endParaRPr lang="en-US" altLang="en-US" sz="1200" dirty="0">
              <a:solidFill>
                <a:prstClr val="black"/>
              </a:solidFill>
              <a:ea typeface="Times New Roman" panose="02020603050405020304" pitchFamily="18" charset="0"/>
            </a:endParaRPr>
          </a:p>
          <a:p>
            <a:pPr lvl="0" algn="ctr" eaLnBrk="0" fontAlgn="base" hangingPunct="0">
              <a:spcBef>
                <a:spcPct val="0"/>
              </a:spcBef>
              <a:spcAft>
                <a:spcPct val="0"/>
              </a:spcAft>
            </a:pP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All opinions and contributions are those of the authors. The contents of this resource are not connected with nor endorsed by any other company, </a:t>
            </a:r>
            <a:r>
              <a:rPr lang="en-US" alt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organisation</a:t>
            </a: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or institution.</a:t>
            </a:r>
            <a:endParaRPr lang="en-US" altLang="en-US" sz="1200" dirty="0">
              <a:solidFill>
                <a:prstClr val="black"/>
              </a:solidFill>
              <a:ea typeface="Times New Roman" panose="02020603050405020304" pitchFamily="18" charset="0"/>
            </a:endParaRPr>
          </a:p>
          <a:p>
            <a:pPr lvl="0" algn="ctr" eaLnBrk="0" fontAlgn="base" hangingPunct="0">
              <a:spcBef>
                <a:spcPct val="0"/>
              </a:spcBef>
              <a:spcAft>
                <a:spcPct val="0"/>
              </a:spcAft>
            </a:pPr>
            <a:r>
              <a:rPr lang="en-US" alt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PiXL</a:t>
            </a: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Club Ltd </a:t>
            </a:r>
            <a:r>
              <a:rPr lang="en-US" alt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endeavour</a:t>
            </a: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to trace and contact copyright owners. If there are any inadvertent omissions or errors in the acknowledgements or usage, this is unintended and </a:t>
            </a:r>
            <a:r>
              <a:rPr lang="en-US" altLang="en-US" sz="9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PiXL</a:t>
            </a: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will remedy these on written notification</a:t>
            </a:r>
            <a:endParaRPr lang="en-US" altLang="en-US" sz="12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Ben picked 86 apples from his cousin’s apple tree. He gave 32 apples to his cousin and kept the rest. How many apples did Ben keep?</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54 apples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051079" y="1986278"/>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also show this as a bar model.</a:t>
            </a:r>
          </a:p>
          <a:p>
            <a:pPr algn="ctr"/>
            <a:endParaRPr lang="en-GB" sz="2400" dirty="0"/>
          </a:p>
        </p:txBody>
      </p:sp>
      <p:graphicFrame>
        <p:nvGraphicFramePr>
          <p:cNvPr id="3" name="Table 2">
            <a:extLst>
              <a:ext uri="{FF2B5EF4-FFF2-40B4-BE49-F238E27FC236}">
                <a16:creationId xmlns:a16="http://schemas.microsoft.com/office/drawing/2014/main" id="{15F3624D-4A59-4450-B347-32F65E6736CB}"/>
              </a:ext>
            </a:extLst>
          </p:cNvPr>
          <p:cNvGraphicFramePr>
            <a:graphicFrameLocks noGrp="1"/>
          </p:cNvGraphicFramePr>
          <p:nvPr>
            <p:extLst>
              <p:ext uri="{D42A27DB-BD31-4B8C-83A1-F6EECF244321}">
                <p14:modId xmlns:p14="http://schemas.microsoft.com/office/powerpoint/2010/main" val="1401202515"/>
              </p:ext>
            </p:extLst>
          </p:nvPr>
        </p:nvGraphicFramePr>
        <p:xfrm>
          <a:off x="4354622" y="3393281"/>
          <a:ext cx="6919496" cy="1828800"/>
        </p:xfrm>
        <a:graphic>
          <a:graphicData uri="http://schemas.openxmlformats.org/drawingml/2006/table">
            <a:tbl>
              <a:tblPr firstRow="1" bandRow="1">
                <a:tableStyleId>{5C22544A-7EE6-4342-B048-85BDC9FD1C3A}</a:tableStyleId>
              </a:tblPr>
              <a:tblGrid>
                <a:gridCol w="2484329">
                  <a:extLst>
                    <a:ext uri="{9D8B030D-6E8A-4147-A177-3AD203B41FA5}">
                      <a16:colId xmlns:a16="http://schemas.microsoft.com/office/drawing/2014/main" val="3255217815"/>
                    </a:ext>
                  </a:extLst>
                </a:gridCol>
                <a:gridCol w="4435167">
                  <a:extLst>
                    <a:ext uri="{9D8B030D-6E8A-4147-A177-3AD203B41FA5}">
                      <a16:colId xmlns:a16="http://schemas.microsoft.com/office/drawing/2014/main" val="3396891137"/>
                    </a:ext>
                  </a:extLst>
                </a:gridCol>
              </a:tblGrid>
              <a:tr h="605697">
                <a:tc gridSpan="2">
                  <a:txBody>
                    <a:bodyPr/>
                    <a:lstStyle/>
                    <a:p>
                      <a:pPr algn="ctr"/>
                      <a:r>
                        <a:rPr lang="en-GB" sz="3600" dirty="0">
                          <a:solidFill>
                            <a:schemeClr val="tx1"/>
                          </a:solidFill>
                        </a:rPr>
                        <a:t>86</a:t>
                      </a:r>
                      <a:r>
                        <a:rPr lang="en-GB" sz="3600" baseline="0" dirty="0">
                          <a:solidFill>
                            <a:schemeClr val="tx1"/>
                          </a:solidFill>
                        </a:rPr>
                        <a:t> apples</a:t>
                      </a:r>
                      <a:endParaRPr lang="en-GB"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extLst>
                  <a:ext uri="{0D108BD9-81ED-4DB2-BD59-A6C34878D82A}">
                    <a16:rowId xmlns:a16="http://schemas.microsoft.com/office/drawing/2014/main" val="2187165845"/>
                  </a:ext>
                </a:extLst>
              </a:tr>
              <a:tr h="1005363">
                <a:tc>
                  <a:txBody>
                    <a:bodyPr/>
                    <a:lstStyle/>
                    <a:p>
                      <a:pPr algn="ctr"/>
                      <a:r>
                        <a:rPr lang="en-GB" sz="3600" dirty="0"/>
                        <a:t>Cousin</a:t>
                      </a:r>
                    </a:p>
                    <a:p>
                      <a:pPr algn="ctr"/>
                      <a:r>
                        <a:rPr lang="en-GB" sz="3600" dirty="0"/>
                        <a:t>32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GB" sz="3600" dirty="0"/>
                        <a:t>Left</a:t>
                      </a:r>
                    </a:p>
                    <a:p>
                      <a:pPr algn="ctr"/>
                      <a:r>
                        <a:rPr lang="en-GB" sz="3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2529225596"/>
                  </a:ext>
                </a:extLst>
              </a:tr>
            </a:tbl>
          </a:graphicData>
        </a:graphic>
      </p:graphicFrame>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591126" y="1904975"/>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Alex collected 92 conkers from the woods. He gave 26 conkers to his brother. How many conkers has Alex got now?</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134694" y="4578639"/>
            <a:ext cx="3806575"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66 conkers </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2195691"/>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solidFill>
                  <a:schemeClr val="tx1"/>
                </a:solidFill>
              </a:rPr>
              <a:t>Sarah went out for lunch. She bought a sandwich costing £1.95, a drink priced at 60p and a snack bar for 24p. Sarah has £4. How much change does Sarah get?</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400962"/>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4856421" y="3243402"/>
            <a:ext cx="1155496" cy="541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596A296-4A7D-4C2A-BEFD-715BCDF1D2B3}"/>
              </a:ext>
            </a:extLst>
          </p:cNvPr>
          <p:cNvSpPr/>
          <p:nvPr/>
        </p:nvSpPr>
        <p:spPr>
          <a:xfrm>
            <a:off x="8517647" y="3861024"/>
            <a:ext cx="626353" cy="65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DEA36C1-31DE-402D-9491-A3CA26FAA626}"/>
              </a:ext>
            </a:extLst>
          </p:cNvPr>
          <p:cNvSpPr/>
          <p:nvPr/>
        </p:nvSpPr>
        <p:spPr>
          <a:xfrm>
            <a:off x="9707357" y="3243402"/>
            <a:ext cx="870303" cy="617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596A296-4A7D-4C2A-BEFD-715BCDF1D2B3}"/>
              </a:ext>
            </a:extLst>
          </p:cNvPr>
          <p:cNvSpPr/>
          <p:nvPr/>
        </p:nvSpPr>
        <p:spPr>
          <a:xfrm>
            <a:off x="5464184" y="3848026"/>
            <a:ext cx="810491" cy="65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33595"/>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855242" y="258277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change</a:t>
            </a:r>
          </a:p>
          <a:p>
            <a:pPr algn="ctr"/>
            <a:r>
              <a:rPr lang="en-GB" sz="4000" dirty="0"/>
              <a:t>price</a:t>
            </a:r>
          </a:p>
          <a:p>
            <a:pPr algn="ctr"/>
            <a:r>
              <a:rPr lang="en-GB" sz="4000" dirty="0"/>
              <a:t>bought</a:t>
            </a:r>
          </a:p>
          <a:p>
            <a:pPr algn="ctr"/>
            <a:r>
              <a:rPr lang="en-GB" sz="4000" dirty="0"/>
              <a:t>costing</a:t>
            </a:r>
          </a:p>
          <a:p>
            <a:pPr algn="ctr"/>
            <a:endParaRPr lang="en-GB" sz="4000" dirty="0"/>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63" y="1542164"/>
            <a:ext cx="7470025" cy="5257566"/>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111731" y="42126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bought</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snack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0" u="none" strike="noStrike" kern="1200" cap="none" spc="0" normalizeH="0" noProof="0" dirty="0">
                <a:ln>
                  <a:noFill/>
                </a:ln>
                <a:solidFill>
                  <a:srgbClr val="000000"/>
                </a:solidFill>
                <a:effectLst/>
                <a:uLnTx/>
                <a:uFillTx/>
                <a:latin typeface="Calibri"/>
                <a:ea typeface="+mn-ea"/>
                <a:cs typeface="+mn-cs"/>
              </a:rPr>
              <a:t> H</a:t>
            </a:r>
            <a:r>
              <a:rPr kumimoji="0" lang="en-GB" sz="2800" b="0" i="0" u="none" strike="noStrike" kern="1200" cap="none" spc="0" normalizeH="0" baseline="0" noProof="0" dirty="0">
                <a:ln>
                  <a:noFill/>
                </a:ln>
                <a:solidFill>
                  <a:srgbClr val="000000"/>
                </a:solidFill>
                <a:effectLst/>
                <a:uLnTx/>
                <a:uFillTx/>
                <a:latin typeface="Calibri"/>
                <a:ea typeface="+mn-ea"/>
                <a:cs typeface="+mn-cs"/>
              </a:rPr>
              <a:t>ow</a:t>
            </a:r>
            <a:r>
              <a:rPr kumimoji="0" lang="en-GB" sz="2800" b="0" i="0" u="none" strike="noStrike" kern="1200" cap="none" spc="0" normalizeH="0" noProof="0" dirty="0">
                <a:ln>
                  <a:noFill/>
                </a:ln>
                <a:solidFill>
                  <a:srgbClr val="000000"/>
                </a:solidFill>
                <a:effectLst/>
                <a:uLnTx/>
                <a:uFillTx/>
                <a:latin typeface="Calibri"/>
                <a:ea typeface="+mn-ea"/>
                <a:cs typeface="+mn-cs"/>
              </a:rPr>
              <a:t> many items does Sarah buy</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03586" y="1633691"/>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Sarah went out for lunch. She bought a sandwich costing £1.95, a drink priced at 60p and a snack bar for 24p. Sarah has £4. How much change does Sarah receive?</a:t>
            </a:r>
          </a:p>
        </p:txBody>
      </p:sp>
      <p:sp>
        <p:nvSpPr>
          <p:cNvPr id="7" name="Rectangle 6">
            <a:extLst>
              <a:ext uri="{FF2B5EF4-FFF2-40B4-BE49-F238E27FC236}">
                <a16:creationId xmlns:a16="http://schemas.microsoft.com/office/drawing/2014/main" id="{CC01C27C-6529-4D66-B602-DD0563E442CC}"/>
              </a:ext>
            </a:extLst>
          </p:cNvPr>
          <p:cNvSpPr/>
          <p:nvPr/>
        </p:nvSpPr>
        <p:spPr>
          <a:xfrm>
            <a:off x="2705029" y="2260779"/>
            <a:ext cx="1068184"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2A98C1-BD48-4D5B-AD23-EB44A57EF35B}"/>
              </a:ext>
            </a:extLst>
          </p:cNvPr>
          <p:cNvSpPr/>
          <p:nvPr/>
        </p:nvSpPr>
        <p:spPr>
          <a:xfrm>
            <a:off x="1846638" y="2772592"/>
            <a:ext cx="717886" cy="62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144A436-1491-4B13-8387-4655E3881DB7}"/>
              </a:ext>
            </a:extLst>
          </p:cNvPr>
          <p:cNvSpPr/>
          <p:nvPr/>
        </p:nvSpPr>
        <p:spPr>
          <a:xfrm>
            <a:off x="7127809" y="2204631"/>
            <a:ext cx="702398" cy="62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C2A98C1-BD48-4D5B-AD23-EB44A57EF35B}"/>
              </a:ext>
            </a:extLst>
          </p:cNvPr>
          <p:cNvSpPr/>
          <p:nvPr/>
        </p:nvSpPr>
        <p:spPr>
          <a:xfrm>
            <a:off x="4645430" y="2772592"/>
            <a:ext cx="525660" cy="62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solidFill>
                  <a:schemeClr val="tx1"/>
                </a:solidFill>
              </a:rPr>
              <a:t>Sarah went out for lunch. She bought a sandwich costing £1.95, a drink priced at 60p and a snack bar for 24p. Sarah has £4. How much change does Sarah receive?</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1">
            <a:extLst>
              <a:ext uri="{FF2B5EF4-FFF2-40B4-BE49-F238E27FC236}">
                <a16:creationId xmlns:a16="http://schemas.microsoft.com/office/drawing/2014/main" id="{50A6B113-655C-4D29-9197-860CBB7D3442}"/>
              </a:ext>
            </a:extLst>
          </p:cNvPr>
          <p:cNvSpPr/>
          <p:nvPr/>
        </p:nvSpPr>
        <p:spPr>
          <a:xfrm>
            <a:off x="7908205" y="482516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£1.21</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Sarah went out for lunch. She bought a sandwich costing £1.95, a drink priced at 60p and a snack bar for 24p. Sarah has £4. How much change does Sarah receive?</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£1.21</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217391" y="1631982"/>
            <a:ext cx="3627768" cy="1825921"/>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To do this accurately, I must convert the pence to pounds so it is the same unit as the sandwich.</a:t>
            </a:r>
          </a:p>
          <a:p>
            <a:pPr algn="ctr"/>
            <a:endParaRPr lang="en-GB" sz="2400" dirty="0"/>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058652" y="3801980"/>
            <a:ext cx="4074696" cy="2822426"/>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endParaRPr lang="en-GB" sz="2400" dirty="0"/>
          </a:p>
          <a:p>
            <a:pPr algn="ctr"/>
            <a:r>
              <a:rPr lang="en-GB" sz="2400" dirty="0"/>
              <a:t>To do this I will have to add the cost of the sandwich, the drink and the snack bar together.</a:t>
            </a:r>
          </a:p>
          <a:p>
            <a:pPr algn="ctr"/>
            <a:endParaRPr lang="en-GB" sz="2400" b="0" dirty="0"/>
          </a:p>
          <a:p>
            <a:pPr algn="ctr"/>
            <a:r>
              <a:rPr lang="en-GB" sz="2400" dirty="0"/>
              <a:t>£1.95 + 60p + 24p</a:t>
            </a:r>
            <a:endParaRPr lang="en-GB" sz="2400" b="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869463" y="3946346"/>
            <a:ext cx="3092293"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 </a:t>
            </a:r>
            <a:r>
              <a:rPr lang="en-GB" sz="3600" dirty="0"/>
              <a:t>60p = £0.60</a:t>
            </a:r>
          </a:p>
          <a:p>
            <a:pPr algn="ctr"/>
            <a:r>
              <a:rPr lang="en-GB" sz="3600" dirty="0"/>
              <a:t>24p = £0.24</a:t>
            </a:r>
          </a:p>
          <a:p>
            <a:pPr algn="ctr"/>
            <a:endParaRPr lang="en-GB" sz="2400" dirty="0"/>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402013" y="1581543"/>
            <a:ext cx="3387976" cy="17044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find out how much Sarah spent altogether.</a:t>
            </a:r>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Sarah went out for lunch. She bought a sandwich costing £1.95, a drink priced at 60p and a snack bar for 24p. Sarah has £4. How much change does Sarah receive?</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£1.21</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661228"/>
            <a:ext cx="3092293" cy="2353724"/>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To find the change, I need to find the difference between £4 and £2.29. I will use a number line for this.</a:t>
            </a:r>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9784624" y="3916427"/>
            <a:ext cx="2281512" cy="136579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t>So, Sarah receives £1.21 change.</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383860" y="1661229"/>
            <a:ext cx="3152055" cy="314200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So, the calculation would be</a:t>
            </a:r>
            <a:r>
              <a:rPr lang="en-GB" sz="3200" dirty="0"/>
              <a:t> </a:t>
            </a:r>
          </a:p>
          <a:p>
            <a:pPr algn="ctr"/>
            <a:r>
              <a:rPr lang="en-GB" sz="3200" dirty="0"/>
              <a:t>   £1.95</a:t>
            </a:r>
          </a:p>
          <a:p>
            <a:pPr algn="ctr"/>
            <a:r>
              <a:rPr lang="en-GB" sz="3200" dirty="0"/>
              <a:t>   £0.60</a:t>
            </a:r>
          </a:p>
          <a:p>
            <a:pPr algn="ctr"/>
            <a:r>
              <a:rPr lang="en-GB" sz="3200" u="sng" dirty="0"/>
              <a:t>+ £0.24</a:t>
            </a:r>
          </a:p>
          <a:p>
            <a:pPr algn="ctr"/>
            <a:r>
              <a:rPr lang="en-GB" sz="3200" u="sng" dirty="0"/>
              <a:t>   £2.79</a:t>
            </a:r>
          </a:p>
        </p:txBody>
      </p:sp>
      <p:grpSp>
        <p:nvGrpSpPr>
          <p:cNvPr id="22" name="Group 21">
            <a:extLst>
              <a:ext uri="{FF2B5EF4-FFF2-40B4-BE49-F238E27FC236}">
                <a16:creationId xmlns:a16="http://schemas.microsoft.com/office/drawing/2014/main" id="{958182A8-037A-4A8E-9ACF-EF290BDA12C1}"/>
              </a:ext>
            </a:extLst>
          </p:cNvPr>
          <p:cNvGrpSpPr/>
          <p:nvPr/>
        </p:nvGrpSpPr>
        <p:grpSpPr>
          <a:xfrm>
            <a:off x="5005137" y="4744805"/>
            <a:ext cx="6740779" cy="1668238"/>
            <a:chOff x="5005137" y="4744805"/>
            <a:chExt cx="6740779" cy="1668238"/>
          </a:xfrm>
        </p:grpSpPr>
        <p:sp>
          <p:nvSpPr>
            <p:cNvPr id="19" name="Arrow: Curved Down 18">
              <a:extLst>
                <a:ext uri="{FF2B5EF4-FFF2-40B4-BE49-F238E27FC236}">
                  <a16:creationId xmlns:a16="http://schemas.microsoft.com/office/drawing/2014/main" id="{7ED2ED13-6214-4AFC-A07D-5CCD51B153E0}"/>
                </a:ext>
              </a:extLst>
            </p:cNvPr>
            <p:cNvSpPr/>
            <p:nvPr/>
          </p:nvSpPr>
          <p:spPr>
            <a:xfrm>
              <a:off x="5325979" y="5418743"/>
              <a:ext cx="2021305" cy="32852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1" name="Group 20">
              <a:extLst>
                <a:ext uri="{FF2B5EF4-FFF2-40B4-BE49-F238E27FC236}">
                  <a16:creationId xmlns:a16="http://schemas.microsoft.com/office/drawing/2014/main" id="{958D3366-32F9-41BA-892C-36B29F102D30}"/>
                </a:ext>
              </a:extLst>
            </p:cNvPr>
            <p:cNvGrpSpPr/>
            <p:nvPr/>
          </p:nvGrpSpPr>
          <p:grpSpPr>
            <a:xfrm>
              <a:off x="5005137" y="4744805"/>
              <a:ext cx="6740779" cy="1668238"/>
              <a:chOff x="5005137" y="4744805"/>
              <a:chExt cx="6740779" cy="1668238"/>
            </a:xfrm>
          </p:grpSpPr>
          <p:cxnSp>
            <p:nvCxnSpPr>
              <p:cNvPr id="8" name="Straight Connector 7">
                <a:extLst>
                  <a:ext uri="{FF2B5EF4-FFF2-40B4-BE49-F238E27FC236}">
                    <a16:creationId xmlns:a16="http://schemas.microsoft.com/office/drawing/2014/main" id="{86EF2DD0-61E4-4FF3-9A30-1E7B5009FEA2}"/>
                  </a:ext>
                </a:extLst>
              </p:cNvPr>
              <p:cNvCxnSpPr/>
              <p:nvPr/>
            </p:nvCxnSpPr>
            <p:spPr>
              <a:xfrm>
                <a:off x="5005137" y="5747272"/>
                <a:ext cx="6740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07E2998-99BC-44F2-BCDE-CDE280F8BF04}"/>
                  </a:ext>
                </a:extLst>
              </p:cNvPr>
              <p:cNvSpPr/>
              <p:nvPr/>
            </p:nvSpPr>
            <p:spPr>
              <a:xfrm>
                <a:off x="5075479" y="5811439"/>
                <a:ext cx="806292" cy="60160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2.79</a:t>
                </a:r>
              </a:p>
            </p:txBody>
          </p:sp>
          <p:sp>
            <p:nvSpPr>
              <p:cNvPr id="13" name="Rectangle 12">
                <a:extLst>
                  <a:ext uri="{FF2B5EF4-FFF2-40B4-BE49-F238E27FC236}">
                    <a16:creationId xmlns:a16="http://schemas.microsoft.com/office/drawing/2014/main" id="{334E4C27-EAB3-40C1-9395-303C701B6108}"/>
                  </a:ext>
                </a:extLst>
              </p:cNvPr>
              <p:cNvSpPr/>
              <p:nvPr/>
            </p:nvSpPr>
            <p:spPr>
              <a:xfrm>
                <a:off x="9904085" y="5815494"/>
                <a:ext cx="723988" cy="5687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4.00</a:t>
                </a:r>
              </a:p>
            </p:txBody>
          </p:sp>
          <p:sp>
            <p:nvSpPr>
              <p:cNvPr id="14" name="Rectangle 13">
                <a:extLst>
                  <a:ext uri="{FF2B5EF4-FFF2-40B4-BE49-F238E27FC236}">
                    <a16:creationId xmlns:a16="http://schemas.microsoft.com/office/drawing/2014/main" id="{4498859E-5075-4252-8FE2-5DA90D20DE1C}"/>
                  </a:ext>
                </a:extLst>
              </p:cNvPr>
              <p:cNvSpPr/>
              <p:nvPr/>
            </p:nvSpPr>
            <p:spPr>
              <a:xfrm>
                <a:off x="6956659" y="5811440"/>
                <a:ext cx="806292" cy="60160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3.00</a:t>
                </a:r>
              </a:p>
            </p:txBody>
          </p:sp>
          <p:sp>
            <p:nvSpPr>
              <p:cNvPr id="17" name="Oval 16">
                <a:extLst>
                  <a:ext uri="{FF2B5EF4-FFF2-40B4-BE49-F238E27FC236}">
                    <a16:creationId xmlns:a16="http://schemas.microsoft.com/office/drawing/2014/main" id="{5BF58867-7E91-41A8-8646-A653C732CCE4}"/>
                  </a:ext>
                </a:extLst>
              </p:cNvPr>
              <p:cNvSpPr/>
              <p:nvPr/>
            </p:nvSpPr>
            <p:spPr>
              <a:xfrm>
                <a:off x="5847947" y="4817152"/>
                <a:ext cx="1226976" cy="60158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+0.21</a:t>
                </a:r>
              </a:p>
            </p:txBody>
          </p:sp>
          <p:sp>
            <p:nvSpPr>
              <p:cNvPr id="18" name="Oval 17">
                <a:extLst>
                  <a:ext uri="{FF2B5EF4-FFF2-40B4-BE49-F238E27FC236}">
                    <a16:creationId xmlns:a16="http://schemas.microsoft.com/office/drawing/2014/main" id="{A202C0E2-353B-4F02-AD62-8905EB508445}"/>
                  </a:ext>
                </a:extLst>
              </p:cNvPr>
              <p:cNvSpPr/>
              <p:nvPr/>
            </p:nvSpPr>
            <p:spPr>
              <a:xfrm>
                <a:off x="8677109" y="4744805"/>
                <a:ext cx="1226976" cy="60158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+1.00</a:t>
                </a:r>
              </a:p>
            </p:txBody>
          </p:sp>
          <p:sp>
            <p:nvSpPr>
              <p:cNvPr id="20" name="Arrow: Curved Down 19">
                <a:extLst>
                  <a:ext uri="{FF2B5EF4-FFF2-40B4-BE49-F238E27FC236}">
                    <a16:creationId xmlns:a16="http://schemas.microsoft.com/office/drawing/2014/main" id="{661B1C7E-CAC4-43AC-B6B9-517BB47AF7F9}"/>
                  </a:ext>
                </a:extLst>
              </p:cNvPr>
              <p:cNvSpPr/>
              <p:nvPr/>
            </p:nvSpPr>
            <p:spPr>
              <a:xfrm>
                <a:off x="7437922" y="5346389"/>
                <a:ext cx="2941320" cy="3926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299258"/>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63341" y="1877683"/>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Tommy bought himself a few snacks while out shopping. He bought a sandwich for £1.45, a drink costing 95p and a packet of fruit priced at 58p. Tommy has £5. How much does Tommy have left? </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477281" y="495701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£2.02</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4130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807693"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508313" y="1790180"/>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2992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738184"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Alfie, </a:t>
            </a:r>
            <a:r>
              <a:rPr lang="en-GB" sz="2800" dirty="0" err="1">
                <a:solidFill>
                  <a:schemeClr val="tx1"/>
                </a:solidFill>
              </a:rPr>
              <a:t>Seb</a:t>
            </a:r>
            <a:r>
              <a:rPr lang="en-GB" sz="2800" dirty="0">
                <a:solidFill>
                  <a:schemeClr val="tx1"/>
                </a:solidFill>
              </a:rPr>
              <a:t> and Lucy made cupcakes to sell at the school coffee morning. They made 70 cupcakes altogether. Alfie sold 13 cakes, </a:t>
            </a:r>
            <a:r>
              <a:rPr lang="en-GB" sz="2800" dirty="0" err="1">
                <a:solidFill>
                  <a:schemeClr val="tx1"/>
                </a:solidFill>
              </a:rPr>
              <a:t>Seb</a:t>
            </a:r>
            <a:r>
              <a:rPr lang="en-GB" sz="2800" dirty="0">
                <a:solidFill>
                  <a:schemeClr val="tx1"/>
                </a:solidFill>
              </a:rPr>
              <a:t> sold 31 cakes and Lucy sold 16 cakes. How many cupcakes were left?</a:t>
            </a:r>
          </a:p>
        </p:txBody>
      </p:sp>
      <p:sp>
        <p:nvSpPr>
          <p:cNvPr id="7" name="Rectangle 6">
            <a:extLst>
              <a:ext uri="{FF2B5EF4-FFF2-40B4-BE49-F238E27FC236}">
                <a16:creationId xmlns:a16="http://schemas.microsoft.com/office/drawing/2014/main" id="{CAF0EBE5-EFAE-4D6B-A47D-65C036F60B73}"/>
              </a:ext>
            </a:extLst>
          </p:cNvPr>
          <p:cNvSpPr/>
          <p:nvPr/>
        </p:nvSpPr>
        <p:spPr>
          <a:xfrm>
            <a:off x="6253655" y="2065280"/>
            <a:ext cx="5204336"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Adam is 1.13m tall. Helen is 22cm shorter than Adam. How tall is Helen? Write your answer in metres.</a:t>
            </a:r>
          </a:p>
        </p:txBody>
      </p:sp>
    </p:spTree>
    <p:extLst>
      <p:ext uri="{BB962C8B-B14F-4D97-AF65-F5344CB8AC3E}">
        <p14:creationId xmlns:p14="http://schemas.microsoft.com/office/powerpoint/2010/main" val="3810632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814531" y="1944136"/>
            <a:ext cx="8452195" cy="395216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a:t>
            </a:r>
            <a:r>
              <a:rPr lang="en-GB" sz="2800" dirty="0" err="1">
                <a:solidFill>
                  <a:schemeClr val="tx1"/>
                </a:solidFill>
              </a:rPr>
              <a:t>PrimaryWise</a:t>
            </a:r>
            <a:r>
              <a:rPr lang="en-GB" sz="2800" dirty="0">
                <a:solidFill>
                  <a:schemeClr val="tx1"/>
                </a:solidFill>
              </a:rPr>
              <a:t> in the relevant year-group areas. </a:t>
            </a:r>
          </a:p>
          <a:p>
            <a:pPr algn="ctr"/>
            <a:endParaRPr lang="en-GB" sz="2800" dirty="0">
              <a:solidFill>
                <a:schemeClr val="tx1"/>
              </a:solidFill>
            </a:endParaRPr>
          </a:p>
          <a:p>
            <a:pPr algn="ctr"/>
            <a:r>
              <a:rPr lang="en-GB" sz="2800" dirty="0">
                <a:solidFill>
                  <a:schemeClr val="tx1"/>
                </a:solidFill>
              </a:rPr>
              <a:t>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a:t>
            </a:r>
            <a:r>
              <a:rPr lang="en-GB" sz="4400" b="1" dirty="0" err="1">
                <a:solidFill>
                  <a:schemeClr val="accent5">
                    <a:lumMod val="50000"/>
                  </a:schemeClr>
                </a:solidFill>
                <a:latin typeface="+mn-lt"/>
              </a:rPr>
              <a:t>PiXL</a:t>
            </a:r>
            <a:r>
              <a:rPr lang="en-GB" sz="4400" b="1" dirty="0">
                <a:solidFill>
                  <a:schemeClr val="accent5">
                    <a:lumMod val="50000"/>
                  </a:schemeClr>
                </a:solidFill>
                <a:latin typeface="+mn-lt"/>
              </a:rPr>
              <a:t> approach to solving </a:t>
            </a:r>
            <a:r>
              <a:rPr lang="en-GB" sz="4400" b="1">
                <a:solidFill>
                  <a:schemeClr val="accent5">
                    <a:lumMod val="50000"/>
                  </a:schemeClr>
                </a:solidFill>
                <a:latin typeface="+mn-lt"/>
              </a:rPr>
              <a:t>word problems</a:t>
            </a:r>
            <a:endParaRPr lang="en-GB" sz="4400" b="1" dirty="0">
              <a:solidFill>
                <a:schemeClr val="accent5">
                  <a:lumMod val="50000"/>
                </a:schemeClr>
              </a:solidFill>
              <a:latin typeface="+mn-lt"/>
            </a:endParaRP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ctangle 3">
            <a:extLst>
              <a:ext uri="{FF2B5EF4-FFF2-40B4-BE49-F238E27FC236}">
                <a16:creationId xmlns:a16="http://schemas.microsoft.com/office/drawing/2014/main" id="{CE54006A-AA76-4A5D-8F61-5797D591C100}"/>
              </a:ext>
            </a:extLst>
          </p:cNvPr>
          <p:cNvSpPr/>
          <p:nvPr/>
        </p:nvSpPr>
        <p:spPr>
          <a:xfrm>
            <a:off x="3481137" y="1702676"/>
            <a:ext cx="2982726" cy="5298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0" y="125726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711B1EC1-7FF4-4547-B90C-0B2E8671C4D4}"/>
              </a:ext>
            </a:extLst>
          </p:cNvPr>
          <p:cNvSpPr/>
          <p:nvPr/>
        </p:nvSpPr>
        <p:spPr>
          <a:xfrm>
            <a:off x="8008883" y="1702677"/>
            <a:ext cx="2827564" cy="5033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79019" y="1519884"/>
            <a:ext cx="2073719" cy="1462872"/>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168203" y="1945475"/>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33595"/>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795411"/>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Ben picked 86 apples from his cousin’s apple tree. He gave 32 apples to his cousin and kept the rest. How many apples did Ben keep?</a:t>
            </a:r>
          </a:p>
        </p:txBody>
      </p:sp>
      <p:sp>
        <p:nvSpPr>
          <p:cNvPr id="6" name="Rectangle 5">
            <a:extLst>
              <a:ext uri="{FF2B5EF4-FFF2-40B4-BE49-F238E27FC236}">
                <a16:creationId xmlns:a16="http://schemas.microsoft.com/office/drawing/2014/main" id="{B365902F-F6EB-408C-8258-3DA0D4E05C42}"/>
              </a:ext>
            </a:extLst>
          </p:cNvPr>
          <p:cNvSpPr/>
          <p:nvPr/>
        </p:nvSpPr>
        <p:spPr>
          <a:xfrm>
            <a:off x="4229033" y="3070067"/>
            <a:ext cx="563685"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4C0A567-593B-4AFE-A4C0-1236AF6B3444}"/>
              </a:ext>
            </a:extLst>
          </p:cNvPr>
          <p:cNvSpPr/>
          <p:nvPr/>
        </p:nvSpPr>
        <p:spPr>
          <a:xfrm>
            <a:off x="3787878" y="2468970"/>
            <a:ext cx="553450"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keep</a:t>
              </a:r>
              <a:r>
                <a:rPr lang="en-GB" sz="3600" dirty="0">
                  <a:effectLst/>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648456" y="1641828"/>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Ben picked 86 apples from his cousin’s apple tree. He gave 32 apples to his cousin and kept the rest. How many apples did Ben keep?</a:t>
            </a:r>
          </a:p>
        </p:txBody>
      </p:sp>
      <p:sp>
        <p:nvSpPr>
          <p:cNvPr id="6" name="Rectangle 5">
            <a:extLst>
              <a:ext uri="{FF2B5EF4-FFF2-40B4-BE49-F238E27FC236}">
                <a16:creationId xmlns:a16="http://schemas.microsoft.com/office/drawing/2014/main" id="{B365902F-F6EB-408C-8258-3DA0D4E05C42}"/>
              </a:ext>
            </a:extLst>
          </p:cNvPr>
          <p:cNvSpPr/>
          <p:nvPr/>
        </p:nvSpPr>
        <p:spPr>
          <a:xfrm>
            <a:off x="3598144" y="2026635"/>
            <a:ext cx="50089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5F9925-5CA0-4EC8-AD85-FCE2D191059A}"/>
              </a:ext>
            </a:extLst>
          </p:cNvPr>
          <p:cNvSpPr/>
          <p:nvPr/>
        </p:nvSpPr>
        <p:spPr>
          <a:xfrm>
            <a:off x="3127123" y="2551949"/>
            <a:ext cx="471021"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17481" y="4195227"/>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cousin</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rest</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What did the cousin get given?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99258"/>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591126" y="1829409"/>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a:solidFill>
                  <a:schemeClr val="tx1"/>
                </a:solidFill>
              </a:rPr>
              <a:t>Ben picked 86 apples from his cousin’s apple tree. He gave 32 apples to his cousin and kept the rest. How many apples did Ben keep?</a:t>
            </a:r>
            <a:endParaRPr lang="en-GB" sz="3600" dirty="0">
              <a:solidFill>
                <a:schemeClr val="tx1"/>
              </a:solidFill>
            </a:endParaRP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204012" y="4396684"/>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54 apples</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Ben picked 86 apples from his cousin’s apple tree. He gave 32 apples to his cousin and kept the rest. How many apples did Ben keep?</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54 apples</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58952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begin with 86 because that is the total number of apples.</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661228"/>
            <a:ext cx="3560855" cy="139479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 will subtract 32 from 86. </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283243" y="4064150"/>
            <a:ext cx="4074696" cy="2208313"/>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Ben gives apples away which means he is going to have </a:t>
            </a:r>
            <a:r>
              <a:rPr lang="en-GB" sz="2400" b="1" dirty="0"/>
              <a:t>less </a:t>
            </a:r>
            <a:r>
              <a:rPr lang="en-GB" sz="2400" dirty="0"/>
              <a:t>apples, so I need to subtract.</a:t>
            </a: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939285" y="3801979"/>
            <a:ext cx="3092293"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  86</a:t>
            </a:r>
          </a:p>
          <a:p>
            <a:pPr algn="ctr"/>
            <a:r>
              <a:rPr lang="en-GB" sz="4000" u="sng" dirty="0"/>
              <a:t>- 32</a:t>
            </a:r>
          </a:p>
          <a:p>
            <a:pPr algn="ctr"/>
            <a:r>
              <a:rPr lang="en-GB" sz="4000" u="sng" dirty="0"/>
              <a:t>  54</a:t>
            </a:r>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2596</TotalTime>
  <Words>1643</Words>
  <Application>Microsoft Office PowerPoint</Application>
  <PresentationFormat>Widescreen</PresentationFormat>
  <Paragraphs>229</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Next Steps</vt:lpstr>
      <vt:lpstr>Your Turn</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214</cp:revision>
  <dcterms:created xsi:type="dcterms:W3CDTF">2017-03-29T13:14:03Z</dcterms:created>
  <dcterms:modified xsi:type="dcterms:W3CDTF">2019-11-04T09:00:51Z</dcterms:modified>
</cp:coreProperties>
</file>