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8" r:id="rId3"/>
    <p:sldId id="591" r:id="rId4"/>
    <p:sldId id="268" r:id="rId5"/>
    <p:sldId id="615" r:id="rId6"/>
    <p:sldId id="607" r:id="rId7"/>
    <p:sldId id="611" r:id="rId8"/>
    <p:sldId id="608" r:id="rId9"/>
    <p:sldId id="612" r:id="rId10"/>
    <p:sldId id="613" r:id="rId11"/>
    <p:sldId id="609" r:id="rId12"/>
    <p:sldId id="616" r:id="rId13"/>
    <p:sldId id="610" r:id="rId14"/>
    <p:sldId id="617" r:id="rId15"/>
    <p:sldId id="618" r:id="rId16"/>
    <p:sldId id="614" r:id="rId17"/>
    <p:sldId id="619" r:id="rId18"/>
    <p:sldId id="620" r:id="rId19"/>
    <p:sldId id="621" r:id="rId20"/>
    <p:sldId id="627" r:id="rId21"/>
    <p:sldId id="623" r:id="rId22"/>
    <p:sldId id="622" r:id="rId23"/>
    <p:sldId id="625" r:id="rId24"/>
    <p:sldId id="60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FE9"/>
    <a:srgbClr val="DA9ED3"/>
    <a:srgbClr val="BDBBBC"/>
    <a:srgbClr val="C9AFC4"/>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0" autoAdjust="0"/>
    <p:restoredTop sz="83571" autoAdjust="0"/>
  </p:normalViewPr>
  <p:slideViewPr>
    <p:cSldViewPr snapToGrid="0" snapToObjects="1">
      <p:cViewPr varScale="1">
        <p:scale>
          <a:sx n="60" d="100"/>
          <a:sy n="60" d="100"/>
        </p:scale>
        <p:origin x="1404" y="6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9D35A-67AD-4823-ADE9-55DCF7448BE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D715BAA4-65BB-4333-B9AD-03EC2FEF815A}">
      <dgm:prSet phldrT="[Text]" custT="1"/>
      <dgm:spPr>
        <a:solidFill>
          <a:schemeClr val="bg1">
            <a:alpha val="90000"/>
          </a:schemeClr>
        </a:solidFill>
      </dgm:spPr>
      <dgm:t>
        <a:bodyPr/>
        <a:lstStyle/>
        <a:p>
          <a:r>
            <a:rPr lang="en-GB" sz="2400" dirty="0"/>
            <a:t>Embed vocabulary</a:t>
          </a:r>
        </a:p>
      </dgm:t>
    </dgm:pt>
    <dgm:pt modelId="{4EC2423D-0411-4F8E-A2DB-8D21A80633A4}" type="parTrans" cxnId="{0A425D5E-B5C7-4189-80A7-5277472CC786}">
      <dgm:prSet/>
      <dgm:spPr/>
      <dgm:t>
        <a:bodyPr/>
        <a:lstStyle/>
        <a:p>
          <a:endParaRPr lang="en-GB"/>
        </a:p>
      </dgm:t>
    </dgm:pt>
    <dgm:pt modelId="{712A3576-9292-4413-B628-55706CAE8953}" type="sibTrans" cxnId="{0A425D5E-B5C7-4189-80A7-5277472CC786}">
      <dgm:prSet/>
      <dgm:spPr/>
      <dgm:t>
        <a:bodyPr/>
        <a:lstStyle/>
        <a:p>
          <a:endParaRPr lang="en-GB"/>
        </a:p>
      </dgm:t>
    </dgm:pt>
    <dgm:pt modelId="{1D2DB3E4-4271-493B-B83E-148B5559DAA5}">
      <dgm:prSet phldrT="[Text]" custT="1"/>
      <dgm:spPr/>
      <dgm:t>
        <a:bodyPr/>
        <a:lstStyle/>
        <a:p>
          <a:r>
            <a:rPr lang="en-GB" sz="2800" dirty="0"/>
            <a:t>Number-free zones</a:t>
          </a:r>
        </a:p>
      </dgm:t>
    </dgm:pt>
    <dgm:pt modelId="{5C0F8748-51BF-4627-A061-17D30B5A6286}" type="parTrans" cxnId="{9657D0EA-8D07-4B4E-8EA4-B988E8D141DC}">
      <dgm:prSet/>
      <dgm:spPr/>
      <dgm:t>
        <a:bodyPr/>
        <a:lstStyle/>
        <a:p>
          <a:endParaRPr lang="en-GB"/>
        </a:p>
      </dgm:t>
    </dgm:pt>
    <dgm:pt modelId="{A46EC9A6-366C-4D6A-AB40-A4734EA1B135}" type="sibTrans" cxnId="{9657D0EA-8D07-4B4E-8EA4-B988E8D141DC}">
      <dgm:prSet/>
      <dgm:spPr/>
      <dgm:t>
        <a:bodyPr/>
        <a:lstStyle/>
        <a:p>
          <a:endParaRPr lang="en-GB"/>
        </a:p>
      </dgm:t>
    </dgm:pt>
    <dgm:pt modelId="{F9962CBD-EFBC-4DDA-B1E7-500C6EED3585}">
      <dgm:prSet phldrT="[Text]" custT="1"/>
      <dgm:spPr/>
      <dgm:t>
        <a:bodyPr/>
        <a:lstStyle/>
        <a:p>
          <a:r>
            <a:rPr lang="en-GB" sz="2800" dirty="0"/>
            <a:t>Answer-free zones</a:t>
          </a:r>
        </a:p>
      </dgm:t>
    </dgm:pt>
    <dgm:pt modelId="{2A2C6DE6-05A5-4CDC-98EC-254D07DD81FA}" type="parTrans" cxnId="{D281FA3E-9712-4BA9-8A0D-C874D57CD1FA}">
      <dgm:prSet/>
      <dgm:spPr/>
      <dgm:t>
        <a:bodyPr/>
        <a:lstStyle/>
        <a:p>
          <a:endParaRPr lang="en-GB"/>
        </a:p>
      </dgm:t>
    </dgm:pt>
    <dgm:pt modelId="{D0853106-2B0D-4403-B137-27D32D4E607C}" type="sibTrans" cxnId="{D281FA3E-9712-4BA9-8A0D-C874D57CD1FA}">
      <dgm:prSet/>
      <dgm:spPr/>
      <dgm:t>
        <a:bodyPr/>
        <a:lstStyle/>
        <a:p>
          <a:endParaRPr lang="en-GB"/>
        </a:p>
      </dgm:t>
    </dgm:pt>
    <dgm:pt modelId="{63B8BAAE-1731-40C3-B680-336E21889FDE}">
      <dgm:prSet custT="1"/>
      <dgm:spPr/>
      <dgm:t>
        <a:bodyPr/>
        <a:lstStyle/>
        <a:p>
          <a:r>
            <a:rPr lang="en-GB" sz="2800" dirty="0"/>
            <a:t>Full problem</a:t>
          </a:r>
        </a:p>
      </dgm:t>
    </dgm:pt>
    <dgm:pt modelId="{C839B423-47DB-4C25-88E6-0D149BD0C8D2}" type="parTrans" cxnId="{237292DA-3F91-41D6-940A-4024B47763AC}">
      <dgm:prSet/>
      <dgm:spPr/>
      <dgm:t>
        <a:bodyPr/>
        <a:lstStyle/>
        <a:p>
          <a:endParaRPr lang="en-GB"/>
        </a:p>
      </dgm:t>
    </dgm:pt>
    <dgm:pt modelId="{106B8211-2391-42EA-908A-A467C7647699}" type="sibTrans" cxnId="{237292DA-3F91-41D6-940A-4024B47763AC}">
      <dgm:prSet/>
      <dgm:spPr/>
      <dgm:t>
        <a:bodyPr/>
        <a:lstStyle/>
        <a:p>
          <a:endParaRPr lang="en-GB"/>
        </a:p>
      </dgm:t>
    </dgm:pt>
    <dgm:pt modelId="{9885FFD9-3869-4E29-9144-2A2411FFE13B}">
      <dgm:prSet/>
      <dgm:spPr/>
      <dgm:t>
        <a:bodyPr/>
        <a:lstStyle/>
        <a:p>
          <a:r>
            <a:rPr lang="en-GB" dirty="0"/>
            <a:t>Teach the mathematical concept/skill being tested within the question</a:t>
          </a:r>
        </a:p>
      </dgm:t>
    </dgm:pt>
    <dgm:pt modelId="{0EE9E9AB-B487-4325-AA26-2F909C20793A}" type="parTrans" cxnId="{70CECABF-0FB2-492B-BDE3-E4663653E7FE}">
      <dgm:prSet/>
      <dgm:spPr/>
      <dgm:t>
        <a:bodyPr/>
        <a:lstStyle/>
        <a:p>
          <a:endParaRPr lang="en-GB"/>
        </a:p>
      </dgm:t>
    </dgm:pt>
    <dgm:pt modelId="{B99544AF-7F3A-44C6-B747-275DFEBD5069}" type="sibTrans" cxnId="{70CECABF-0FB2-492B-BDE3-E4663653E7FE}">
      <dgm:prSet/>
      <dgm:spPr/>
      <dgm:t>
        <a:bodyPr/>
        <a:lstStyle/>
        <a:p>
          <a:endParaRPr lang="en-GB"/>
        </a:p>
      </dgm:t>
    </dgm:pt>
    <dgm:pt modelId="{030E53F3-3E06-4D64-8795-6E8AD74FCA49}" type="pres">
      <dgm:prSet presAssocID="{B4B9D35A-67AD-4823-ADE9-55DCF7448BE1}" presName="Name0" presStyleCnt="0">
        <dgm:presLayoutVars>
          <dgm:chMax val="11"/>
          <dgm:chPref val="11"/>
          <dgm:dir/>
          <dgm:resizeHandles/>
        </dgm:presLayoutVars>
      </dgm:prSet>
      <dgm:spPr/>
    </dgm:pt>
    <dgm:pt modelId="{0FE79976-091F-4443-8E05-F2C02E53F1E7}" type="pres">
      <dgm:prSet presAssocID="{63B8BAAE-1731-40C3-B680-336E21889FDE}" presName="Accent5" presStyleCnt="0"/>
      <dgm:spPr/>
    </dgm:pt>
    <dgm:pt modelId="{406255CE-3CF6-4BDF-A520-93E914F897DE}" type="pres">
      <dgm:prSet presAssocID="{63B8BAAE-1731-40C3-B680-336E21889FDE}" presName="Accent" presStyleLbl="node1" presStyleIdx="0" presStyleCnt="5"/>
      <dgm:spPr>
        <a:solidFill>
          <a:srgbClr val="00B050"/>
        </a:solidFill>
      </dgm:spPr>
    </dgm:pt>
    <dgm:pt modelId="{A17E6014-EA00-476D-9C54-05A7AE61128B}" type="pres">
      <dgm:prSet presAssocID="{63B8BAAE-1731-40C3-B680-336E21889FDE}" presName="ParentBackground5" presStyleCnt="0"/>
      <dgm:spPr/>
    </dgm:pt>
    <dgm:pt modelId="{9F6CA228-AAC2-4CE5-8CC5-713B2C1FB8FF}" type="pres">
      <dgm:prSet presAssocID="{63B8BAAE-1731-40C3-B680-336E21889FDE}" presName="ParentBackground" presStyleLbl="fgAcc1" presStyleIdx="0" presStyleCnt="5"/>
      <dgm:spPr/>
    </dgm:pt>
    <dgm:pt modelId="{ACCE9E52-ABCD-4944-9E5C-30C40F7320C3}" type="pres">
      <dgm:prSet presAssocID="{63B8BAAE-1731-40C3-B680-336E21889FDE}" presName="Parent5" presStyleLbl="revTx" presStyleIdx="0" presStyleCnt="0">
        <dgm:presLayoutVars>
          <dgm:chMax val="1"/>
          <dgm:chPref val="1"/>
          <dgm:bulletEnabled val="1"/>
        </dgm:presLayoutVars>
      </dgm:prSet>
      <dgm:spPr/>
    </dgm:pt>
    <dgm:pt modelId="{F9D40742-994E-4AFF-8647-734A501E187E}" type="pres">
      <dgm:prSet presAssocID="{F9962CBD-EFBC-4DDA-B1E7-500C6EED3585}" presName="Accent4" presStyleCnt="0"/>
      <dgm:spPr/>
    </dgm:pt>
    <dgm:pt modelId="{D0A97E5C-AC7A-4AB2-852E-1C04449AC4FB}" type="pres">
      <dgm:prSet presAssocID="{F9962CBD-EFBC-4DDA-B1E7-500C6EED3585}" presName="Accent" presStyleLbl="node1" presStyleIdx="1" presStyleCnt="5"/>
      <dgm:spPr>
        <a:solidFill>
          <a:srgbClr val="00B0F0"/>
        </a:solidFill>
      </dgm:spPr>
    </dgm:pt>
    <dgm:pt modelId="{7CEED4DC-918A-4FE9-BAB4-FE59B107E5C8}" type="pres">
      <dgm:prSet presAssocID="{F9962CBD-EFBC-4DDA-B1E7-500C6EED3585}" presName="ParentBackground4" presStyleCnt="0"/>
      <dgm:spPr/>
    </dgm:pt>
    <dgm:pt modelId="{1577B1E4-2EEF-473F-87C3-2AC0B2EE8E57}" type="pres">
      <dgm:prSet presAssocID="{F9962CBD-EFBC-4DDA-B1E7-500C6EED3585}" presName="ParentBackground" presStyleLbl="fgAcc1" presStyleIdx="1" presStyleCnt="5" custLinFactNeighborX="1146" custLinFactNeighborY="-1720"/>
      <dgm:spPr/>
    </dgm:pt>
    <dgm:pt modelId="{5A568378-B387-415B-A1C9-0DE3AD2DFABE}" type="pres">
      <dgm:prSet presAssocID="{F9962CBD-EFBC-4DDA-B1E7-500C6EED3585}" presName="Parent4" presStyleLbl="revTx" presStyleIdx="0" presStyleCnt="0">
        <dgm:presLayoutVars>
          <dgm:chMax val="1"/>
          <dgm:chPref val="1"/>
          <dgm:bulletEnabled val="1"/>
        </dgm:presLayoutVars>
      </dgm:prSet>
      <dgm:spPr/>
    </dgm:pt>
    <dgm:pt modelId="{E6F913AF-8AA7-49A5-81A4-2BFD6C7D6116}" type="pres">
      <dgm:prSet presAssocID="{1D2DB3E4-4271-493B-B83E-148B5559DAA5}" presName="Accent3" presStyleCnt="0"/>
      <dgm:spPr/>
    </dgm:pt>
    <dgm:pt modelId="{874EC14F-F70E-49C2-BC88-4DD5BFA045B1}" type="pres">
      <dgm:prSet presAssocID="{1D2DB3E4-4271-493B-B83E-148B5559DAA5}" presName="Accent" presStyleLbl="node1" presStyleIdx="2" presStyleCnt="5"/>
      <dgm:spPr>
        <a:solidFill>
          <a:srgbClr val="FFFF00"/>
        </a:solidFill>
      </dgm:spPr>
    </dgm:pt>
    <dgm:pt modelId="{8DE9C6E5-4B1D-4280-91BC-B614058CF4A8}" type="pres">
      <dgm:prSet presAssocID="{1D2DB3E4-4271-493B-B83E-148B5559DAA5}" presName="ParentBackground3" presStyleCnt="0"/>
      <dgm:spPr/>
    </dgm:pt>
    <dgm:pt modelId="{45E2A76E-6CE9-46A9-91A5-EED7EF857AF2}" type="pres">
      <dgm:prSet presAssocID="{1D2DB3E4-4271-493B-B83E-148B5559DAA5}" presName="ParentBackground" presStyleLbl="fgAcc1" presStyleIdx="2" presStyleCnt="5"/>
      <dgm:spPr/>
    </dgm:pt>
    <dgm:pt modelId="{670F2574-E1EE-4C78-B774-98889C176B0B}" type="pres">
      <dgm:prSet presAssocID="{1D2DB3E4-4271-493B-B83E-148B5559DAA5}" presName="Parent3" presStyleLbl="revTx" presStyleIdx="0" presStyleCnt="0">
        <dgm:presLayoutVars>
          <dgm:chMax val="1"/>
          <dgm:chPref val="1"/>
          <dgm:bulletEnabled val="1"/>
        </dgm:presLayoutVars>
      </dgm:prSet>
      <dgm:spPr/>
    </dgm:pt>
    <dgm:pt modelId="{FC7F3D8A-B1A5-4239-9090-0210CBECF981}" type="pres">
      <dgm:prSet presAssocID="{D715BAA4-65BB-4333-B9AD-03EC2FEF815A}" presName="Accent2" presStyleCnt="0"/>
      <dgm:spPr/>
    </dgm:pt>
    <dgm:pt modelId="{479E8DD8-45C5-49D1-BCE2-981F67C9F11D}" type="pres">
      <dgm:prSet presAssocID="{D715BAA4-65BB-4333-B9AD-03EC2FEF815A}" presName="Accent" presStyleLbl="node1" presStyleIdx="3" presStyleCnt="5"/>
      <dgm:spPr>
        <a:solidFill>
          <a:srgbClr val="FF0000"/>
        </a:solidFill>
      </dgm:spPr>
    </dgm:pt>
    <dgm:pt modelId="{ED0606C9-EEEC-4F0D-B470-974D61F8E160}" type="pres">
      <dgm:prSet presAssocID="{D715BAA4-65BB-4333-B9AD-03EC2FEF815A}" presName="ParentBackground2" presStyleCnt="0"/>
      <dgm:spPr/>
    </dgm:pt>
    <dgm:pt modelId="{4EFA10FA-2857-48EE-844F-4939C8159F00}" type="pres">
      <dgm:prSet presAssocID="{D715BAA4-65BB-4333-B9AD-03EC2FEF815A}" presName="ParentBackground" presStyleLbl="fgAcc1" presStyleIdx="3" presStyleCnt="5"/>
      <dgm:spPr/>
    </dgm:pt>
    <dgm:pt modelId="{03A5894B-F5AB-4D51-BC62-ED060E385857}" type="pres">
      <dgm:prSet presAssocID="{D715BAA4-65BB-4333-B9AD-03EC2FEF815A}" presName="Parent2" presStyleLbl="revTx" presStyleIdx="0" presStyleCnt="0">
        <dgm:presLayoutVars>
          <dgm:chMax val="1"/>
          <dgm:chPref val="1"/>
          <dgm:bulletEnabled val="1"/>
        </dgm:presLayoutVars>
      </dgm:prSet>
      <dgm:spPr/>
    </dgm:pt>
    <dgm:pt modelId="{F61C239C-5FFC-41E7-B124-E678209B61D2}" type="pres">
      <dgm:prSet presAssocID="{9885FFD9-3869-4E29-9144-2A2411FFE13B}" presName="Accent1" presStyleCnt="0"/>
      <dgm:spPr/>
    </dgm:pt>
    <dgm:pt modelId="{F8652F0A-9B41-4998-921F-88E2DADCCA80}" type="pres">
      <dgm:prSet presAssocID="{9885FFD9-3869-4E29-9144-2A2411FFE13B}" presName="Accent" presStyleLbl="node1" presStyleIdx="4" presStyleCnt="5"/>
      <dgm:spPr/>
    </dgm:pt>
    <dgm:pt modelId="{23974F0A-CB3A-415C-A652-B090FFC99931}" type="pres">
      <dgm:prSet presAssocID="{9885FFD9-3869-4E29-9144-2A2411FFE13B}" presName="ParentBackground1" presStyleCnt="0"/>
      <dgm:spPr/>
    </dgm:pt>
    <dgm:pt modelId="{F2D0657E-FA27-46FB-B797-A41B3FC73954}" type="pres">
      <dgm:prSet presAssocID="{9885FFD9-3869-4E29-9144-2A2411FFE13B}" presName="ParentBackground" presStyleLbl="fgAcc1" presStyleIdx="4" presStyleCnt="5"/>
      <dgm:spPr/>
    </dgm:pt>
    <dgm:pt modelId="{C0FEB17C-AD89-4C71-B779-917781057A35}" type="pres">
      <dgm:prSet presAssocID="{9885FFD9-3869-4E29-9144-2A2411FFE13B}" presName="Parent1" presStyleLbl="revTx" presStyleIdx="0" presStyleCnt="0">
        <dgm:presLayoutVars>
          <dgm:chMax val="1"/>
          <dgm:chPref val="1"/>
          <dgm:bulletEnabled val="1"/>
        </dgm:presLayoutVars>
      </dgm:prSet>
      <dgm:spPr/>
    </dgm:pt>
  </dgm:ptLst>
  <dgm:cxnLst>
    <dgm:cxn modelId="{F4D8CC13-E082-49B1-B334-CE3D13E0E473}" type="presOf" srcId="{63B8BAAE-1731-40C3-B680-336E21889FDE}" destId="{ACCE9E52-ABCD-4944-9E5C-30C40F7320C3}" srcOrd="1" destOrd="0" presId="urn:microsoft.com/office/officeart/2011/layout/CircleProcess"/>
    <dgm:cxn modelId="{D281FA3E-9712-4BA9-8A0D-C874D57CD1FA}" srcId="{B4B9D35A-67AD-4823-ADE9-55DCF7448BE1}" destId="{F9962CBD-EFBC-4DDA-B1E7-500C6EED3585}" srcOrd="3" destOrd="0" parTransId="{2A2C6DE6-05A5-4CDC-98EC-254D07DD81FA}" sibTransId="{D0853106-2B0D-4403-B137-27D32D4E607C}"/>
    <dgm:cxn modelId="{0A425D5E-B5C7-4189-80A7-5277472CC786}" srcId="{B4B9D35A-67AD-4823-ADE9-55DCF7448BE1}" destId="{D715BAA4-65BB-4333-B9AD-03EC2FEF815A}" srcOrd="1" destOrd="0" parTransId="{4EC2423D-0411-4F8E-A2DB-8D21A80633A4}" sibTransId="{712A3576-9292-4413-B628-55706CAE8953}"/>
    <dgm:cxn modelId="{F1D91664-A779-4F77-9B44-A1B39EEB0A28}" type="presOf" srcId="{1D2DB3E4-4271-493B-B83E-148B5559DAA5}" destId="{45E2A76E-6CE9-46A9-91A5-EED7EF857AF2}" srcOrd="0" destOrd="0" presId="urn:microsoft.com/office/officeart/2011/layout/CircleProcess"/>
    <dgm:cxn modelId="{05E3B34A-ACED-4BC6-A466-97DC8C629ADF}" type="presOf" srcId="{D715BAA4-65BB-4333-B9AD-03EC2FEF815A}" destId="{03A5894B-F5AB-4D51-BC62-ED060E385857}" srcOrd="1" destOrd="0" presId="urn:microsoft.com/office/officeart/2011/layout/CircleProcess"/>
    <dgm:cxn modelId="{160BF94A-CB7B-4A06-9456-A38EF2AA8804}" type="presOf" srcId="{1D2DB3E4-4271-493B-B83E-148B5559DAA5}" destId="{670F2574-E1EE-4C78-B774-98889C176B0B}" srcOrd="1" destOrd="0" presId="urn:microsoft.com/office/officeart/2011/layout/CircleProcess"/>
    <dgm:cxn modelId="{CBBABB7A-E148-47AF-AD5F-23406960A65D}" type="presOf" srcId="{B4B9D35A-67AD-4823-ADE9-55DCF7448BE1}" destId="{030E53F3-3E06-4D64-8795-6E8AD74FCA49}" srcOrd="0" destOrd="0" presId="urn:microsoft.com/office/officeart/2011/layout/CircleProcess"/>
    <dgm:cxn modelId="{1DA2FC9B-E860-4204-BDED-992C635BE24B}" type="presOf" srcId="{F9962CBD-EFBC-4DDA-B1E7-500C6EED3585}" destId="{5A568378-B387-415B-A1C9-0DE3AD2DFABE}" srcOrd="1" destOrd="0" presId="urn:microsoft.com/office/officeart/2011/layout/CircleProcess"/>
    <dgm:cxn modelId="{8921959F-E77D-4477-9B59-AE2E3852A955}" type="presOf" srcId="{F9962CBD-EFBC-4DDA-B1E7-500C6EED3585}" destId="{1577B1E4-2EEF-473F-87C3-2AC0B2EE8E57}" srcOrd="0" destOrd="0" presId="urn:microsoft.com/office/officeart/2011/layout/CircleProcess"/>
    <dgm:cxn modelId="{70CECABF-0FB2-492B-BDE3-E4663653E7FE}" srcId="{B4B9D35A-67AD-4823-ADE9-55DCF7448BE1}" destId="{9885FFD9-3869-4E29-9144-2A2411FFE13B}" srcOrd="0" destOrd="0" parTransId="{0EE9E9AB-B487-4325-AA26-2F909C20793A}" sibTransId="{B99544AF-7F3A-44C6-B747-275DFEBD5069}"/>
    <dgm:cxn modelId="{237292DA-3F91-41D6-940A-4024B47763AC}" srcId="{B4B9D35A-67AD-4823-ADE9-55DCF7448BE1}" destId="{63B8BAAE-1731-40C3-B680-336E21889FDE}" srcOrd="4" destOrd="0" parTransId="{C839B423-47DB-4C25-88E6-0D149BD0C8D2}" sibTransId="{106B8211-2391-42EA-908A-A467C7647699}"/>
    <dgm:cxn modelId="{9657D0EA-8D07-4B4E-8EA4-B988E8D141DC}" srcId="{B4B9D35A-67AD-4823-ADE9-55DCF7448BE1}" destId="{1D2DB3E4-4271-493B-B83E-148B5559DAA5}" srcOrd="2" destOrd="0" parTransId="{5C0F8748-51BF-4627-A061-17D30B5A6286}" sibTransId="{A46EC9A6-366C-4D6A-AB40-A4734EA1B135}"/>
    <dgm:cxn modelId="{F3D2F4EB-9AC0-45A4-99AF-6B16FFDEC3F6}" type="presOf" srcId="{9885FFD9-3869-4E29-9144-2A2411FFE13B}" destId="{F2D0657E-FA27-46FB-B797-A41B3FC73954}" srcOrd="0" destOrd="0" presId="urn:microsoft.com/office/officeart/2011/layout/CircleProcess"/>
    <dgm:cxn modelId="{BBA745EE-F7C7-4986-A2BA-FD595EA764F4}" type="presOf" srcId="{9885FFD9-3869-4E29-9144-2A2411FFE13B}" destId="{C0FEB17C-AD89-4C71-B779-917781057A35}" srcOrd="1" destOrd="0" presId="urn:microsoft.com/office/officeart/2011/layout/CircleProcess"/>
    <dgm:cxn modelId="{D182CCEE-5FB6-4F12-A9D2-DEB1674E5A5B}" type="presOf" srcId="{D715BAA4-65BB-4333-B9AD-03EC2FEF815A}" destId="{4EFA10FA-2857-48EE-844F-4939C8159F00}" srcOrd="0" destOrd="0" presId="urn:microsoft.com/office/officeart/2011/layout/CircleProcess"/>
    <dgm:cxn modelId="{91F39BF8-3B14-4134-9057-081457460988}" type="presOf" srcId="{63B8BAAE-1731-40C3-B680-336E21889FDE}" destId="{9F6CA228-AAC2-4CE5-8CC5-713B2C1FB8FF}" srcOrd="0" destOrd="0" presId="urn:microsoft.com/office/officeart/2011/layout/CircleProcess"/>
    <dgm:cxn modelId="{76025782-5047-40C0-8658-DC81366AD734}" type="presParOf" srcId="{030E53F3-3E06-4D64-8795-6E8AD74FCA49}" destId="{0FE79976-091F-4443-8E05-F2C02E53F1E7}" srcOrd="0" destOrd="0" presId="urn:microsoft.com/office/officeart/2011/layout/CircleProcess"/>
    <dgm:cxn modelId="{D0CA8184-AF17-41C5-B835-11DB8BE351EC}" type="presParOf" srcId="{0FE79976-091F-4443-8E05-F2C02E53F1E7}" destId="{406255CE-3CF6-4BDF-A520-93E914F897DE}" srcOrd="0" destOrd="0" presId="urn:microsoft.com/office/officeart/2011/layout/CircleProcess"/>
    <dgm:cxn modelId="{5A2F4F74-BCE8-4D04-B845-20FF806601A4}" type="presParOf" srcId="{030E53F3-3E06-4D64-8795-6E8AD74FCA49}" destId="{A17E6014-EA00-476D-9C54-05A7AE61128B}" srcOrd="1" destOrd="0" presId="urn:microsoft.com/office/officeart/2011/layout/CircleProcess"/>
    <dgm:cxn modelId="{31FF102D-A71F-4637-8401-863CA2D21F5A}" type="presParOf" srcId="{A17E6014-EA00-476D-9C54-05A7AE61128B}" destId="{9F6CA228-AAC2-4CE5-8CC5-713B2C1FB8FF}" srcOrd="0" destOrd="0" presId="urn:microsoft.com/office/officeart/2011/layout/CircleProcess"/>
    <dgm:cxn modelId="{F2E25417-D046-44EA-9D28-2DE22C48EBC1}" type="presParOf" srcId="{030E53F3-3E06-4D64-8795-6E8AD74FCA49}" destId="{ACCE9E52-ABCD-4944-9E5C-30C40F7320C3}" srcOrd="2" destOrd="0" presId="urn:microsoft.com/office/officeart/2011/layout/CircleProcess"/>
    <dgm:cxn modelId="{915B9AFE-4EF9-489D-A30B-35460DD3C927}" type="presParOf" srcId="{030E53F3-3E06-4D64-8795-6E8AD74FCA49}" destId="{F9D40742-994E-4AFF-8647-734A501E187E}" srcOrd="3" destOrd="0" presId="urn:microsoft.com/office/officeart/2011/layout/CircleProcess"/>
    <dgm:cxn modelId="{012D54EA-F819-43FC-B6A3-9B47050F29CB}" type="presParOf" srcId="{F9D40742-994E-4AFF-8647-734A501E187E}" destId="{D0A97E5C-AC7A-4AB2-852E-1C04449AC4FB}" srcOrd="0" destOrd="0" presId="urn:microsoft.com/office/officeart/2011/layout/CircleProcess"/>
    <dgm:cxn modelId="{A5347E08-EE72-444A-B53D-149CBCEA167C}" type="presParOf" srcId="{030E53F3-3E06-4D64-8795-6E8AD74FCA49}" destId="{7CEED4DC-918A-4FE9-BAB4-FE59B107E5C8}" srcOrd="4" destOrd="0" presId="urn:microsoft.com/office/officeart/2011/layout/CircleProcess"/>
    <dgm:cxn modelId="{627B4D2E-BB64-4CD8-92E2-946C06AC012A}" type="presParOf" srcId="{7CEED4DC-918A-4FE9-BAB4-FE59B107E5C8}" destId="{1577B1E4-2EEF-473F-87C3-2AC0B2EE8E57}" srcOrd="0" destOrd="0" presId="urn:microsoft.com/office/officeart/2011/layout/CircleProcess"/>
    <dgm:cxn modelId="{D154EBFB-1936-4273-A2AD-3577FD915604}" type="presParOf" srcId="{030E53F3-3E06-4D64-8795-6E8AD74FCA49}" destId="{5A568378-B387-415B-A1C9-0DE3AD2DFABE}" srcOrd="5" destOrd="0" presId="urn:microsoft.com/office/officeart/2011/layout/CircleProcess"/>
    <dgm:cxn modelId="{E8EF6607-DC10-4CC5-B730-7274F11DFAFA}" type="presParOf" srcId="{030E53F3-3E06-4D64-8795-6E8AD74FCA49}" destId="{E6F913AF-8AA7-49A5-81A4-2BFD6C7D6116}" srcOrd="6" destOrd="0" presId="urn:microsoft.com/office/officeart/2011/layout/CircleProcess"/>
    <dgm:cxn modelId="{BD6E2BF9-7C0B-44D5-B145-BBD587C7ED1B}" type="presParOf" srcId="{E6F913AF-8AA7-49A5-81A4-2BFD6C7D6116}" destId="{874EC14F-F70E-49C2-BC88-4DD5BFA045B1}" srcOrd="0" destOrd="0" presId="urn:microsoft.com/office/officeart/2011/layout/CircleProcess"/>
    <dgm:cxn modelId="{3A10A019-A5B1-4C5B-9E26-6FDEBC3F9CE1}" type="presParOf" srcId="{030E53F3-3E06-4D64-8795-6E8AD74FCA49}" destId="{8DE9C6E5-4B1D-4280-91BC-B614058CF4A8}" srcOrd="7" destOrd="0" presId="urn:microsoft.com/office/officeart/2011/layout/CircleProcess"/>
    <dgm:cxn modelId="{175631EB-83CB-4192-8BA3-B251FDA41F28}" type="presParOf" srcId="{8DE9C6E5-4B1D-4280-91BC-B614058CF4A8}" destId="{45E2A76E-6CE9-46A9-91A5-EED7EF857AF2}" srcOrd="0" destOrd="0" presId="urn:microsoft.com/office/officeart/2011/layout/CircleProcess"/>
    <dgm:cxn modelId="{2926524E-27CE-4F12-91F3-2C4F1AD8BE20}" type="presParOf" srcId="{030E53F3-3E06-4D64-8795-6E8AD74FCA49}" destId="{670F2574-E1EE-4C78-B774-98889C176B0B}" srcOrd="8" destOrd="0" presId="urn:microsoft.com/office/officeart/2011/layout/CircleProcess"/>
    <dgm:cxn modelId="{8810DF5F-D5F5-4C68-8154-C674B97AB1E4}" type="presParOf" srcId="{030E53F3-3E06-4D64-8795-6E8AD74FCA49}" destId="{FC7F3D8A-B1A5-4239-9090-0210CBECF981}" srcOrd="9" destOrd="0" presId="urn:microsoft.com/office/officeart/2011/layout/CircleProcess"/>
    <dgm:cxn modelId="{1664E06D-7C67-4293-833C-E537B42B03CE}" type="presParOf" srcId="{FC7F3D8A-B1A5-4239-9090-0210CBECF981}" destId="{479E8DD8-45C5-49D1-BCE2-981F67C9F11D}" srcOrd="0" destOrd="0" presId="urn:microsoft.com/office/officeart/2011/layout/CircleProcess"/>
    <dgm:cxn modelId="{A559D313-A489-4C76-8CBC-62FCE06A31E2}" type="presParOf" srcId="{030E53F3-3E06-4D64-8795-6E8AD74FCA49}" destId="{ED0606C9-EEEC-4F0D-B470-974D61F8E160}" srcOrd="10" destOrd="0" presId="urn:microsoft.com/office/officeart/2011/layout/CircleProcess"/>
    <dgm:cxn modelId="{D1F8D4E9-D4C8-4E32-B332-43B94D4018CA}" type="presParOf" srcId="{ED0606C9-EEEC-4F0D-B470-974D61F8E160}" destId="{4EFA10FA-2857-48EE-844F-4939C8159F00}" srcOrd="0" destOrd="0" presId="urn:microsoft.com/office/officeart/2011/layout/CircleProcess"/>
    <dgm:cxn modelId="{ECDED8E1-3AF7-48BE-A149-680461E85A7B}" type="presParOf" srcId="{030E53F3-3E06-4D64-8795-6E8AD74FCA49}" destId="{03A5894B-F5AB-4D51-BC62-ED060E385857}" srcOrd="11" destOrd="0" presId="urn:microsoft.com/office/officeart/2011/layout/CircleProcess"/>
    <dgm:cxn modelId="{F202E2C7-6E3A-41A2-90BD-27741957AD53}" type="presParOf" srcId="{030E53F3-3E06-4D64-8795-6E8AD74FCA49}" destId="{F61C239C-5FFC-41E7-B124-E678209B61D2}" srcOrd="12" destOrd="0" presId="urn:microsoft.com/office/officeart/2011/layout/CircleProcess"/>
    <dgm:cxn modelId="{178F72D8-C6E0-486F-BAC5-A78981D5B767}" type="presParOf" srcId="{F61C239C-5FFC-41E7-B124-E678209B61D2}" destId="{F8652F0A-9B41-4998-921F-88E2DADCCA80}" srcOrd="0" destOrd="0" presId="urn:microsoft.com/office/officeart/2011/layout/CircleProcess"/>
    <dgm:cxn modelId="{33F93815-30F6-44D8-913A-0EC90CF24487}" type="presParOf" srcId="{030E53F3-3E06-4D64-8795-6E8AD74FCA49}" destId="{23974F0A-CB3A-415C-A652-B090FFC99931}" srcOrd="13" destOrd="0" presId="urn:microsoft.com/office/officeart/2011/layout/CircleProcess"/>
    <dgm:cxn modelId="{00937747-6473-43A7-9797-957907E83154}" type="presParOf" srcId="{23974F0A-CB3A-415C-A652-B090FFC99931}" destId="{F2D0657E-FA27-46FB-B797-A41B3FC73954}" srcOrd="0" destOrd="0" presId="urn:microsoft.com/office/officeart/2011/layout/CircleProcess"/>
    <dgm:cxn modelId="{EE8118CB-8481-414F-927B-B3F5957EB802}" type="presParOf" srcId="{030E53F3-3E06-4D64-8795-6E8AD74FCA49}" destId="{C0FEB17C-AD89-4C71-B779-917781057A35}" srcOrd="14"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255CE-3CF6-4BDF-A520-93E914F897DE}">
      <dsp:nvSpPr>
        <dsp:cNvPr id="0" name=""/>
        <dsp:cNvSpPr/>
      </dsp:nvSpPr>
      <dsp:spPr>
        <a:xfrm>
          <a:off x="9480947" y="1428503"/>
          <a:ext cx="2161810" cy="216216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CA228-AAC2-4CE5-8CC5-713B2C1FB8FF}">
      <dsp:nvSpPr>
        <dsp:cNvPr id="0" name=""/>
        <dsp:cNvSpPr/>
      </dsp:nvSpPr>
      <dsp:spPr>
        <a:xfrm>
          <a:off x="9552279"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Full problem</a:t>
          </a:r>
        </a:p>
      </dsp:txBody>
      <dsp:txXfrm>
        <a:off x="9841057" y="1788927"/>
        <a:ext cx="1441590" cy="1441316"/>
      </dsp:txXfrm>
    </dsp:sp>
    <dsp:sp modelId="{D0A97E5C-AC7A-4AB2-852E-1C04449AC4FB}">
      <dsp:nvSpPr>
        <dsp:cNvPr id="0" name=""/>
        <dsp:cNvSpPr/>
      </dsp:nvSpPr>
      <dsp:spPr>
        <a:xfrm rot="2700000">
          <a:off x="7245630" y="1428615"/>
          <a:ext cx="2161560" cy="2161560"/>
        </a:xfrm>
        <a:prstGeom prst="teardrop">
          <a:avLst>
            <a:gd name="adj" fmla="val 1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7B1E4-2EEF-473F-87C3-2AC0B2EE8E57}">
      <dsp:nvSpPr>
        <dsp:cNvPr id="0" name=""/>
        <dsp:cNvSpPr/>
      </dsp:nvSpPr>
      <dsp:spPr>
        <a:xfrm>
          <a:off x="7342264" y="1465879"/>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Answer-free zones</a:t>
          </a:r>
        </a:p>
      </dsp:txBody>
      <dsp:txXfrm>
        <a:off x="7629891" y="1754218"/>
        <a:ext cx="1441590" cy="1441316"/>
      </dsp:txXfrm>
    </dsp:sp>
    <dsp:sp modelId="{874EC14F-F70E-49C2-BC88-4DD5BFA045B1}">
      <dsp:nvSpPr>
        <dsp:cNvPr id="0" name=""/>
        <dsp:cNvSpPr/>
      </dsp:nvSpPr>
      <dsp:spPr>
        <a:xfrm rot="2700000">
          <a:off x="5012488" y="1428615"/>
          <a:ext cx="2161560" cy="2161560"/>
        </a:xfrm>
        <a:prstGeom prst="teardrop">
          <a:avLst>
            <a:gd name="adj" fmla="val 10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2A76E-6CE9-46A9-91A5-EED7EF857AF2}">
      <dsp:nvSpPr>
        <dsp:cNvPr id="0" name=""/>
        <dsp:cNvSpPr/>
      </dsp:nvSpPr>
      <dsp:spPr>
        <a:xfrm>
          <a:off x="5084845"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Number-free zones</a:t>
          </a:r>
        </a:p>
      </dsp:txBody>
      <dsp:txXfrm>
        <a:off x="5372473" y="1788927"/>
        <a:ext cx="1441590" cy="1441316"/>
      </dsp:txXfrm>
    </dsp:sp>
    <dsp:sp modelId="{479E8DD8-45C5-49D1-BCE2-981F67C9F11D}">
      <dsp:nvSpPr>
        <dsp:cNvPr id="0" name=""/>
        <dsp:cNvSpPr/>
      </dsp:nvSpPr>
      <dsp:spPr>
        <a:xfrm rot="2700000">
          <a:off x="2778196" y="1428615"/>
          <a:ext cx="2161560" cy="2161560"/>
        </a:xfrm>
        <a:prstGeom prst="teardrop">
          <a:avLst>
            <a:gd name="adj" fmla="val 1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A10FA-2857-48EE-844F-4939C8159F00}">
      <dsp:nvSpPr>
        <dsp:cNvPr id="0" name=""/>
        <dsp:cNvSpPr/>
      </dsp:nvSpPr>
      <dsp:spPr>
        <a:xfrm>
          <a:off x="2850553" y="1500588"/>
          <a:ext cx="2017996" cy="2017994"/>
        </a:xfrm>
        <a:prstGeom prst="ellipse">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Embed vocabulary</a:t>
          </a:r>
        </a:p>
      </dsp:txBody>
      <dsp:txXfrm>
        <a:off x="3139331" y="1788927"/>
        <a:ext cx="1441590" cy="1441316"/>
      </dsp:txXfrm>
    </dsp:sp>
    <dsp:sp modelId="{F8652F0A-9B41-4998-921F-88E2DADCCA80}">
      <dsp:nvSpPr>
        <dsp:cNvPr id="0" name=""/>
        <dsp:cNvSpPr/>
      </dsp:nvSpPr>
      <dsp:spPr>
        <a:xfrm rot="2700000">
          <a:off x="543903" y="1428615"/>
          <a:ext cx="2161560" cy="216156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0657E-FA27-46FB-B797-A41B3FC73954}">
      <dsp:nvSpPr>
        <dsp:cNvPr id="0" name=""/>
        <dsp:cNvSpPr/>
      </dsp:nvSpPr>
      <dsp:spPr>
        <a:xfrm>
          <a:off x="616260"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Teach the mathematical concept/skill being tested within the question</a:t>
          </a:r>
        </a:p>
      </dsp:txBody>
      <dsp:txXfrm>
        <a:off x="905039" y="1788927"/>
        <a:ext cx="1441590" cy="144131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04/11/2019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56179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410042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14744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43413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003946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998980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912914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95607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306952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06064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995619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35228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3834889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3193695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412038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7A258-00DE-3E42-AD58-36FE5E0CF540}" type="slidenum">
              <a:rPr lang="en-US" smtClean="0"/>
              <a:t>3</a:t>
            </a:fld>
            <a:endParaRPr lang="en-US" dirty="0"/>
          </a:p>
        </p:txBody>
      </p:sp>
    </p:spTree>
    <p:extLst>
      <p:ext uri="{BB962C8B-B14F-4D97-AF65-F5344CB8AC3E}">
        <p14:creationId xmlns:p14="http://schemas.microsoft.com/office/powerpoint/2010/main" val="109022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44846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97497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83765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140614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76535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173790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11/4/2019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tm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auth.pixl.org.uk/primary#!/Resources//Currency/Whole%20School%20Materials/English/Reading/Developing%20Inference%C2%A0"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October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PiXL Club Limited, 2019</a:t>
            </a:r>
            <a:r>
              <a:rPr lang="en-US" sz="1600" dirty="0">
                <a:effectLst/>
              </a:rPr>
              <a:t> </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303641" y="619400"/>
            <a:ext cx="7518442" cy="1262749"/>
          </a:xfrm>
          <a:prstGeom prst="rect">
            <a:avLst/>
          </a:prstGeom>
          <a:solidFill>
            <a:srgbClr val="EDCF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rgbClr val="002060"/>
                </a:solidFill>
              </a:rPr>
              <a:t>Y3-4 Solving Word Problems </a:t>
            </a:r>
          </a:p>
        </p:txBody>
      </p:sp>
      <p:sp>
        <p:nvSpPr>
          <p:cNvPr id="9" name="Rectangle 8">
            <a:extLst>
              <a:ext uri="{FF2B5EF4-FFF2-40B4-BE49-F238E27FC236}">
                <a16:creationId xmlns:a16="http://schemas.microsoft.com/office/drawing/2014/main" id="{BBF23224-5A9B-4488-922E-34F24AEE54D4}"/>
              </a:ext>
            </a:extLst>
          </p:cNvPr>
          <p:cNvSpPr/>
          <p:nvPr/>
        </p:nvSpPr>
        <p:spPr>
          <a:xfrm>
            <a:off x="2548038" y="2187930"/>
            <a:ext cx="7060684" cy="126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i="1" dirty="0">
                <a:solidFill>
                  <a:srgbClr val="002060"/>
                </a:solidFill>
              </a:rPr>
              <a:t>Fractions</a:t>
            </a: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350161"/>
            <a:ext cx="3560855" cy="38717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Paula has a banana loaf that she cuts into 6 </a:t>
            </a:r>
            <a:r>
              <a:rPr lang="en-GB" sz="2800" b="1" dirty="0">
                <a:solidFill>
                  <a:schemeClr val="tx1"/>
                </a:solidFill>
              </a:rPr>
              <a:t>equal</a:t>
            </a:r>
            <a:r>
              <a:rPr lang="en-GB" sz="2800" dirty="0">
                <a:solidFill>
                  <a:schemeClr val="tx1"/>
                </a:solidFill>
              </a:rPr>
              <a:t> pieces. Paula eats 1 piece and Tom eats 2 pieces. What fraction of the banana loaf have Paula and Tom eaten altogether?</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D5AE1B8-D284-4F0D-85D6-E3A2C7F27672}"/>
                  </a:ext>
                </a:extLst>
              </p:cNvPr>
              <p:cNvSpPr/>
              <p:nvPr/>
            </p:nvSpPr>
            <p:spPr>
              <a:xfrm>
                <a:off x="273209" y="5455255"/>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a:t>
                </a:r>
                <a14:m>
                  <m:oMath xmlns:m="http://schemas.openxmlformats.org/officeDocument/2006/math">
                    <m:f>
                      <m:fPr>
                        <m:ctrlPr>
                          <a:rPr lang="en-GB" sz="3200" b="1" i="1" smtClean="0">
                            <a:solidFill>
                              <a:schemeClr val="tx1"/>
                            </a:solidFill>
                            <a:latin typeface="Cambria Math" panose="02040503050406030204" pitchFamily="18" charset="0"/>
                          </a:rPr>
                        </m:ctrlPr>
                      </m:fPr>
                      <m:num>
                        <m:r>
                          <a:rPr lang="en-GB" sz="3200" b="1" i="1" smtClean="0">
                            <a:solidFill>
                              <a:schemeClr val="tx1"/>
                            </a:solidFill>
                            <a:latin typeface="Cambria Math" panose="02040503050406030204" pitchFamily="18" charset="0"/>
                          </a:rPr>
                          <m:t>𝟑</m:t>
                        </m:r>
                      </m:num>
                      <m:den>
                        <m:r>
                          <a:rPr lang="en-GB" sz="3200" b="1" i="1" smtClean="0">
                            <a:solidFill>
                              <a:schemeClr val="tx1"/>
                            </a:solidFill>
                            <a:latin typeface="Cambria Math" panose="02040503050406030204" pitchFamily="18" charset="0"/>
                          </a:rPr>
                          <m:t>𝟔</m:t>
                        </m:r>
                      </m:den>
                    </m:f>
                  </m:oMath>
                </a14:m>
                <a:r>
                  <a:rPr lang="en-GB" sz="3200" b="1" dirty="0">
                    <a:solidFill>
                      <a:schemeClr val="tx1"/>
                    </a:solidFill>
                  </a:rPr>
                  <a:t> or </a:t>
                </a:r>
                <a14:m>
                  <m:oMath xmlns:m="http://schemas.openxmlformats.org/officeDocument/2006/math">
                    <m:f>
                      <m:fPr>
                        <m:ctrlPr>
                          <a:rPr lang="en-GB" sz="3200" b="1" i="1" smtClean="0">
                            <a:solidFill>
                              <a:schemeClr val="tx1"/>
                            </a:solidFill>
                            <a:latin typeface="Cambria Math" panose="02040503050406030204" pitchFamily="18" charset="0"/>
                          </a:rPr>
                        </m:ctrlPr>
                      </m:fPr>
                      <m:num>
                        <m:r>
                          <a:rPr lang="en-GB" sz="3200" b="1" i="1" smtClean="0">
                            <a:solidFill>
                              <a:schemeClr val="tx1"/>
                            </a:solidFill>
                            <a:latin typeface="Cambria Math" panose="02040503050406030204" pitchFamily="18" charset="0"/>
                          </a:rPr>
                          <m:t>𝟏</m:t>
                        </m:r>
                      </m:num>
                      <m:den>
                        <m:r>
                          <a:rPr lang="en-GB" sz="3200" b="1" i="1" smtClean="0">
                            <a:solidFill>
                              <a:schemeClr val="tx1"/>
                            </a:solidFill>
                            <a:latin typeface="Cambria Math" panose="02040503050406030204" pitchFamily="18" charset="0"/>
                          </a:rPr>
                          <m:t>𝟐</m:t>
                        </m:r>
                      </m:den>
                    </m:f>
                  </m:oMath>
                </a14:m>
                <a:endParaRPr lang="en-GB" sz="3200" b="1" dirty="0">
                  <a:solidFill>
                    <a:schemeClr val="tx1"/>
                  </a:solidFill>
                </a:endParaRPr>
              </a:p>
            </p:txBody>
          </p:sp>
        </mc:Choice>
        <mc:Fallback xmlns="">
          <p:sp>
            <p:nvSpPr>
              <p:cNvPr id="7" name="Rectangle 6">
                <a:extLst>
                  <a:ext uri="{FF2B5EF4-FFF2-40B4-BE49-F238E27FC236}">
                    <a16:creationId xmlns:a16="http://schemas.microsoft.com/office/drawing/2014/main" id="{2D5AE1B8-D284-4F0D-85D6-E3A2C7F27672}"/>
                  </a:ext>
                </a:extLst>
              </p:cNvPr>
              <p:cNvSpPr>
                <a:spLocks noRot="1" noChangeAspect="1" noMove="1" noResize="1" noEditPoints="1" noAdjustHandles="1" noChangeArrowheads="1" noChangeShapeType="1" noTextEdit="1"/>
              </p:cNvSpPr>
              <p:nvPr/>
            </p:nvSpPr>
            <p:spPr>
              <a:xfrm>
                <a:off x="273209" y="5455255"/>
                <a:ext cx="3560855" cy="1050382"/>
              </a:xfrm>
              <a:prstGeom prst="rect">
                <a:avLst/>
              </a:prstGeom>
              <a:blipFill>
                <a:blip r:embed="rId5"/>
                <a:stretch>
                  <a:fillRect/>
                </a:stretch>
              </a:blipFill>
              <a:ln w="38100">
                <a:solidFill>
                  <a:srgbClr val="FF0000"/>
                </a:solidFill>
              </a:ln>
            </p:spPr>
            <p:txBody>
              <a:bodyPr/>
              <a:lstStyle/>
              <a:p>
                <a:r>
                  <a:rPr lang="en-GB">
                    <a:noFill/>
                  </a:rPr>
                  <a:t> </a:t>
                </a:r>
              </a:p>
            </p:txBody>
          </p:sp>
        </mc:Fallback>
      </mc:AlternateContent>
      <p:sp>
        <p:nvSpPr>
          <p:cNvPr id="13" name="Speech Bubble: Rectangle 12">
            <a:extLst>
              <a:ext uri="{FF2B5EF4-FFF2-40B4-BE49-F238E27FC236}">
                <a16:creationId xmlns:a16="http://schemas.microsoft.com/office/drawing/2014/main" id="{755BA3ED-7EC3-40BF-BD56-2FCFB1886BD5}"/>
              </a:ext>
            </a:extLst>
          </p:cNvPr>
          <p:cNvSpPr/>
          <p:nvPr/>
        </p:nvSpPr>
        <p:spPr>
          <a:xfrm>
            <a:off x="4531224" y="1741244"/>
            <a:ext cx="2181076" cy="1695292"/>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Label the piece that Paula ate and the pieces that Tom ate.</a:t>
            </a:r>
          </a:p>
        </p:txBody>
      </p:sp>
      <p:sp>
        <p:nvSpPr>
          <p:cNvPr id="16" name="Speech Bubble: Rectangle 12">
            <a:extLst>
              <a:ext uri="{FF2B5EF4-FFF2-40B4-BE49-F238E27FC236}">
                <a16:creationId xmlns:a16="http://schemas.microsoft.com/office/drawing/2014/main" id="{755BA3ED-7EC3-40BF-BD56-2FCFB1886BD5}"/>
              </a:ext>
            </a:extLst>
          </p:cNvPr>
          <p:cNvSpPr/>
          <p:nvPr/>
        </p:nvSpPr>
        <p:spPr>
          <a:xfrm>
            <a:off x="7627916" y="1834375"/>
            <a:ext cx="4136096" cy="1455572"/>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a:t>
            </a:r>
          </a:p>
        </p:txBody>
      </p:sp>
      <p:sp>
        <p:nvSpPr>
          <p:cNvPr id="9" name="Rectangle 8"/>
          <p:cNvSpPr/>
          <p:nvPr/>
        </p:nvSpPr>
        <p:spPr>
          <a:xfrm>
            <a:off x="8637178" y="2179331"/>
            <a:ext cx="2174523" cy="6055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cxnSp>
        <p:nvCxnSpPr>
          <p:cNvPr id="10" name="Straight Connector 9"/>
          <p:cNvCxnSpPr/>
          <p:nvPr/>
        </p:nvCxnSpPr>
        <p:spPr>
          <a:xfrm>
            <a:off x="9714391" y="2179331"/>
            <a:ext cx="0" cy="605595"/>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9023983" y="2179328"/>
            <a:ext cx="0" cy="605595"/>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9369916" y="2179331"/>
            <a:ext cx="0" cy="605595"/>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10064505" y="2179329"/>
            <a:ext cx="0" cy="605595"/>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10458065" y="2181333"/>
            <a:ext cx="0" cy="605595"/>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693563" y="2297459"/>
            <a:ext cx="273633" cy="369332"/>
          </a:xfrm>
          <a:prstGeom prst="rect">
            <a:avLst/>
          </a:prstGeom>
          <a:noFill/>
        </p:spPr>
        <p:txBody>
          <a:bodyPr wrap="square" rtlCol="0">
            <a:spAutoFit/>
          </a:bodyPr>
          <a:lstStyle/>
          <a:p>
            <a:r>
              <a:rPr lang="en-GB" dirty="0"/>
              <a:t>P</a:t>
            </a:r>
          </a:p>
        </p:txBody>
      </p:sp>
      <p:sp>
        <p:nvSpPr>
          <p:cNvPr id="17" name="TextBox 16"/>
          <p:cNvSpPr txBox="1"/>
          <p:nvPr/>
        </p:nvSpPr>
        <p:spPr>
          <a:xfrm>
            <a:off x="9027330" y="2295520"/>
            <a:ext cx="273633" cy="369332"/>
          </a:xfrm>
          <a:prstGeom prst="rect">
            <a:avLst/>
          </a:prstGeom>
          <a:noFill/>
        </p:spPr>
        <p:txBody>
          <a:bodyPr wrap="square" rtlCol="0">
            <a:spAutoFit/>
          </a:bodyPr>
          <a:lstStyle/>
          <a:p>
            <a:r>
              <a:rPr lang="en-GB" dirty="0"/>
              <a:t>T</a:t>
            </a:r>
          </a:p>
        </p:txBody>
      </p:sp>
      <p:sp>
        <p:nvSpPr>
          <p:cNvPr id="18" name="TextBox 17"/>
          <p:cNvSpPr txBox="1"/>
          <p:nvPr/>
        </p:nvSpPr>
        <p:spPr>
          <a:xfrm>
            <a:off x="9368458" y="2307339"/>
            <a:ext cx="273633" cy="369332"/>
          </a:xfrm>
          <a:prstGeom prst="rect">
            <a:avLst/>
          </a:prstGeom>
          <a:noFill/>
        </p:spPr>
        <p:txBody>
          <a:bodyPr wrap="square" rtlCol="0">
            <a:spAutoFit/>
          </a:bodyPr>
          <a:lstStyle/>
          <a:p>
            <a:r>
              <a:rPr lang="en-GB" dirty="0"/>
              <a:t>T</a:t>
            </a:r>
          </a:p>
        </p:txBody>
      </p:sp>
      <mc:AlternateContent xmlns:mc="http://schemas.openxmlformats.org/markup-compatibility/2006">
        <mc:Choice xmlns:a14="http://schemas.microsoft.com/office/drawing/2010/main" Requires="a14">
          <p:sp>
            <p:nvSpPr>
              <p:cNvPr id="19" name="Speech Bubble: Rectangle 12">
                <a:extLst>
                  <a:ext uri="{FF2B5EF4-FFF2-40B4-BE49-F238E27FC236}">
                    <a16:creationId xmlns:a16="http://schemas.microsoft.com/office/drawing/2014/main" id="{755BA3ED-7EC3-40BF-BD56-2FCFB1886BD5}"/>
                  </a:ext>
                </a:extLst>
              </p:cNvPr>
              <p:cNvSpPr/>
              <p:nvPr/>
            </p:nvSpPr>
            <p:spPr>
              <a:xfrm>
                <a:off x="6721442" y="4011260"/>
                <a:ext cx="4136096" cy="1731813"/>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I can see that they have eaten 3 pieces out of 6 pieces.</a:t>
                </a:r>
              </a:p>
              <a:p>
                <a:pPr algn="ctr"/>
                <a14:m>
                  <m:oMath xmlns:m="http://schemas.openxmlformats.org/officeDocument/2006/math">
                    <m:f>
                      <m:fPr>
                        <m:ctrlPr>
                          <a:rPr lang="en-GB" sz="2400" b="1" i="1">
                            <a:solidFill>
                              <a:schemeClr val="tx1"/>
                            </a:solidFill>
                            <a:latin typeface="Cambria Math" panose="02040503050406030204" pitchFamily="18" charset="0"/>
                          </a:rPr>
                        </m:ctrlPr>
                      </m:fPr>
                      <m:num>
                        <m:r>
                          <a:rPr lang="en-GB" sz="2400" b="1" i="1">
                            <a:solidFill>
                              <a:schemeClr val="tx1"/>
                            </a:solidFill>
                            <a:latin typeface="Cambria Math" panose="02040503050406030204" pitchFamily="18" charset="0"/>
                          </a:rPr>
                          <m:t>𝟑</m:t>
                        </m:r>
                      </m:num>
                      <m:den>
                        <m:r>
                          <a:rPr lang="en-GB" sz="2400" b="1" i="1">
                            <a:solidFill>
                              <a:schemeClr val="tx1"/>
                            </a:solidFill>
                            <a:latin typeface="Cambria Math" panose="02040503050406030204" pitchFamily="18" charset="0"/>
                          </a:rPr>
                          <m:t>𝟔</m:t>
                        </m:r>
                      </m:den>
                    </m:f>
                  </m:oMath>
                </a14:m>
                <a:r>
                  <a:rPr lang="en-GB" sz="2400" b="1" dirty="0">
                    <a:solidFill>
                      <a:schemeClr val="tx1"/>
                    </a:solidFill>
                  </a:rPr>
                  <a:t>  =  </a:t>
                </a:r>
                <a14:m>
                  <m:oMath xmlns:m="http://schemas.openxmlformats.org/officeDocument/2006/math">
                    <m:f>
                      <m:fPr>
                        <m:ctrlPr>
                          <a:rPr lang="en-GB" sz="2400" b="1" i="1">
                            <a:solidFill>
                              <a:schemeClr val="tx1"/>
                            </a:solidFill>
                            <a:latin typeface="Cambria Math" panose="02040503050406030204" pitchFamily="18" charset="0"/>
                          </a:rPr>
                        </m:ctrlPr>
                      </m:fPr>
                      <m:num>
                        <m:r>
                          <a:rPr lang="en-GB" sz="2400" b="1" i="1">
                            <a:solidFill>
                              <a:schemeClr val="tx1"/>
                            </a:solidFill>
                            <a:latin typeface="Cambria Math" panose="02040503050406030204" pitchFamily="18" charset="0"/>
                          </a:rPr>
                          <m:t>𝟏</m:t>
                        </m:r>
                      </m:num>
                      <m:den>
                        <m:r>
                          <a:rPr lang="en-GB" sz="2400" b="1" i="1">
                            <a:solidFill>
                              <a:schemeClr val="tx1"/>
                            </a:solidFill>
                            <a:latin typeface="Cambria Math" panose="02040503050406030204" pitchFamily="18" charset="0"/>
                          </a:rPr>
                          <m:t>𝟐</m:t>
                        </m:r>
                      </m:den>
                    </m:f>
                  </m:oMath>
                </a14:m>
                <a:endParaRPr lang="en-GB" sz="2400" dirty="0"/>
              </a:p>
            </p:txBody>
          </p:sp>
        </mc:Choice>
        <mc:Fallback>
          <p:sp>
            <p:nvSpPr>
              <p:cNvPr id="19" name="Speech Bubble: Rectangle 12">
                <a:extLst>
                  <a:ext uri="{FF2B5EF4-FFF2-40B4-BE49-F238E27FC236}">
                    <a16:creationId xmlns:a16="http://schemas.microsoft.com/office/drawing/2014/main" id="{755BA3ED-7EC3-40BF-BD56-2FCFB1886BD5}"/>
                  </a:ext>
                </a:extLst>
              </p:cNvPr>
              <p:cNvSpPr>
                <a:spLocks noRot="1" noChangeAspect="1" noMove="1" noResize="1" noEditPoints="1" noAdjustHandles="1" noChangeArrowheads="1" noChangeShapeType="1" noTextEdit="1"/>
              </p:cNvSpPr>
              <p:nvPr/>
            </p:nvSpPr>
            <p:spPr>
              <a:xfrm>
                <a:off x="6721442" y="4011260"/>
                <a:ext cx="4136096" cy="1731813"/>
              </a:xfrm>
              <a:prstGeom prst="wedgeRectCallout">
                <a:avLst>
                  <a:gd name="adj1" fmla="val -64006"/>
                  <a:gd name="adj2" fmla="val -53750"/>
                </a:avLst>
              </a:prstGeom>
              <a:blipFill>
                <a:blip r:embed="rId6"/>
                <a:stretch>
                  <a:fillRect r="-888"/>
                </a:stretch>
              </a:blipFill>
              <a:ln w="38100">
                <a:solidFill>
                  <a:srgbClr val="FF0000"/>
                </a:solidFill>
              </a:ln>
            </p:spPr>
            <p:txBody>
              <a:bodyPr/>
              <a:lstStyle/>
              <a:p>
                <a:r>
                  <a:rPr lang="en-GB">
                    <a:noFill/>
                  </a:rPr>
                  <a:t> </a:t>
                </a:r>
              </a:p>
            </p:txBody>
          </p:sp>
        </mc:Fallback>
      </mc:AlternateContent>
    </p:spTree>
    <p:extLst>
      <p:ext uri="{BB962C8B-B14F-4D97-AF65-F5344CB8AC3E}">
        <p14:creationId xmlns:p14="http://schemas.microsoft.com/office/powerpoint/2010/main" val="37824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9" grpId="0" animBg="1"/>
      <p:bldP spid="8" grpId="0"/>
      <p:bldP spid="17" grpId="0"/>
      <p:bldP spid="18"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470833"/>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1591126" y="2113522"/>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Seb is designing a tile made up of 8 equal squares. He shades 2 squares purple and 3 squares green. What fraction of the tile is shaded altogether?</a:t>
            </a: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B81EBABE-38E6-4AA5-ABB9-6CDF2AE0EC69}"/>
                  </a:ext>
                </a:extLst>
              </p:cNvPr>
              <p:cNvSpPr/>
              <p:nvPr/>
            </p:nvSpPr>
            <p:spPr>
              <a:xfrm>
                <a:off x="7080482" y="4799848"/>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a:t>
                </a:r>
                <a14:m>
                  <m:oMath xmlns:m="http://schemas.openxmlformats.org/officeDocument/2006/math">
                    <m:f>
                      <m:fPr>
                        <m:ctrlPr>
                          <a:rPr lang="en-GB" sz="3600" b="1" i="1" smtClean="0">
                            <a:latin typeface="Cambria Math" panose="02040503050406030204" pitchFamily="18" charset="0"/>
                          </a:rPr>
                        </m:ctrlPr>
                      </m:fPr>
                      <m:num>
                        <m:r>
                          <a:rPr lang="en-GB" sz="3600" b="1" i="1" smtClean="0">
                            <a:latin typeface="Cambria Math" panose="02040503050406030204" pitchFamily="18" charset="0"/>
                          </a:rPr>
                          <m:t>𝟓</m:t>
                        </m:r>
                      </m:num>
                      <m:den>
                        <m:r>
                          <a:rPr lang="en-GB" sz="3600" b="1" i="1" smtClean="0">
                            <a:latin typeface="Cambria Math" panose="02040503050406030204" pitchFamily="18" charset="0"/>
                          </a:rPr>
                          <m:t>𝟖</m:t>
                        </m:r>
                      </m:den>
                    </m:f>
                  </m:oMath>
                </a14:m>
                <a:endParaRPr lang="en-GB" sz="3600" b="1" dirty="0"/>
              </a:p>
            </p:txBody>
          </p:sp>
        </mc:Choice>
        <mc:Fallback xmlns="">
          <p:sp>
            <p:nvSpPr>
              <p:cNvPr id="7" name="Rectangle: Rounded Corners 6">
                <a:extLst>
                  <a:ext uri="{FF2B5EF4-FFF2-40B4-BE49-F238E27FC236}">
                    <a16:creationId xmlns:a16="http://schemas.microsoft.com/office/drawing/2014/main" id="{B81EBABE-38E6-4AA5-ABB9-6CDF2AE0EC69}"/>
                  </a:ext>
                </a:extLst>
              </p:cNvPr>
              <p:cNvSpPr>
                <a:spLocks noRot="1" noChangeAspect="1" noMove="1" noResize="1" noEditPoints="1" noAdjustHandles="1" noChangeArrowheads="1" noChangeShapeType="1" noTextEdit="1"/>
              </p:cNvSpPr>
              <p:nvPr/>
            </p:nvSpPr>
            <p:spPr>
              <a:xfrm>
                <a:off x="7080482" y="4799848"/>
                <a:ext cx="3497179" cy="1292953"/>
              </a:xfrm>
              <a:prstGeom prst="roundRect">
                <a:avLst/>
              </a:prstGeom>
              <a:blipFill>
                <a:blip r:embed="rId5"/>
                <a:stretch>
                  <a:fillRect/>
                </a:stretch>
              </a:blipFill>
              <a:ln w="57150">
                <a:solidFill>
                  <a:srgbClr val="FF0000"/>
                </a:solidFill>
              </a:ln>
            </p:spPr>
            <p:txBody>
              <a:bodyPr/>
              <a:lstStyle/>
              <a:p>
                <a:r>
                  <a:rPr lang="en-GB">
                    <a:noFill/>
                  </a:rPr>
                  <a:t> </a:t>
                </a:r>
              </a:p>
            </p:txBody>
          </p:sp>
        </mc:Fallback>
      </mc:AlternateContent>
    </p:spTree>
    <p:extLst>
      <p:ext uri="{BB962C8B-B14F-4D97-AF65-F5344CB8AC3E}">
        <p14:creationId xmlns:p14="http://schemas.microsoft.com/office/powerpoint/2010/main" val="9960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92986" y="2019048"/>
            <a:ext cx="6006027" cy="2312321"/>
          </a:xfrm>
          <a:solidFill>
            <a:srgbClr val="EDCFE9"/>
          </a:solidFill>
          <a:ln w="57150">
            <a:solidFill>
              <a:schemeClr val="accent1"/>
            </a:solidFill>
          </a:ln>
        </p:spPr>
        <p:txBody>
          <a:bodyPr>
            <a:normAutofit/>
          </a:bodyPr>
          <a:lstStyle/>
          <a:p>
            <a:pPr algn="ctr"/>
            <a:r>
              <a:rPr lang="en-GB" sz="4000" b="1" dirty="0">
                <a:solidFill>
                  <a:schemeClr val="accent5">
                    <a:lumMod val="50000"/>
                  </a:schemeClr>
                </a:solidFill>
                <a:latin typeface="+mn-lt"/>
              </a:rPr>
              <a:t>Model Question 2</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5726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40A0B9C-6A35-4023-80FD-6D0D3363E18B}"/>
                  </a:ext>
                </a:extLst>
              </p:cNvPr>
              <p:cNvSpPr/>
              <p:nvPr/>
            </p:nvSpPr>
            <p:spPr>
              <a:xfrm>
                <a:off x="964377" y="2195691"/>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Sarah gives </a:t>
                </a:r>
                <a14:m>
                  <m:oMath xmlns:m="http://schemas.openxmlformats.org/officeDocument/2006/math">
                    <m:f>
                      <m:fPr>
                        <m:ctrlPr>
                          <a:rPr lang="en-GB" sz="3600" b="0" i="1" smtClean="0">
                            <a:solidFill>
                              <a:schemeClr val="tx1"/>
                            </a:solidFill>
                            <a:latin typeface="Cambria Math" panose="02040503050406030204" pitchFamily="18" charset="0"/>
                          </a:rPr>
                        </m:ctrlPr>
                      </m:fPr>
                      <m:num>
                        <m:r>
                          <a:rPr lang="en-GB" sz="3600" b="0" i="1" smtClean="0">
                            <a:solidFill>
                              <a:schemeClr val="tx1"/>
                            </a:solidFill>
                            <a:latin typeface="Cambria Math" panose="02040503050406030204" pitchFamily="18" charset="0"/>
                          </a:rPr>
                          <m:t>3</m:t>
                        </m:r>
                      </m:num>
                      <m:den>
                        <m:r>
                          <a:rPr lang="en-GB" sz="3600" b="0" i="1" smtClean="0">
                            <a:solidFill>
                              <a:schemeClr val="tx1"/>
                            </a:solidFill>
                            <a:latin typeface="Cambria Math" panose="02040503050406030204" pitchFamily="18" charset="0"/>
                          </a:rPr>
                          <m:t>4</m:t>
                        </m:r>
                      </m:den>
                    </m:f>
                  </m:oMath>
                </a14:m>
                <a:r>
                  <a:rPr lang="en-GB" sz="3600" dirty="0">
                    <a:solidFill>
                      <a:schemeClr val="tx1"/>
                    </a:solidFill>
                  </a:rPr>
                  <a:t> of her pocket money to Andrew. Sarah’s pocket money is £1. How much money does Sarah give Andrew?</a:t>
                </a:r>
              </a:p>
            </p:txBody>
          </p:sp>
        </mc:Choice>
        <mc:Fallback xmlns="">
          <p:sp>
            <p:nvSpPr>
              <p:cNvPr id="3" name="Rectangle 2">
                <a:extLst>
                  <a:ext uri="{FF2B5EF4-FFF2-40B4-BE49-F238E27FC236}">
                    <a16:creationId xmlns:a16="http://schemas.microsoft.com/office/drawing/2014/main" id="{040A0B9C-6A35-4023-80FD-6D0D3363E18B}"/>
                  </a:ext>
                </a:extLst>
              </p:cNvPr>
              <p:cNvSpPr>
                <a:spLocks noRot="1" noChangeAspect="1" noMove="1" noResize="1" noEditPoints="1" noAdjustHandles="1" noChangeArrowheads="1" noChangeShapeType="1" noTextEdit="1"/>
              </p:cNvSpPr>
              <p:nvPr/>
            </p:nvSpPr>
            <p:spPr>
              <a:xfrm>
                <a:off x="964377" y="2195691"/>
                <a:ext cx="9962148" cy="3304674"/>
              </a:xfrm>
              <a:prstGeom prst="rect">
                <a:avLst/>
              </a:prstGeom>
              <a:blipFill>
                <a:blip r:embed="rId5"/>
                <a:stretch>
                  <a:fillRect l="-733" r="-1773"/>
                </a:stretch>
              </a:blipFill>
            </p:spPr>
            <p:txBody>
              <a:bodyPr/>
              <a:lstStyle/>
              <a:p>
                <a:r>
                  <a:rPr lang="en-GB">
                    <a:noFill/>
                  </a:rPr>
                  <a:t> </a:t>
                </a:r>
              </a:p>
            </p:txBody>
          </p:sp>
        </mc:Fallback>
      </mc:AlternateContent>
      <p:sp>
        <p:nvSpPr>
          <p:cNvPr id="6" name="Title 1">
            <a:extLst>
              <a:ext uri="{FF2B5EF4-FFF2-40B4-BE49-F238E27FC236}">
                <a16:creationId xmlns:a16="http://schemas.microsoft.com/office/drawing/2014/main" id="{A85D21ED-C6E0-4FAD-938D-CDA56CB485BA}"/>
              </a:ext>
            </a:extLst>
          </p:cNvPr>
          <p:cNvSpPr txBox="1">
            <a:spLocks/>
          </p:cNvSpPr>
          <p:nvPr/>
        </p:nvSpPr>
        <p:spPr>
          <a:xfrm>
            <a:off x="2688794" y="42326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2 - Vocabulary</a:t>
            </a:r>
          </a:p>
        </p:txBody>
      </p:sp>
      <p:sp>
        <p:nvSpPr>
          <p:cNvPr id="2" name="Rectangle 1">
            <a:extLst>
              <a:ext uri="{FF2B5EF4-FFF2-40B4-BE49-F238E27FC236}">
                <a16:creationId xmlns:a16="http://schemas.microsoft.com/office/drawing/2014/main" id="{F6C40068-BB08-4DFA-ABA9-4867DD4F6FEB}"/>
              </a:ext>
            </a:extLst>
          </p:cNvPr>
          <p:cNvSpPr/>
          <p:nvPr/>
        </p:nvSpPr>
        <p:spPr>
          <a:xfrm>
            <a:off x="3811741" y="2934588"/>
            <a:ext cx="318132" cy="793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8DEA36C1-31DE-402D-9491-A3CA26FAA626}"/>
              </a:ext>
            </a:extLst>
          </p:cNvPr>
          <p:cNvSpPr/>
          <p:nvPr/>
        </p:nvSpPr>
        <p:spPr>
          <a:xfrm>
            <a:off x="5630779" y="3647551"/>
            <a:ext cx="629344" cy="577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9216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182774" y="126982"/>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837851" y="145136"/>
            <a:ext cx="1168255" cy="771609"/>
          </a:xfrm>
          <a:prstGeom prst="rect">
            <a:avLst/>
          </a:prstGeom>
        </p:spPr>
      </p:pic>
      <p:sp>
        <p:nvSpPr>
          <p:cNvPr id="12" name="Rectangle: Rounded Corners 11">
            <a:extLst>
              <a:ext uri="{FF2B5EF4-FFF2-40B4-BE49-F238E27FC236}">
                <a16:creationId xmlns:a16="http://schemas.microsoft.com/office/drawing/2014/main" id="{E18C8060-B011-46DF-9ACD-690C6721EC03}"/>
              </a:ext>
            </a:extLst>
          </p:cNvPr>
          <p:cNvSpPr/>
          <p:nvPr/>
        </p:nvSpPr>
        <p:spPr>
          <a:xfrm>
            <a:off x="8855242" y="2582779"/>
            <a:ext cx="2566737" cy="317633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t>pocket money</a:t>
            </a:r>
          </a:p>
          <a:p>
            <a:pPr algn="ctr"/>
            <a:endParaRPr lang="en-GB" sz="2800" dirty="0"/>
          </a:p>
          <a:p>
            <a:pPr algn="ctr"/>
            <a:endParaRPr lang="en-GB" dirty="0"/>
          </a:p>
        </p:txBody>
      </p:sp>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65" y="1473793"/>
            <a:ext cx="7671201" cy="5260601"/>
          </a:xfrm>
          <a:prstGeom prst="rect">
            <a:avLst/>
          </a:prstGeom>
        </p:spPr>
      </p:pic>
    </p:spTree>
    <p:extLst>
      <p:ext uri="{BB962C8B-B14F-4D97-AF65-F5344CB8AC3E}">
        <p14:creationId xmlns:p14="http://schemas.microsoft.com/office/powerpoint/2010/main" val="90682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39202"/>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9" name="Rectangle: Rounded Corners 8">
            <a:extLst>
              <a:ext uri="{FF2B5EF4-FFF2-40B4-BE49-F238E27FC236}">
                <a16:creationId xmlns:a16="http://schemas.microsoft.com/office/drawing/2014/main" id="{566E6A9D-74FD-4623-97B9-1FEAB954DC82}"/>
              </a:ext>
            </a:extLst>
          </p:cNvPr>
          <p:cNvSpPr/>
          <p:nvPr/>
        </p:nvSpPr>
        <p:spPr>
          <a:xfrm>
            <a:off x="917481" y="4212624"/>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kumimoji="0" lang="en-GB" sz="2800" i="0" u="none" strike="noStrike" kern="1200" cap="none" spc="0" normalizeH="0" baseline="0" noProof="0" dirty="0">
                <a:ln>
                  <a:noFill/>
                </a:ln>
                <a:solidFill>
                  <a:schemeClr val="tx1"/>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W</a:t>
            </a:r>
            <a:r>
              <a:rPr kumimoji="0" lang="en-GB" sz="2800" b="0" i="0" u="none" strike="noStrike" kern="1200" cap="none" spc="0" normalizeH="0" baseline="0" noProof="0" dirty="0">
                <a:ln>
                  <a:noFill/>
                </a:ln>
                <a:solidFill>
                  <a:srgbClr val="000000"/>
                </a:solidFill>
                <a:effectLst/>
                <a:uLnTx/>
                <a:uFillTx/>
                <a:latin typeface="Calibri"/>
                <a:ea typeface="+mn-ea"/>
                <a:cs typeface="+mn-cs"/>
              </a:rPr>
              <a:t>hat</a:t>
            </a:r>
            <a:r>
              <a:rPr kumimoji="0" lang="en-GB" sz="2800" b="0" i="0" u="none" strike="noStrike" kern="1200" cap="none" spc="0" normalizeH="0" noProof="0" dirty="0">
                <a:ln>
                  <a:noFill/>
                </a:ln>
                <a:solidFill>
                  <a:srgbClr val="000000"/>
                </a:solidFill>
                <a:effectLst/>
                <a:uLnTx/>
                <a:uFillTx/>
                <a:latin typeface="Calibri"/>
                <a:ea typeface="+mn-ea"/>
                <a:cs typeface="+mn-cs"/>
              </a:rPr>
              <a:t> does how much tell you about the type of answer?</a:t>
            </a:r>
          </a:p>
          <a:p>
            <a:pPr marR="0" lvl="0" algn="l" defTabSz="9144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 </a:t>
            </a:r>
            <a:r>
              <a:rPr lang="en-GB" sz="2800" dirty="0">
                <a:solidFill>
                  <a:srgbClr val="000000"/>
                </a:solidFill>
                <a:latin typeface="Calibri"/>
              </a:rPr>
              <a:t>Where does Andrew get his money from</a:t>
            </a:r>
            <a:r>
              <a:rPr kumimoji="0" lang="en-GB" sz="28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593C3AD-F041-4B09-8822-149BE32AE4BB}"/>
                  </a:ext>
                </a:extLst>
              </p:cNvPr>
              <p:cNvSpPr/>
              <p:nvPr/>
            </p:nvSpPr>
            <p:spPr>
              <a:xfrm>
                <a:off x="909336" y="1589148"/>
                <a:ext cx="9962148" cy="23900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Sarah gives </a:t>
                </a:r>
                <a14:m>
                  <m:oMath xmlns:m="http://schemas.openxmlformats.org/officeDocument/2006/math">
                    <m:f>
                      <m:fPr>
                        <m:ctrlPr>
                          <a:rPr lang="en-GB" sz="2800" b="0" i="1" smtClean="0">
                            <a:solidFill>
                              <a:schemeClr val="tx1"/>
                            </a:solidFill>
                            <a:latin typeface="Cambria Math" panose="02040503050406030204" pitchFamily="18" charset="0"/>
                          </a:rPr>
                        </m:ctrlPr>
                      </m:fPr>
                      <m:num>
                        <m:r>
                          <a:rPr lang="en-GB" sz="2800" b="0" i="1" smtClean="0">
                            <a:solidFill>
                              <a:schemeClr val="tx1"/>
                            </a:solidFill>
                            <a:latin typeface="Cambria Math" panose="02040503050406030204" pitchFamily="18" charset="0"/>
                          </a:rPr>
                          <m:t>3</m:t>
                        </m:r>
                      </m:num>
                      <m:den>
                        <m:r>
                          <a:rPr lang="en-GB" sz="2800" b="0" i="1" smtClean="0">
                            <a:solidFill>
                              <a:schemeClr val="tx1"/>
                            </a:solidFill>
                            <a:latin typeface="Cambria Math" panose="02040503050406030204" pitchFamily="18" charset="0"/>
                          </a:rPr>
                          <m:t>4</m:t>
                        </m:r>
                      </m:den>
                    </m:f>
                  </m:oMath>
                </a14:m>
                <a:r>
                  <a:rPr lang="en-GB" sz="2800" dirty="0">
                    <a:solidFill>
                      <a:schemeClr val="tx1"/>
                    </a:solidFill>
                  </a:rPr>
                  <a:t>   of her pocket money to Andrew. Sarah’s pocket money is £1. How much money does Sarah give Andrew?</a:t>
                </a:r>
              </a:p>
              <a:p>
                <a:pPr algn="ctr"/>
                <a:endParaRPr lang="en-GB" sz="2800" dirty="0">
                  <a:solidFill>
                    <a:schemeClr val="tx1"/>
                  </a:solidFill>
                </a:endParaRPr>
              </a:p>
            </p:txBody>
          </p:sp>
        </mc:Choice>
        <mc:Fallback xmlns="">
          <p:sp>
            <p:nvSpPr>
              <p:cNvPr id="11" name="Rectangle 10">
                <a:extLst>
                  <a:ext uri="{FF2B5EF4-FFF2-40B4-BE49-F238E27FC236}">
                    <a16:creationId xmlns:a16="http://schemas.microsoft.com/office/drawing/2014/main" id="{9593C3AD-F041-4B09-8822-149BE32AE4BB}"/>
                  </a:ext>
                </a:extLst>
              </p:cNvPr>
              <p:cNvSpPr>
                <a:spLocks noRot="1" noChangeAspect="1" noMove="1" noResize="1" noEditPoints="1" noAdjustHandles="1" noChangeArrowheads="1" noChangeShapeType="1" noTextEdit="1"/>
              </p:cNvSpPr>
              <p:nvPr/>
            </p:nvSpPr>
            <p:spPr>
              <a:xfrm>
                <a:off x="909336" y="1589148"/>
                <a:ext cx="9962148" cy="2390095"/>
              </a:xfrm>
              <a:prstGeom prst="rect">
                <a:avLst/>
              </a:prstGeom>
              <a:blipFill>
                <a:blip r:embed="rId5"/>
                <a:stretch>
                  <a:fillRect/>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CC01C27C-6529-4D66-B602-DD0563E442CC}"/>
              </a:ext>
            </a:extLst>
          </p:cNvPr>
          <p:cNvSpPr/>
          <p:nvPr/>
        </p:nvSpPr>
        <p:spPr>
          <a:xfrm>
            <a:off x="3114061" y="2021100"/>
            <a:ext cx="353103" cy="625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144A436-1491-4B13-8387-4655E3881DB7}"/>
              </a:ext>
            </a:extLst>
          </p:cNvPr>
          <p:cNvSpPr/>
          <p:nvPr/>
        </p:nvSpPr>
        <p:spPr>
          <a:xfrm>
            <a:off x="3114061" y="2695099"/>
            <a:ext cx="369058" cy="411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0806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40A0B9C-6A35-4023-80FD-6D0D3363E18B}"/>
                  </a:ext>
                </a:extLst>
              </p:cNvPr>
              <p:cNvSpPr/>
              <p:nvPr/>
            </p:nvSpPr>
            <p:spPr>
              <a:xfrm>
                <a:off x="909336" y="1990118"/>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Sarah gives </a:t>
                </a:r>
                <a14:m>
                  <m:oMath xmlns:m="http://schemas.openxmlformats.org/officeDocument/2006/math">
                    <m:f>
                      <m:fPr>
                        <m:ctrlPr>
                          <a:rPr lang="en-GB" sz="3600" b="0" i="1" smtClean="0">
                            <a:solidFill>
                              <a:schemeClr val="tx1"/>
                            </a:solidFill>
                            <a:latin typeface="Cambria Math" panose="02040503050406030204" pitchFamily="18" charset="0"/>
                          </a:rPr>
                        </m:ctrlPr>
                      </m:fPr>
                      <m:num>
                        <m:r>
                          <a:rPr lang="en-GB" sz="3600" b="0" i="1" smtClean="0">
                            <a:solidFill>
                              <a:schemeClr val="tx1"/>
                            </a:solidFill>
                            <a:latin typeface="Cambria Math" panose="02040503050406030204" pitchFamily="18" charset="0"/>
                          </a:rPr>
                          <m:t>3</m:t>
                        </m:r>
                      </m:num>
                      <m:den>
                        <m:r>
                          <a:rPr lang="en-GB" sz="3600" b="0" i="1" smtClean="0">
                            <a:solidFill>
                              <a:schemeClr val="tx1"/>
                            </a:solidFill>
                            <a:latin typeface="Cambria Math" panose="02040503050406030204" pitchFamily="18" charset="0"/>
                          </a:rPr>
                          <m:t>4</m:t>
                        </m:r>
                      </m:den>
                    </m:f>
                    <m:r>
                      <a:rPr lang="en-GB" sz="3600" b="0" i="0" smtClean="0">
                        <a:solidFill>
                          <a:schemeClr val="tx1"/>
                        </a:solidFill>
                        <a:latin typeface="Cambria Math" panose="02040503050406030204" pitchFamily="18" charset="0"/>
                      </a:rPr>
                      <m:t> </m:t>
                    </m:r>
                  </m:oMath>
                </a14:m>
                <a:r>
                  <a:rPr lang="en-GB" sz="3600" dirty="0">
                    <a:solidFill>
                      <a:schemeClr val="tx1"/>
                    </a:solidFill>
                  </a:rPr>
                  <a:t>of her pocket money to Andrew. Sarah’s pocket money is £1. How much money does Sarah give Andrew?</a:t>
                </a:r>
              </a:p>
            </p:txBody>
          </p:sp>
        </mc:Choice>
        <mc:Fallback xmlns="">
          <p:sp>
            <p:nvSpPr>
              <p:cNvPr id="3" name="Rectangle 2">
                <a:extLst>
                  <a:ext uri="{FF2B5EF4-FFF2-40B4-BE49-F238E27FC236}">
                    <a16:creationId xmlns:a16="http://schemas.microsoft.com/office/drawing/2014/main" id="{040A0B9C-6A35-4023-80FD-6D0D3363E18B}"/>
                  </a:ext>
                </a:extLst>
              </p:cNvPr>
              <p:cNvSpPr>
                <a:spLocks noRot="1" noChangeAspect="1" noMove="1" noResize="1" noEditPoints="1" noAdjustHandles="1" noChangeArrowheads="1" noChangeShapeType="1" noTextEdit="1"/>
              </p:cNvSpPr>
              <p:nvPr/>
            </p:nvSpPr>
            <p:spPr>
              <a:xfrm>
                <a:off x="909336" y="1990118"/>
                <a:ext cx="9962148" cy="3304674"/>
              </a:xfrm>
              <a:prstGeom prst="rect">
                <a:avLst/>
              </a:prstGeom>
              <a:blipFill>
                <a:blip r:embed="rId5"/>
                <a:stretch>
                  <a:fillRect l="-733" r="-1773"/>
                </a:stretch>
              </a:blipFill>
            </p:spPr>
            <p:txBody>
              <a:bodyPr/>
              <a:lstStyle/>
              <a:p>
                <a:r>
                  <a:rPr lang="en-GB">
                    <a:noFill/>
                  </a:rPr>
                  <a:t> </a:t>
                </a:r>
              </a:p>
            </p:txBody>
          </p:sp>
        </mc:Fallback>
      </mc:AlternateContent>
      <p:sp>
        <p:nvSpPr>
          <p:cNvPr id="6" name="Title 1">
            <a:extLst>
              <a:ext uri="{FF2B5EF4-FFF2-40B4-BE49-F238E27FC236}">
                <a16:creationId xmlns:a16="http://schemas.microsoft.com/office/drawing/2014/main" id="{A85D21ED-C6E0-4FAD-938D-CDA56CB485BA}"/>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4 - Answer Free Zone</a:t>
            </a:r>
          </a:p>
        </p:txBody>
      </p:sp>
      <p:sp>
        <p:nvSpPr>
          <p:cNvPr id="7" name="Rectangle: Rounded Corners 6">
            <a:extLst>
              <a:ext uri="{FF2B5EF4-FFF2-40B4-BE49-F238E27FC236}">
                <a16:creationId xmlns:a16="http://schemas.microsoft.com/office/drawing/2014/main" id="{B81EBABE-38E6-4AA5-ABB9-6CDF2AE0EC69}"/>
              </a:ext>
            </a:extLst>
          </p:cNvPr>
          <p:cNvSpPr/>
          <p:nvPr/>
        </p:nvSpPr>
        <p:spPr>
          <a:xfrm>
            <a:off x="7565517" y="4818307"/>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75p</a:t>
            </a:r>
          </a:p>
        </p:txBody>
      </p:sp>
    </p:spTree>
    <p:extLst>
      <p:ext uri="{BB962C8B-B14F-4D97-AF65-F5344CB8AC3E}">
        <p14:creationId xmlns:p14="http://schemas.microsoft.com/office/powerpoint/2010/main" val="6888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Sarah gives </a:t>
                </a:r>
                <a14:m>
                  <m:oMath xmlns:m="http://schemas.openxmlformats.org/officeDocument/2006/math">
                    <m:f>
                      <m:fPr>
                        <m:ctrlPr>
                          <a:rPr lang="en-GB" sz="2800" b="0" i="1" smtClean="0">
                            <a:solidFill>
                              <a:schemeClr val="tx1"/>
                            </a:solidFill>
                            <a:latin typeface="Cambria Math" panose="02040503050406030204" pitchFamily="18" charset="0"/>
                          </a:rPr>
                        </m:ctrlPr>
                      </m:fPr>
                      <m:num>
                        <m:r>
                          <a:rPr lang="en-GB" sz="2800" b="0" i="1" smtClean="0">
                            <a:solidFill>
                              <a:schemeClr val="tx1"/>
                            </a:solidFill>
                            <a:latin typeface="Cambria Math" panose="02040503050406030204" pitchFamily="18" charset="0"/>
                          </a:rPr>
                          <m:t>3</m:t>
                        </m:r>
                      </m:num>
                      <m:den>
                        <m:r>
                          <a:rPr lang="en-GB" sz="2800" b="0" i="1" smtClean="0">
                            <a:solidFill>
                              <a:schemeClr val="tx1"/>
                            </a:solidFill>
                            <a:latin typeface="Cambria Math" panose="02040503050406030204" pitchFamily="18" charset="0"/>
                          </a:rPr>
                          <m:t>4</m:t>
                        </m:r>
                      </m:den>
                    </m:f>
                  </m:oMath>
                </a14:m>
                <a:r>
                  <a:rPr lang="en-GB" sz="2800" dirty="0">
                    <a:solidFill>
                      <a:schemeClr val="tx1"/>
                    </a:solidFill>
                  </a:rPr>
                  <a:t> of her pocket money to Andrew. Sarah’s pocket money is £1. How much money does Sarah give Andrew?</a:t>
                </a:r>
              </a:p>
            </p:txBody>
          </p:sp>
        </mc:Choice>
        <mc:Fallback xmlns="">
          <p:sp>
            <p:nvSpPr>
              <p:cNvPr id="6" name="Rectangle 5">
                <a:extLst>
                  <a:ext uri="{FF2B5EF4-FFF2-40B4-BE49-F238E27FC236}">
                    <a16:creationId xmlns:a16="http://schemas.microsoft.com/office/drawing/2014/main" id="{CCD12776-1BFD-4358-96C7-AE4DA8122753}"/>
                  </a:ext>
                </a:extLst>
              </p:cNvPr>
              <p:cNvSpPr>
                <a:spLocks noRot="1" noChangeAspect="1" noMove="1" noResize="1" noEditPoints="1" noAdjustHandles="1" noChangeArrowheads="1" noChangeShapeType="1" noTextEdit="1"/>
              </p:cNvSpPr>
              <p:nvPr/>
            </p:nvSpPr>
            <p:spPr>
              <a:xfrm>
                <a:off x="273209" y="1583538"/>
                <a:ext cx="3560855" cy="3404962"/>
              </a:xfrm>
              <a:prstGeom prst="rect">
                <a:avLst/>
              </a:prstGeom>
              <a:blipFill>
                <a:blip r:embed="rId5"/>
                <a:stretch>
                  <a:fillRect l="-2901" r="-4949"/>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75p </a:t>
            </a:r>
          </a:p>
        </p:txBody>
      </p:sp>
      <mc:AlternateContent xmlns:mc="http://schemas.openxmlformats.org/markup-compatibility/2006">
        <mc:Choice xmlns:a14="http://schemas.microsoft.com/office/drawing/2010/main" Requires="a14">
          <p:sp>
            <p:nvSpPr>
              <p:cNvPr id="9" name="Speech Bubble: Rectangle 8">
                <a:extLst>
                  <a:ext uri="{FF2B5EF4-FFF2-40B4-BE49-F238E27FC236}">
                    <a16:creationId xmlns:a16="http://schemas.microsoft.com/office/drawing/2014/main" id="{BC6B00E6-1372-4244-B66F-FD12651D3FA9}"/>
                  </a:ext>
                </a:extLst>
              </p:cNvPr>
              <p:cNvSpPr/>
              <p:nvPr/>
            </p:nvSpPr>
            <p:spPr>
              <a:xfrm>
                <a:off x="8179358" y="1896971"/>
                <a:ext cx="3778180" cy="1116565"/>
              </a:xfrm>
              <a:prstGeom prst="wedgeRectCallout">
                <a:avLst>
                  <a:gd name="adj1" fmla="val -5765"/>
                  <a:gd name="adj2" fmla="val -8966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oMath>
                </a14:m>
                <a:r>
                  <a:rPr lang="en-GB" sz="2400" b="0" dirty="0"/>
                  <a:t> means 3 out of 4 equal amounts.</a:t>
                </a:r>
              </a:p>
              <a:p>
                <a:pPr algn="ctr"/>
                <a:endParaRPr lang="en-GB" sz="2400" dirty="0"/>
              </a:p>
            </p:txBody>
          </p:sp>
        </mc:Choice>
        <mc:Fallback>
          <p:sp>
            <p:nvSpPr>
              <p:cNvPr id="9" name="Speech Bubble: Rectangle 8">
                <a:extLst>
                  <a:ext uri="{FF2B5EF4-FFF2-40B4-BE49-F238E27FC236}">
                    <a16:creationId xmlns:a16="http://schemas.microsoft.com/office/drawing/2014/main" id="{BC6B00E6-1372-4244-B66F-FD12651D3FA9}"/>
                  </a:ext>
                </a:extLst>
              </p:cNvPr>
              <p:cNvSpPr>
                <a:spLocks noRot="1" noChangeAspect="1" noMove="1" noResize="1" noEditPoints="1" noAdjustHandles="1" noChangeArrowheads="1" noChangeShapeType="1" noTextEdit="1"/>
              </p:cNvSpPr>
              <p:nvPr/>
            </p:nvSpPr>
            <p:spPr>
              <a:xfrm>
                <a:off x="8179358" y="1896971"/>
                <a:ext cx="3778180" cy="1116565"/>
              </a:xfrm>
              <a:prstGeom prst="wedgeRectCallout">
                <a:avLst>
                  <a:gd name="adj1" fmla="val -5765"/>
                  <a:gd name="adj2" fmla="val -89668"/>
                </a:avLst>
              </a:prstGeom>
              <a:blipFill>
                <a:blip r:embed="rId6"/>
                <a:stretch>
                  <a:fillRect b="-3409"/>
                </a:stretch>
              </a:blipFill>
              <a:ln w="38100">
                <a:solidFill>
                  <a:srgbClr val="FF0000"/>
                </a:solidFill>
              </a:ln>
            </p:spPr>
            <p:txBody>
              <a:bodyPr/>
              <a:lstStyle/>
              <a:p>
                <a:r>
                  <a:rPr lang="en-GB">
                    <a:noFill/>
                  </a:rPr>
                  <a:t> </a:t>
                </a:r>
              </a:p>
            </p:txBody>
          </p:sp>
        </mc:Fallback>
      </mc:AlternateContent>
      <p:sp>
        <p:nvSpPr>
          <p:cNvPr id="10" name="Speech Bubble: Rectangle 9">
            <a:extLst>
              <a:ext uri="{FF2B5EF4-FFF2-40B4-BE49-F238E27FC236}">
                <a16:creationId xmlns:a16="http://schemas.microsoft.com/office/drawing/2014/main" id="{E0DB13A3-6D20-4617-8798-6CDE7EA45F6E}"/>
              </a:ext>
            </a:extLst>
          </p:cNvPr>
          <p:cNvSpPr/>
          <p:nvPr/>
        </p:nvSpPr>
        <p:spPr>
          <a:xfrm>
            <a:off x="4524308" y="3805682"/>
            <a:ext cx="2127701" cy="1182817"/>
          </a:xfrm>
          <a:prstGeom prst="wedgeRectCallout">
            <a:avLst>
              <a:gd name="adj1" fmla="val -43928"/>
              <a:gd name="adj2" fmla="val -622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br>
              <a:rPr lang="en-GB" sz="2400" dirty="0"/>
            </a:br>
            <a:endParaRPr lang="en-GB" sz="2400" dirty="0"/>
          </a:p>
          <a:p>
            <a:pPr algn="ctr"/>
            <a:endParaRPr lang="en-GB" sz="2400" dirty="0"/>
          </a:p>
          <a:p>
            <a:pPr algn="ctr"/>
            <a:endParaRPr lang="en-GB" sz="2400" dirty="0"/>
          </a:p>
          <a:p>
            <a:pPr algn="ctr"/>
            <a:endParaRPr lang="en-GB" sz="2400" dirty="0"/>
          </a:p>
          <a:p>
            <a:pPr algn="ctr"/>
            <a:r>
              <a:rPr lang="en-GB" sz="2400" dirty="0"/>
              <a:t>There are 100p in £1.</a:t>
            </a:r>
            <a:endParaRPr lang="en-GB" sz="2400" b="0" dirty="0"/>
          </a:p>
          <a:p>
            <a:pPr algn="ctr"/>
            <a:endParaRPr lang="en-GB" sz="2400" b="0" dirty="0"/>
          </a:p>
          <a:p>
            <a:pPr algn="ctr"/>
            <a:endParaRPr lang="en-GB" sz="2400" b="0" dirty="0"/>
          </a:p>
          <a:p>
            <a:pPr algn="ctr"/>
            <a:endParaRPr lang="en-GB" sz="2400" b="0" dirty="0"/>
          </a:p>
          <a:p>
            <a:pPr algn="ctr"/>
            <a:endParaRPr lang="en-GB" sz="2400" dirty="0"/>
          </a:p>
          <a:p>
            <a:pPr algn="ctr"/>
            <a:endParaRPr lang="en-GB" sz="2400" b="0" dirty="0"/>
          </a:p>
          <a:p>
            <a:pPr algn="ctr"/>
            <a:endParaRPr lang="en-GB" sz="2400" b="0" dirty="0"/>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7585930" y="3777404"/>
            <a:ext cx="4371608" cy="274397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r>
              <a:rPr lang="en-GB" sz="2400" dirty="0"/>
              <a:t>100 ÷ 4 = 25</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4402013" y="1581543"/>
            <a:ext cx="3387976" cy="170447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Firstly, I need to convert pounds into pence so I can find a fraction of it.</a:t>
            </a:r>
          </a:p>
        </p:txBody>
      </p:sp>
      <p:sp>
        <p:nvSpPr>
          <p:cNvPr id="3" name="Rectangle 2"/>
          <p:cNvSpPr/>
          <p:nvPr/>
        </p:nvSpPr>
        <p:spPr>
          <a:xfrm>
            <a:off x="8109020" y="4572000"/>
            <a:ext cx="3376246" cy="6500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p:cNvCxnSpPr>
            <a:endCxn id="3" idx="2"/>
          </p:cNvCxnSpPr>
          <p:nvPr/>
        </p:nvCxnSpPr>
        <p:spPr>
          <a:xfrm>
            <a:off x="9787095" y="4572000"/>
            <a:ext cx="10048" cy="650081"/>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8932986" y="4555969"/>
            <a:ext cx="10048" cy="65008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10579336" y="4540390"/>
            <a:ext cx="10048" cy="650081"/>
          </a:xfrm>
          <a:prstGeom prst="line">
            <a:avLst/>
          </a:prstGeom>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9297616" y="4119824"/>
            <a:ext cx="991896" cy="369332"/>
          </a:xfrm>
          <a:prstGeom prst="rect">
            <a:avLst/>
          </a:prstGeom>
          <a:noFill/>
        </p:spPr>
        <p:txBody>
          <a:bodyPr wrap="square" rtlCol="0">
            <a:spAutoFit/>
          </a:bodyPr>
          <a:lstStyle/>
          <a:p>
            <a:pPr algn="ctr"/>
            <a:r>
              <a:rPr lang="en-GB" dirty="0"/>
              <a:t>100p</a:t>
            </a:r>
          </a:p>
        </p:txBody>
      </p:sp>
    </p:spTree>
    <p:extLst>
      <p:ext uri="{BB962C8B-B14F-4D97-AF65-F5344CB8AC3E}">
        <p14:creationId xmlns:p14="http://schemas.microsoft.com/office/powerpoint/2010/main" val="20097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CD12776-1BFD-4358-96C7-AE4DA8122753}"/>
                  </a:ext>
                </a:extLst>
              </p:cNvPr>
              <p:cNvSpPr/>
              <p:nvPr/>
            </p:nvSpPr>
            <p:spPr>
              <a:xfrm>
                <a:off x="273208"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Sarah gives </a:t>
                </a:r>
                <a14:m>
                  <m:oMath xmlns:m="http://schemas.openxmlformats.org/officeDocument/2006/math">
                    <m:f>
                      <m:fPr>
                        <m:ctrlPr>
                          <a:rPr lang="en-GB" sz="2800" b="0" i="1" smtClean="0">
                            <a:solidFill>
                              <a:schemeClr val="tx1"/>
                            </a:solidFill>
                            <a:latin typeface="Cambria Math" panose="02040503050406030204" pitchFamily="18" charset="0"/>
                          </a:rPr>
                        </m:ctrlPr>
                      </m:fPr>
                      <m:num>
                        <m:r>
                          <a:rPr lang="en-GB" sz="2800" b="0" i="1" smtClean="0">
                            <a:solidFill>
                              <a:schemeClr val="tx1"/>
                            </a:solidFill>
                            <a:latin typeface="Cambria Math" panose="02040503050406030204" pitchFamily="18" charset="0"/>
                          </a:rPr>
                          <m:t>3</m:t>
                        </m:r>
                      </m:num>
                      <m:den>
                        <m:r>
                          <a:rPr lang="en-GB" sz="2800" b="0" i="1" smtClean="0">
                            <a:solidFill>
                              <a:schemeClr val="tx1"/>
                            </a:solidFill>
                            <a:latin typeface="Cambria Math" panose="02040503050406030204" pitchFamily="18" charset="0"/>
                          </a:rPr>
                          <m:t>4</m:t>
                        </m:r>
                      </m:den>
                    </m:f>
                  </m:oMath>
                </a14:m>
                <a:r>
                  <a:rPr lang="en-GB" sz="2800" dirty="0">
                    <a:solidFill>
                      <a:schemeClr val="tx1"/>
                    </a:solidFill>
                  </a:rPr>
                  <a:t> of her pocket money to Andrew. Sarah’s pocket money is £1. How much money does Sarah give Andrew?</a:t>
                </a:r>
              </a:p>
            </p:txBody>
          </p:sp>
        </mc:Choice>
        <mc:Fallback xmlns="">
          <p:sp>
            <p:nvSpPr>
              <p:cNvPr id="6" name="Rectangle 5">
                <a:extLst>
                  <a:ext uri="{FF2B5EF4-FFF2-40B4-BE49-F238E27FC236}">
                    <a16:creationId xmlns:a16="http://schemas.microsoft.com/office/drawing/2014/main" id="{CCD12776-1BFD-4358-96C7-AE4DA8122753}"/>
                  </a:ext>
                </a:extLst>
              </p:cNvPr>
              <p:cNvSpPr>
                <a:spLocks noRot="1" noChangeAspect="1" noMove="1" noResize="1" noEditPoints="1" noAdjustHandles="1" noChangeArrowheads="1" noChangeShapeType="1" noTextEdit="1"/>
              </p:cNvSpPr>
              <p:nvPr/>
            </p:nvSpPr>
            <p:spPr>
              <a:xfrm>
                <a:off x="273208" y="1583538"/>
                <a:ext cx="3560855" cy="3404962"/>
              </a:xfrm>
              <a:prstGeom prst="rect">
                <a:avLst/>
              </a:prstGeom>
              <a:blipFill>
                <a:blip r:embed="rId5"/>
                <a:stretch>
                  <a:fillRect l="-2901" r="-4949"/>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75p</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177120" y="2045981"/>
            <a:ext cx="6984668" cy="2397433"/>
          </a:xfrm>
          <a:prstGeom prst="wedgeRectCallout">
            <a:avLst>
              <a:gd name="adj1" fmla="val 34418"/>
              <a:gd name="adj2" fmla="val -7345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r>
              <a:rPr lang="en-GB" sz="2400" dirty="0"/>
              <a:t>100 ÷ 4 = 25</a:t>
            </a:r>
          </a:p>
        </p:txBody>
      </p:sp>
      <mc:AlternateContent xmlns:mc="http://schemas.openxmlformats.org/markup-compatibility/2006">
        <mc:Choice xmlns:a14="http://schemas.microsoft.com/office/drawing/2010/main" Requires="a14">
          <p:sp>
            <p:nvSpPr>
              <p:cNvPr id="11" name="Speech Bubble: Rectangle 10">
                <a:extLst>
                  <a:ext uri="{FF2B5EF4-FFF2-40B4-BE49-F238E27FC236}">
                    <a16:creationId xmlns:a16="http://schemas.microsoft.com/office/drawing/2014/main" id="{47FF8E04-5986-4206-8BBB-D28488119D24}"/>
                  </a:ext>
                </a:extLst>
              </p:cNvPr>
              <p:cNvSpPr/>
              <p:nvPr/>
            </p:nvSpPr>
            <p:spPr>
              <a:xfrm>
                <a:off x="5402507" y="4988500"/>
                <a:ext cx="4373778" cy="102233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b="0" i="1" dirty="0">
                  <a:latin typeface="Cambria Math" panose="02040503050406030204" pitchFamily="18" charset="0"/>
                </a:endParaRPr>
              </a:p>
              <a:p>
                <a:pPr algn="ct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oMath>
                </a14:m>
                <a:r>
                  <a:rPr lang="en-GB" sz="2400" b="0" dirty="0"/>
                  <a:t>  is 3 x 25 = 75p</a:t>
                </a:r>
              </a:p>
              <a:p>
                <a:pPr algn="ctr"/>
                <a:endParaRPr lang="en-GB" sz="2400" dirty="0"/>
              </a:p>
            </p:txBody>
          </p:sp>
        </mc:Choice>
        <mc:Fallback>
          <p:sp>
            <p:nvSpPr>
              <p:cNvPr id="11" name="Speech Bubble: Rectangle 10">
                <a:extLst>
                  <a:ext uri="{FF2B5EF4-FFF2-40B4-BE49-F238E27FC236}">
                    <a16:creationId xmlns:a16="http://schemas.microsoft.com/office/drawing/2014/main" id="{47FF8E04-5986-4206-8BBB-D28488119D24}"/>
                  </a:ext>
                </a:extLst>
              </p:cNvPr>
              <p:cNvSpPr>
                <a:spLocks noRot="1" noChangeAspect="1" noMove="1" noResize="1" noEditPoints="1" noAdjustHandles="1" noChangeArrowheads="1" noChangeShapeType="1" noTextEdit="1"/>
              </p:cNvSpPr>
              <p:nvPr/>
            </p:nvSpPr>
            <p:spPr>
              <a:xfrm>
                <a:off x="5402507" y="4988500"/>
                <a:ext cx="4373778" cy="1022330"/>
              </a:xfrm>
              <a:prstGeom prst="wedgeRectCallout">
                <a:avLst>
                  <a:gd name="adj1" fmla="val -64006"/>
                  <a:gd name="adj2" fmla="val -53750"/>
                </a:avLst>
              </a:prstGeom>
              <a:blipFill>
                <a:blip r:embed="rId6"/>
                <a:stretch>
                  <a:fillRect/>
                </a:stretch>
              </a:blipFill>
              <a:ln w="38100">
                <a:solidFill>
                  <a:srgbClr val="FF0000"/>
                </a:solidFill>
              </a:ln>
            </p:spPr>
            <p:txBody>
              <a:bodyPr/>
              <a:lstStyle/>
              <a:p>
                <a:r>
                  <a:rPr lang="en-GB">
                    <a:noFill/>
                  </a:rPr>
                  <a:t> </a:t>
                </a:r>
              </a:p>
            </p:txBody>
          </p:sp>
        </mc:Fallback>
      </mc:AlternateContent>
      <p:sp>
        <p:nvSpPr>
          <p:cNvPr id="13" name="Rectangle 12"/>
          <p:cNvSpPr/>
          <p:nvPr/>
        </p:nvSpPr>
        <p:spPr>
          <a:xfrm>
            <a:off x="5921370" y="2734992"/>
            <a:ext cx="3376246" cy="6500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a:endCxn id="13" idx="2"/>
          </p:cNvCxnSpPr>
          <p:nvPr/>
        </p:nvCxnSpPr>
        <p:spPr>
          <a:xfrm>
            <a:off x="7599445" y="2734992"/>
            <a:ext cx="10048" cy="650081"/>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6745336" y="2718961"/>
            <a:ext cx="10048" cy="650081"/>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8391686" y="2703382"/>
            <a:ext cx="10048" cy="650081"/>
          </a:xfrm>
          <a:prstGeom prst="line">
            <a:avLst/>
          </a:prstGeom>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7109966" y="2282816"/>
            <a:ext cx="991896" cy="369332"/>
          </a:xfrm>
          <a:prstGeom prst="rect">
            <a:avLst/>
          </a:prstGeom>
          <a:noFill/>
        </p:spPr>
        <p:txBody>
          <a:bodyPr wrap="square" rtlCol="0">
            <a:spAutoFit/>
          </a:bodyPr>
          <a:lstStyle/>
          <a:p>
            <a:pPr algn="ctr"/>
            <a:r>
              <a:rPr lang="en-GB" dirty="0"/>
              <a:t>100p</a:t>
            </a:r>
          </a:p>
        </p:txBody>
      </p:sp>
      <p:sp>
        <p:nvSpPr>
          <p:cNvPr id="3" name="TextBox 2"/>
          <p:cNvSpPr txBox="1"/>
          <p:nvPr/>
        </p:nvSpPr>
        <p:spPr>
          <a:xfrm>
            <a:off x="6090613" y="2853732"/>
            <a:ext cx="602901" cy="369332"/>
          </a:xfrm>
          <a:prstGeom prst="rect">
            <a:avLst/>
          </a:prstGeom>
          <a:noFill/>
        </p:spPr>
        <p:txBody>
          <a:bodyPr wrap="square" rtlCol="0">
            <a:spAutoFit/>
          </a:bodyPr>
          <a:lstStyle/>
          <a:p>
            <a:r>
              <a:rPr lang="en-GB" dirty="0"/>
              <a:t>25</a:t>
            </a:r>
          </a:p>
        </p:txBody>
      </p:sp>
      <p:sp>
        <p:nvSpPr>
          <p:cNvPr id="18" name="TextBox 17"/>
          <p:cNvSpPr txBox="1"/>
          <p:nvPr/>
        </p:nvSpPr>
        <p:spPr>
          <a:xfrm>
            <a:off x="6986495" y="2875366"/>
            <a:ext cx="602901" cy="369332"/>
          </a:xfrm>
          <a:prstGeom prst="rect">
            <a:avLst/>
          </a:prstGeom>
          <a:noFill/>
        </p:spPr>
        <p:txBody>
          <a:bodyPr wrap="square" rtlCol="0">
            <a:spAutoFit/>
          </a:bodyPr>
          <a:lstStyle/>
          <a:p>
            <a:r>
              <a:rPr lang="en-GB" dirty="0"/>
              <a:t>25</a:t>
            </a:r>
          </a:p>
        </p:txBody>
      </p:sp>
      <p:sp>
        <p:nvSpPr>
          <p:cNvPr id="19" name="TextBox 18"/>
          <p:cNvSpPr txBox="1"/>
          <p:nvPr/>
        </p:nvSpPr>
        <p:spPr>
          <a:xfrm>
            <a:off x="7753061" y="2853732"/>
            <a:ext cx="602901" cy="369332"/>
          </a:xfrm>
          <a:prstGeom prst="rect">
            <a:avLst/>
          </a:prstGeom>
          <a:noFill/>
        </p:spPr>
        <p:txBody>
          <a:bodyPr wrap="square" rtlCol="0">
            <a:spAutoFit/>
          </a:bodyPr>
          <a:lstStyle/>
          <a:p>
            <a:r>
              <a:rPr lang="en-GB" dirty="0"/>
              <a:t>25</a:t>
            </a:r>
          </a:p>
        </p:txBody>
      </p:sp>
      <p:sp>
        <p:nvSpPr>
          <p:cNvPr id="20" name="TextBox 19"/>
          <p:cNvSpPr txBox="1"/>
          <p:nvPr/>
        </p:nvSpPr>
        <p:spPr>
          <a:xfrm>
            <a:off x="8581026" y="2875366"/>
            <a:ext cx="602901" cy="369332"/>
          </a:xfrm>
          <a:prstGeom prst="rect">
            <a:avLst/>
          </a:prstGeom>
          <a:noFill/>
        </p:spPr>
        <p:txBody>
          <a:bodyPr wrap="square" rtlCol="0">
            <a:spAutoFit/>
          </a:bodyPr>
          <a:lstStyle/>
          <a:p>
            <a:r>
              <a:rPr lang="en-GB" dirty="0"/>
              <a:t>25</a:t>
            </a:r>
          </a:p>
        </p:txBody>
      </p:sp>
      <p:sp>
        <p:nvSpPr>
          <p:cNvPr id="8" name="Oval 7"/>
          <p:cNvSpPr/>
          <p:nvPr/>
        </p:nvSpPr>
        <p:spPr>
          <a:xfrm>
            <a:off x="5753236" y="2743007"/>
            <a:ext cx="2638450" cy="6184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950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7" grpId="0"/>
      <p:bldP spid="3" grpId="0"/>
      <p:bldP spid="18" grpId="0"/>
      <p:bldP spid="19" grpId="0"/>
      <p:bldP spid="20"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42449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1B2BD8C-3B99-45FF-B59D-079B11DEABCF}"/>
                  </a:ext>
                </a:extLst>
              </p:cNvPr>
              <p:cNvSpPr/>
              <p:nvPr/>
            </p:nvSpPr>
            <p:spPr>
              <a:xfrm>
                <a:off x="1339516" y="1877683"/>
                <a:ext cx="9101788" cy="3725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Bobby has 2m of ribbon. He gives Clare </a:t>
                </a:r>
                <a14:m>
                  <m:oMath xmlns:m="http://schemas.openxmlformats.org/officeDocument/2006/math">
                    <m:f>
                      <m:fPr>
                        <m:ctrlPr>
                          <a:rPr lang="en-GB" sz="3600" b="0" i="1" smtClean="0">
                            <a:solidFill>
                              <a:schemeClr val="tx1"/>
                            </a:solidFill>
                            <a:latin typeface="Cambria Math" panose="02040503050406030204" pitchFamily="18" charset="0"/>
                          </a:rPr>
                        </m:ctrlPr>
                      </m:fPr>
                      <m:num>
                        <m:r>
                          <a:rPr lang="en-GB" sz="3600" b="0" i="1" smtClean="0">
                            <a:solidFill>
                              <a:schemeClr val="tx1"/>
                            </a:solidFill>
                            <a:latin typeface="Cambria Math" panose="02040503050406030204" pitchFamily="18" charset="0"/>
                          </a:rPr>
                          <m:t>1</m:t>
                        </m:r>
                      </m:num>
                      <m:den>
                        <m:r>
                          <a:rPr lang="en-GB" sz="3600" b="0" i="1" smtClean="0">
                            <a:solidFill>
                              <a:schemeClr val="tx1"/>
                            </a:solidFill>
                            <a:latin typeface="Cambria Math" panose="02040503050406030204" pitchFamily="18" charset="0"/>
                          </a:rPr>
                          <m:t>8</m:t>
                        </m:r>
                      </m:den>
                    </m:f>
                  </m:oMath>
                </a14:m>
                <a:r>
                  <a:rPr lang="en-GB" sz="3600" dirty="0">
                    <a:solidFill>
                      <a:schemeClr val="tx1"/>
                    </a:solidFill>
                  </a:rPr>
                  <a:t> of it for her art project. How long is Clare’s piece of ribbon?</a:t>
                </a:r>
              </a:p>
            </p:txBody>
          </p:sp>
        </mc:Choice>
        <mc:Fallback xmlns="">
          <p:sp>
            <p:nvSpPr>
              <p:cNvPr id="9" name="Rectangle 8">
                <a:extLst>
                  <a:ext uri="{FF2B5EF4-FFF2-40B4-BE49-F238E27FC236}">
                    <a16:creationId xmlns:a16="http://schemas.microsoft.com/office/drawing/2014/main" id="{31B2BD8C-3B99-45FF-B59D-079B11DEABCF}"/>
                  </a:ext>
                </a:extLst>
              </p:cNvPr>
              <p:cNvSpPr>
                <a:spLocks noRot="1" noChangeAspect="1" noMove="1" noResize="1" noEditPoints="1" noAdjustHandles="1" noChangeArrowheads="1" noChangeShapeType="1" noTextEdit="1"/>
              </p:cNvSpPr>
              <p:nvPr/>
            </p:nvSpPr>
            <p:spPr>
              <a:xfrm>
                <a:off x="1339516" y="1877683"/>
                <a:ext cx="9101788" cy="3725804"/>
              </a:xfrm>
              <a:prstGeom prst="rect">
                <a:avLst/>
              </a:prstGeom>
              <a:blipFill>
                <a:blip r:embed="rId5"/>
                <a:stretch>
                  <a:fillRect l="-134" r="-1137"/>
                </a:stretch>
              </a:blipFill>
            </p:spPr>
            <p:txBody>
              <a:bodyPr/>
              <a:lstStyle/>
              <a:p>
                <a:r>
                  <a:rPr lang="en-GB">
                    <a:noFill/>
                  </a:rPr>
                  <a:t> </a:t>
                </a:r>
              </a:p>
            </p:txBody>
          </p:sp>
        </mc:Fallback>
      </mc:AlternateContent>
      <p:sp>
        <p:nvSpPr>
          <p:cNvPr id="2" name="Rectangle: Rounded Corners 1">
            <a:extLst>
              <a:ext uri="{FF2B5EF4-FFF2-40B4-BE49-F238E27FC236}">
                <a16:creationId xmlns:a16="http://schemas.microsoft.com/office/drawing/2014/main" id="{50A6B113-655C-4D29-9197-860CBB7D3442}"/>
              </a:ext>
            </a:extLst>
          </p:cNvPr>
          <p:cNvSpPr/>
          <p:nvPr/>
        </p:nvSpPr>
        <p:spPr>
          <a:xfrm>
            <a:off x="7343436" y="4957010"/>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25cm </a:t>
            </a:r>
          </a:p>
        </p:txBody>
      </p:sp>
    </p:spTree>
    <p:extLst>
      <p:ext uri="{BB962C8B-B14F-4D97-AF65-F5344CB8AC3E}">
        <p14:creationId xmlns:p14="http://schemas.microsoft.com/office/powerpoint/2010/main" val="39277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485063" y="365124"/>
            <a:ext cx="7221874" cy="860541"/>
          </a:xfrm>
          <a:solidFill>
            <a:srgbClr val="EDCFE9"/>
          </a:solidFill>
          <a:ln>
            <a:solidFill>
              <a:srgbClr val="002060"/>
            </a:solidFill>
          </a:ln>
        </p:spPr>
        <p:txBody>
          <a:bodyPr>
            <a:normAutofit/>
          </a:bodyPr>
          <a:lstStyle/>
          <a:p>
            <a:pPr algn="ctr"/>
            <a:r>
              <a:rPr lang="en-GB" sz="4000" b="1" dirty="0">
                <a:solidFill>
                  <a:srgbClr val="002060"/>
                </a:solidFill>
                <a:latin typeface="+mn-lt"/>
              </a:rPr>
              <a:t>Teacher guidance</a:t>
            </a:r>
          </a:p>
        </p:txBody>
      </p:sp>
      <p:pic>
        <p:nvPicPr>
          <p:cNvPr id="6" name="Picture 5">
            <a:extLst>
              <a:ext uri="{FF2B5EF4-FFF2-40B4-BE49-F238E27FC236}">
                <a16:creationId xmlns:a16="http://schemas.microsoft.com/office/drawing/2014/main" id="{50DF49D5-335C-4DAA-9381-E552FB1A6104}"/>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7" name="Picture 6">
            <a:extLst>
              <a:ext uri="{FF2B5EF4-FFF2-40B4-BE49-F238E27FC236}">
                <a16:creationId xmlns:a16="http://schemas.microsoft.com/office/drawing/2014/main" id="{5386615A-172D-406D-B39E-EF5581B7FC9D}"/>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4" name="Rectangle 3">
            <a:extLst>
              <a:ext uri="{FF2B5EF4-FFF2-40B4-BE49-F238E27FC236}">
                <a16:creationId xmlns:a16="http://schemas.microsoft.com/office/drawing/2014/main" id="{65BB0EEA-728B-4CB0-A903-86F0412A07E1}"/>
              </a:ext>
            </a:extLst>
          </p:cNvPr>
          <p:cNvSpPr/>
          <p:nvPr/>
        </p:nvSpPr>
        <p:spPr>
          <a:xfrm>
            <a:off x="354771" y="1427747"/>
            <a:ext cx="11482458" cy="5196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2060"/>
                </a:solidFill>
              </a:rPr>
              <a:t>Typically, pupils lack confidence tackling word problems, mainly because they involve several steps and a large amount of information to process. Barriers to successfully answering these may, of course, be the mathematical concepts being assessed, but the amount of reading, the challenging vocabulary, as well as identifying the correct operation/s to perform, is not to be underestimated.</a:t>
            </a:r>
          </a:p>
          <a:p>
            <a:endParaRPr lang="en-US" sz="2400" dirty="0">
              <a:solidFill>
                <a:srgbClr val="002060"/>
              </a:solidFill>
            </a:endParaRPr>
          </a:p>
          <a:p>
            <a:r>
              <a:rPr lang="en-US" sz="2400" dirty="0">
                <a:solidFill>
                  <a:srgbClr val="002060"/>
                </a:solidFill>
              </a:rPr>
              <a:t>This therapy begins by explaining a suggested teaching strategy for these question types. The intention of this strategy is to </a:t>
            </a:r>
            <a:r>
              <a:rPr lang="en-US" sz="2400" b="1" dirty="0">
                <a:solidFill>
                  <a:srgbClr val="002060"/>
                </a:solidFill>
              </a:rPr>
              <a:t>develop pupil confidence </a:t>
            </a:r>
            <a:r>
              <a:rPr lang="en-US" sz="2400" dirty="0">
                <a:solidFill>
                  <a:srgbClr val="002060"/>
                </a:solidFill>
              </a:rPr>
              <a:t>in tackling such questions through high-quality modelling. Using the teach, model and apply format, it will take pupils through this strategy with two modelled questions. Pupils will then have the opportunity to apply this independently.</a:t>
            </a:r>
          </a:p>
          <a:p>
            <a:endParaRPr lang="en-US" sz="2400" dirty="0">
              <a:solidFill>
                <a:srgbClr val="002060"/>
              </a:solidFill>
            </a:endParaRPr>
          </a:p>
          <a:p>
            <a:r>
              <a:rPr lang="en-US" sz="2400" b="1" dirty="0">
                <a:solidFill>
                  <a:srgbClr val="002060"/>
                </a:solidFill>
              </a:rPr>
              <a:t>The guidance notes under each slide explain each stage. It is assumed that Stage One, the teaching of the mathematical skill/concept involved, has been already taught.</a:t>
            </a:r>
            <a:endParaRPr lang="en-US" sz="2400" dirty="0">
              <a:solidFill>
                <a:srgbClr val="002060"/>
              </a:solidFill>
            </a:endParaRPr>
          </a:p>
        </p:txBody>
      </p:sp>
    </p:spTree>
    <p:extLst>
      <p:ext uri="{BB962C8B-B14F-4D97-AF65-F5344CB8AC3E}">
        <p14:creationId xmlns:p14="http://schemas.microsoft.com/office/powerpoint/2010/main" val="251791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707650" y="299258"/>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Your Turn</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26E4DFB5-8D80-4750-A8FA-461780F09E74}"/>
                  </a:ext>
                </a:extLst>
              </p:cNvPr>
              <p:cNvSpPr/>
              <p:nvPr/>
            </p:nvSpPr>
            <p:spPr>
              <a:xfrm>
                <a:off x="513347" y="2057398"/>
                <a:ext cx="4927745" cy="354129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Thomas has 24 marbles. He gave </a:t>
                </a:r>
                <a14:m>
                  <m:oMath xmlns:m="http://schemas.openxmlformats.org/officeDocument/2006/math">
                    <m:f>
                      <m:fPr>
                        <m:ctrlPr>
                          <a:rPr lang="en-GB" sz="3200" b="0" i="1" smtClean="0">
                            <a:solidFill>
                              <a:schemeClr val="tx1"/>
                            </a:solidFill>
                            <a:latin typeface="Cambria Math" panose="02040503050406030204" pitchFamily="18" charset="0"/>
                          </a:rPr>
                        </m:ctrlPr>
                      </m:fPr>
                      <m:num>
                        <m:r>
                          <a:rPr lang="en-GB" sz="3200" b="0" i="1" smtClean="0">
                            <a:solidFill>
                              <a:schemeClr val="tx1"/>
                            </a:solidFill>
                            <a:latin typeface="Cambria Math" panose="02040503050406030204" pitchFamily="18" charset="0"/>
                          </a:rPr>
                          <m:t>2</m:t>
                        </m:r>
                      </m:num>
                      <m:den>
                        <m:r>
                          <a:rPr lang="en-GB" sz="3200" b="0" i="1" smtClean="0">
                            <a:solidFill>
                              <a:schemeClr val="tx1"/>
                            </a:solidFill>
                            <a:latin typeface="Cambria Math" panose="02040503050406030204" pitchFamily="18" charset="0"/>
                          </a:rPr>
                          <m:t>3</m:t>
                        </m:r>
                      </m:den>
                    </m:f>
                  </m:oMath>
                </a14:m>
                <a:r>
                  <a:rPr lang="en-GB" sz="3200" dirty="0">
                    <a:solidFill>
                      <a:schemeClr val="tx1"/>
                    </a:solidFill>
                  </a:rPr>
                  <a:t> of them to his brother. How many marbles</a:t>
                </a:r>
              </a:p>
              <a:p>
                <a:pPr algn="ctr"/>
                <a:r>
                  <a:rPr lang="en-GB" sz="3200" dirty="0">
                    <a:solidFill>
                      <a:schemeClr val="tx1"/>
                    </a:solidFill>
                  </a:rPr>
                  <a:t>did Thomas give away?</a:t>
                </a:r>
              </a:p>
            </p:txBody>
          </p:sp>
        </mc:Choice>
        <mc:Fallback>
          <p:sp>
            <p:nvSpPr>
              <p:cNvPr id="3" name="Rectangle 2">
                <a:extLst>
                  <a:ext uri="{FF2B5EF4-FFF2-40B4-BE49-F238E27FC236}">
                    <a16:creationId xmlns:a16="http://schemas.microsoft.com/office/drawing/2014/main" id="{26E4DFB5-8D80-4750-A8FA-461780F09E74}"/>
                  </a:ext>
                </a:extLst>
              </p:cNvPr>
              <p:cNvSpPr>
                <a:spLocks noRot="1" noChangeAspect="1" noMove="1" noResize="1" noEditPoints="1" noAdjustHandles="1" noChangeArrowheads="1" noChangeShapeType="1" noTextEdit="1"/>
              </p:cNvSpPr>
              <p:nvPr/>
            </p:nvSpPr>
            <p:spPr>
              <a:xfrm>
                <a:off x="513347" y="2057398"/>
                <a:ext cx="4927745" cy="3541297"/>
              </a:xfrm>
              <a:prstGeom prst="rect">
                <a:avLst/>
              </a:prstGeom>
              <a:blipFill>
                <a:blip r:embed="rId5"/>
                <a:stretch>
                  <a:fillRect l="-1480" r="-2836"/>
                </a:stretch>
              </a:blipFill>
              <a:ln>
                <a:solidFill>
                  <a:srgbClr val="0070C0"/>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CAF0EBE5-EFAE-4D6B-A47D-65C036F60B73}"/>
                  </a:ext>
                </a:extLst>
              </p:cNvPr>
              <p:cNvSpPr/>
              <p:nvPr/>
            </p:nvSpPr>
            <p:spPr>
              <a:xfrm>
                <a:off x="6096000" y="2057398"/>
                <a:ext cx="5361991" cy="354129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Holly had 40 pencils. She gave </a:t>
                </a:r>
                <a14:m>
                  <m:oMath xmlns:m="http://schemas.openxmlformats.org/officeDocument/2006/math">
                    <m:f>
                      <m:fPr>
                        <m:ctrlPr>
                          <a:rPr lang="en-GB" sz="3200" b="0" i="1" smtClean="0">
                            <a:solidFill>
                              <a:schemeClr val="tx1"/>
                            </a:solidFill>
                            <a:latin typeface="Cambria Math" panose="02040503050406030204" pitchFamily="18" charset="0"/>
                          </a:rPr>
                        </m:ctrlPr>
                      </m:fPr>
                      <m:num>
                        <m:r>
                          <a:rPr lang="en-GB" sz="3200" b="0" i="1" smtClean="0">
                            <a:solidFill>
                              <a:schemeClr val="tx1"/>
                            </a:solidFill>
                            <a:latin typeface="Cambria Math" panose="02040503050406030204" pitchFamily="18" charset="0"/>
                          </a:rPr>
                          <m:t>2</m:t>
                        </m:r>
                      </m:num>
                      <m:den>
                        <m:r>
                          <a:rPr lang="en-GB" sz="3200" b="0" i="1" smtClean="0">
                            <a:solidFill>
                              <a:schemeClr val="tx1"/>
                            </a:solidFill>
                            <a:latin typeface="Cambria Math" panose="02040503050406030204" pitchFamily="18" charset="0"/>
                          </a:rPr>
                          <m:t>5</m:t>
                        </m:r>
                      </m:den>
                    </m:f>
                  </m:oMath>
                </a14:m>
                <a:r>
                  <a:rPr lang="en-GB" sz="3200" dirty="0">
                    <a:solidFill>
                      <a:schemeClr val="tx1"/>
                    </a:solidFill>
                  </a:rPr>
                  <a:t> of them to her sister. How many pencils does Holly have left?</a:t>
                </a:r>
              </a:p>
            </p:txBody>
          </p:sp>
        </mc:Choice>
        <mc:Fallback>
          <p:sp>
            <p:nvSpPr>
              <p:cNvPr id="7" name="Rectangle 6">
                <a:extLst>
                  <a:ext uri="{FF2B5EF4-FFF2-40B4-BE49-F238E27FC236}">
                    <a16:creationId xmlns:a16="http://schemas.microsoft.com/office/drawing/2014/main" id="{CAF0EBE5-EFAE-4D6B-A47D-65C036F60B73}"/>
                  </a:ext>
                </a:extLst>
              </p:cNvPr>
              <p:cNvSpPr>
                <a:spLocks noRot="1" noChangeAspect="1" noMove="1" noResize="1" noEditPoints="1" noAdjustHandles="1" noChangeArrowheads="1" noChangeShapeType="1" noTextEdit="1"/>
              </p:cNvSpPr>
              <p:nvPr/>
            </p:nvSpPr>
            <p:spPr>
              <a:xfrm>
                <a:off x="6096000" y="2057398"/>
                <a:ext cx="5361991" cy="3541296"/>
              </a:xfrm>
              <a:prstGeom prst="rect">
                <a:avLst/>
              </a:prstGeom>
              <a:blipFill>
                <a:blip r:embed="rId6"/>
                <a:stretch>
                  <a:fillRect l="-567" r="-2268"/>
                </a:stretch>
              </a:blipFill>
              <a:ln>
                <a:solidFill>
                  <a:srgbClr val="0070C0"/>
                </a:solidFill>
              </a:ln>
            </p:spPr>
            <p:txBody>
              <a:bodyPr/>
              <a:lstStyle/>
              <a:p>
                <a:r>
                  <a:rPr lang="en-GB">
                    <a:noFill/>
                  </a:rPr>
                  <a:t> </a:t>
                </a:r>
              </a:p>
            </p:txBody>
          </p:sp>
        </mc:Fallback>
      </mc:AlternateContent>
    </p:spTree>
    <p:extLst>
      <p:ext uri="{BB962C8B-B14F-4D97-AF65-F5344CB8AC3E}">
        <p14:creationId xmlns:p14="http://schemas.microsoft.com/office/powerpoint/2010/main" val="3810632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239611" y="365124"/>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Next Steps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1545245" y="4572412"/>
            <a:ext cx="8165432" cy="184484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Once pupils have developed greater confidence in tackling these word problems, they will then need to develop strategies when working independently. A suggestion is on the following slides.</a:t>
            </a:r>
          </a:p>
        </p:txBody>
      </p:sp>
      <p:sp>
        <p:nvSpPr>
          <p:cNvPr id="6" name="Rectangle 5">
            <a:extLst>
              <a:ext uri="{FF2B5EF4-FFF2-40B4-BE49-F238E27FC236}">
                <a16:creationId xmlns:a16="http://schemas.microsoft.com/office/drawing/2014/main" id="{67F7458D-4B76-4490-8ECD-7EBD9620D5DB}"/>
              </a:ext>
            </a:extLst>
          </p:cNvPr>
          <p:cNvSpPr/>
          <p:nvPr/>
        </p:nvSpPr>
        <p:spPr>
          <a:xfrm>
            <a:off x="1245864" y="1749375"/>
            <a:ext cx="8764193" cy="255553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To consolidate the language aspects of these problems, a suggestion is that the number free zone questions could form part of a guided reading session. Use Slide 7 as a model. A template can also be found in the </a:t>
            </a:r>
            <a:r>
              <a:rPr lang="en-GB" sz="2800" dirty="0">
                <a:solidFill>
                  <a:schemeClr val="tx1"/>
                </a:solidFill>
                <a:hlinkClick r:id="rId5"/>
              </a:rPr>
              <a:t>Whole School Reading resources on inference </a:t>
            </a:r>
            <a:r>
              <a:rPr lang="en-GB" sz="2800" dirty="0">
                <a:solidFill>
                  <a:schemeClr val="tx1"/>
                </a:solidFill>
              </a:rPr>
              <a:t>(Slide 3).</a:t>
            </a:r>
          </a:p>
        </p:txBody>
      </p:sp>
    </p:spTree>
    <p:extLst>
      <p:ext uri="{BB962C8B-B14F-4D97-AF65-F5344CB8AC3E}">
        <p14:creationId xmlns:p14="http://schemas.microsoft.com/office/powerpoint/2010/main" val="3138522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5820" y="242228"/>
            <a:ext cx="8069179"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512046" y="1540045"/>
            <a:ext cx="8776333" cy="50757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endParaRPr lang="en-GB" sz="2800" b="1" dirty="0">
              <a:solidFill>
                <a:srgbClr val="002060"/>
              </a:solidFill>
            </a:endParaRPr>
          </a:p>
          <a:p>
            <a:pPr marL="514350" indent="-514350">
              <a:buAutoNum type="arabicPeriod"/>
            </a:pPr>
            <a:r>
              <a:rPr lang="en-GB" sz="2800" b="1" dirty="0">
                <a:solidFill>
                  <a:srgbClr val="002060"/>
                </a:solidFill>
              </a:rPr>
              <a:t>Take Two </a:t>
            </a:r>
            <a:r>
              <a:rPr lang="en-GB" sz="2800" dirty="0">
                <a:solidFill>
                  <a:srgbClr val="002060"/>
                </a:solidFill>
              </a:rPr>
              <a:t>– read the question twice, once to get a general idea of context and vocabulary; the second to understand exactly what is being asked.</a:t>
            </a:r>
          </a:p>
          <a:p>
            <a:pPr marL="514350" indent="-514350">
              <a:buAutoNum type="arabicPeriod"/>
            </a:pPr>
            <a:r>
              <a:rPr lang="en-GB" sz="2800" dirty="0">
                <a:solidFill>
                  <a:srgbClr val="002060"/>
                </a:solidFill>
              </a:rPr>
              <a:t>Underline/highlight </a:t>
            </a:r>
            <a:r>
              <a:rPr lang="en-GB" sz="2800" b="1" dirty="0">
                <a:solidFill>
                  <a:srgbClr val="002060"/>
                </a:solidFill>
              </a:rPr>
              <a:t>key information </a:t>
            </a:r>
            <a:r>
              <a:rPr lang="en-GB" sz="2800" dirty="0">
                <a:solidFill>
                  <a:srgbClr val="002060"/>
                </a:solidFill>
              </a:rPr>
              <a:t>(or eliminate information from your enquiries - like a detective!)</a:t>
            </a:r>
          </a:p>
          <a:p>
            <a:pPr marL="514350" indent="-514350">
              <a:buAutoNum type="arabicPeriod" startAt="3"/>
            </a:pPr>
            <a:r>
              <a:rPr lang="en-GB" sz="2800" b="1" dirty="0">
                <a:solidFill>
                  <a:srgbClr val="002060"/>
                </a:solidFill>
              </a:rPr>
              <a:t>Give us a clue </a:t>
            </a:r>
            <a:r>
              <a:rPr lang="en-GB" sz="2800" dirty="0">
                <a:solidFill>
                  <a:srgbClr val="002060"/>
                </a:solidFill>
              </a:rPr>
              <a:t>– look for key words to guide you to the operation needed, e.g. </a:t>
            </a:r>
            <a:r>
              <a:rPr lang="en-GB" sz="2800" i="1" dirty="0">
                <a:solidFill>
                  <a:srgbClr val="002060"/>
                </a:solidFill>
              </a:rPr>
              <a:t>altogether</a:t>
            </a:r>
            <a:r>
              <a:rPr lang="en-GB" sz="2800" dirty="0">
                <a:solidFill>
                  <a:srgbClr val="002060"/>
                </a:solidFill>
              </a:rPr>
              <a:t> suggests addition, </a:t>
            </a:r>
            <a:r>
              <a:rPr lang="en-GB" sz="2800" i="1" dirty="0">
                <a:solidFill>
                  <a:srgbClr val="002060"/>
                </a:solidFill>
              </a:rPr>
              <a:t>share</a:t>
            </a:r>
            <a:r>
              <a:rPr lang="en-GB" sz="2800" dirty="0">
                <a:solidFill>
                  <a:srgbClr val="002060"/>
                </a:solidFill>
              </a:rPr>
              <a:t> suggests division etc.</a:t>
            </a:r>
          </a:p>
          <a:p>
            <a:pPr marL="514350" indent="-514350">
              <a:buAutoNum type="arabicPeriod" startAt="3"/>
            </a:pPr>
            <a:r>
              <a:rPr lang="en-GB" sz="2800" b="1" dirty="0">
                <a:solidFill>
                  <a:srgbClr val="002060"/>
                </a:solidFill>
              </a:rPr>
              <a:t>Summarise </a:t>
            </a:r>
            <a:r>
              <a:rPr lang="en-GB" sz="2800" dirty="0">
                <a:solidFill>
                  <a:srgbClr val="002060"/>
                </a:solidFill>
              </a:rPr>
              <a:t>– in your head, summarise the question back to yourself, e.g. </a:t>
            </a:r>
            <a:r>
              <a:rPr lang="en-GB" sz="2400" i="1" dirty="0">
                <a:solidFill>
                  <a:srgbClr val="002060"/>
                </a:solidFill>
              </a:rPr>
              <a:t>So, I’ve got to add the cost of 3 adults to the cost of a child, then subtract that from £50.00.</a:t>
            </a:r>
          </a:p>
          <a:p>
            <a:pPr marL="514350" indent="-514350">
              <a:buAutoNum type="arabicPeriod" startAt="3"/>
            </a:pPr>
            <a:endParaRPr lang="en-GB" sz="2800" dirty="0">
              <a:solidFill>
                <a:srgbClr val="002060"/>
              </a:solidFill>
            </a:endParaRPr>
          </a:p>
        </p:txBody>
      </p:sp>
      <p:pic>
        <p:nvPicPr>
          <p:cNvPr id="1026" name="Picture 2" descr="See the source image">
            <a:extLst>
              <a:ext uri="{FF2B5EF4-FFF2-40B4-BE49-F238E27FC236}">
                <a16:creationId xmlns:a16="http://schemas.microsoft.com/office/drawing/2014/main" id="{A8FDA482-17B7-47B3-8DF6-740016DCC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6657" y="1849552"/>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57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8889" y="376894"/>
            <a:ext cx="8474222"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617420" y="1885458"/>
            <a:ext cx="8474222" cy="460741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rgbClr val="002060"/>
                </a:solidFill>
              </a:rPr>
              <a:t>5. </a:t>
            </a:r>
            <a:r>
              <a:rPr lang="en-GB" sz="3200" b="1" dirty="0">
                <a:solidFill>
                  <a:srgbClr val="002060"/>
                </a:solidFill>
              </a:rPr>
              <a:t>Estimate</a:t>
            </a:r>
            <a:r>
              <a:rPr lang="en-GB" sz="3200" dirty="0">
                <a:solidFill>
                  <a:srgbClr val="002060"/>
                </a:solidFill>
              </a:rPr>
              <a:t> – round the numbers to give a rough idea of what the answer should be and jot it down.</a:t>
            </a:r>
          </a:p>
          <a:p>
            <a:r>
              <a:rPr lang="en-GB" sz="3200" dirty="0">
                <a:solidFill>
                  <a:srgbClr val="002060"/>
                </a:solidFill>
              </a:rPr>
              <a:t>6. </a:t>
            </a:r>
            <a:r>
              <a:rPr lang="en-GB" sz="3200" b="1" dirty="0">
                <a:solidFill>
                  <a:srgbClr val="002060"/>
                </a:solidFill>
              </a:rPr>
              <a:t>Calculate </a:t>
            </a:r>
            <a:r>
              <a:rPr lang="en-GB" sz="3200" dirty="0">
                <a:solidFill>
                  <a:srgbClr val="002060"/>
                </a:solidFill>
              </a:rPr>
              <a:t>– make sure you align digits carefully.</a:t>
            </a:r>
          </a:p>
          <a:p>
            <a:r>
              <a:rPr lang="en-GB" sz="3200" dirty="0">
                <a:solidFill>
                  <a:srgbClr val="002060"/>
                </a:solidFill>
              </a:rPr>
              <a:t>8. Read the question back – </a:t>
            </a:r>
            <a:r>
              <a:rPr lang="en-GB" sz="3200" b="1" dirty="0">
                <a:solidFill>
                  <a:srgbClr val="002060"/>
                </a:solidFill>
              </a:rPr>
              <a:t>have you answered it</a:t>
            </a:r>
            <a:r>
              <a:rPr lang="en-GB" sz="3200" dirty="0">
                <a:solidFill>
                  <a:srgbClr val="002060"/>
                </a:solidFill>
              </a:rPr>
              <a:t>?</a:t>
            </a:r>
          </a:p>
          <a:p>
            <a:r>
              <a:rPr lang="en-GB" sz="3200" dirty="0">
                <a:solidFill>
                  <a:srgbClr val="002060"/>
                </a:solidFill>
              </a:rPr>
              <a:t>9. Look            at your original estimate – does your answer seem reasonable?</a:t>
            </a:r>
          </a:p>
        </p:txBody>
      </p:sp>
      <p:pic>
        <p:nvPicPr>
          <p:cNvPr id="7" name="Graphic 6" descr="Eye">
            <a:extLst>
              <a:ext uri="{FF2B5EF4-FFF2-40B4-BE49-F238E27FC236}">
                <a16:creationId xmlns:a16="http://schemas.microsoft.com/office/drawing/2014/main" id="{FD006C42-B8E5-4A2A-8010-F53391EFAE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12825" y="5157537"/>
            <a:ext cx="914400" cy="914400"/>
          </a:xfrm>
          <a:prstGeom prst="rect">
            <a:avLst/>
          </a:prstGeom>
        </p:spPr>
      </p:pic>
      <p:pic>
        <p:nvPicPr>
          <p:cNvPr id="8" name="Picture 2" descr="See the source image">
            <a:extLst>
              <a:ext uri="{FF2B5EF4-FFF2-40B4-BE49-F238E27FC236}">
                <a16:creationId xmlns:a16="http://schemas.microsoft.com/office/drawing/2014/main" id="{940906D1-C24E-490B-B1CC-0CE5C0127B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5840" y="2336973"/>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72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719117" y="299258"/>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Apply </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2356216" y="2117557"/>
            <a:ext cx="7502503" cy="320842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Further Number and Answer Free Zone questions can be found on PrimaryWise in the relevant year group areas. These can be used to provide continued support in developing both the confidence to tackle, and strategies to solve, these problems.</a:t>
            </a:r>
          </a:p>
        </p:txBody>
      </p:sp>
    </p:spTree>
    <p:extLst>
      <p:ext uri="{BB962C8B-B14F-4D97-AF65-F5344CB8AC3E}">
        <p14:creationId xmlns:p14="http://schemas.microsoft.com/office/powerpoint/2010/main" val="370897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81C2B01-E70A-4981-AA91-6C5BD836B226}"/>
              </a:ext>
            </a:extLst>
          </p:cNvPr>
          <p:cNvGraphicFramePr/>
          <p:nvPr>
            <p:extLst>
              <p:ext uri="{D42A27DB-BD31-4B8C-83A1-F6EECF244321}">
                <p14:modId xmlns:p14="http://schemas.microsoft.com/office/powerpoint/2010/main" val="12921694"/>
              </p:ext>
            </p:extLst>
          </p:nvPr>
        </p:nvGraphicFramePr>
        <p:xfrm>
          <a:off x="-39701" y="1834659"/>
          <a:ext cx="11738988" cy="501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EB421C06-45ED-494F-AEBD-995D346A5C05}"/>
              </a:ext>
            </a:extLst>
          </p:cNvPr>
          <p:cNvSpPr>
            <a:spLocks noGrp="1"/>
          </p:cNvSpPr>
          <p:nvPr>
            <p:ph type="title"/>
          </p:nvPr>
        </p:nvSpPr>
        <p:spPr>
          <a:xfrm>
            <a:off x="2100557" y="213355"/>
            <a:ext cx="7537873" cy="1143000"/>
          </a:xfrm>
          <a:solidFill>
            <a:srgbClr val="EDCFE9"/>
          </a:solidFill>
          <a:ln>
            <a:solidFill>
              <a:srgbClr val="002060"/>
            </a:solidFill>
          </a:ln>
        </p:spPr>
        <p:txBody>
          <a:bodyPr>
            <a:noAutofit/>
          </a:bodyPr>
          <a:lstStyle/>
          <a:p>
            <a:pPr algn="ctr"/>
            <a:r>
              <a:rPr lang="en-GB" sz="4400" b="1" dirty="0">
                <a:solidFill>
                  <a:schemeClr val="accent5">
                    <a:lumMod val="50000"/>
                  </a:schemeClr>
                </a:solidFill>
                <a:latin typeface="+mn-lt"/>
              </a:rPr>
              <a:t>The PiXL approach to solving word problems</a:t>
            </a:r>
          </a:p>
        </p:txBody>
      </p:sp>
      <p:graphicFrame>
        <p:nvGraphicFramePr>
          <p:cNvPr id="2" name="Table 1">
            <a:extLst>
              <a:ext uri="{FF2B5EF4-FFF2-40B4-BE49-F238E27FC236}">
                <a16:creationId xmlns:a16="http://schemas.microsoft.com/office/drawing/2014/main" id="{C760D802-38CC-4305-8F36-D7F91724CAC0}"/>
              </a:ext>
            </a:extLst>
          </p:cNvPr>
          <p:cNvGraphicFramePr>
            <a:graphicFrameLocks noGrp="1"/>
          </p:cNvGraphicFramePr>
          <p:nvPr>
            <p:extLst>
              <p:ext uri="{D42A27DB-BD31-4B8C-83A1-F6EECF244321}">
                <p14:modId xmlns:p14="http://schemas.microsoft.com/office/powerpoint/2010/main" val="1454762882"/>
              </p:ext>
            </p:extLst>
          </p:nvPr>
        </p:nvGraphicFramePr>
        <p:xfrm>
          <a:off x="492713" y="5705111"/>
          <a:ext cx="10753560" cy="518160"/>
        </p:xfrm>
        <a:graphic>
          <a:graphicData uri="http://schemas.openxmlformats.org/drawingml/2006/table">
            <a:tbl>
              <a:tblPr firstRow="1" bandRow="1">
                <a:tableStyleId>{5C22544A-7EE6-4342-B048-85BDC9FD1C3A}</a:tableStyleId>
              </a:tblPr>
              <a:tblGrid>
                <a:gridCol w="2150712">
                  <a:extLst>
                    <a:ext uri="{9D8B030D-6E8A-4147-A177-3AD203B41FA5}">
                      <a16:colId xmlns:a16="http://schemas.microsoft.com/office/drawing/2014/main" val="2677683526"/>
                    </a:ext>
                  </a:extLst>
                </a:gridCol>
                <a:gridCol w="2150712">
                  <a:extLst>
                    <a:ext uri="{9D8B030D-6E8A-4147-A177-3AD203B41FA5}">
                      <a16:colId xmlns:a16="http://schemas.microsoft.com/office/drawing/2014/main" val="449690537"/>
                    </a:ext>
                  </a:extLst>
                </a:gridCol>
                <a:gridCol w="2150712">
                  <a:extLst>
                    <a:ext uri="{9D8B030D-6E8A-4147-A177-3AD203B41FA5}">
                      <a16:colId xmlns:a16="http://schemas.microsoft.com/office/drawing/2014/main" val="130140563"/>
                    </a:ext>
                  </a:extLst>
                </a:gridCol>
                <a:gridCol w="2150712">
                  <a:extLst>
                    <a:ext uri="{9D8B030D-6E8A-4147-A177-3AD203B41FA5}">
                      <a16:colId xmlns:a16="http://schemas.microsoft.com/office/drawing/2014/main" val="4033738943"/>
                    </a:ext>
                  </a:extLst>
                </a:gridCol>
                <a:gridCol w="2150712">
                  <a:extLst>
                    <a:ext uri="{9D8B030D-6E8A-4147-A177-3AD203B41FA5}">
                      <a16:colId xmlns:a16="http://schemas.microsoft.com/office/drawing/2014/main" val="3367218202"/>
                    </a:ext>
                  </a:extLst>
                </a:gridCol>
              </a:tblGrid>
              <a:tr h="0">
                <a:tc>
                  <a:txBody>
                    <a:bodyPr/>
                    <a:lstStyle/>
                    <a:p>
                      <a:pPr algn="ctr"/>
                      <a:r>
                        <a:rPr lang="en-GB" sz="2800" b="0" dirty="0">
                          <a:solidFill>
                            <a:schemeClr val="tx1"/>
                          </a:solidFill>
                        </a:rPr>
                        <a:t>Stage 1</a:t>
                      </a:r>
                    </a:p>
                  </a:txBody>
                  <a:tcPr>
                    <a:solidFill>
                      <a:srgbClr val="0070C0"/>
                    </a:solidFill>
                  </a:tcPr>
                </a:tc>
                <a:tc>
                  <a:txBody>
                    <a:bodyPr/>
                    <a:lstStyle/>
                    <a:p>
                      <a:pPr algn="ctr"/>
                      <a:r>
                        <a:rPr lang="en-GB" sz="2800" b="0" dirty="0">
                          <a:solidFill>
                            <a:schemeClr val="tx1"/>
                          </a:solidFill>
                        </a:rPr>
                        <a:t>Stage 2 </a:t>
                      </a:r>
                    </a:p>
                  </a:txBody>
                  <a:tcPr>
                    <a:solidFill>
                      <a:srgbClr val="FF0000"/>
                    </a:solidFill>
                  </a:tcPr>
                </a:tc>
                <a:tc>
                  <a:txBody>
                    <a:bodyPr/>
                    <a:lstStyle/>
                    <a:p>
                      <a:pPr algn="ctr"/>
                      <a:r>
                        <a:rPr lang="en-GB" sz="2800" b="0" dirty="0">
                          <a:solidFill>
                            <a:schemeClr val="tx1"/>
                          </a:solidFill>
                        </a:rPr>
                        <a:t>Stage 3</a:t>
                      </a:r>
                    </a:p>
                  </a:txBody>
                  <a:tcPr>
                    <a:solidFill>
                      <a:srgbClr val="FFFF00"/>
                    </a:solidFill>
                  </a:tcPr>
                </a:tc>
                <a:tc>
                  <a:txBody>
                    <a:bodyPr/>
                    <a:lstStyle/>
                    <a:p>
                      <a:pPr algn="ctr"/>
                      <a:r>
                        <a:rPr lang="en-GB" sz="2800" b="0" dirty="0">
                          <a:solidFill>
                            <a:schemeClr val="tx1"/>
                          </a:solidFill>
                        </a:rPr>
                        <a:t>Stage 4</a:t>
                      </a:r>
                    </a:p>
                  </a:txBody>
                  <a:tcPr>
                    <a:solidFill>
                      <a:srgbClr val="00B0F0"/>
                    </a:solidFill>
                  </a:tcPr>
                </a:tc>
                <a:tc>
                  <a:txBody>
                    <a:bodyPr/>
                    <a:lstStyle/>
                    <a:p>
                      <a:pPr algn="ctr"/>
                      <a:r>
                        <a:rPr lang="en-GB" sz="2800" b="0" dirty="0">
                          <a:solidFill>
                            <a:schemeClr val="tx1"/>
                          </a:solidFill>
                        </a:rPr>
                        <a:t>Stage 5</a:t>
                      </a:r>
                    </a:p>
                  </a:txBody>
                  <a:tcPr>
                    <a:solidFill>
                      <a:srgbClr val="00B050"/>
                    </a:solidFill>
                  </a:tcPr>
                </a:tc>
                <a:extLst>
                  <a:ext uri="{0D108BD9-81ED-4DB2-BD59-A6C34878D82A}">
                    <a16:rowId xmlns:a16="http://schemas.microsoft.com/office/drawing/2014/main" val="3381354043"/>
                  </a:ext>
                </a:extLst>
              </a:tr>
            </a:tbl>
          </a:graphicData>
        </a:graphic>
      </p:graphicFrame>
      <p:pic>
        <p:nvPicPr>
          <p:cNvPr id="9" name="Picture 8">
            <a:extLst>
              <a:ext uri="{FF2B5EF4-FFF2-40B4-BE49-F238E27FC236}">
                <a16:creationId xmlns:a16="http://schemas.microsoft.com/office/drawing/2014/main" id="{0532549E-5751-4739-8DDF-18C95E75FB56}"/>
              </a:ext>
            </a:extLst>
          </p:cNvPr>
          <p:cNvPicPr/>
          <p:nvPr/>
        </p:nvPicPr>
        <p:blipFill>
          <a:blip r:embed="rId8">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D5EAA092-18C5-4743-8DE1-4A3061999A29}"/>
              </a:ext>
            </a:extLst>
          </p:cNvPr>
          <p:cNvPicPr>
            <a:picLocks noChangeAspect="1"/>
          </p:cNvPicPr>
          <p:nvPr/>
        </p:nvPicPr>
        <p:blipFill>
          <a:blip r:embed="rId9"/>
          <a:stretch>
            <a:fillRect/>
          </a:stretch>
        </p:blipFill>
        <p:spPr>
          <a:xfrm>
            <a:off x="10577661" y="233595"/>
            <a:ext cx="1168255" cy="771609"/>
          </a:xfrm>
          <a:prstGeom prst="rect">
            <a:avLst/>
          </a:prstGeom>
        </p:spPr>
      </p:pic>
      <p:sp>
        <p:nvSpPr>
          <p:cNvPr id="3" name="Right Brace 2">
            <a:extLst>
              <a:ext uri="{FF2B5EF4-FFF2-40B4-BE49-F238E27FC236}">
                <a16:creationId xmlns:a16="http://schemas.microsoft.com/office/drawing/2014/main" id="{7E26DFFB-E4AF-4DAE-893C-1F1C3A993C06}"/>
              </a:ext>
            </a:extLst>
          </p:cNvPr>
          <p:cNvSpPr/>
          <p:nvPr/>
        </p:nvSpPr>
        <p:spPr>
          <a:xfrm rot="16200000">
            <a:off x="4739484" y="1225722"/>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 name="Rectangle 3">
            <a:extLst>
              <a:ext uri="{FF2B5EF4-FFF2-40B4-BE49-F238E27FC236}">
                <a16:creationId xmlns:a16="http://schemas.microsoft.com/office/drawing/2014/main" id="{CE54006A-AA76-4A5D-8F61-5797D591C100}"/>
              </a:ext>
            </a:extLst>
          </p:cNvPr>
          <p:cNvSpPr/>
          <p:nvPr/>
        </p:nvSpPr>
        <p:spPr>
          <a:xfrm>
            <a:off x="3481136" y="1684421"/>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language</a:t>
            </a:r>
          </a:p>
        </p:txBody>
      </p:sp>
      <p:sp>
        <p:nvSpPr>
          <p:cNvPr id="11" name="Right Brace 10">
            <a:extLst>
              <a:ext uri="{FF2B5EF4-FFF2-40B4-BE49-F238E27FC236}">
                <a16:creationId xmlns:a16="http://schemas.microsoft.com/office/drawing/2014/main" id="{75637240-1ED1-45DD-9C4A-79E57013BA09}"/>
              </a:ext>
            </a:extLst>
          </p:cNvPr>
          <p:cNvSpPr/>
          <p:nvPr/>
        </p:nvSpPr>
        <p:spPr>
          <a:xfrm rot="16200000">
            <a:off x="9191171" y="1175978"/>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11B1EC1-7FF4-4547-B90C-0B2E8671C4D4}"/>
              </a:ext>
            </a:extLst>
          </p:cNvPr>
          <p:cNvSpPr/>
          <p:nvPr/>
        </p:nvSpPr>
        <p:spPr>
          <a:xfrm>
            <a:off x="7852612" y="1724717"/>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numbers</a:t>
            </a:r>
          </a:p>
        </p:txBody>
      </p:sp>
      <p:pic>
        <p:nvPicPr>
          <p:cNvPr id="14" name="Picture 13">
            <a:extLst>
              <a:ext uri="{FF2B5EF4-FFF2-40B4-BE49-F238E27FC236}">
                <a16:creationId xmlns:a16="http://schemas.microsoft.com/office/drawing/2014/main" id="{6B245C78-E870-42C6-B8A4-A76A2FFA3406}"/>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29121" y="1506593"/>
            <a:ext cx="2168328" cy="1500494"/>
          </a:xfrm>
          <a:prstGeom prst="rect">
            <a:avLst/>
          </a:prstGeom>
        </p:spPr>
      </p:pic>
    </p:spTree>
    <p:extLst>
      <p:ext uri="{BB962C8B-B14F-4D97-AF65-F5344CB8AC3E}">
        <p14:creationId xmlns:p14="http://schemas.microsoft.com/office/powerpoint/2010/main" val="63051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94631" y="2019048"/>
            <a:ext cx="6006027" cy="2312321"/>
          </a:xfrm>
          <a:solidFill>
            <a:srgbClr val="EDCFE9"/>
          </a:solidFill>
          <a:ln w="57150">
            <a:solidFill>
              <a:srgbClr val="0070C0"/>
            </a:solidFill>
          </a:ln>
        </p:spPr>
        <p:txBody>
          <a:bodyPr>
            <a:normAutofit/>
          </a:bodyPr>
          <a:lstStyle/>
          <a:p>
            <a:pPr algn="ctr"/>
            <a:r>
              <a:rPr lang="en-GB" sz="4000" b="1" dirty="0">
                <a:solidFill>
                  <a:schemeClr val="accent5">
                    <a:lumMod val="50000"/>
                  </a:schemeClr>
                </a:solidFill>
                <a:latin typeface="+mn-lt"/>
              </a:rPr>
              <a:t>Model Question 1</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365124"/>
            <a:ext cx="1168255" cy="771609"/>
          </a:xfrm>
          <a:prstGeom prst="rect">
            <a:avLst/>
          </a:prstGeom>
        </p:spPr>
      </p:pic>
    </p:spTree>
    <p:extLst>
      <p:ext uri="{BB962C8B-B14F-4D97-AF65-F5344CB8AC3E}">
        <p14:creationId xmlns:p14="http://schemas.microsoft.com/office/powerpoint/2010/main" val="268902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365124"/>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591126" y="1935579"/>
            <a:ext cx="8598568" cy="3505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Paula has a banana loaf cake that she cuts into 6 pieces. Paula eats 1 piece and Tom eats 2 pieces. What fraction of the banana loaf cake have Paula and Tom eaten together?</a:t>
            </a:r>
          </a:p>
        </p:txBody>
      </p:sp>
      <p:sp>
        <p:nvSpPr>
          <p:cNvPr id="6" name="Rectangle 5">
            <a:extLst>
              <a:ext uri="{FF2B5EF4-FFF2-40B4-BE49-F238E27FC236}">
                <a16:creationId xmlns:a16="http://schemas.microsoft.com/office/drawing/2014/main" id="{B365902F-F6EB-408C-8258-3DA0D4E05C42}"/>
              </a:ext>
            </a:extLst>
          </p:cNvPr>
          <p:cNvSpPr/>
          <p:nvPr/>
        </p:nvSpPr>
        <p:spPr>
          <a:xfrm>
            <a:off x="6163622" y="2799346"/>
            <a:ext cx="393972"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54C0A567-593B-4AFE-A4C0-1236AF6B3444}"/>
              </a:ext>
            </a:extLst>
          </p:cNvPr>
          <p:cNvSpPr/>
          <p:nvPr/>
        </p:nvSpPr>
        <p:spPr>
          <a:xfrm>
            <a:off x="2503336" y="2842761"/>
            <a:ext cx="336367" cy="536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B365902F-F6EB-408C-8258-3DA0D4E05C42}"/>
              </a:ext>
            </a:extLst>
          </p:cNvPr>
          <p:cNvSpPr/>
          <p:nvPr/>
        </p:nvSpPr>
        <p:spPr>
          <a:xfrm>
            <a:off x="2491808" y="3439526"/>
            <a:ext cx="393972"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7066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grpSp>
        <p:nvGrpSpPr>
          <p:cNvPr id="6" name="Group 5">
            <a:extLst>
              <a:ext uri="{FF2B5EF4-FFF2-40B4-BE49-F238E27FC236}">
                <a16:creationId xmlns:a16="http://schemas.microsoft.com/office/drawing/2014/main" id="{AC176FB0-8FFC-4FD1-AA3E-30346AB17CDD}"/>
              </a:ext>
            </a:extLst>
          </p:cNvPr>
          <p:cNvGrpSpPr/>
          <p:nvPr/>
        </p:nvGrpSpPr>
        <p:grpSpPr>
          <a:xfrm>
            <a:off x="1203159" y="1696782"/>
            <a:ext cx="9202569" cy="4726519"/>
            <a:chOff x="182362" y="-123279"/>
            <a:chExt cx="5918200" cy="3632200"/>
          </a:xfrm>
        </p:grpSpPr>
        <p:sp>
          <p:nvSpPr>
            <p:cNvPr id="7" name="Text Box 2">
              <a:extLst>
                <a:ext uri="{FF2B5EF4-FFF2-40B4-BE49-F238E27FC236}">
                  <a16:creationId xmlns:a16="http://schemas.microsoft.com/office/drawing/2014/main" id="{5A346927-6662-44B0-882D-5ECE8146F79F}"/>
                </a:ext>
              </a:extLst>
            </p:cNvPr>
            <p:cNvSpPr txBox="1">
              <a:spLocks noChangeArrowheads="1"/>
            </p:cNvSpPr>
            <p:nvPr/>
          </p:nvSpPr>
          <p:spPr bwMode="auto">
            <a:xfrm>
              <a:off x="182362" y="-123279"/>
              <a:ext cx="5918200" cy="3632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Synonym: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Antonym: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My definition: 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Used in context: 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4D9C1C5-012A-4316-B483-9139307DBA6F}"/>
                </a:ext>
              </a:extLst>
            </p:cNvPr>
            <p:cNvSpPr/>
            <p:nvPr/>
          </p:nvSpPr>
          <p:spPr>
            <a:xfrm>
              <a:off x="682402" y="94500"/>
              <a:ext cx="2070100" cy="11049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Word: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ea typeface="Calibri" panose="020F0502020204030204" pitchFamily="34" charset="0"/>
                  <a:cs typeface="Times New Roman" panose="02020603050405020304" pitchFamily="18" charset="0"/>
                </a:rPr>
                <a:t> </a:t>
              </a:r>
              <a:r>
                <a:rPr lang="en-GB" sz="3600" dirty="0">
                  <a:ea typeface="Calibri" panose="020F0502020204030204" pitchFamily="34" charset="0"/>
                  <a:cs typeface="Times New Roman" panose="02020603050405020304" pitchFamily="18" charset="0"/>
                </a:rPr>
                <a:t>piece</a:t>
              </a:r>
              <a:endParaRPr lang="en-GB" sz="3600" dirty="0">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0AF627B-30BF-49DC-8086-13D4E24ECDB0}"/>
                </a:ext>
              </a:extLst>
            </p:cNvPr>
            <p:cNvSpPr/>
            <p:nvPr/>
          </p:nvSpPr>
          <p:spPr>
            <a:xfrm>
              <a:off x="657002" y="1357342"/>
              <a:ext cx="2095500" cy="18923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Picture: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2C144DB7-54F9-4709-B97B-B09756682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792" y="30762"/>
              <a:ext cx="401731" cy="577673"/>
            </a:xfrm>
            <a:prstGeom prst="rect">
              <a:avLst/>
            </a:prstGeom>
          </p:spPr>
        </p:pic>
      </p:grpSp>
    </p:spTree>
    <p:extLst>
      <p:ext uri="{BB962C8B-B14F-4D97-AF65-F5344CB8AC3E}">
        <p14:creationId xmlns:p14="http://schemas.microsoft.com/office/powerpoint/2010/main" val="11209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591126" y="1614177"/>
            <a:ext cx="8598568" cy="23168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200" dirty="0">
                <a:solidFill>
                  <a:schemeClr val="tx1"/>
                </a:solidFill>
              </a:rPr>
              <a:t>Paula has a banana loaf cake that she cuts into 6 pieces. Paula eats 1  piece and Tom eats 2  pieces. What fraction of the banana loaf cake have Paula and Tom eaten together?</a:t>
            </a:r>
          </a:p>
          <a:p>
            <a:endParaRPr lang="en-GB" sz="3200" dirty="0">
              <a:solidFill>
                <a:schemeClr val="tx1"/>
              </a:solidFill>
            </a:endParaRPr>
          </a:p>
        </p:txBody>
      </p:sp>
      <p:sp>
        <p:nvSpPr>
          <p:cNvPr id="6" name="Rectangle 5">
            <a:extLst>
              <a:ext uri="{FF2B5EF4-FFF2-40B4-BE49-F238E27FC236}">
                <a16:creationId xmlns:a16="http://schemas.microsoft.com/office/drawing/2014/main" id="{B365902F-F6EB-408C-8258-3DA0D4E05C42}"/>
              </a:ext>
            </a:extLst>
          </p:cNvPr>
          <p:cNvSpPr/>
          <p:nvPr/>
        </p:nvSpPr>
        <p:spPr>
          <a:xfrm>
            <a:off x="9443585" y="1614177"/>
            <a:ext cx="329490"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05F9925-5CA0-4EC8-AD85-FCE2D191059A}"/>
              </a:ext>
            </a:extLst>
          </p:cNvPr>
          <p:cNvSpPr/>
          <p:nvPr/>
        </p:nvSpPr>
        <p:spPr>
          <a:xfrm>
            <a:off x="4686095" y="2098816"/>
            <a:ext cx="340595" cy="441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566E6A9D-74FD-4623-97B9-1FEAB954DC82}"/>
              </a:ext>
            </a:extLst>
          </p:cNvPr>
          <p:cNvSpPr/>
          <p:nvPr/>
        </p:nvSpPr>
        <p:spPr>
          <a:xfrm>
            <a:off x="917481" y="4195025"/>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a:t>
            </a:r>
            <a:r>
              <a:rPr kumimoji="0" lang="en-GB" sz="2800" b="0" i="0" u="none" strike="noStrike" kern="1200" cap="none" spc="0" normalizeH="0" baseline="0" noProof="0" dirty="0">
                <a:ln>
                  <a:noFill/>
                </a:ln>
                <a:solidFill>
                  <a:srgbClr val="000000"/>
                </a:solidFill>
                <a:effectLst/>
                <a:uLnTx/>
                <a:uFillTx/>
                <a:latin typeface="Calibri"/>
                <a:ea typeface="+mn-ea"/>
                <a:cs typeface="+mn-cs"/>
              </a:rPr>
              <a:t>Write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a:t>
            </a:r>
            <a:r>
              <a:rPr lang="en-GB" sz="2800" i="1" noProof="0" dirty="0">
                <a:solidFill>
                  <a:srgbClr val="000000"/>
                </a:solidFill>
                <a:latin typeface="Calibri"/>
              </a:rPr>
              <a:t>fraction</a:t>
            </a:r>
            <a:r>
              <a:rPr kumimoji="0" lang="en-GB" sz="2800" b="0" i="1" u="none" strike="noStrike" kern="1200" cap="none" spc="0" normalizeH="0" baseline="0" noProof="0" dirty="0">
                <a:ln>
                  <a:noFill/>
                </a:ln>
                <a:solidFill>
                  <a:srgbClr val="000000"/>
                </a:solidFill>
                <a:effectLst/>
                <a:uLnTx/>
                <a:uFillTx/>
                <a:latin typeface="Calibri"/>
                <a:ea typeface="+mn-ea"/>
                <a:cs typeface="+mn-cs"/>
              </a:rPr>
              <a:t> b) </a:t>
            </a:r>
            <a:r>
              <a:rPr lang="en-GB" sz="2800" i="1" noProof="0" dirty="0">
                <a:solidFill>
                  <a:srgbClr val="000000"/>
                </a:solidFill>
                <a:latin typeface="Calibri"/>
              </a:rPr>
              <a:t>together</a:t>
            </a:r>
            <a:endParaRPr kumimoji="0" lang="en-GB" sz="28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 </a:t>
            </a:r>
            <a:r>
              <a:rPr lang="en-GB" sz="2800" dirty="0">
                <a:solidFill>
                  <a:srgbClr val="000000"/>
                </a:solidFill>
                <a:latin typeface="Calibri"/>
              </a:rPr>
              <a:t>Who has eaten some banana loaf cake?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lang="en-GB" sz="2800" dirty="0">
                <a:solidFill>
                  <a:srgbClr val="000000"/>
                </a:solidFill>
                <a:latin typeface="Calibri"/>
              </a:rPr>
              <a:t>W</a:t>
            </a:r>
            <a:r>
              <a:rPr kumimoji="0" lang="en-GB" sz="2800" b="0" i="0" u="none" strike="noStrike" kern="1200" cap="none" spc="0" normalizeH="0" baseline="0" noProof="0" dirty="0">
                <a:ln>
                  <a:noFill/>
                </a:ln>
                <a:solidFill>
                  <a:srgbClr val="000000"/>
                </a:solidFill>
                <a:effectLst/>
                <a:uLnTx/>
                <a:uFillTx/>
                <a:latin typeface="Calibri"/>
                <a:ea typeface="+mn-ea"/>
                <a:cs typeface="+mn-cs"/>
              </a:rPr>
              <a:t>hat is the question asking you to do? Summarise the problem.</a:t>
            </a:r>
          </a:p>
        </p:txBody>
      </p:sp>
      <p:sp>
        <p:nvSpPr>
          <p:cNvPr id="10" name="Rectangle 9">
            <a:extLst>
              <a:ext uri="{FF2B5EF4-FFF2-40B4-BE49-F238E27FC236}">
                <a16:creationId xmlns:a16="http://schemas.microsoft.com/office/drawing/2014/main" id="{905F9925-5CA0-4EC8-AD85-FCE2D191059A}"/>
              </a:ext>
            </a:extLst>
          </p:cNvPr>
          <p:cNvSpPr/>
          <p:nvPr/>
        </p:nvSpPr>
        <p:spPr>
          <a:xfrm>
            <a:off x="8318097" y="2066162"/>
            <a:ext cx="340595" cy="441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4234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299258"/>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4 – Answer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1796716" y="1902982"/>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Paula has a banana loaf that she cuts into 6 </a:t>
            </a:r>
            <a:r>
              <a:rPr lang="en-GB" sz="3600" b="1" dirty="0">
                <a:solidFill>
                  <a:schemeClr val="tx1"/>
                </a:solidFill>
              </a:rPr>
              <a:t>equal</a:t>
            </a:r>
            <a:r>
              <a:rPr lang="en-GB" sz="3600" dirty="0">
                <a:solidFill>
                  <a:schemeClr val="tx1"/>
                </a:solidFill>
              </a:rPr>
              <a:t> pieces. Paula eats 1 piece and Tom eats 2 pieces. What fraction of the banana loaf have Paula and Tom eaten altogether?</a:t>
            </a:r>
          </a:p>
        </p:txBody>
      </p:sp>
      <mc:AlternateContent xmlns:mc="http://schemas.openxmlformats.org/markup-compatibility/2006" xmlns:a14="http://schemas.microsoft.com/office/drawing/2010/main">
        <mc:Choice Requires="a14">
          <p:sp>
            <p:nvSpPr>
              <p:cNvPr id="8" name="Rectangle: Rounded Corners 6">
                <a:extLst>
                  <a:ext uri="{FF2B5EF4-FFF2-40B4-BE49-F238E27FC236}">
                    <a16:creationId xmlns:a16="http://schemas.microsoft.com/office/drawing/2014/main" id="{B81EBABE-38E6-4AA5-ABB9-6CDF2AE0EC69}"/>
                  </a:ext>
                </a:extLst>
              </p:cNvPr>
              <p:cNvSpPr/>
              <p:nvPr/>
            </p:nvSpPr>
            <p:spPr>
              <a:xfrm>
                <a:off x="7006139" y="4629634"/>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a:t>
                </a:r>
                <a14:m>
                  <m:oMath xmlns:m="http://schemas.openxmlformats.org/officeDocument/2006/math">
                    <m:f>
                      <m:fPr>
                        <m:ctrlPr>
                          <a:rPr lang="en-GB" sz="3600" b="1" i="1" smtClean="0">
                            <a:latin typeface="Cambria Math" panose="02040503050406030204" pitchFamily="18" charset="0"/>
                          </a:rPr>
                        </m:ctrlPr>
                      </m:fPr>
                      <m:num>
                        <m:r>
                          <a:rPr lang="en-GB" sz="3600" b="1" i="1" smtClean="0">
                            <a:latin typeface="Cambria Math" panose="02040503050406030204" pitchFamily="18" charset="0"/>
                          </a:rPr>
                          <m:t>𝟑</m:t>
                        </m:r>
                      </m:num>
                      <m:den>
                        <m:r>
                          <a:rPr lang="en-GB" sz="3600" b="1" i="1" smtClean="0">
                            <a:latin typeface="Cambria Math" panose="02040503050406030204" pitchFamily="18" charset="0"/>
                          </a:rPr>
                          <m:t>𝟔</m:t>
                        </m:r>
                      </m:den>
                    </m:f>
                  </m:oMath>
                </a14:m>
                <a:r>
                  <a:rPr lang="en-GB" sz="3600" b="1" dirty="0"/>
                  <a:t> or </a:t>
                </a:r>
                <a14:m>
                  <m:oMath xmlns:m="http://schemas.openxmlformats.org/officeDocument/2006/math">
                    <m:f>
                      <m:fPr>
                        <m:ctrlPr>
                          <a:rPr lang="en-GB" sz="3600" b="1" i="1" dirty="0" smtClean="0">
                            <a:latin typeface="Cambria Math" panose="02040503050406030204" pitchFamily="18" charset="0"/>
                          </a:rPr>
                        </m:ctrlPr>
                      </m:fPr>
                      <m:num>
                        <m:r>
                          <a:rPr lang="en-GB" sz="3600" b="1" i="1" dirty="0" smtClean="0">
                            <a:latin typeface="Cambria Math" panose="02040503050406030204" pitchFamily="18" charset="0"/>
                          </a:rPr>
                          <m:t>𝟏</m:t>
                        </m:r>
                      </m:num>
                      <m:den>
                        <m:r>
                          <a:rPr lang="en-GB" sz="3600" b="1" i="1" dirty="0" smtClean="0">
                            <a:latin typeface="Cambria Math" panose="02040503050406030204" pitchFamily="18" charset="0"/>
                          </a:rPr>
                          <m:t>𝟐</m:t>
                        </m:r>
                      </m:den>
                    </m:f>
                  </m:oMath>
                </a14:m>
                <a:endParaRPr lang="en-GB" sz="3600" b="1" dirty="0"/>
              </a:p>
            </p:txBody>
          </p:sp>
        </mc:Choice>
        <mc:Fallback xmlns="">
          <p:sp>
            <p:nvSpPr>
              <p:cNvPr id="8" name="Rectangle: Rounded Corners 6">
                <a:extLst>
                  <a:ext uri="{FF2B5EF4-FFF2-40B4-BE49-F238E27FC236}">
                    <a16:creationId xmlns:a16="http://schemas.microsoft.com/office/drawing/2014/main" id="{B81EBABE-38E6-4AA5-ABB9-6CDF2AE0EC69}"/>
                  </a:ext>
                </a:extLst>
              </p:cNvPr>
              <p:cNvSpPr>
                <a:spLocks noRot="1" noChangeAspect="1" noMove="1" noResize="1" noEditPoints="1" noAdjustHandles="1" noChangeArrowheads="1" noChangeShapeType="1" noTextEdit="1"/>
              </p:cNvSpPr>
              <p:nvPr/>
            </p:nvSpPr>
            <p:spPr>
              <a:xfrm>
                <a:off x="7006139" y="4629634"/>
                <a:ext cx="3497179" cy="1292953"/>
              </a:xfrm>
              <a:prstGeom prst="roundRect">
                <a:avLst/>
              </a:prstGeom>
              <a:blipFill>
                <a:blip r:embed="rId5"/>
                <a:stretch>
                  <a:fillRect/>
                </a:stretch>
              </a:blipFill>
              <a:ln w="57150">
                <a:solidFill>
                  <a:srgbClr val="FF0000"/>
                </a:solidFill>
              </a:ln>
            </p:spPr>
            <p:txBody>
              <a:bodyPr/>
              <a:lstStyle/>
              <a:p>
                <a:r>
                  <a:rPr lang="en-GB">
                    <a:noFill/>
                  </a:rPr>
                  <a:t> </a:t>
                </a:r>
              </a:p>
            </p:txBody>
          </p:sp>
        </mc:Fallback>
      </mc:AlternateContent>
    </p:spTree>
    <p:extLst>
      <p:ext uri="{BB962C8B-B14F-4D97-AF65-F5344CB8AC3E}">
        <p14:creationId xmlns:p14="http://schemas.microsoft.com/office/powerpoint/2010/main" val="5117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6"/>
            <a:ext cx="6403232" cy="1081858"/>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315453"/>
            <a:ext cx="3560855" cy="387212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Paula has a banana loaf that she cuts into 6 </a:t>
            </a:r>
            <a:r>
              <a:rPr lang="en-GB" sz="2800" b="1" dirty="0">
                <a:solidFill>
                  <a:schemeClr val="tx1"/>
                </a:solidFill>
              </a:rPr>
              <a:t>equal</a:t>
            </a:r>
            <a:r>
              <a:rPr lang="en-GB" sz="2800" dirty="0">
                <a:solidFill>
                  <a:schemeClr val="tx1"/>
                </a:solidFill>
              </a:rPr>
              <a:t> pieces. Paula eats 1 piece and Tom eats 2 pieces. What fraction of the banana loaf have Paula and Tom eaten altogether?</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D5AE1B8-D284-4F0D-85D6-E3A2C7F27672}"/>
                  </a:ext>
                </a:extLst>
              </p:cNvPr>
              <p:cNvSpPr/>
              <p:nvPr/>
            </p:nvSpPr>
            <p:spPr>
              <a:xfrm>
                <a:off x="273208" y="5429657"/>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a:t>
                </a:r>
                <a14:m>
                  <m:oMath xmlns:m="http://schemas.openxmlformats.org/officeDocument/2006/math">
                    <m:f>
                      <m:fPr>
                        <m:ctrlPr>
                          <a:rPr lang="en-GB" sz="3200" b="1" i="1" smtClean="0">
                            <a:solidFill>
                              <a:schemeClr val="tx1"/>
                            </a:solidFill>
                            <a:latin typeface="Cambria Math" panose="02040503050406030204" pitchFamily="18" charset="0"/>
                          </a:rPr>
                        </m:ctrlPr>
                      </m:fPr>
                      <m:num>
                        <m:r>
                          <a:rPr lang="en-GB" sz="3200" b="1" i="1" smtClean="0">
                            <a:solidFill>
                              <a:schemeClr val="tx1"/>
                            </a:solidFill>
                            <a:latin typeface="Cambria Math" panose="02040503050406030204" pitchFamily="18" charset="0"/>
                          </a:rPr>
                          <m:t>𝟑</m:t>
                        </m:r>
                      </m:num>
                      <m:den>
                        <m:r>
                          <a:rPr lang="en-GB" sz="3200" b="1" i="1" smtClean="0">
                            <a:solidFill>
                              <a:schemeClr val="tx1"/>
                            </a:solidFill>
                            <a:latin typeface="Cambria Math" panose="02040503050406030204" pitchFamily="18" charset="0"/>
                          </a:rPr>
                          <m:t>𝟔</m:t>
                        </m:r>
                      </m:den>
                    </m:f>
                    <m:r>
                      <a:rPr lang="en-GB" sz="3200" b="1" i="1" smtClean="0">
                        <a:solidFill>
                          <a:schemeClr val="tx1"/>
                        </a:solidFill>
                        <a:latin typeface="Cambria Math" panose="02040503050406030204" pitchFamily="18" charset="0"/>
                      </a:rPr>
                      <m:t> </m:t>
                    </m:r>
                  </m:oMath>
                </a14:m>
                <a:r>
                  <a:rPr lang="en-GB" sz="3200" b="1" dirty="0">
                    <a:solidFill>
                      <a:schemeClr val="tx1"/>
                    </a:solidFill>
                  </a:rPr>
                  <a:t> or </a:t>
                </a:r>
                <a14:m>
                  <m:oMath xmlns:m="http://schemas.openxmlformats.org/officeDocument/2006/math">
                    <m:f>
                      <m:fPr>
                        <m:ctrlPr>
                          <a:rPr lang="en-GB" sz="3200" b="1" i="1" smtClean="0">
                            <a:solidFill>
                              <a:schemeClr val="tx1"/>
                            </a:solidFill>
                            <a:latin typeface="Cambria Math" panose="02040503050406030204" pitchFamily="18" charset="0"/>
                          </a:rPr>
                        </m:ctrlPr>
                      </m:fPr>
                      <m:num>
                        <m:r>
                          <a:rPr lang="en-GB" sz="3200" b="1" i="1" smtClean="0">
                            <a:solidFill>
                              <a:schemeClr val="tx1"/>
                            </a:solidFill>
                            <a:latin typeface="Cambria Math" panose="02040503050406030204" pitchFamily="18" charset="0"/>
                          </a:rPr>
                          <m:t>𝟏</m:t>
                        </m:r>
                      </m:num>
                      <m:den>
                        <m:r>
                          <a:rPr lang="en-GB" sz="3200" b="1" i="1" smtClean="0">
                            <a:solidFill>
                              <a:schemeClr val="tx1"/>
                            </a:solidFill>
                            <a:latin typeface="Cambria Math" panose="02040503050406030204" pitchFamily="18" charset="0"/>
                          </a:rPr>
                          <m:t>𝟐</m:t>
                        </m:r>
                      </m:den>
                    </m:f>
                  </m:oMath>
                </a14:m>
                <a:endParaRPr lang="en-GB" sz="3200" b="1" dirty="0">
                  <a:solidFill>
                    <a:schemeClr val="tx1"/>
                  </a:solidFill>
                </a:endParaRPr>
              </a:p>
            </p:txBody>
          </p:sp>
        </mc:Choice>
        <mc:Fallback xmlns="">
          <p:sp>
            <p:nvSpPr>
              <p:cNvPr id="7" name="Rectangle 6">
                <a:extLst>
                  <a:ext uri="{FF2B5EF4-FFF2-40B4-BE49-F238E27FC236}">
                    <a16:creationId xmlns:a16="http://schemas.microsoft.com/office/drawing/2014/main" id="{2D5AE1B8-D284-4F0D-85D6-E3A2C7F27672}"/>
                  </a:ext>
                </a:extLst>
              </p:cNvPr>
              <p:cNvSpPr>
                <a:spLocks noRot="1" noChangeAspect="1" noMove="1" noResize="1" noEditPoints="1" noAdjustHandles="1" noChangeArrowheads="1" noChangeShapeType="1" noTextEdit="1"/>
              </p:cNvSpPr>
              <p:nvPr/>
            </p:nvSpPr>
            <p:spPr>
              <a:xfrm>
                <a:off x="273208" y="5429657"/>
                <a:ext cx="3560855" cy="1050382"/>
              </a:xfrm>
              <a:prstGeom prst="rect">
                <a:avLst/>
              </a:prstGeom>
              <a:blipFill>
                <a:blip r:embed="rId5"/>
                <a:stretch>
                  <a:fillRect/>
                </a:stretch>
              </a:blipFill>
              <a:ln w="38100">
                <a:solidFill>
                  <a:srgbClr val="FF0000"/>
                </a:solidFill>
              </a:ln>
            </p:spPr>
            <p:txBody>
              <a:bodyPr/>
              <a:lstStyle/>
              <a:p>
                <a:r>
                  <a:rPr lang="en-GB">
                    <a:noFill/>
                  </a:rPr>
                  <a:t> </a:t>
                </a:r>
              </a:p>
            </p:txBody>
          </p:sp>
        </mc:Fallback>
      </mc:AlternateContent>
      <p:sp>
        <p:nvSpPr>
          <p:cNvPr id="8" name="Speech Bubble: Rectangle 7">
            <a:extLst>
              <a:ext uri="{FF2B5EF4-FFF2-40B4-BE49-F238E27FC236}">
                <a16:creationId xmlns:a16="http://schemas.microsoft.com/office/drawing/2014/main" id="{151FEB27-A009-470D-9BFC-A94A2EF70B54}"/>
              </a:ext>
            </a:extLst>
          </p:cNvPr>
          <p:cNvSpPr/>
          <p:nvPr/>
        </p:nvSpPr>
        <p:spPr>
          <a:xfrm>
            <a:off x="4589521" y="1744628"/>
            <a:ext cx="3012958" cy="163938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Firstly, draw a bar to show the whole banana loaf.</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8357939" y="1744628"/>
            <a:ext cx="3247907" cy="163938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Next, split it into 6 </a:t>
            </a:r>
            <a:r>
              <a:rPr lang="en-GB" sz="2400" b="1" dirty="0"/>
              <a:t>equal</a:t>
            </a:r>
            <a:r>
              <a:rPr lang="en-GB" sz="2400" dirty="0"/>
              <a:t> pieces.</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283243" y="4064150"/>
            <a:ext cx="2991764" cy="2415889"/>
          </a:xfrm>
          <a:prstGeom prst="wedgeRectCallout">
            <a:avLst>
              <a:gd name="adj1" fmla="val -51014"/>
              <a:gd name="adj2" fmla="val -7627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8592219" y="4064150"/>
            <a:ext cx="3092293" cy="2415889"/>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4000" u="sng" dirty="0"/>
          </a:p>
        </p:txBody>
      </p:sp>
      <p:sp>
        <p:nvSpPr>
          <p:cNvPr id="3" name="Rectangle 2"/>
          <p:cNvSpPr/>
          <p:nvPr/>
        </p:nvSpPr>
        <p:spPr>
          <a:xfrm>
            <a:off x="4691863" y="4824062"/>
            <a:ext cx="2174523" cy="6055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2" name="Rectangle 11"/>
          <p:cNvSpPr/>
          <p:nvPr/>
        </p:nvSpPr>
        <p:spPr>
          <a:xfrm>
            <a:off x="9121442" y="4884778"/>
            <a:ext cx="2174523" cy="6055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cxnSp>
        <p:nvCxnSpPr>
          <p:cNvPr id="14" name="Straight Connector 13"/>
          <p:cNvCxnSpPr/>
          <p:nvPr/>
        </p:nvCxnSpPr>
        <p:spPr>
          <a:xfrm>
            <a:off x="10198655" y="4884778"/>
            <a:ext cx="0" cy="605595"/>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9508247" y="4884775"/>
            <a:ext cx="0" cy="605595"/>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9854180" y="4884778"/>
            <a:ext cx="0" cy="605595"/>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0548769" y="4884776"/>
            <a:ext cx="0" cy="605595"/>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10942329" y="4886780"/>
            <a:ext cx="0" cy="60559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256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2674</TotalTime>
  <Words>1493</Words>
  <Application>Microsoft Office PowerPoint</Application>
  <PresentationFormat>Widescreen</PresentationFormat>
  <Paragraphs>215</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Cambria Math</vt:lpstr>
      <vt:lpstr>Office Theme</vt:lpstr>
      <vt:lpstr>PowerPoint Presentation</vt:lpstr>
      <vt:lpstr>Teacher guidance</vt:lpstr>
      <vt:lpstr>The PiXL approach to solving word problems</vt:lpstr>
      <vt:lpstr>Model Question 1</vt:lpstr>
      <vt:lpstr>Stage 2 - Vocabulary</vt:lpstr>
      <vt:lpstr>Stage 2 - Vocabulary</vt:lpstr>
      <vt:lpstr>Stage 3 – Number Free Zone</vt:lpstr>
      <vt:lpstr>Stage 4 – Answer Free Zone</vt:lpstr>
      <vt:lpstr>Thinking Talk</vt:lpstr>
      <vt:lpstr>Thinking Talk</vt:lpstr>
      <vt:lpstr>PowerPoint Presentation</vt:lpstr>
      <vt:lpstr>Model Question 2</vt:lpstr>
      <vt:lpstr>PowerPoint Presentation</vt:lpstr>
      <vt:lpstr>Stage 2 - Vocabulary</vt:lpstr>
      <vt:lpstr>Stage 3 – Number Free Zone</vt:lpstr>
      <vt:lpstr>PowerPoint Presentation</vt:lpstr>
      <vt:lpstr>Thinking Talk</vt:lpstr>
      <vt:lpstr>Thinking Talk</vt:lpstr>
      <vt:lpstr>PowerPoint Presentation</vt:lpstr>
      <vt:lpstr>Your Turn</vt:lpstr>
      <vt:lpstr>Next Steps</vt:lpstr>
      <vt:lpstr>Solving word problems – steps to success</vt:lpstr>
      <vt:lpstr>Solving word problems – steps to success</vt:lpstr>
      <vt:lpstr>Apply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phillippa headlam</cp:lastModifiedBy>
  <cp:revision>223</cp:revision>
  <dcterms:created xsi:type="dcterms:W3CDTF">2017-03-29T13:14:03Z</dcterms:created>
  <dcterms:modified xsi:type="dcterms:W3CDTF">2019-11-04T12:54:46Z</dcterms:modified>
</cp:coreProperties>
</file>