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8" r:id="rId3"/>
    <p:sldId id="591" r:id="rId4"/>
    <p:sldId id="268" r:id="rId5"/>
    <p:sldId id="615" r:id="rId6"/>
    <p:sldId id="607" r:id="rId7"/>
    <p:sldId id="611" r:id="rId8"/>
    <p:sldId id="608" r:id="rId9"/>
    <p:sldId id="612" r:id="rId10"/>
    <p:sldId id="613" r:id="rId11"/>
    <p:sldId id="609" r:id="rId12"/>
    <p:sldId id="616" r:id="rId13"/>
    <p:sldId id="610" r:id="rId14"/>
    <p:sldId id="617" r:id="rId15"/>
    <p:sldId id="618" r:id="rId16"/>
    <p:sldId id="614" r:id="rId17"/>
    <p:sldId id="619" r:id="rId18"/>
    <p:sldId id="620" r:id="rId19"/>
    <p:sldId id="621" r:id="rId20"/>
    <p:sldId id="627" r:id="rId21"/>
    <p:sldId id="622" r:id="rId22"/>
    <p:sldId id="625" r:id="rId23"/>
    <p:sldId id="623" r:id="rId24"/>
    <p:sldId id="60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CFE9"/>
    <a:srgbClr val="DA9ED3"/>
    <a:srgbClr val="BDBBBC"/>
    <a:srgbClr val="C9AFC4"/>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61" autoAdjust="0"/>
    <p:restoredTop sz="82931" autoAdjust="0"/>
  </p:normalViewPr>
  <p:slideViewPr>
    <p:cSldViewPr snapToGrid="0" snapToObjects="1">
      <p:cViewPr varScale="1">
        <p:scale>
          <a:sx n="60" d="100"/>
          <a:sy n="60" d="100"/>
        </p:scale>
        <p:origin x="408" y="60"/>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B9D35A-67AD-4823-ADE9-55DCF7448BE1}"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D715BAA4-65BB-4333-B9AD-03EC2FEF815A}">
      <dgm:prSet phldrT="[Text]" custT="1"/>
      <dgm:spPr>
        <a:solidFill>
          <a:schemeClr val="bg1">
            <a:alpha val="90000"/>
          </a:schemeClr>
        </a:solidFill>
      </dgm:spPr>
      <dgm:t>
        <a:bodyPr/>
        <a:lstStyle/>
        <a:p>
          <a:r>
            <a:rPr lang="en-GB" sz="2400" dirty="0"/>
            <a:t>Embed vocabulary</a:t>
          </a:r>
        </a:p>
      </dgm:t>
    </dgm:pt>
    <dgm:pt modelId="{4EC2423D-0411-4F8E-A2DB-8D21A80633A4}" type="parTrans" cxnId="{0A425D5E-B5C7-4189-80A7-5277472CC786}">
      <dgm:prSet/>
      <dgm:spPr/>
      <dgm:t>
        <a:bodyPr/>
        <a:lstStyle/>
        <a:p>
          <a:endParaRPr lang="en-GB"/>
        </a:p>
      </dgm:t>
    </dgm:pt>
    <dgm:pt modelId="{712A3576-9292-4413-B628-55706CAE8953}" type="sibTrans" cxnId="{0A425D5E-B5C7-4189-80A7-5277472CC786}">
      <dgm:prSet/>
      <dgm:spPr/>
      <dgm:t>
        <a:bodyPr/>
        <a:lstStyle/>
        <a:p>
          <a:endParaRPr lang="en-GB"/>
        </a:p>
      </dgm:t>
    </dgm:pt>
    <dgm:pt modelId="{1D2DB3E4-4271-493B-B83E-148B5559DAA5}">
      <dgm:prSet phldrT="[Text]" custT="1"/>
      <dgm:spPr/>
      <dgm:t>
        <a:bodyPr/>
        <a:lstStyle/>
        <a:p>
          <a:r>
            <a:rPr lang="en-GB" sz="2800" dirty="0"/>
            <a:t>Number-free zones</a:t>
          </a:r>
        </a:p>
      </dgm:t>
    </dgm:pt>
    <dgm:pt modelId="{5C0F8748-51BF-4627-A061-17D30B5A6286}" type="parTrans" cxnId="{9657D0EA-8D07-4B4E-8EA4-B988E8D141DC}">
      <dgm:prSet/>
      <dgm:spPr/>
      <dgm:t>
        <a:bodyPr/>
        <a:lstStyle/>
        <a:p>
          <a:endParaRPr lang="en-GB"/>
        </a:p>
      </dgm:t>
    </dgm:pt>
    <dgm:pt modelId="{A46EC9A6-366C-4D6A-AB40-A4734EA1B135}" type="sibTrans" cxnId="{9657D0EA-8D07-4B4E-8EA4-B988E8D141DC}">
      <dgm:prSet/>
      <dgm:spPr/>
      <dgm:t>
        <a:bodyPr/>
        <a:lstStyle/>
        <a:p>
          <a:endParaRPr lang="en-GB"/>
        </a:p>
      </dgm:t>
    </dgm:pt>
    <dgm:pt modelId="{F9962CBD-EFBC-4DDA-B1E7-500C6EED3585}">
      <dgm:prSet phldrT="[Text]" custT="1"/>
      <dgm:spPr/>
      <dgm:t>
        <a:bodyPr/>
        <a:lstStyle/>
        <a:p>
          <a:r>
            <a:rPr lang="en-GB" sz="2800" dirty="0"/>
            <a:t>Answer-free zones</a:t>
          </a:r>
        </a:p>
      </dgm:t>
    </dgm:pt>
    <dgm:pt modelId="{2A2C6DE6-05A5-4CDC-98EC-254D07DD81FA}" type="parTrans" cxnId="{D281FA3E-9712-4BA9-8A0D-C874D57CD1FA}">
      <dgm:prSet/>
      <dgm:spPr/>
      <dgm:t>
        <a:bodyPr/>
        <a:lstStyle/>
        <a:p>
          <a:endParaRPr lang="en-GB"/>
        </a:p>
      </dgm:t>
    </dgm:pt>
    <dgm:pt modelId="{D0853106-2B0D-4403-B137-27D32D4E607C}" type="sibTrans" cxnId="{D281FA3E-9712-4BA9-8A0D-C874D57CD1FA}">
      <dgm:prSet/>
      <dgm:spPr/>
      <dgm:t>
        <a:bodyPr/>
        <a:lstStyle/>
        <a:p>
          <a:endParaRPr lang="en-GB"/>
        </a:p>
      </dgm:t>
    </dgm:pt>
    <dgm:pt modelId="{63B8BAAE-1731-40C3-B680-336E21889FDE}">
      <dgm:prSet custT="1"/>
      <dgm:spPr/>
      <dgm:t>
        <a:bodyPr/>
        <a:lstStyle/>
        <a:p>
          <a:r>
            <a:rPr lang="en-GB" sz="2800" dirty="0"/>
            <a:t>Full problem</a:t>
          </a:r>
        </a:p>
      </dgm:t>
    </dgm:pt>
    <dgm:pt modelId="{C839B423-47DB-4C25-88E6-0D149BD0C8D2}" type="parTrans" cxnId="{237292DA-3F91-41D6-940A-4024B47763AC}">
      <dgm:prSet/>
      <dgm:spPr/>
      <dgm:t>
        <a:bodyPr/>
        <a:lstStyle/>
        <a:p>
          <a:endParaRPr lang="en-GB"/>
        </a:p>
      </dgm:t>
    </dgm:pt>
    <dgm:pt modelId="{106B8211-2391-42EA-908A-A467C7647699}" type="sibTrans" cxnId="{237292DA-3F91-41D6-940A-4024B47763AC}">
      <dgm:prSet/>
      <dgm:spPr/>
      <dgm:t>
        <a:bodyPr/>
        <a:lstStyle/>
        <a:p>
          <a:endParaRPr lang="en-GB"/>
        </a:p>
      </dgm:t>
    </dgm:pt>
    <dgm:pt modelId="{9885FFD9-3869-4E29-9144-2A2411FFE13B}">
      <dgm:prSet/>
      <dgm:spPr/>
      <dgm:t>
        <a:bodyPr/>
        <a:lstStyle/>
        <a:p>
          <a:r>
            <a:rPr lang="en-GB" dirty="0"/>
            <a:t>Teach the mathematical concept/skill being tested within the question</a:t>
          </a:r>
        </a:p>
      </dgm:t>
    </dgm:pt>
    <dgm:pt modelId="{0EE9E9AB-B487-4325-AA26-2F909C20793A}" type="parTrans" cxnId="{70CECABF-0FB2-492B-BDE3-E4663653E7FE}">
      <dgm:prSet/>
      <dgm:spPr/>
      <dgm:t>
        <a:bodyPr/>
        <a:lstStyle/>
        <a:p>
          <a:endParaRPr lang="en-GB"/>
        </a:p>
      </dgm:t>
    </dgm:pt>
    <dgm:pt modelId="{B99544AF-7F3A-44C6-B747-275DFEBD5069}" type="sibTrans" cxnId="{70CECABF-0FB2-492B-BDE3-E4663653E7FE}">
      <dgm:prSet/>
      <dgm:spPr/>
      <dgm:t>
        <a:bodyPr/>
        <a:lstStyle/>
        <a:p>
          <a:endParaRPr lang="en-GB"/>
        </a:p>
      </dgm:t>
    </dgm:pt>
    <dgm:pt modelId="{030E53F3-3E06-4D64-8795-6E8AD74FCA49}" type="pres">
      <dgm:prSet presAssocID="{B4B9D35A-67AD-4823-ADE9-55DCF7448BE1}" presName="Name0" presStyleCnt="0">
        <dgm:presLayoutVars>
          <dgm:chMax val="11"/>
          <dgm:chPref val="11"/>
          <dgm:dir/>
          <dgm:resizeHandles/>
        </dgm:presLayoutVars>
      </dgm:prSet>
      <dgm:spPr/>
    </dgm:pt>
    <dgm:pt modelId="{0FE79976-091F-4443-8E05-F2C02E53F1E7}" type="pres">
      <dgm:prSet presAssocID="{63B8BAAE-1731-40C3-B680-336E21889FDE}" presName="Accent5" presStyleCnt="0"/>
      <dgm:spPr/>
    </dgm:pt>
    <dgm:pt modelId="{406255CE-3CF6-4BDF-A520-93E914F897DE}" type="pres">
      <dgm:prSet presAssocID="{63B8BAAE-1731-40C3-B680-336E21889FDE}" presName="Accent" presStyleLbl="node1" presStyleIdx="0" presStyleCnt="5"/>
      <dgm:spPr>
        <a:solidFill>
          <a:srgbClr val="00B050"/>
        </a:solidFill>
      </dgm:spPr>
    </dgm:pt>
    <dgm:pt modelId="{A17E6014-EA00-476D-9C54-05A7AE61128B}" type="pres">
      <dgm:prSet presAssocID="{63B8BAAE-1731-40C3-B680-336E21889FDE}" presName="ParentBackground5" presStyleCnt="0"/>
      <dgm:spPr/>
    </dgm:pt>
    <dgm:pt modelId="{9F6CA228-AAC2-4CE5-8CC5-713B2C1FB8FF}" type="pres">
      <dgm:prSet presAssocID="{63B8BAAE-1731-40C3-B680-336E21889FDE}" presName="ParentBackground" presStyleLbl="fgAcc1" presStyleIdx="0" presStyleCnt="5"/>
      <dgm:spPr/>
    </dgm:pt>
    <dgm:pt modelId="{ACCE9E52-ABCD-4944-9E5C-30C40F7320C3}" type="pres">
      <dgm:prSet presAssocID="{63B8BAAE-1731-40C3-B680-336E21889FDE}" presName="Parent5" presStyleLbl="revTx" presStyleIdx="0" presStyleCnt="0">
        <dgm:presLayoutVars>
          <dgm:chMax val="1"/>
          <dgm:chPref val="1"/>
          <dgm:bulletEnabled val="1"/>
        </dgm:presLayoutVars>
      </dgm:prSet>
      <dgm:spPr/>
    </dgm:pt>
    <dgm:pt modelId="{F9D40742-994E-4AFF-8647-734A501E187E}" type="pres">
      <dgm:prSet presAssocID="{F9962CBD-EFBC-4DDA-B1E7-500C6EED3585}" presName="Accent4" presStyleCnt="0"/>
      <dgm:spPr/>
    </dgm:pt>
    <dgm:pt modelId="{D0A97E5C-AC7A-4AB2-852E-1C04449AC4FB}" type="pres">
      <dgm:prSet presAssocID="{F9962CBD-EFBC-4DDA-B1E7-500C6EED3585}" presName="Accent" presStyleLbl="node1" presStyleIdx="1" presStyleCnt="5"/>
      <dgm:spPr>
        <a:solidFill>
          <a:srgbClr val="00B0F0"/>
        </a:solidFill>
      </dgm:spPr>
    </dgm:pt>
    <dgm:pt modelId="{7CEED4DC-918A-4FE9-BAB4-FE59B107E5C8}" type="pres">
      <dgm:prSet presAssocID="{F9962CBD-EFBC-4DDA-B1E7-500C6EED3585}" presName="ParentBackground4" presStyleCnt="0"/>
      <dgm:spPr/>
    </dgm:pt>
    <dgm:pt modelId="{1577B1E4-2EEF-473F-87C3-2AC0B2EE8E57}" type="pres">
      <dgm:prSet presAssocID="{F9962CBD-EFBC-4DDA-B1E7-500C6EED3585}" presName="ParentBackground" presStyleLbl="fgAcc1" presStyleIdx="1" presStyleCnt="5" custLinFactNeighborX="1146" custLinFactNeighborY="-1720"/>
      <dgm:spPr/>
    </dgm:pt>
    <dgm:pt modelId="{5A568378-B387-415B-A1C9-0DE3AD2DFABE}" type="pres">
      <dgm:prSet presAssocID="{F9962CBD-EFBC-4DDA-B1E7-500C6EED3585}" presName="Parent4" presStyleLbl="revTx" presStyleIdx="0" presStyleCnt="0">
        <dgm:presLayoutVars>
          <dgm:chMax val="1"/>
          <dgm:chPref val="1"/>
          <dgm:bulletEnabled val="1"/>
        </dgm:presLayoutVars>
      </dgm:prSet>
      <dgm:spPr/>
    </dgm:pt>
    <dgm:pt modelId="{E6F913AF-8AA7-49A5-81A4-2BFD6C7D6116}" type="pres">
      <dgm:prSet presAssocID="{1D2DB3E4-4271-493B-B83E-148B5559DAA5}" presName="Accent3" presStyleCnt="0"/>
      <dgm:spPr/>
    </dgm:pt>
    <dgm:pt modelId="{874EC14F-F70E-49C2-BC88-4DD5BFA045B1}" type="pres">
      <dgm:prSet presAssocID="{1D2DB3E4-4271-493B-B83E-148B5559DAA5}" presName="Accent" presStyleLbl="node1" presStyleIdx="2" presStyleCnt="5"/>
      <dgm:spPr>
        <a:solidFill>
          <a:srgbClr val="FFFF00"/>
        </a:solidFill>
      </dgm:spPr>
    </dgm:pt>
    <dgm:pt modelId="{8DE9C6E5-4B1D-4280-91BC-B614058CF4A8}" type="pres">
      <dgm:prSet presAssocID="{1D2DB3E4-4271-493B-B83E-148B5559DAA5}" presName="ParentBackground3" presStyleCnt="0"/>
      <dgm:spPr/>
    </dgm:pt>
    <dgm:pt modelId="{45E2A76E-6CE9-46A9-91A5-EED7EF857AF2}" type="pres">
      <dgm:prSet presAssocID="{1D2DB3E4-4271-493B-B83E-148B5559DAA5}" presName="ParentBackground" presStyleLbl="fgAcc1" presStyleIdx="2" presStyleCnt="5"/>
      <dgm:spPr/>
    </dgm:pt>
    <dgm:pt modelId="{670F2574-E1EE-4C78-B774-98889C176B0B}" type="pres">
      <dgm:prSet presAssocID="{1D2DB3E4-4271-493B-B83E-148B5559DAA5}" presName="Parent3" presStyleLbl="revTx" presStyleIdx="0" presStyleCnt="0">
        <dgm:presLayoutVars>
          <dgm:chMax val="1"/>
          <dgm:chPref val="1"/>
          <dgm:bulletEnabled val="1"/>
        </dgm:presLayoutVars>
      </dgm:prSet>
      <dgm:spPr/>
    </dgm:pt>
    <dgm:pt modelId="{FC7F3D8A-B1A5-4239-9090-0210CBECF981}" type="pres">
      <dgm:prSet presAssocID="{D715BAA4-65BB-4333-B9AD-03EC2FEF815A}" presName="Accent2" presStyleCnt="0"/>
      <dgm:spPr/>
    </dgm:pt>
    <dgm:pt modelId="{479E8DD8-45C5-49D1-BCE2-981F67C9F11D}" type="pres">
      <dgm:prSet presAssocID="{D715BAA4-65BB-4333-B9AD-03EC2FEF815A}" presName="Accent" presStyleLbl="node1" presStyleIdx="3" presStyleCnt="5"/>
      <dgm:spPr>
        <a:solidFill>
          <a:srgbClr val="FF0000"/>
        </a:solidFill>
      </dgm:spPr>
    </dgm:pt>
    <dgm:pt modelId="{ED0606C9-EEEC-4F0D-B470-974D61F8E160}" type="pres">
      <dgm:prSet presAssocID="{D715BAA4-65BB-4333-B9AD-03EC2FEF815A}" presName="ParentBackground2" presStyleCnt="0"/>
      <dgm:spPr/>
    </dgm:pt>
    <dgm:pt modelId="{4EFA10FA-2857-48EE-844F-4939C8159F00}" type="pres">
      <dgm:prSet presAssocID="{D715BAA4-65BB-4333-B9AD-03EC2FEF815A}" presName="ParentBackground" presStyleLbl="fgAcc1" presStyleIdx="3" presStyleCnt="5"/>
      <dgm:spPr/>
    </dgm:pt>
    <dgm:pt modelId="{03A5894B-F5AB-4D51-BC62-ED060E385857}" type="pres">
      <dgm:prSet presAssocID="{D715BAA4-65BB-4333-B9AD-03EC2FEF815A}" presName="Parent2" presStyleLbl="revTx" presStyleIdx="0" presStyleCnt="0">
        <dgm:presLayoutVars>
          <dgm:chMax val="1"/>
          <dgm:chPref val="1"/>
          <dgm:bulletEnabled val="1"/>
        </dgm:presLayoutVars>
      </dgm:prSet>
      <dgm:spPr/>
    </dgm:pt>
    <dgm:pt modelId="{F61C239C-5FFC-41E7-B124-E678209B61D2}" type="pres">
      <dgm:prSet presAssocID="{9885FFD9-3869-4E29-9144-2A2411FFE13B}" presName="Accent1" presStyleCnt="0"/>
      <dgm:spPr/>
    </dgm:pt>
    <dgm:pt modelId="{F8652F0A-9B41-4998-921F-88E2DADCCA80}" type="pres">
      <dgm:prSet presAssocID="{9885FFD9-3869-4E29-9144-2A2411FFE13B}" presName="Accent" presStyleLbl="node1" presStyleIdx="4" presStyleCnt="5"/>
      <dgm:spPr/>
    </dgm:pt>
    <dgm:pt modelId="{23974F0A-CB3A-415C-A652-B090FFC99931}" type="pres">
      <dgm:prSet presAssocID="{9885FFD9-3869-4E29-9144-2A2411FFE13B}" presName="ParentBackground1" presStyleCnt="0"/>
      <dgm:spPr/>
    </dgm:pt>
    <dgm:pt modelId="{F2D0657E-FA27-46FB-B797-A41B3FC73954}" type="pres">
      <dgm:prSet presAssocID="{9885FFD9-3869-4E29-9144-2A2411FFE13B}" presName="ParentBackground" presStyleLbl="fgAcc1" presStyleIdx="4" presStyleCnt="5"/>
      <dgm:spPr/>
    </dgm:pt>
    <dgm:pt modelId="{C0FEB17C-AD89-4C71-B779-917781057A35}" type="pres">
      <dgm:prSet presAssocID="{9885FFD9-3869-4E29-9144-2A2411FFE13B}" presName="Parent1" presStyleLbl="revTx" presStyleIdx="0" presStyleCnt="0">
        <dgm:presLayoutVars>
          <dgm:chMax val="1"/>
          <dgm:chPref val="1"/>
          <dgm:bulletEnabled val="1"/>
        </dgm:presLayoutVars>
      </dgm:prSet>
      <dgm:spPr/>
    </dgm:pt>
  </dgm:ptLst>
  <dgm:cxnLst>
    <dgm:cxn modelId="{F4D8CC13-E082-49B1-B334-CE3D13E0E473}" type="presOf" srcId="{63B8BAAE-1731-40C3-B680-336E21889FDE}" destId="{ACCE9E52-ABCD-4944-9E5C-30C40F7320C3}" srcOrd="1" destOrd="0" presId="urn:microsoft.com/office/officeart/2011/layout/CircleProcess"/>
    <dgm:cxn modelId="{D281FA3E-9712-4BA9-8A0D-C874D57CD1FA}" srcId="{B4B9D35A-67AD-4823-ADE9-55DCF7448BE1}" destId="{F9962CBD-EFBC-4DDA-B1E7-500C6EED3585}" srcOrd="3" destOrd="0" parTransId="{2A2C6DE6-05A5-4CDC-98EC-254D07DD81FA}" sibTransId="{D0853106-2B0D-4403-B137-27D32D4E607C}"/>
    <dgm:cxn modelId="{0A425D5E-B5C7-4189-80A7-5277472CC786}" srcId="{B4B9D35A-67AD-4823-ADE9-55DCF7448BE1}" destId="{D715BAA4-65BB-4333-B9AD-03EC2FEF815A}" srcOrd="1" destOrd="0" parTransId="{4EC2423D-0411-4F8E-A2DB-8D21A80633A4}" sibTransId="{712A3576-9292-4413-B628-55706CAE8953}"/>
    <dgm:cxn modelId="{F1D91664-A779-4F77-9B44-A1B39EEB0A28}" type="presOf" srcId="{1D2DB3E4-4271-493B-B83E-148B5559DAA5}" destId="{45E2A76E-6CE9-46A9-91A5-EED7EF857AF2}" srcOrd="0" destOrd="0" presId="urn:microsoft.com/office/officeart/2011/layout/CircleProcess"/>
    <dgm:cxn modelId="{05E3B34A-ACED-4BC6-A466-97DC8C629ADF}" type="presOf" srcId="{D715BAA4-65BB-4333-B9AD-03EC2FEF815A}" destId="{03A5894B-F5AB-4D51-BC62-ED060E385857}" srcOrd="1" destOrd="0" presId="urn:microsoft.com/office/officeart/2011/layout/CircleProcess"/>
    <dgm:cxn modelId="{160BF94A-CB7B-4A06-9456-A38EF2AA8804}" type="presOf" srcId="{1D2DB3E4-4271-493B-B83E-148B5559DAA5}" destId="{670F2574-E1EE-4C78-B774-98889C176B0B}" srcOrd="1" destOrd="0" presId="urn:microsoft.com/office/officeart/2011/layout/CircleProcess"/>
    <dgm:cxn modelId="{CBBABB7A-E148-47AF-AD5F-23406960A65D}" type="presOf" srcId="{B4B9D35A-67AD-4823-ADE9-55DCF7448BE1}" destId="{030E53F3-3E06-4D64-8795-6E8AD74FCA49}" srcOrd="0" destOrd="0" presId="urn:microsoft.com/office/officeart/2011/layout/CircleProcess"/>
    <dgm:cxn modelId="{1DA2FC9B-E860-4204-BDED-992C635BE24B}" type="presOf" srcId="{F9962CBD-EFBC-4DDA-B1E7-500C6EED3585}" destId="{5A568378-B387-415B-A1C9-0DE3AD2DFABE}" srcOrd="1" destOrd="0" presId="urn:microsoft.com/office/officeart/2011/layout/CircleProcess"/>
    <dgm:cxn modelId="{8921959F-E77D-4477-9B59-AE2E3852A955}" type="presOf" srcId="{F9962CBD-EFBC-4DDA-B1E7-500C6EED3585}" destId="{1577B1E4-2EEF-473F-87C3-2AC0B2EE8E57}" srcOrd="0" destOrd="0" presId="urn:microsoft.com/office/officeart/2011/layout/CircleProcess"/>
    <dgm:cxn modelId="{70CECABF-0FB2-492B-BDE3-E4663653E7FE}" srcId="{B4B9D35A-67AD-4823-ADE9-55DCF7448BE1}" destId="{9885FFD9-3869-4E29-9144-2A2411FFE13B}" srcOrd="0" destOrd="0" parTransId="{0EE9E9AB-B487-4325-AA26-2F909C20793A}" sibTransId="{B99544AF-7F3A-44C6-B747-275DFEBD5069}"/>
    <dgm:cxn modelId="{237292DA-3F91-41D6-940A-4024B47763AC}" srcId="{B4B9D35A-67AD-4823-ADE9-55DCF7448BE1}" destId="{63B8BAAE-1731-40C3-B680-336E21889FDE}" srcOrd="4" destOrd="0" parTransId="{C839B423-47DB-4C25-88E6-0D149BD0C8D2}" sibTransId="{106B8211-2391-42EA-908A-A467C7647699}"/>
    <dgm:cxn modelId="{9657D0EA-8D07-4B4E-8EA4-B988E8D141DC}" srcId="{B4B9D35A-67AD-4823-ADE9-55DCF7448BE1}" destId="{1D2DB3E4-4271-493B-B83E-148B5559DAA5}" srcOrd="2" destOrd="0" parTransId="{5C0F8748-51BF-4627-A061-17D30B5A6286}" sibTransId="{A46EC9A6-366C-4D6A-AB40-A4734EA1B135}"/>
    <dgm:cxn modelId="{F3D2F4EB-9AC0-45A4-99AF-6B16FFDEC3F6}" type="presOf" srcId="{9885FFD9-3869-4E29-9144-2A2411FFE13B}" destId="{F2D0657E-FA27-46FB-B797-A41B3FC73954}" srcOrd="0" destOrd="0" presId="urn:microsoft.com/office/officeart/2011/layout/CircleProcess"/>
    <dgm:cxn modelId="{BBA745EE-F7C7-4986-A2BA-FD595EA764F4}" type="presOf" srcId="{9885FFD9-3869-4E29-9144-2A2411FFE13B}" destId="{C0FEB17C-AD89-4C71-B779-917781057A35}" srcOrd="1" destOrd="0" presId="urn:microsoft.com/office/officeart/2011/layout/CircleProcess"/>
    <dgm:cxn modelId="{D182CCEE-5FB6-4F12-A9D2-DEB1674E5A5B}" type="presOf" srcId="{D715BAA4-65BB-4333-B9AD-03EC2FEF815A}" destId="{4EFA10FA-2857-48EE-844F-4939C8159F00}" srcOrd="0" destOrd="0" presId="urn:microsoft.com/office/officeart/2011/layout/CircleProcess"/>
    <dgm:cxn modelId="{91F39BF8-3B14-4134-9057-081457460988}" type="presOf" srcId="{63B8BAAE-1731-40C3-B680-336E21889FDE}" destId="{9F6CA228-AAC2-4CE5-8CC5-713B2C1FB8FF}" srcOrd="0" destOrd="0" presId="urn:microsoft.com/office/officeart/2011/layout/CircleProcess"/>
    <dgm:cxn modelId="{76025782-5047-40C0-8658-DC81366AD734}" type="presParOf" srcId="{030E53F3-3E06-4D64-8795-6E8AD74FCA49}" destId="{0FE79976-091F-4443-8E05-F2C02E53F1E7}" srcOrd="0" destOrd="0" presId="urn:microsoft.com/office/officeart/2011/layout/CircleProcess"/>
    <dgm:cxn modelId="{D0CA8184-AF17-41C5-B835-11DB8BE351EC}" type="presParOf" srcId="{0FE79976-091F-4443-8E05-F2C02E53F1E7}" destId="{406255CE-3CF6-4BDF-A520-93E914F897DE}" srcOrd="0" destOrd="0" presId="urn:microsoft.com/office/officeart/2011/layout/CircleProcess"/>
    <dgm:cxn modelId="{5A2F4F74-BCE8-4D04-B845-20FF806601A4}" type="presParOf" srcId="{030E53F3-3E06-4D64-8795-6E8AD74FCA49}" destId="{A17E6014-EA00-476D-9C54-05A7AE61128B}" srcOrd="1" destOrd="0" presId="urn:microsoft.com/office/officeart/2011/layout/CircleProcess"/>
    <dgm:cxn modelId="{31FF102D-A71F-4637-8401-863CA2D21F5A}" type="presParOf" srcId="{A17E6014-EA00-476D-9C54-05A7AE61128B}" destId="{9F6CA228-AAC2-4CE5-8CC5-713B2C1FB8FF}" srcOrd="0" destOrd="0" presId="urn:microsoft.com/office/officeart/2011/layout/CircleProcess"/>
    <dgm:cxn modelId="{F2E25417-D046-44EA-9D28-2DE22C48EBC1}" type="presParOf" srcId="{030E53F3-3E06-4D64-8795-6E8AD74FCA49}" destId="{ACCE9E52-ABCD-4944-9E5C-30C40F7320C3}" srcOrd="2" destOrd="0" presId="urn:microsoft.com/office/officeart/2011/layout/CircleProcess"/>
    <dgm:cxn modelId="{915B9AFE-4EF9-489D-A30B-35460DD3C927}" type="presParOf" srcId="{030E53F3-3E06-4D64-8795-6E8AD74FCA49}" destId="{F9D40742-994E-4AFF-8647-734A501E187E}" srcOrd="3" destOrd="0" presId="urn:microsoft.com/office/officeart/2011/layout/CircleProcess"/>
    <dgm:cxn modelId="{012D54EA-F819-43FC-B6A3-9B47050F29CB}" type="presParOf" srcId="{F9D40742-994E-4AFF-8647-734A501E187E}" destId="{D0A97E5C-AC7A-4AB2-852E-1C04449AC4FB}" srcOrd="0" destOrd="0" presId="urn:microsoft.com/office/officeart/2011/layout/CircleProcess"/>
    <dgm:cxn modelId="{A5347E08-EE72-444A-B53D-149CBCEA167C}" type="presParOf" srcId="{030E53F3-3E06-4D64-8795-6E8AD74FCA49}" destId="{7CEED4DC-918A-4FE9-BAB4-FE59B107E5C8}" srcOrd="4" destOrd="0" presId="urn:microsoft.com/office/officeart/2011/layout/CircleProcess"/>
    <dgm:cxn modelId="{627B4D2E-BB64-4CD8-92E2-946C06AC012A}" type="presParOf" srcId="{7CEED4DC-918A-4FE9-BAB4-FE59B107E5C8}" destId="{1577B1E4-2EEF-473F-87C3-2AC0B2EE8E57}" srcOrd="0" destOrd="0" presId="urn:microsoft.com/office/officeart/2011/layout/CircleProcess"/>
    <dgm:cxn modelId="{D154EBFB-1936-4273-A2AD-3577FD915604}" type="presParOf" srcId="{030E53F3-3E06-4D64-8795-6E8AD74FCA49}" destId="{5A568378-B387-415B-A1C9-0DE3AD2DFABE}" srcOrd="5" destOrd="0" presId="urn:microsoft.com/office/officeart/2011/layout/CircleProcess"/>
    <dgm:cxn modelId="{E8EF6607-DC10-4CC5-B730-7274F11DFAFA}" type="presParOf" srcId="{030E53F3-3E06-4D64-8795-6E8AD74FCA49}" destId="{E6F913AF-8AA7-49A5-81A4-2BFD6C7D6116}" srcOrd="6" destOrd="0" presId="urn:microsoft.com/office/officeart/2011/layout/CircleProcess"/>
    <dgm:cxn modelId="{BD6E2BF9-7C0B-44D5-B145-BBD587C7ED1B}" type="presParOf" srcId="{E6F913AF-8AA7-49A5-81A4-2BFD6C7D6116}" destId="{874EC14F-F70E-49C2-BC88-4DD5BFA045B1}" srcOrd="0" destOrd="0" presId="urn:microsoft.com/office/officeart/2011/layout/CircleProcess"/>
    <dgm:cxn modelId="{3A10A019-A5B1-4C5B-9E26-6FDEBC3F9CE1}" type="presParOf" srcId="{030E53F3-3E06-4D64-8795-6E8AD74FCA49}" destId="{8DE9C6E5-4B1D-4280-91BC-B614058CF4A8}" srcOrd="7" destOrd="0" presId="urn:microsoft.com/office/officeart/2011/layout/CircleProcess"/>
    <dgm:cxn modelId="{175631EB-83CB-4192-8BA3-B251FDA41F28}" type="presParOf" srcId="{8DE9C6E5-4B1D-4280-91BC-B614058CF4A8}" destId="{45E2A76E-6CE9-46A9-91A5-EED7EF857AF2}" srcOrd="0" destOrd="0" presId="urn:microsoft.com/office/officeart/2011/layout/CircleProcess"/>
    <dgm:cxn modelId="{2926524E-27CE-4F12-91F3-2C4F1AD8BE20}" type="presParOf" srcId="{030E53F3-3E06-4D64-8795-6E8AD74FCA49}" destId="{670F2574-E1EE-4C78-B774-98889C176B0B}" srcOrd="8" destOrd="0" presId="urn:microsoft.com/office/officeart/2011/layout/CircleProcess"/>
    <dgm:cxn modelId="{8810DF5F-D5F5-4C68-8154-C674B97AB1E4}" type="presParOf" srcId="{030E53F3-3E06-4D64-8795-6E8AD74FCA49}" destId="{FC7F3D8A-B1A5-4239-9090-0210CBECF981}" srcOrd="9" destOrd="0" presId="urn:microsoft.com/office/officeart/2011/layout/CircleProcess"/>
    <dgm:cxn modelId="{1664E06D-7C67-4293-833C-E537B42B03CE}" type="presParOf" srcId="{FC7F3D8A-B1A5-4239-9090-0210CBECF981}" destId="{479E8DD8-45C5-49D1-BCE2-981F67C9F11D}" srcOrd="0" destOrd="0" presId="urn:microsoft.com/office/officeart/2011/layout/CircleProcess"/>
    <dgm:cxn modelId="{A559D313-A489-4C76-8CBC-62FCE06A31E2}" type="presParOf" srcId="{030E53F3-3E06-4D64-8795-6E8AD74FCA49}" destId="{ED0606C9-EEEC-4F0D-B470-974D61F8E160}" srcOrd="10" destOrd="0" presId="urn:microsoft.com/office/officeart/2011/layout/CircleProcess"/>
    <dgm:cxn modelId="{D1F8D4E9-D4C8-4E32-B332-43B94D4018CA}" type="presParOf" srcId="{ED0606C9-EEEC-4F0D-B470-974D61F8E160}" destId="{4EFA10FA-2857-48EE-844F-4939C8159F00}" srcOrd="0" destOrd="0" presId="urn:microsoft.com/office/officeart/2011/layout/CircleProcess"/>
    <dgm:cxn modelId="{ECDED8E1-3AF7-48BE-A149-680461E85A7B}" type="presParOf" srcId="{030E53F3-3E06-4D64-8795-6E8AD74FCA49}" destId="{03A5894B-F5AB-4D51-BC62-ED060E385857}" srcOrd="11" destOrd="0" presId="urn:microsoft.com/office/officeart/2011/layout/CircleProcess"/>
    <dgm:cxn modelId="{F202E2C7-6E3A-41A2-90BD-27741957AD53}" type="presParOf" srcId="{030E53F3-3E06-4D64-8795-6E8AD74FCA49}" destId="{F61C239C-5FFC-41E7-B124-E678209B61D2}" srcOrd="12" destOrd="0" presId="urn:microsoft.com/office/officeart/2011/layout/CircleProcess"/>
    <dgm:cxn modelId="{178F72D8-C6E0-486F-BAC5-A78981D5B767}" type="presParOf" srcId="{F61C239C-5FFC-41E7-B124-E678209B61D2}" destId="{F8652F0A-9B41-4998-921F-88E2DADCCA80}" srcOrd="0" destOrd="0" presId="urn:microsoft.com/office/officeart/2011/layout/CircleProcess"/>
    <dgm:cxn modelId="{33F93815-30F6-44D8-913A-0EC90CF24487}" type="presParOf" srcId="{030E53F3-3E06-4D64-8795-6E8AD74FCA49}" destId="{23974F0A-CB3A-415C-A652-B090FFC99931}" srcOrd="13" destOrd="0" presId="urn:microsoft.com/office/officeart/2011/layout/CircleProcess"/>
    <dgm:cxn modelId="{00937747-6473-43A7-9797-957907E83154}" type="presParOf" srcId="{23974F0A-CB3A-415C-A652-B090FFC99931}" destId="{F2D0657E-FA27-46FB-B797-A41B3FC73954}" srcOrd="0" destOrd="0" presId="urn:microsoft.com/office/officeart/2011/layout/CircleProcess"/>
    <dgm:cxn modelId="{EE8118CB-8481-414F-927B-B3F5957EB802}" type="presParOf" srcId="{030E53F3-3E06-4D64-8795-6E8AD74FCA49}" destId="{C0FEB17C-AD89-4C71-B779-917781057A35}" srcOrd="14" destOrd="0" presId="urn:microsoft.com/office/officeart/2011/layout/Circle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255CE-3CF6-4BDF-A520-93E914F897DE}">
      <dsp:nvSpPr>
        <dsp:cNvPr id="0" name=""/>
        <dsp:cNvSpPr/>
      </dsp:nvSpPr>
      <dsp:spPr>
        <a:xfrm>
          <a:off x="9480947" y="1428503"/>
          <a:ext cx="2161810" cy="2162163"/>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6CA228-AAC2-4CE5-8CC5-713B2C1FB8FF}">
      <dsp:nvSpPr>
        <dsp:cNvPr id="0" name=""/>
        <dsp:cNvSpPr/>
      </dsp:nvSpPr>
      <dsp:spPr>
        <a:xfrm>
          <a:off x="9552279" y="1500588"/>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Full problem</a:t>
          </a:r>
        </a:p>
      </dsp:txBody>
      <dsp:txXfrm>
        <a:off x="9841057" y="1788927"/>
        <a:ext cx="1441590" cy="1441316"/>
      </dsp:txXfrm>
    </dsp:sp>
    <dsp:sp modelId="{D0A97E5C-AC7A-4AB2-852E-1C04449AC4FB}">
      <dsp:nvSpPr>
        <dsp:cNvPr id="0" name=""/>
        <dsp:cNvSpPr/>
      </dsp:nvSpPr>
      <dsp:spPr>
        <a:xfrm rot="2700000">
          <a:off x="7245630" y="1428615"/>
          <a:ext cx="2161560" cy="2161560"/>
        </a:xfrm>
        <a:prstGeom prst="teardrop">
          <a:avLst>
            <a:gd name="adj" fmla="val 10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77B1E4-2EEF-473F-87C3-2AC0B2EE8E57}">
      <dsp:nvSpPr>
        <dsp:cNvPr id="0" name=""/>
        <dsp:cNvSpPr/>
      </dsp:nvSpPr>
      <dsp:spPr>
        <a:xfrm>
          <a:off x="7342264" y="1465879"/>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Answer-free zones</a:t>
          </a:r>
        </a:p>
      </dsp:txBody>
      <dsp:txXfrm>
        <a:off x="7629891" y="1754218"/>
        <a:ext cx="1441590" cy="1441316"/>
      </dsp:txXfrm>
    </dsp:sp>
    <dsp:sp modelId="{874EC14F-F70E-49C2-BC88-4DD5BFA045B1}">
      <dsp:nvSpPr>
        <dsp:cNvPr id="0" name=""/>
        <dsp:cNvSpPr/>
      </dsp:nvSpPr>
      <dsp:spPr>
        <a:xfrm rot="2700000">
          <a:off x="5012488" y="1428615"/>
          <a:ext cx="2161560" cy="2161560"/>
        </a:xfrm>
        <a:prstGeom prst="teardrop">
          <a:avLst>
            <a:gd name="adj" fmla="val 1000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E2A76E-6CE9-46A9-91A5-EED7EF857AF2}">
      <dsp:nvSpPr>
        <dsp:cNvPr id="0" name=""/>
        <dsp:cNvSpPr/>
      </dsp:nvSpPr>
      <dsp:spPr>
        <a:xfrm>
          <a:off x="5084845" y="1500588"/>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Number-free zones</a:t>
          </a:r>
        </a:p>
      </dsp:txBody>
      <dsp:txXfrm>
        <a:off x="5372473" y="1788927"/>
        <a:ext cx="1441590" cy="1441316"/>
      </dsp:txXfrm>
    </dsp:sp>
    <dsp:sp modelId="{479E8DD8-45C5-49D1-BCE2-981F67C9F11D}">
      <dsp:nvSpPr>
        <dsp:cNvPr id="0" name=""/>
        <dsp:cNvSpPr/>
      </dsp:nvSpPr>
      <dsp:spPr>
        <a:xfrm rot="2700000">
          <a:off x="2778196" y="1428615"/>
          <a:ext cx="2161560" cy="2161560"/>
        </a:xfrm>
        <a:prstGeom prst="teardrop">
          <a:avLst>
            <a:gd name="adj" fmla="val 10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FA10FA-2857-48EE-844F-4939C8159F00}">
      <dsp:nvSpPr>
        <dsp:cNvPr id="0" name=""/>
        <dsp:cNvSpPr/>
      </dsp:nvSpPr>
      <dsp:spPr>
        <a:xfrm>
          <a:off x="2850553" y="1500588"/>
          <a:ext cx="2017996" cy="2017994"/>
        </a:xfrm>
        <a:prstGeom prst="ellipse">
          <a:avLst/>
        </a:prstGeom>
        <a:solidFill>
          <a:schemeClr val="bg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Embed vocabulary</a:t>
          </a:r>
        </a:p>
      </dsp:txBody>
      <dsp:txXfrm>
        <a:off x="3139331" y="1788927"/>
        <a:ext cx="1441590" cy="1441316"/>
      </dsp:txXfrm>
    </dsp:sp>
    <dsp:sp modelId="{F8652F0A-9B41-4998-921F-88E2DADCCA80}">
      <dsp:nvSpPr>
        <dsp:cNvPr id="0" name=""/>
        <dsp:cNvSpPr/>
      </dsp:nvSpPr>
      <dsp:spPr>
        <a:xfrm rot="2700000">
          <a:off x="543903" y="1428615"/>
          <a:ext cx="2161560" cy="2161560"/>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D0657E-FA27-46FB-B797-A41B3FC73954}">
      <dsp:nvSpPr>
        <dsp:cNvPr id="0" name=""/>
        <dsp:cNvSpPr/>
      </dsp:nvSpPr>
      <dsp:spPr>
        <a:xfrm>
          <a:off x="616260" y="1500588"/>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Teach the mathematical concept/skill being tested within the question</a:t>
          </a:r>
        </a:p>
      </dsp:txBody>
      <dsp:txXfrm>
        <a:off x="905039" y="1788927"/>
        <a:ext cx="1441590" cy="1441316"/>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05/11/2019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256179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4100427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3147441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2434133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3003946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3998980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912914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2956070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2306952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3060646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a:t>
            </a:fld>
            <a:endParaRPr lang="en-GB" dirty="0"/>
          </a:p>
        </p:txBody>
      </p:sp>
    </p:spTree>
    <p:extLst>
      <p:ext uri="{BB962C8B-B14F-4D97-AF65-F5344CB8AC3E}">
        <p14:creationId xmlns:p14="http://schemas.microsoft.com/office/powerpoint/2010/main" val="3975437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20</a:t>
            </a:fld>
            <a:endParaRPr lang="en-GB" dirty="0"/>
          </a:p>
        </p:txBody>
      </p:sp>
    </p:spTree>
    <p:extLst>
      <p:ext uri="{BB962C8B-B14F-4D97-AF65-F5344CB8AC3E}">
        <p14:creationId xmlns:p14="http://schemas.microsoft.com/office/powerpoint/2010/main" val="3995619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21</a:t>
            </a:fld>
            <a:endParaRPr lang="en-GB" dirty="0"/>
          </a:p>
        </p:txBody>
      </p:sp>
    </p:spTree>
    <p:extLst>
      <p:ext uri="{BB962C8B-B14F-4D97-AF65-F5344CB8AC3E}">
        <p14:creationId xmlns:p14="http://schemas.microsoft.com/office/powerpoint/2010/main" val="3834889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22</a:t>
            </a:fld>
            <a:endParaRPr lang="en-GB" dirty="0"/>
          </a:p>
        </p:txBody>
      </p:sp>
    </p:spTree>
    <p:extLst>
      <p:ext uri="{BB962C8B-B14F-4D97-AF65-F5344CB8AC3E}">
        <p14:creationId xmlns:p14="http://schemas.microsoft.com/office/powerpoint/2010/main" val="3193695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23</a:t>
            </a:fld>
            <a:endParaRPr lang="en-GB" dirty="0"/>
          </a:p>
        </p:txBody>
      </p:sp>
    </p:spTree>
    <p:extLst>
      <p:ext uri="{BB962C8B-B14F-4D97-AF65-F5344CB8AC3E}">
        <p14:creationId xmlns:p14="http://schemas.microsoft.com/office/powerpoint/2010/main" val="352280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24</a:t>
            </a:fld>
            <a:endParaRPr lang="en-GB" dirty="0"/>
          </a:p>
        </p:txBody>
      </p:sp>
    </p:spTree>
    <p:extLst>
      <p:ext uri="{BB962C8B-B14F-4D97-AF65-F5344CB8AC3E}">
        <p14:creationId xmlns:p14="http://schemas.microsoft.com/office/powerpoint/2010/main" val="4120381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17A258-00DE-3E42-AD58-36FE5E0CF540}" type="slidenum">
              <a:rPr lang="en-US" smtClean="0"/>
              <a:t>3</a:t>
            </a:fld>
            <a:endParaRPr lang="en-US" dirty="0"/>
          </a:p>
        </p:txBody>
      </p:sp>
    </p:spTree>
    <p:extLst>
      <p:ext uri="{BB962C8B-B14F-4D97-AF65-F5344CB8AC3E}">
        <p14:creationId xmlns:p14="http://schemas.microsoft.com/office/powerpoint/2010/main" val="1090225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2448465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1974974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2837657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1406145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3765352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1737901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11/5/2019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11/5/2019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11/5/2019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11/5/2019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tm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auth.pixl.org.uk/primary#!/Resources//Currency/Whole%20School%20Materials/English/Reading/Developing%20Inference%C2%A0" TargetMode="Externa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png"/><Relationship Id="rId4" Type="http://schemas.openxmlformats.org/officeDocument/2006/relationships/diagramLayout" Target="../diagrams/layout1.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a:t>
            </a:r>
            <a:r>
              <a:rPr lang="en-GB" sz="1000" dirty="0" err="1"/>
              <a:t>PiXL</a:t>
            </a:r>
            <a:r>
              <a:rPr lang="en-GB" sz="1000" dirty="0"/>
              <a:t>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err="1"/>
              <a:t>PiXL</a:t>
            </a:r>
            <a:r>
              <a:rPr lang="en-GB" sz="1000" dirty="0"/>
              <a:t> Club Ltd endeavour to trace and contact copyright owners. If there are any inadvertent omissions or errors in the acknowledgements or usage, this is unintended and </a:t>
            </a:r>
            <a:r>
              <a:rPr lang="en-GB" sz="1000" dirty="0" err="1"/>
              <a:t>PiXL</a:t>
            </a:r>
            <a:r>
              <a:rPr lang="en-GB" sz="1000" dirty="0"/>
              <a:t> will remedy these on written notification.</a:t>
            </a:r>
          </a:p>
        </p:txBody>
      </p:sp>
      <p:sp>
        <p:nvSpPr>
          <p:cNvPr id="6" name="TextBox 5"/>
          <p:cNvSpPr txBox="1"/>
          <p:nvPr/>
        </p:nvSpPr>
        <p:spPr>
          <a:xfrm>
            <a:off x="4391263" y="4038696"/>
            <a:ext cx="3478306" cy="584775"/>
          </a:xfrm>
          <a:prstGeom prst="rect">
            <a:avLst/>
          </a:prstGeom>
          <a:noFill/>
        </p:spPr>
        <p:txBody>
          <a:bodyPr wrap="square" rtlCol="0">
            <a:spAutoFit/>
          </a:bodyPr>
          <a:lstStyle/>
          <a:p>
            <a:pPr algn="ctr"/>
            <a:r>
              <a:rPr lang="en-US" sz="1600" dirty="0"/>
              <a:t>Commissioned by The </a:t>
            </a:r>
            <a:r>
              <a:rPr lang="en-US" sz="1600" dirty="0" err="1"/>
              <a:t>PiXL</a:t>
            </a:r>
            <a:r>
              <a:rPr lang="en-US" sz="1600" dirty="0"/>
              <a:t> Club Ltd.</a:t>
            </a:r>
          </a:p>
          <a:p>
            <a:pPr algn="ctr"/>
            <a:r>
              <a:rPr lang="en-US" sz="1600" dirty="0"/>
              <a:t>October 2019</a:t>
            </a:r>
          </a:p>
        </p:txBody>
      </p:sp>
      <p:sp>
        <p:nvSpPr>
          <p:cNvPr id="7" name="TextBox 6"/>
          <p:cNvSpPr txBox="1"/>
          <p:nvPr/>
        </p:nvSpPr>
        <p:spPr>
          <a:xfrm>
            <a:off x="4204447" y="6239435"/>
            <a:ext cx="3783106" cy="338554"/>
          </a:xfrm>
          <a:prstGeom prst="rect">
            <a:avLst/>
          </a:prstGeom>
          <a:noFill/>
        </p:spPr>
        <p:txBody>
          <a:bodyPr wrap="square" rtlCol="0">
            <a:spAutoFit/>
          </a:bodyPr>
          <a:lstStyle/>
          <a:p>
            <a:r>
              <a:rPr lang="en-GB" sz="1600" dirty="0"/>
              <a:t>© Copyright The </a:t>
            </a:r>
            <a:r>
              <a:rPr lang="en-GB" sz="1600" dirty="0" err="1"/>
              <a:t>PiXL</a:t>
            </a:r>
            <a:r>
              <a:rPr lang="en-GB" sz="1600" dirty="0"/>
              <a:t> Club Limited, 2019</a:t>
            </a:r>
            <a:r>
              <a:rPr lang="en-US" sz="1600" dirty="0">
                <a:effectLst/>
              </a:rPr>
              <a:t> </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195357" y="619400"/>
            <a:ext cx="7518442" cy="1262749"/>
          </a:xfrm>
          <a:prstGeom prst="rect">
            <a:avLst/>
          </a:prstGeom>
          <a:solidFill>
            <a:srgbClr val="EDCF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rgbClr val="002060"/>
                </a:solidFill>
              </a:rPr>
              <a:t>Y3-4 Solving Word Problems </a:t>
            </a:r>
          </a:p>
        </p:txBody>
      </p:sp>
      <p:sp>
        <p:nvSpPr>
          <p:cNvPr id="9" name="Rectangle 8">
            <a:extLst>
              <a:ext uri="{FF2B5EF4-FFF2-40B4-BE49-F238E27FC236}">
                <a16:creationId xmlns:a16="http://schemas.microsoft.com/office/drawing/2014/main" id="{BBF23224-5A9B-4488-922E-34F24AEE54D4}"/>
              </a:ext>
            </a:extLst>
          </p:cNvPr>
          <p:cNvSpPr/>
          <p:nvPr/>
        </p:nvSpPr>
        <p:spPr>
          <a:xfrm>
            <a:off x="2424236" y="2187930"/>
            <a:ext cx="7060684" cy="12627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i="1" dirty="0">
                <a:solidFill>
                  <a:srgbClr val="002060"/>
                </a:solidFill>
              </a:rPr>
              <a:t>Measurement</a:t>
            </a: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273209" y="1608083"/>
            <a:ext cx="3560855" cy="36137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800" dirty="0">
                <a:solidFill>
                  <a:schemeClr val="tx1"/>
                </a:solidFill>
              </a:rPr>
              <a:t>Becky has two shapes. Her square has sides that measure 6cm. Her equilateral triangle has sides 7cm long. Which shape has the longest perimeter and by how many centimetres?</a:t>
            </a:r>
          </a:p>
        </p:txBody>
      </p:sp>
      <p:sp>
        <p:nvSpPr>
          <p:cNvPr id="7" name="Rectangle 6">
            <a:extLst>
              <a:ext uri="{FF2B5EF4-FFF2-40B4-BE49-F238E27FC236}">
                <a16:creationId xmlns:a16="http://schemas.microsoft.com/office/drawing/2014/main" id="{2D5AE1B8-D284-4F0D-85D6-E3A2C7F27672}"/>
              </a:ext>
            </a:extLst>
          </p:cNvPr>
          <p:cNvSpPr/>
          <p:nvPr/>
        </p:nvSpPr>
        <p:spPr>
          <a:xfrm>
            <a:off x="273209" y="5455255"/>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Answer: Square by 3cm.  </a:t>
            </a:r>
          </a:p>
        </p:txBody>
      </p:sp>
      <p:sp>
        <p:nvSpPr>
          <p:cNvPr id="13" name="Speech Bubble: Rectangle 12">
            <a:extLst>
              <a:ext uri="{FF2B5EF4-FFF2-40B4-BE49-F238E27FC236}">
                <a16:creationId xmlns:a16="http://schemas.microsoft.com/office/drawing/2014/main" id="{755BA3ED-7EC3-40BF-BD56-2FCFB1886BD5}"/>
              </a:ext>
            </a:extLst>
          </p:cNvPr>
          <p:cNvSpPr/>
          <p:nvPr/>
        </p:nvSpPr>
        <p:spPr>
          <a:xfrm>
            <a:off x="4476308" y="1636492"/>
            <a:ext cx="2325261" cy="2040845"/>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 </a:t>
            </a:r>
          </a:p>
          <a:p>
            <a:pPr algn="ctr"/>
            <a:r>
              <a:rPr lang="en-GB" sz="2800" dirty="0"/>
              <a:t>An </a:t>
            </a:r>
            <a:r>
              <a:rPr lang="en-GB" sz="2800" b="1" dirty="0"/>
              <a:t>equilateral</a:t>
            </a:r>
            <a:r>
              <a:rPr lang="en-GB" sz="2800" dirty="0"/>
              <a:t>  triangle has 3 </a:t>
            </a:r>
            <a:r>
              <a:rPr lang="en-GB" sz="2800" b="1" dirty="0"/>
              <a:t>equal</a:t>
            </a:r>
            <a:r>
              <a:rPr lang="en-GB" sz="2800" dirty="0"/>
              <a:t> sides.</a:t>
            </a:r>
          </a:p>
          <a:p>
            <a:pPr algn="ctr"/>
            <a:endParaRPr lang="en-GB" sz="2400" dirty="0"/>
          </a:p>
        </p:txBody>
      </p:sp>
      <p:sp>
        <p:nvSpPr>
          <p:cNvPr id="9" name="Speech Bubble: Rectangle 12">
            <a:extLst>
              <a:ext uri="{FF2B5EF4-FFF2-40B4-BE49-F238E27FC236}">
                <a16:creationId xmlns:a16="http://schemas.microsoft.com/office/drawing/2014/main" id="{755BA3ED-7EC3-40BF-BD56-2FCFB1886BD5}"/>
              </a:ext>
            </a:extLst>
          </p:cNvPr>
          <p:cNvSpPr/>
          <p:nvPr/>
        </p:nvSpPr>
        <p:spPr>
          <a:xfrm>
            <a:off x="4476308" y="3963669"/>
            <a:ext cx="3366901" cy="2575305"/>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 </a:t>
            </a:r>
            <a:r>
              <a:rPr lang="en-GB" sz="2800" dirty="0"/>
              <a:t>To find the perimeter of the triangle I need to calculate </a:t>
            </a:r>
          </a:p>
          <a:p>
            <a:pPr algn="ctr"/>
            <a:r>
              <a:rPr lang="en-GB" sz="2800" dirty="0"/>
              <a:t>7cm + 7cm + 7cm</a:t>
            </a:r>
          </a:p>
          <a:p>
            <a:pPr algn="ctr"/>
            <a:r>
              <a:rPr lang="en-GB" sz="2800" dirty="0"/>
              <a:t>7 x 3 = 21cm</a:t>
            </a:r>
          </a:p>
        </p:txBody>
      </p:sp>
      <p:sp>
        <p:nvSpPr>
          <p:cNvPr id="11" name="Speech Bubble: Rectangle 12">
            <a:extLst>
              <a:ext uri="{FF2B5EF4-FFF2-40B4-BE49-F238E27FC236}">
                <a16:creationId xmlns:a16="http://schemas.microsoft.com/office/drawing/2014/main" id="{755BA3ED-7EC3-40BF-BD56-2FCFB1886BD5}"/>
              </a:ext>
            </a:extLst>
          </p:cNvPr>
          <p:cNvSpPr/>
          <p:nvPr/>
        </p:nvSpPr>
        <p:spPr>
          <a:xfrm>
            <a:off x="8165433" y="1649141"/>
            <a:ext cx="3366901" cy="2314528"/>
          </a:xfrm>
          <a:prstGeom prst="wedgeRectCallout">
            <a:avLst>
              <a:gd name="adj1" fmla="val -69325"/>
              <a:gd name="adj2" fmla="val -26254"/>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 </a:t>
            </a:r>
            <a:r>
              <a:rPr lang="en-GB" sz="2800" dirty="0"/>
              <a:t>The perimeter of the square is 24cm.</a:t>
            </a:r>
          </a:p>
          <a:p>
            <a:pPr algn="ctr"/>
            <a:r>
              <a:rPr lang="en-GB" sz="2800" dirty="0"/>
              <a:t>The perimeter of the triangle is 21cm.</a:t>
            </a:r>
          </a:p>
        </p:txBody>
      </p:sp>
      <p:sp>
        <p:nvSpPr>
          <p:cNvPr id="12" name="Speech Bubble: Rectangle 12">
            <a:extLst>
              <a:ext uri="{FF2B5EF4-FFF2-40B4-BE49-F238E27FC236}">
                <a16:creationId xmlns:a16="http://schemas.microsoft.com/office/drawing/2014/main" id="{DD071D50-CCED-4FCF-BFCB-998638A7E224}"/>
              </a:ext>
            </a:extLst>
          </p:cNvPr>
          <p:cNvSpPr/>
          <p:nvPr/>
        </p:nvSpPr>
        <p:spPr>
          <a:xfrm>
            <a:off x="8551890" y="4299935"/>
            <a:ext cx="3366901" cy="2314528"/>
          </a:xfrm>
          <a:prstGeom prst="wedgeRectCallout">
            <a:avLst>
              <a:gd name="adj1" fmla="val -61225"/>
              <a:gd name="adj2" fmla="val -50513"/>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 </a:t>
            </a:r>
            <a:r>
              <a:rPr lang="en-GB" sz="2800" dirty="0"/>
              <a:t>So, the difference between the two perimeters is </a:t>
            </a:r>
          </a:p>
          <a:p>
            <a:pPr algn="ctr"/>
            <a:r>
              <a:rPr lang="en-GB" sz="2800" dirty="0"/>
              <a:t>24 – 21 = 3cm</a:t>
            </a:r>
          </a:p>
        </p:txBody>
      </p:sp>
    </p:spTree>
    <p:extLst>
      <p:ext uri="{BB962C8B-B14F-4D97-AF65-F5344CB8AC3E}">
        <p14:creationId xmlns:p14="http://schemas.microsoft.com/office/powerpoint/2010/main" val="378247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688794" y="446921"/>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5 – Your Turn</a:t>
            </a:r>
          </a:p>
        </p:txBody>
      </p:sp>
      <p:sp>
        <p:nvSpPr>
          <p:cNvPr id="9" name="Rectangle 8">
            <a:extLst>
              <a:ext uri="{FF2B5EF4-FFF2-40B4-BE49-F238E27FC236}">
                <a16:creationId xmlns:a16="http://schemas.microsoft.com/office/drawing/2014/main" id="{31B2BD8C-3B99-45FF-B59D-079B11DEABCF}"/>
              </a:ext>
            </a:extLst>
          </p:cNvPr>
          <p:cNvSpPr/>
          <p:nvPr/>
        </p:nvSpPr>
        <p:spPr>
          <a:xfrm>
            <a:off x="1591126" y="2113522"/>
            <a:ext cx="8598568" cy="30520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600" dirty="0">
                <a:solidFill>
                  <a:schemeClr val="tx1"/>
                </a:solidFill>
              </a:rPr>
              <a:t>Each side of a square measures 8cm. A rectangle has a length measuring 4cm and a width of 7cm. Which shape has the smallest area and by how much?</a:t>
            </a:r>
          </a:p>
        </p:txBody>
      </p:sp>
      <p:sp>
        <p:nvSpPr>
          <p:cNvPr id="7" name="Rectangle: Rounded Corners 6">
            <a:extLst>
              <a:ext uri="{FF2B5EF4-FFF2-40B4-BE49-F238E27FC236}">
                <a16:creationId xmlns:a16="http://schemas.microsoft.com/office/drawing/2014/main" id="{B81EBABE-38E6-4AA5-ABB9-6CDF2AE0EC69}"/>
              </a:ext>
            </a:extLst>
          </p:cNvPr>
          <p:cNvSpPr/>
          <p:nvPr/>
        </p:nvSpPr>
        <p:spPr>
          <a:xfrm>
            <a:off x="7080482" y="4725783"/>
            <a:ext cx="4028952"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600" b="1" dirty="0"/>
              <a:t>Answer: Rectangle</a:t>
            </a:r>
          </a:p>
        </p:txBody>
      </p:sp>
    </p:spTree>
    <p:extLst>
      <p:ext uri="{BB962C8B-B14F-4D97-AF65-F5344CB8AC3E}">
        <p14:creationId xmlns:p14="http://schemas.microsoft.com/office/powerpoint/2010/main" val="99605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092986" y="2019048"/>
            <a:ext cx="6006027" cy="2312321"/>
          </a:xfrm>
          <a:solidFill>
            <a:srgbClr val="EDCFE9"/>
          </a:solidFill>
          <a:ln w="57150">
            <a:solidFill>
              <a:schemeClr val="accent1"/>
            </a:solidFill>
          </a:ln>
        </p:spPr>
        <p:txBody>
          <a:bodyPr>
            <a:normAutofit/>
          </a:bodyPr>
          <a:lstStyle/>
          <a:p>
            <a:pPr algn="ctr"/>
            <a:r>
              <a:rPr lang="en-GB" sz="4000" b="1" dirty="0">
                <a:solidFill>
                  <a:schemeClr val="accent5">
                    <a:lumMod val="50000"/>
                  </a:schemeClr>
                </a:solidFill>
                <a:latin typeface="+mn-lt"/>
              </a:rPr>
              <a:t>Model Question 2</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Tree>
    <p:extLst>
      <p:ext uri="{BB962C8B-B14F-4D97-AF65-F5344CB8AC3E}">
        <p14:creationId xmlns:p14="http://schemas.microsoft.com/office/powerpoint/2010/main" val="57266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909336" y="1995301"/>
            <a:ext cx="9962148" cy="33046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solidFill>
                  <a:schemeClr val="tx1"/>
                </a:solidFill>
              </a:rPr>
              <a:t>Allan takes 3 parcels to the post office. Parcel 1 weighs 87g. Parcel 2 weighs 132g. Parcel 3 weighs the same as Parcel 1 and Parcel 2 combined. How much does Parcel 3 weigh?</a:t>
            </a:r>
          </a:p>
        </p:txBody>
      </p:sp>
      <p:sp>
        <p:nvSpPr>
          <p:cNvPr id="6" name="Title 1">
            <a:extLst>
              <a:ext uri="{FF2B5EF4-FFF2-40B4-BE49-F238E27FC236}">
                <a16:creationId xmlns:a16="http://schemas.microsoft.com/office/drawing/2014/main" id="{A85D21ED-C6E0-4FAD-938D-CDA56CB485BA}"/>
              </a:ext>
            </a:extLst>
          </p:cNvPr>
          <p:cNvSpPr txBox="1">
            <a:spLocks/>
          </p:cNvSpPr>
          <p:nvPr/>
        </p:nvSpPr>
        <p:spPr>
          <a:xfrm>
            <a:off x="2688794" y="365124"/>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2 - Vocabulary</a:t>
            </a:r>
          </a:p>
        </p:txBody>
      </p:sp>
      <p:sp>
        <p:nvSpPr>
          <p:cNvPr id="7" name="Rectangle 6">
            <a:extLst>
              <a:ext uri="{FF2B5EF4-FFF2-40B4-BE49-F238E27FC236}">
                <a16:creationId xmlns:a16="http://schemas.microsoft.com/office/drawing/2014/main" id="{A596A296-4A7D-4C2A-BEFD-715BCDF1D2B3}"/>
              </a:ext>
            </a:extLst>
          </p:cNvPr>
          <p:cNvSpPr/>
          <p:nvPr/>
        </p:nvSpPr>
        <p:spPr>
          <a:xfrm>
            <a:off x="2688794" y="3121024"/>
            <a:ext cx="391291" cy="5266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DEA36C1-31DE-402D-9491-A3CA26FAA626}"/>
              </a:ext>
            </a:extLst>
          </p:cNvPr>
          <p:cNvSpPr/>
          <p:nvPr/>
        </p:nvSpPr>
        <p:spPr>
          <a:xfrm>
            <a:off x="3574249" y="2471786"/>
            <a:ext cx="391291" cy="704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12E46A2-B881-4FB1-8B04-23B70EF0E932}"/>
              </a:ext>
            </a:extLst>
          </p:cNvPr>
          <p:cNvSpPr/>
          <p:nvPr/>
        </p:nvSpPr>
        <p:spPr>
          <a:xfrm>
            <a:off x="6422704" y="3121024"/>
            <a:ext cx="755712" cy="5266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92163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2 - 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12" name="Rectangle: Rounded Corners 11">
            <a:extLst>
              <a:ext uri="{FF2B5EF4-FFF2-40B4-BE49-F238E27FC236}">
                <a16:creationId xmlns:a16="http://schemas.microsoft.com/office/drawing/2014/main" id="{E18C8060-B011-46DF-9ACD-690C6721EC03}"/>
              </a:ext>
            </a:extLst>
          </p:cNvPr>
          <p:cNvSpPr/>
          <p:nvPr/>
        </p:nvSpPr>
        <p:spPr>
          <a:xfrm>
            <a:off x="9002387" y="2171699"/>
            <a:ext cx="2566737" cy="317633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800" dirty="0"/>
          </a:p>
          <a:p>
            <a:pPr algn="ctr"/>
            <a:endParaRPr lang="en-GB" sz="2800" dirty="0"/>
          </a:p>
          <a:p>
            <a:pPr algn="ctr"/>
            <a:r>
              <a:rPr lang="en-GB" sz="2800" dirty="0"/>
              <a:t>combined</a:t>
            </a:r>
          </a:p>
          <a:p>
            <a:pPr algn="ctr"/>
            <a:r>
              <a:rPr lang="en-GB" sz="2800" dirty="0"/>
              <a:t>weigh</a:t>
            </a:r>
          </a:p>
          <a:p>
            <a:pPr algn="ctr"/>
            <a:r>
              <a:rPr lang="en-GB" sz="2800" dirty="0"/>
              <a:t>parcel</a:t>
            </a:r>
          </a:p>
          <a:p>
            <a:pPr algn="ctr"/>
            <a:r>
              <a:rPr lang="en-GB" sz="2800" dirty="0"/>
              <a:t>same</a:t>
            </a:r>
          </a:p>
          <a:p>
            <a:pPr algn="ctr"/>
            <a:endParaRPr lang="en-GB" sz="2800" dirty="0"/>
          </a:p>
          <a:p>
            <a:pPr algn="ctr"/>
            <a:endParaRPr lang="en-GB" dirty="0"/>
          </a:p>
          <a:p>
            <a:pPr algn="ctr"/>
            <a:endParaRPr lang="en-GB" dirty="0"/>
          </a:p>
          <a:p>
            <a:pPr algn="ctr"/>
            <a:endParaRPr lang="en-GB" dirty="0"/>
          </a:p>
        </p:txBody>
      </p:sp>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8946" y="1434244"/>
            <a:ext cx="7418646" cy="5239826"/>
          </a:xfrm>
          <a:prstGeom prst="rect">
            <a:avLst/>
          </a:prstGeom>
        </p:spPr>
      </p:pic>
    </p:spTree>
    <p:extLst>
      <p:ext uri="{BB962C8B-B14F-4D97-AF65-F5344CB8AC3E}">
        <p14:creationId xmlns:p14="http://schemas.microsoft.com/office/powerpoint/2010/main" val="906823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3 – Number Free Zone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9" name="Rectangle: Rounded Corners 8">
            <a:extLst>
              <a:ext uri="{FF2B5EF4-FFF2-40B4-BE49-F238E27FC236}">
                <a16:creationId xmlns:a16="http://schemas.microsoft.com/office/drawing/2014/main" id="{566E6A9D-74FD-4623-97B9-1FEAB954DC82}"/>
              </a:ext>
            </a:extLst>
          </p:cNvPr>
          <p:cNvSpPr/>
          <p:nvPr/>
        </p:nvSpPr>
        <p:spPr>
          <a:xfrm>
            <a:off x="1215930" y="4212625"/>
            <a:ext cx="9945858" cy="2316831"/>
          </a:xfrm>
          <a:prstGeom prst="roundRect">
            <a:avLst/>
          </a:prstGeom>
          <a:solidFill>
            <a:schemeClr val="bg1"/>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1. </a:t>
            </a:r>
            <a:r>
              <a:rPr kumimoji="0" lang="en-GB" sz="2800" b="1" i="0" u="none" strike="noStrike" kern="1200" cap="none" spc="0" normalizeH="0" baseline="0" noProof="0" dirty="0">
                <a:ln>
                  <a:noFill/>
                </a:ln>
                <a:solidFill>
                  <a:srgbClr val="0070C0"/>
                </a:solidFill>
                <a:effectLst/>
                <a:uLnTx/>
                <a:uFillTx/>
                <a:latin typeface="Calibri"/>
                <a:ea typeface="+mn-ea"/>
                <a:cs typeface="+mn-cs"/>
              </a:rPr>
              <a:t>Vocabulary</a:t>
            </a:r>
            <a:r>
              <a:rPr lang="en-GB" sz="2800" dirty="0">
                <a:solidFill>
                  <a:srgbClr val="000000"/>
                </a:solidFill>
                <a:latin typeface="Calibri"/>
              </a:rPr>
              <a:t> - </a:t>
            </a:r>
            <a:r>
              <a:rPr kumimoji="0" lang="en-GB" sz="2800" b="0" i="0" u="none" strike="noStrike" kern="1200" cap="none" spc="0" normalizeH="0" baseline="0" noProof="0" dirty="0">
                <a:ln>
                  <a:noFill/>
                </a:ln>
                <a:solidFill>
                  <a:srgbClr val="000000"/>
                </a:solidFill>
                <a:effectLst/>
                <a:uLnTx/>
                <a:uFillTx/>
                <a:latin typeface="Calibri"/>
                <a:ea typeface="+mn-ea"/>
                <a:cs typeface="+mn-cs"/>
              </a:rPr>
              <a:t>Write a definition for the following words: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                </a:t>
            </a:r>
            <a:r>
              <a:rPr kumimoji="0" lang="en-GB" sz="2800" b="0" i="1" u="none" strike="noStrike" kern="1200" cap="none" spc="0" normalizeH="0" baseline="0" noProof="0" dirty="0">
                <a:ln>
                  <a:noFill/>
                </a:ln>
                <a:solidFill>
                  <a:srgbClr val="000000"/>
                </a:solidFill>
                <a:effectLst/>
                <a:uLnTx/>
                <a:uFillTx/>
                <a:latin typeface="Calibri"/>
                <a:ea typeface="+mn-ea"/>
                <a:cs typeface="+mn-cs"/>
              </a:rPr>
              <a:t>a) </a:t>
            </a:r>
            <a:r>
              <a:rPr lang="en-GB" sz="2800" i="1" dirty="0">
                <a:solidFill>
                  <a:srgbClr val="000000"/>
                </a:solidFill>
                <a:latin typeface="Calibri"/>
              </a:rPr>
              <a:t>parcel</a:t>
            </a:r>
            <a:r>
              <a:rPr kumimoji="0" lang="en-GB" sz="2800" b="0" i="1" u="none" strike="noStrike" kern="1200" cap="none" spc="0" normalizeH="0" baseline="0" noProof="0" dirty="0">
                <a:ln>
                  <a:noFill/>
                </a:ln>
                <a:solidFill>
                  <a:srgbClr val="000000"/>
                </a:solidFill>
                <a:effectLst/>
                <a:uLnTx/>
                <a:uFillTx/>
                <a:latin typeface="Calibri"/>
                <a:ea typeface="+mn-ea"/>
                <a:cs typeface="+mn-cs"/>
              </a:rPr>
              <a:t> b) </a:t>
            </a:r>
            <a:r>
              <a:rPr lang="en-GB" sz="2800" i="1" noProof="0" dirty="0">
                <a:solidFill>
                  <a:srgbClr val="000000"/>
                </a:solidFill>
                <a:latin typeface="Calibri"/>
              </a:rPr>
              <a:t>weigh</a:t>
            </a:r>
            <a:endParaRPr kumimoji="0" lang="en-GB" sz="2800" b="0" i="1"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2. </a:t>
            </a:r>
            <a:r>
              <a:rPr kumimoji="0" lang="en-GB" sz="2800" b="1" i="0" u="none" strike="noStrike" kern="1200" cap="none" spc="0" normalizeH="0" baseline="0" noProof="0" dirty="0">
                <a:ln>
                  <a:noFill/>
                </a:ln>
                <a:solidFill>
                  <a:srgbClr val="0070C0"/>
                </a:solidFill>
                <a:effectLst/>
                <a:uLnTx/>
                <a:uFillTx/>
                <a:latin typeface="Calibri"/>
                <a:ea typeface="+mn-ea"/>
                <a:cs typeface="+mn-cs"/>
              </a:rPr>
              <a:t>Retrieval</a:t>
            </a:r>
            <a:r>
              <a:rPr kumimoji="0" lang="en-GB" sz="2800" b="0" i="0" u="none" strike="noStrike" kern="1200" cap="none" spc="0" normalizeH="0" baseline="0" noProof="0" dirty="0">
                <a:ln>
                  <a:noFill/>
                </a:ln>
                <a:solidFill>
                  <a:srgbClr val="000000"/>
                </a:solidFill>
                <a:effectLst/>
                <a:uLnTx/>
                <a:uFillTx/>
                <a:latin typeface="Calibri"/>
                <a:ea typeface="+mn-ea"/>
                <a:cs typeface="+mn-cs"/>
              </a:rPr>
              <a:t> –</a:t>
            </a:r>
            <a:r>
              <a:rPr lang="en-GB" sz="2800" baseline="0" dirty="0">
                <a:solidFill>
                  <a:srgbClr val="000000"/>
                </a:solidFill>
                <a:latin typeface="Calibri"/>
              </a:rPr>
              <a:t> How many parcels are there</a:t>
            </a:r>
            <a:r>
              <a:rPr kumimoji="0" lang="en-GB" sz="28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3.</a:t>
            </a:r>
            <a:r>
              <a:rPr kumimoji="0" lang="en-GB" sz="2800" b="1" i="0" u="none" strike="noStrike" kern="1200" cap="none" spc="0" normalizeH="0" baseline="0" noProof="0" dirty="0">
                <a:ln>
                  <a:noFill/>
                </a:ln>
                <a:solidFill>
                  <a:srgbClr val="0070C0"/>
                </a:solidFill>
                <a:effectLst/>
                <a:uLnTx/>
                <a:uFillTx/>
                <a:latin typeface="Calibri"/>
                <a:ea typeface="+mn-ea"/>
                <a:cs typeface="+mn-cs"/>
              </a:rPr>
              <a:t> Inference </a:t>
            </a:r>
            <a:r>
              <a:rPr kumimoji="0" lang="en-GB" sz="2800" b="0" i="0" u="none" strike="noStrike" kern="1200" cap="none" spc="0" normalizeH="0" baseline="0" noProof="0" dirty="0">
                <a:ln>
                  <a:noFill/>
                </a:ln>
                <a:solidFill>
                  <a:srgbClr val="000000"/>
                </a:solidFill>
                <a:effectLst/>
                <a:uLnTx/>
                <a:uFillTx/>
                <a:latin typeface="Calibri"/>
                <a:ea typeface="+mn-ea"/>
                <a:cs typeface="+mn-cs"/>
              </a:rPr>
              <a:t>– What is the question asking you to do? Summarise the problem.</a:t>
            </a:r>
          </a:p>
        </p:txBody>
      </p:sp>
      <p:sp>
        <p:nvSpPr>
          <p:cNvPr id="11" name="Rectangle 10">
            <a:extLst>
              <a:ext uri="{FF2B5EF4-FFF2-40B4-BE49-F238E27FC236}">
                <a16:creationId xmlns:a16="http://schemas.microsoft.com/office/drawing/2014/main" id="{9593C3AD-F041-4B09-8822-149BE32AE4BB}"/>
              </a:ext>
            </a:extLst>
          </p:cNvPr>
          <p:cNvSpPr/>
          <p:nvPr/>
        </p:nvSpPr>
        <p:spPr>
          <a:xfrm>
            <a:off x="1131216" y="1577545"/>
            <a:ext cx="9962148" cy="23900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solidFill>
                  <a:schemeClr val="tx1"/>
                </a:solidFill>
              </a:rPr>
              <a:t>Allan takes 3 parcels to the post office. Parcel 1 weighs 87g. Parcel 2 weighs 132g. Parcel 3 weighs the same as Parcel 1 and Parcel 2 combined. How much does Parcel 3 weigh?</a:t>
            </a:r>
          </a:p>
          <a:p>
            <a:pPr algn="ctr"/>
            <a:endParaRPr lang="en-GB" sz="2800" dirty="0">
              <a:solidFill>
                <a:schemeClr val="tx1"/>
              </a:solidFill>
            </a:endParaRPr>
          </a:p>
        </p:txBody>
      </p:sp>
      <p:sp>
        <p:nvSpPr>
          <p:cNvPr id="12" name="Rectangle 11">
            <a:extLst>
              <a:ext uri="{FF2B5EF4-FFF2-40B4-BE49-F238E27FC236}">
                <a16:creationId xmlns:a16="http://schemas.microsoft.com/office/drawing/2014/main" id="{BC2A98C1-BD48-4D5B-AD23-EB44A57EF35B}"/>
              </a:ext>
            </a:extLst>
          </p:cNvPr>
          <p:cNvSpPr/>
          <p:nvPr/>
        </p:nvSpPr>
        <p:spPr>
          <a:xfrm>
            <a:off x="9157302" y="1922501"/>
            <a:ext cx="376880" cy="4626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2144A436-1491-4B13-8387-4655E3881DB7}"/>
              </a:ext>
            </a:extLst>
          </p:cNvPr>
          <p:cNvSpPr/>
          <p:nvPr/>
        </p:nvSpPr>
        <p:spPr>
          <a:xfrm>
            <a:off x="2657818" y="2310484"/>
            <a:ext cx="585428" cy="5304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08068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909336" y="1870977"/>
            <a:ext cx="9962148" cy="33046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solidFill>
                  <a:schemeClr val="tx1"/>
                </a:solidFill>
              </a:rPr>
              <a:t>Allan takes 3 parcels to the post office. Parcel 1 weighs 87g. Parcel 2 weighs 132g. Parcel 3 weighs the same as Parcel 1 and Parcel 2 combined. How much does Parcel 3 weigh?</a:t>
            </a:r>
          </a:p>
        </p:txBody>
      </p:sp>
      <p:sp>
        <p:nvSpPr>
          <p:cNvPr id="6" name="Title 1">
            <a:extLst>
              <a:ext uri="{FF2B5EF4-FFF2-40B4-BE49-F238E27FC236}">
                <a16:creationId xmlns:a16="http://schemas.microsoft.com/office/drawing/2014/main" id="{A85D21ED-C6E0-4FAD-938D-CDA56CB485BA}"/>
              </a:ext>
            </a:extLst>
          </p:cNvPr>
          <p:cNvSpPr txBox="1">
            <a:spLocks/>
          </p:cNvSpPr>
          <p:nvPr/>
        </p:nvSpPr>
        <p:spPr>
          <a:xfrm>
            <a:off x="2688794" y="363566"/>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4 - Answer Free Zone</a:t>
            </a:r>
          </a:p>
        </p:txBody>
      </p:sp>
      <p:sp>
        <p:nvSpPr>
          <p:cNvPr id="7" name="Rectangle: Rounded Corners 6">
            <a:extLst>
              <a:ext uri="{FF2B5EF4-FFF2-40B4-BE49-F238E27FC236}">
                <a16:creationId xmlns:a16="http://schemas.microsoft.com/office/drawing/2014/main" id="{B81EBABE-38E6-4AA5-ABB9-6CDF2AE0EC69}"/>
              </a:ext>
            </a:extLst>
          </p:cNvPr>
          <p:cNvSpPr/>
          <p:nvPr/>
        </p:nvSpPr>
        <p:spPr>
          <a:xfrm>
            <a:off x="7406303" y="4841396"/>
            <a:ext cx="4028952"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600" b="1" dirty="0"/>
              <a:t>Answer: 219g</a:t>
            </a:r>
          </a:p>
        </p:txBody>
      </p:sp>
    </p:spTree>
    <p:extLst>
      <p:ext uri="{BB962C8B-B14F-4D97-AF65-F5344CB8AC3E}">
        <p14:creationId xmlns:p14="http://schemas.microsoft.com/office/powerpoint/2010/main" val="68886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168167" y="1583538"/>
            <a:ext cx="3665898" cy="34049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solidFill>
                  <a:schemeClr val="tx1"/>
                </a:solidFill>
              </a:rPr>
              <a:t>Allan takes 3 parcels to the post office. Parcel 1 weighs 87g. Parcel 2 weighs 132g. Parcel 3 weighs the same as Parcel 1 and Parcel 2 combined. How much does Parcel 3 weigh?</a:t>
            </a:r>
          </a:p>
        </p:txBody>
      </p:sp>
      <p:sp>
        <p:nvSpPr>
          <p:cNvPr id="7" name="Rectangle 6">
            <a:extLst>
              <a:ext uri="{FF2B5EF4-FFF2-40B4-BE49-F238E27FC236}">
                <a16:creationId xmlns:a16="http://schemas.microsoft.com/office/drawing/2014/main" id="{2D5AE1B8-D284-4F0D-85D6-E3A2C7F27672}"/>
              </a:ext>
            </a:extLst>
          </p:cNvPr>
          <p:cNvSpPr/>
          <p:nvPr/>
        </p:nvSpPr>
        <p:spPr>
          <a:xfrm>
            <a:off x="273209" y="5222081"/>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219g</a:t>
            </a:r>
          </a:p>
        </p:txBody>
      </p:sp>
      <p:sp>
        <p:nvSpPr>
          <p:cNvPr id="9" name="Speech Bubble: Rectangle 8">
            <a:extLst>
              <a:ext uri="{FF2B5EF4-FFF2-40B4-BE49-F238E27FC236}">
                <a16:creationId xmlns:a16="http://schemas.microsoft.com/office/drawing/2014/main" id="{BC6B00E6-1372-4244-B66F-FD12651D3FA9}"/>
              </a:ext>
            </a:extLst>
          </p:cNvPr>
          <p:cNvSpPr/>
          <p:nvPr/>
        </p:nvSpPr>
        <p:spPr>
          <a:xfrm>
            <a:off x="8253176" y="1803947"/>
            <a:ext cx="3492740" cy="2223202"/>
          </a:xfrm>
          <a:prstGeom prst="wedgeRectCallout">
            <a:avLst>
              <a:gd name="adj1" fmla="val -5765"/>
              <a:gd name="adj2" fmla="val -89668"/>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r>
              <a:rPr lang="en-GB" sz="2800" b="1" dirty="0"/>
              <a:t>Combined</a:t>
            </a:r>
            <a:r>
              <a:rPr lang="en-GB" sz="2800" dirty="0"/>
              <a:t> means put together so, in the context of mathematics that means addition.</a:t>
            </a:r>
          </a:p>
          <a:p>
            <a:pPr algn="ctr"/>
            <a:endParaRPr lang="en-GB" sz="2800" dirty="0"/>
          </a:p>
        </p:txBody>
      </p:sp>
      <p:sp>
        <p:nvSpPr>
          <p:cNvPr id="10" name="Speech Bubble: Rectangle 9">
            <a:extLst>
              <a:ext uri="{FF2B5EF4-FFF2-40B4-BE49-F238E27FC236}">
                <a16:creationId xmlns:a16="http://schemas.microsoft.com/office/drawing/2014/main" id="{E0DB13A3-6D20-4617-8798-6CDE7EA45F6E}"/>
              </a:ext>
            </a:extLst>
          </p:cNvPr>
          <p:cNvSpPr/>
          <p:nvPr/>
        </p:nvSpPr>
        <p:spPr>
          <a:xfrm>
            <a:off x="4402013" y="4519449"/>
            <a:ext cx="3018291" cy="1837097"/>
          </a:xfrm>
          <a:prstGeom prst="wedgeRectCallout">
            <a:avLst>
              <a:gd name="adj1" fmla="val -43928"/>
              <a:gd name="adj2" fmla="val -622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br>
              <a:rPr lang="en-GB" sz="2400" dirty="0"/>
            </a:br>
            <a:endParaRPr lang="en-GB" sz="2400" dirty="0"/>
          </a:p>
          <a:p>
            <a:pPr algn="ctr"/>
            <a:endParaRPr lang="en-GB" sz="2400" dirty="0"/>
          </a:p>
          <a:p>
            <a:pPr algn="ctr"/>
            <a:endParaRPr lang="en-GB" sz="2400" dirty="0"/>
          </a:p>
          <a:p>
            <a:pPr algn="ctr"/>
            <a:endParaRPr lang="en-GB" sz="2400" dirty="0"/>
          </a:p>
          <a:p>
            <a:pPr algn="ctr"/>
            <a:r>
              <a:rPr lang="en-GB" sz="2800" dirty="0"/>
              <a:t>My answer therefore needs to be in grams.</a:t>
            </a:r>
            <a:endParaRPr lang="en-GB" sz="2800" b="0" dirty="0"/>
          </a:p>
          <a:p>
            <a:pPr algn="ctr"/>
            <a:endParaRPr lang="en-GB" sz="2400" b="0" dirty="0"/>
          </a:p>
          <a:p>
            <a:pPr algn="ctr"/>
            <a:endParaRPr lang="en-GB" sz="2400" b="0" dirty="0"/>
          </a:p>
          <a:p>
            <a:pPr algn="ctr"/>
            <a:endParaRPr lang="en-GB" sz="2400" b="0" dirty="0"/>
          </a:p>
          <a:p>
            <a:pPr algn="ctr"/>
            <a:endParaRPr lang="en-GB" sz="2400" dirty="0"/>
          </a:p>
          <a:p>
            <a:pPr algn="ctr"/>
            <a:endParaRPr lang="en-GB" sz="2400" b="0" dirty="0"/>
          </a:p>
          <a:p>
            <a:pPr algn="ctr"/>
            <a:endParaRPr lang="en-GB" sz="2400" b="0" dirty="0"/>
          </a:p>
          <a:p>
            <a:pPr algn="ctr"/>
            <a:endParaRPr lang="en-GB" sz="2400" b="0" dirty="0"/>
          </a:p>
          <a:p>
            <a:pPr algn="ctr"/>
            <a:endParaRPr lang="en-GB" sz="2400" dirty="0"/>
          </a:p>
          <a:p>
            <a:pPr algn="ctr"/>
            <a:endParaRPr lang="en-GB" sz="2400" dirty="0"/>
          </a:p>
          <a:p>
            <a:pPr algn="ctr"/>
            <a:endParaRPr lang="en-GB" sz="2400" b="0" dirty="0"/>
          </a:p>
          <a:p>
            <a:pPr algn="ctr"/>
            <a:endParaRPr lang="en-GB" sz="2400" b="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p:txBody>
      </p:sp>
      <p:sp>
        <p:nvSpPr>
          <p:cNvPr id="11" name="Speech Bubble: Rectangle 10">
            <a:extLst>
              <a:ext uri="{FF2B5EF4-FFF2-40B4-BE49-F238E27FC236}">
                <a16:creationId xmlns:a16="http://schemas.microsoft.com/office/drawing/2014/main" id="{47FF8E04-5986-4206-8BBB-D28488119D24}"/>
              </a:ext>
            </a:extLst>
          </p:cNvPr>
          <p:cNvSpPr/>
          <p:nvPr/>
        </p:nvSpPr>
        <p:spPr>
          <a:xfrm>
            <a:off x="8365232" y="4519449"/>
            <a:ext cx="3380684" cy="1094947"/>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dirty="0"/>
              <a:t> 87g + 132g = 219g</a:t>
            </a:r>
          </a:p>
        </p:txBody>
      </p:sp>
      <p:sp>
        <p:nvSpPr>
          <p:cNvPr id="12" name="Speech Bubble: Rectangle 11">
            <a:extLst>
              <a:ext uri="{FF2B5EF4-FFF2-40B4-BE49-F238E27FC236}">
                <a16:creationId xmlns:a16="http://schemas.microsoft.com/office/drawing/2014/main" id="{754B2BB4-78FE-4590-829C-7D74AFB6860B}"/>
              </a:ext>
            </a:extLst>
          </p:cNvPr>
          <p:cNvSpPr/>
          <p:nvPr/>
        </p:nvSpPr>
        <p:spPr>
          <a:xfrm>
            <a:off x="4297249" y="1581543"/>
            <a:ext cx="3492740" cy="2445606"/>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dirty="0"/>
              <a:t>Firstly, I need to note that this is a measurement problem in the context of weight – grams.</a:t>
            </a:r>
          </a:p>
        </p:txBody>
      </p:sp>
    </p:spTree>
    <p:extLst>
      <p:ext uri="{BB962C8B-B14F-4D97-AF65-F5344CB8AC3E}">
        <p14:creationId xmlns:p14="http://schemas.microsoft.com/office/powerpoint/2010/main" val="200977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226469"/>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136635" y="1583538"/>
            <a:ext cx="3697430" cy="34049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solidFill>
                  <a:schemeClr val="tx1"/>
                </a:solidFill>
              </a:rPr>
              <a:t>Allan takes 3 parcels to the post office. Parcel 1 weighs 87g. Parcel 2 weighs 132g. Parcel 3 weighs the same as Parcel 1 and Parcel 2 combined. How much does Parcel 3 weigh?</a:t>
            </a:r>
          </a:p>
        </p:txBody>
      </p:sp>
      <p:sp>
        <p:nvSpPr>
          <p:cNvPr id="7" name="Rectangle 6">
            <a:extLst>
              <a:ext uri="{FF2B5EF4-FFF2-40B4-BE49-F238E27FC236}">
                <a16:creationId xmlns:a16="http://schemas.microsoft.com/office/drawing/2014/main" id="{2D5AE1B8-D284-4F0D-85D6-E3A2C7F27672}"/>
              </a:ext>
            </a:extLst>
          </p:cNvPr>
          <p:cNvSpPr/>
          <p:nvPr/>
        </p:nvSpPr>
        <p:spPr>
          <a:xfrm>
            <a:off x="273209" y="5222081"/>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219g</a:t>
            </a:r>
          </a:p>
        </p:txBody>
      </p:sp>
      <p:sp>
        <p:nvSpPr>
          <p:cNvPr id="10" name="Speech Bubble: Rectangle 9">
            <a:extLst>
              <a:ext uri="{FF2B5EF4-FFF2-40B4-BE49-F238E27FC236}">
                <a16:creationId xmlns:a16="http://schemas.microsoft.com/office/drawing/2014/main" id="{E0DB13A3-6D20-4617-8798-6CDE7EA45F6E}"/>
              </a:ext>
            </a:extLst>
          </p:cNvPr>
          <p:cNvSpPr/>
          <p:nvPr/>
        </p:nvSpPr>
        <p:spPr>
          <a:xfrm>
            <a:off x="4312395" y="2040915"/>
            <a:ext cx="7687264" cy="734950"/>
          </a:xfrm>
          <a:prstGeom prst="wedgeRectCallout">
            <a:avLst>
              <a:gd name="adj1" fmla="val 20645"/>
              <a:gd name="adj2" fmla="val -97463"/>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dirty="0"/>
              <a:t>I could also show this as a bar model.</a:t>
            </a:r>
          </a:p>
        </p:txBody>
      </p:sp>
      <p:grpSp>
        <p:nvGrpSpPr>
          <p:cNvPr id="9" name="Group 8">
            <a:extLst>
              <a:ext uri="{FF2B5EF4-FFF2-40B4-BE49-F238E27FC236}">
                <a16:creationId xmlns:a16="http://schemas.microsoft.com/office/drawing/2014/main" id="{FD586C6C-D27E-44C2-BF0A-CA320C71818A}"/>
              </a:ext>
            </a:extLst>
          </p:cNvPr>
          <p:cNvGrpSpPr/>
          <p:nvPr/>
        </p:nvGrpSpPr>
        <p:grpSpPr>
          <a:xfrm>
            <a:off x="4729655" y="3520140"/>
            <a:ext cx="6852745" cy="1487906"/>
            <a:chOff x="4729655" y="3010522"/>
            <a:chExt cx="6852745" cy="1487906"/>
          </a:xfrm>
        </p:grpSpPr>
        <p:sp>
          <p:nvSpPr>
            <p:cNvPr id="3" name="Rectangle 2"/>
            <p:cNvSpPr/>
            <p:nvPr/>
          </p:nvSpPr>
          <p:spPr>
            <a:xfrm>
              <a:off x="4729655" y="3699642"/>
              <a:ext cx="6852745" cy="798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729655" y="3010522"/>
              <a:ext cx="6852745" cy="68912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4908331" y="3803613"/>
              <a:ext cx="2375338" cy="523220"/>
            </a:xfrm>
            <a:prstGeom prst="rect">
              <a:avLst/>
            </a:prstGeom>
            <a:noFill/>
          </p:spPr>
          <p:txBody>
            <a:bodyPr wrap="square" rtlCol="0">
              <a:spAutoFit/>
            </a:bodyPr>
            <a:lstStyle/>
            <a:p>
              <a:r>
                <a:rPr lang="en-GB" sz="2800" dirty="0"/>
                <a:t>Parcel 1    87g</a:t>
              </a:r>
            </a:p>
          </p:txBody>
        </p:sp>
        <p:sp>
          <p:nvSpPr>
            <p:cNvPr id="18" name="TextBox 17"/>
            <p:cNvSpPr txBox="1"/>
            <p:nvPr/>
          </p:nvSpPr>
          <p:spPr>
            <a:xfrm>
              <a:off x="8109947" y="3811606"/>
              <a:ext cx="2375338" cy="523220"/>
            </a:xfrm>
            <a:prstGeom prst="rect">
              <a:avLst/>
            </a:prstGeom>
            <a:noFill/>
          </p:spPr>
          <p:txBody>
            <a:bodyPr wrap="square" rtlCol="0">
              <a:spAutoFit/>
            </a:bodyPr>
            <a:lstStyle/>
            <a:p>
              <a:r>
                <a:rPr lang="en-GB" sz="2800" dirty="0"/>
                <a:t>Parcel 2    132g</a:t>
              </a:r>
            </a:p>
          </p:txBody>
        </p:sp>
      </p:grpSp>
      <p:sp>
        <p:nvSpPr>
          <p:cNvPr id="8" name="TextBox 7"/>
          <p:cNvSpPr txBox="1"/>
          <p:nvPr/>
        </p:nvSpPr>
        <p:spPr>
          <a:xfrm>
            <a:off x="7465137" y="3609106"/>
            <a:ext cx="2339768" cy="523220"/>
          </a:xfrm>
          <a:prstGeom prst="rect">
            <a:avLst/>
          </a:prstGeom>
          <a:noFill/>
        </p:spPr>
        <p:txBody>
          <a:bodyPr wrap="square" rtlCol="0">
            <a:spAutoFit/>
          </a:bodyPr>
          <a:lstStyle/>
          <a:p>
            <a:r>
              <a:rPr lang="en-GB" sz="2800" dirty="0"/>
              <a:t>Parcel 3 ?</a:t>
            </a:r>
          </a:p>
        </p:txBody>
      </p:sp>
      <p:cxnSp>
        <p:nvCxnSpPr>
          <p:cNvPr id="15" name="Straight Connector 14"/>
          <p:cNvCxnSpPr/>
          <p:nvPr/>
        </p:nvCxnSpPr>
        <p:spPr>
          <a:xfrm>
            <a:off x="7283669" y="4183441"/>
            <a:ext cx="0" cy="79878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9508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688794" y="365124"/>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5 – Your Turn</a:t>
            </a:r>
          </a:p>
        </p:txBody>
      </p:sp>
      <p:sp>
        <p:nvSpPr>
          <p:cNvPr id="9" name="Rectangle 8">
            <a:extLst>
              <a:ext uri="{FF2B5EF4-FFF2-40B4-BE49-F238E27FC236}">
                <a16:creationId xmlns:a16="http://schemas.microsoft.com/office/drawing/2014/main" id="{31B2BD8C-3B99-45FF-B59D-079B11DEABCF}"/>
              </a:ext>
            </a:extLst>
          </p:cNvPr>
          <p:cNvSpPr/>
          <p:nvPr/>
        </p:nvSpPr>
        <p:spPr>
          <a:xfrm>
            <a:off x="1339516" y="1842466"/>
            <a:ext cx="9101788" cy="37258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solidFill>
                  <a:schemeClr val="tx1"/>
                </a:solidFill>
              </a:rPr>
              <a:t>A bottle of squash holds 500ml. Aaron pours 127ml into a glass, 98ml into a cup and some into a beaker. The beaker holds the same amount of squash as the glass and the cup combined. How much squash is in the beaker?</a:t>
            </a:r>
          </a:p>
        </p:txBody>
      </p:sp>
      <p:sp>
        <p:nvSpPr>
          <p:cNvPr id="2" name="Rectangle: Rounded Corners 1">
            <a:extLst>
              <a:ext uri="{FF2B5EF4-FFF2-40B4-BE49-F238E27FC236}">
                <a16:creationId xmlns:a16="http://schemas.microsoft.com/office/drawing/2014/main" id="{50A6B113-655C-4D29-9197-860CBB7D3442}"/>
              </a:ext>
            </a:extLst>
          </p:cNvPr>
          <p:cNvSpPr/>
          <p:nvPr/>
        </p:nvSpPr>
        <p:spPr>
          <a:xfrm>
            <a:off x="7414511" y="5242761"/>
            <a:ext cx="3751531"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600" b="1" dirty="0"/>
              <a:t>Answer: 225ml</a:t>
            </a:r>
          </a:p>
        </p:txBody>
      </p:sp>
    </p:spTree>
    <p:extLst>
      <p:ext uri="{BB962C8B-B14F-4D97-AF65-F5344CB8AC3E}">
        <p14:creationId xmlns:p14="http://schemas.microsoft.com/office/powerpoint/2010/main" val="39277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485063" y="365124"/>
            <a:ext cx="7221874" cy="860541"/>
          </a:xfrm>
          <a:solidFill>
            <a:srgbClr val="EDCFE9"/>
          </a:solidFill>
          <a:ln>
            <a:solidFill>
              <a:srgbClr val="002060"/>
            </a:solidFill>
          </a:ln>
        </p:spPr>
        <p:txBody>
          <a:bodyPr>
            <a:normAutofit/>
          </a:bodyPr>
          <a:lstStyle/>
          <a:p>
            <a:pPr algn="ctr"/>
            <a:r>
              <a:rPr lang="en-GB" sz="4000" b="1" dirty="0">
                <a:solidFill>
                  <a:srgbClr val="002060"/>
                </a:solidFill>
                <a:latin typeface="+mn-lt"/>
              </a:rPr>
              <a:t>Teacher guidance</a:t>
            </a:r>
          </a:p>
        </p:txBody>
      </p:sp>
      <p:pic>
        <p:nvPicPr>
          <p:cNvPr id="6" name="Picture 5">
            <a:extLst>
              <a:ext uri="{FF2B5EF4-FFF2-40B4-BE49-F238E27FC236}">
                <a16:creationId xmlns:a16="http://schemas.microsoft.com/office/drawing/2014/main" id="{50DF49D5-335C-4DAA-9381-E552FB1A6104}"/>
              </a:ext>
            </a:extLst>
          </p:cNvPr>
          <p:cNvPicPr/>
          <p:nvPr/>
        </p:nvPicPr>
        <p:blipFill>
          <a:blip r:embed="rId3">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7" name="Picture 6">
            <a:extLst>
              <a:ext uri="{FF2B5EF4-FFF2-40B4-BE49-F238E27FC236}">
                <a16:creationId xmlns:a16="http://schemas.microsoft.com/office/drawing/2014/main" id="{5386615A-172D-406D-B39E-EF5581B7FC9D}"/>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4" name="Rectangle 3">
            <a:extLst>
              <a:ext uri="{FF2B5EF4-FFF2-40B4-BE49-F238E27FC236}">
                <a16:creationId xmlns:a16="http://schemas.microsoft.com/office/drawing/2014/main" id="{65BB0EEA-728B-4CB0-A903-86F0412A07E1}"/>
              </a:ext>
            </a:extLst>
          </p:cNvPr>
          <p:cNvSpPr/>
          <p:nvPr/>
        </p:nvSpPr>
        <p:spPr>
          <a:xfrm>
            <a:off x="354771" y="1427747"/>
            <a:ext cx="11482458" cy="51966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a:solidFill>
                  <a:srgbClr val="002060"/>
                </a:solidFill>
              </a:rPr>
              <a:t>Typically, pupils lack confidence tackling word problems, mainly because they involve several steps and a large amount of information to process. Barriers to successfully answering these may, of course, be the mathematical concepts being assessed, but the amount of reading, the challenging vocabulary, as well as identifying the correct operation/s to perform, is not to be underestimated.</a:t>
            </a:r>
          </a:p>
          <a:p>
            <a:endParaRPr lang="en-US" sz="2400" dirty="0">
              <a:solidFill>
                <a:srgbClr val="002060"/>
              </a:solidFill>
            </a:endParaRPr>
          </a:p>
          <a:p>
            <a:r>
              <a:rPr lang="en-US" sz="2400" dirty="0">
                <a:solidFill>
                  <a:srgbClr val="002060"/>
                </a:solidFill>
              </a:rPr>
              <a:t>This therapy begins by explaining a suggested teaching strategy for these question types. The intention of this strategy is to </a:t>
            </a:r>
            <a:r>
              <a:rPr lang="en-US" sz="2400" b="1" dirty="0">
                <a:solidFill>
                  <a:srgbClr val="002060"/>
                </a:solidFill>
              </a:rPr>
              <a:t>develop pupil confidence </a:t>
            </a:r>
            <a:r>
              <a:rPr lang="en-US" sz="2400" dirty="0">
                <a:solidFill>
                  <a:srgbClr val="002060"/>
                </a:solidFill>
              </a:rPr>
              <a:t>in tackling such questions through high-quality modelling. Using the teach, model and apply format, it will take pupils through this strategy with two modelled questions. Pupils will then have the opportunity to apply this independently.</a:t>
            </a:r>
          </a:p>
          <a:p>
            <a:endParaRPr lang="en-US" sz="2400" dirty="0">
              <a:solidFill>
                <a:srgbClr val="002060"/>
              </a:solidFill>
            </a:endParaRPr>
          </a:p>
          <a:p>
            <a:r>
              <a:rPr lang="en-US" sz="2400" b="1" dirty="0">
                <a:solidFill>
                  <a:srgbClr val="002060"/>
                </a:solidFill>
              </a:rPr>
              <a:t>The guidance notes under each slide explain each stage. It is assumed that Stage One, the teaching of the mathematical skill/concept involved, has been already taught.</a:t>
            </a:r>
            <a:endParaRPr lang="en-US" sz="2400" dirty="0">
              <a:solidFill>
                <a:srgbClr val="002060"/>
              </a:solidFill>
            </a:endParaRPr>
          </a:p>
        </p:txBody>
      </p:sp>
    </p:spTree>
    <p:extLst>
      <p:ext uri="{BB962C8B-B14F-4D97-AF65-F5344CB8AC3E}">
        <p14:creationId xmlns:p14="http://schemas.microsoft.com/office/powerpoint/2010/main" val="2517911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2060" y="301291"/>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Your Turn</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26E4DFB5-8D80-4750-A8FA-461780F09E74}"/>
              </a:ext>
            </a:extLst>
          </p:cNvPr>
          <p:cNvSpPr/>
          <p:nvPr/>
        </p:nvSpPr>
        <p:spPr>
          <a:xfrm>
            <a:off x="489060" y="2057398"/>
            <a:ext cx="4927745" cy="3541297"/>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Bobby has 3 pieces of border for a display board in the classroom. One piece measures 86cm, the second piece is 103cm long. The third piece measures the same as the first and second combined. How long is the third piece of border?</a:t>
            </a:r>
          </a:p>
        </p:txBody>
      </p:sp>
      <p:sp>
        <p:nvSpPr>
          <p:cNvPr id="7" name="Rectangle 6">
            <a:extLst>
              <a:ext uri="{FF2B5EF4-FFF2-40B4-BE49-F238E27FC236}">
                <a16:creationId xmlns:a16="http://schemas.microsoft.com/office/drawing/2014/main" id="{CAF0EBE5-EFAE-4D6B-A47D-65C036F60B73}"/>
              </a:ext>
            </a:extLst>
          </p:cNvPr>
          <p:cNvSpPr/>
          <p:nvPr/>
        </p:nvSpPr>
        <p:spPr>
          <a:xfrm>
            <a:off x="6285186" y="2057398"/>
            <a:ext cx="5361991" cy="3541296"/>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Alice takes 3 parcels to the post office. Parcel 1 weighs 109g. Parcel 2 weighs 127g. Parcel 3 weighs the same as Parcel 1 and Parcel 2 combined. How much do all three parcels weigh together?</a:t>
            </a:r>
          </a:p>
        </p:txBody>
      </p:sp>
    </p:spTree>
    <p:extLst>
      <p:ext uri="{BB962C8B-B14F-4D97-AF65-F5344CB8AC3E}">
        <p14:creationId xmlns:p14="http://schemas.microsoft.com/office/powerpoint/2010/main" val="3810632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55820" y="242228"/>
            <a:ext cx="8069179" cy="1116565"/>
          </a:xfrm>
          <a:solidFill>
            <a:srgbClr val="EDCFE9"/>
          </a:solidFill>
          <a:ln>
            <a:solidFill>
              <a:schemeClr val="accent1"/>
            </a:solidFill>
          </a:ln>
        </p:spPr>
        <p:txBody>
          <a:bodyPr>
            <a:normAutofit fontScale="90000"/>
          </a:bodyPr>
          <a:lstStyle/>
          <a:p>
            <a:pPr algn="ctr"/>
            <a:r>
              <a:rPr lang="en-GB" sz="4000" b="1" dirty="0">
                <a:solidFill>
                  <a:schemeClr val="accent5">
                    <a:lumMod val="50000"/>
                  </a:schemeClr>
                </a:solidFill>
                <a:latin typeface="+mn-lt"/>
              </a:rPr>
              <a:t>Solving word problems – steps to success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Rounded Corners 5">
            <a:extLst>
              <a:ext uri="{FF2B5EF4-FFF2-40B4-BE49-F238E27FC236}">
                <a16:creationId xmlns:a16="http://schemas.microsoft.com/office/drawing/2014/main" id="{0FD8876D-7A82-416F-AFC3-F39CB6E41735}"/>
              </a:ext>
            </a:extLst>
          </p:cNvPr>
          <p:cNvSpPr/>
          <p:nvPr/>
        </p:nvSpPr>
        <p:spPr>
          <a:xfrm>
            <a:off x="512046" y="1540045"/>
            <a:ext cx="8776333" cy="507572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eriod"/>
            </a:pPr>
            <a:endParaRPr lang="en-GB" sz="2800" b="1" dirty="0">
              <a:solidFill>
                <a:srgbClr val="002060"/>
              </a:solidFill>
            </a:endParaRPr>
          </a:p>
          <a:p>
            <a:pPr marL="514350" indent="-514350">
              <a:buAutoNum type="arabicPeriod"/>
            </a:pPr>
            <a:r>
              <a:rPr lang="en-GB" sz="2800" b="1" dirty="0">
                <a:solidFill>
                  <a:srgbClr val="002060"/>
                </a:solidFill>
              </a:rPr>
              <a:t>Take Two </a:t>
            </a:r>
            <a:r>
              <a:rPr lang="en-GB" sz="2800" dirty="0">
                <a:solidFill>
                  <a:srgbClr val="002060"/>
                </a:solidFill>
              </a:rPr>
              <a:t>– read the question twice, once to get a general idea of context and vocabulary; the second to understand exactly what is being asked.</a:t>
            </a:r>
          </a:p>
          <a:p>
            <a:pPr marL="514350" indent="-514350">
              <a:buAutoNum type="arabicPeriod"/>
            </a:pPr>
            <a:r>
              <a:rPr lang="en-GB" sz="2800" dirty="0">
                <a:solidFill>
                  <a:srgbClr val="002060"/>
                </a:solidFill>
              </a:rPr>
              <a:t>Underline/highlight </a:t>
            </a:r>
            <a:r>
              <a:rPr lang="en-GB" sz="2800" b="1" dirty="0">
                <a:solidFill>
                  <a:srgbClr val="002060"/>
                </a:solidFill>
              </a:rPr>
              <a:t>key information </a:t>
            </a:r>
            <a:r>
              <a:rPr lang="en-GB" sz="2800" dirty="0">
                <a:solidFill>
                  <a:srgbClr val="002060"/>
                </a:solidFill>
              </a:rPr>
              <a:t>(or eliminate information from your enquiries - like a detective!)</a:t>
            </a:r>
          </a:p>
          <a:p>
            <a:pPr marL="514350" indent="-514350">
              <a:buAutoNum type="arabicPeriod" startAt="3"/>
            </a:pPr>
            <a:r>
              <a:rPr lang="en-GB" sz="2800" b="1" dirty="0">
                <a:solidFill>
                  <a:srgbClr val="002060"/>
                </a:solidFill>
              </a:rPr>
              <a:t>Give us a clue </a:t>
            </a:r>
            <a:r>
              <a:rPr lang="en-GB" sz="2800" dirty="0">
                <a:solidFill>
                  <a:srgbClr val="002060"/>
                </a:solidFill>
              </a:rPr>
              <a:t>– look for key words to guide you to the operation needed, e.g. </a:t>
            </a:r>
            <a:r>
              <a:rPr lang="en-GB" sz="2800" i="1" dirty="0">
                <a:solidFill>
                  <a:srgbClr val="002060"/>
                </a:solidFill>
              </a:rPr>
              <a:t>altogether</a:t>
            </a:r>
            <a:r>
              <a:rPr lang="en-GB" sz="2800" dirty="0">
                <a:solidFill>
                  <a:srgbClr val="002060"/>
                </a:solidFill>
              </a:rPr>
              <a:t> suggests addition, </a:t>
            </a:r>
            <a:r>
              <a:rPr lang="en-GB" sz="2800" i="1" dirty="0">
                <a:solidFill>
                  <a:srgbClr val="002060"/>
                </a:solidFill>
              </a:rPr>
              <a:t>share</a:t>
            </a:r>
            <a:r>
              <a:rPr lang="en-GB" sz="2800" dirty="0">
                <a:solidFill>
                  <a:srgbClr val="002060"/>
                </a:solidFill>
              </a:rPr>
              <a:t> suggests division etc.</a:t>
            </a:r>
          </a:p>
          <a:p>
            <a:pPr marL="514350" indent="-514350">
              <a:buAutoNum type="arabicPeriod" startAt="3"/>
            </a:pPr>
            <a:r>
              <a:rPr lang="en-GB" sz="2800" b="1" dirty="0">
                <a:solidFill>
                  <a:srgbClr val="002060"/>
                </a:solidFill>
              </a:rPr>
              <a:t>Summarise </a:t>
            </a:r>
            <a:r>
              <a:rPr lang="en-GB" sz="2800" dirty="0">
                <a:solidFill>
                  <a:srgbClr val="002060"/>
                </a:solidFill>
              </a:rPr>
              <a:t>– in your head, summarise the question back to yourself, e.g. </a:t>
            </a:r>
            <a:r>
              <a:rPr lang="en-GB" sz="2400" i="1" dirty="0">
                <a:solidFill>
                  <a:srgbClr val="002060"/>
                </a:solidFill>
              </a:rPr>
              <a:t>So, I’ve got to add the cost of 3 adults to the cost of a child, then subtract that from £50.00.</a:t>
            </a:r>
          </a:p>
          <a:p>
            <a:pPr marL="514350" indent="-514350">
              <a:buAutoNum type="arabicPeriod" startAt="3"/>
            </a:pPr>
            <a:endParaRPr lang="en-GB" sz="2800" dirty="0">
              <a:solidFill>
                <a:srgbClr val="002060"/>
              </a:solidFill>
            </a:endParaRPr>
          </a:p>
        </p:txBody>
      </p:sp>
      <p:pic>
        <p:nvPicPr>
          <p:cNvPr id="1026" name="Picture 2" descr="See the source image">
            <a:extLst>
              <a:ext uri="{FF2B5EF4-FFF2-40B4-BE49-F238E27FC236}">
                <a16:creationId xmlns:a16="http://schemas.microsoft.com/office/drawing/2014/main" id="{A8FDA482-17B7-47B3-8DF6-740016DCCD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6657" y="1849552"/>
            <a:ext cx="2400076" cy="1800057"/>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557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58889" y="376894"/>
            <a:ext cx="8474222" cy="1116565"/>
          </a:xfrm>
          <a:solidFill>
            <a:srgbClr val="EDCFE9"/>
          </a:solidFill>
          <a:ln>
            <a:solidFill>
              <a:schemeClr val="accent1"/>
            </a:solidFill>
          </a:ln>
        </p:spPr>
        <p:txBody>
          <a:bodyPr>
            <a:normAutofit fontScale="90000"/>
          </a:bodyPr>
          <a:lstStyle/>
          <a:p>
            <a:pPr algn="ctr"/>
            <a:r>
              <a:rPr lang="en-GB" sz="4000" b="1" dirty="0">
                <a:solidFill>
                  <a:schemeClr val="accent5">
                    <a:lumMod val="50000"/>
                  </a:schemeClr>
                </a:solidFill>
                <a:latin typeface="+mn-lt"/>
              </a:rPr>
              <a:t>Solving word problems – steps to success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Rounded Corners 5">
            <a:extLst>
              <a:ext uri="{FF2B5EF4-FFF2-40B4-BE49-F238E27FC236}">
                <a16:creationId xmlns:a16="http://schemas.microsoft.com/office/drawing/2014/main" id="{0FD8876D-7A82-416F-AFC3-F39CB6E41735}"/>
              </a:ext>
            </a:extLst>
          </p:cNvPr>
          <p:cNvSpPr/>
          <p:nvPr/>
        </p:nvSpPr>
        <p:spPr>
          <a:xfrm>
            <a:off x="617420" y="1885458"/>
            <a:ext cx="8474222" cy="460741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rgbClr val="002060"/>
                </a:solidFill>
              </a:rPr>
              <a:t>5. </a:t>
            </a:r>
            <a:r>
              <a:rPr lang="en-GB" sz="3200" b="1" dirty="0">
                <a:solidFill>
                  <a:srgbClr val="002060"/>
                </a:solidFill>
              </a:rPr>
              <a:t>Estimate</a:t>
            </a:r>
            <a:r>
              <a:rPr lang="en-GB" sz="3200" dirty="0">
                <a:solidFill>
                  <a:srgbClr val="002060"/>
                </a:solidFill>
              </a:rPr>
              <a:t> – round the numbers to give a rough idea of what the answer should be and jot it down.</a:t>
            </a:r>
          </a:p>
          <a:p>
            <a:r>
              <a:rPr lang="en-GB" sz="3200" dirty="0">
                <a:solidFill>
                  <a:srgbClr val="002060"/>
                </a:solidFill>
              </a:rPr>
              <a:t>6. </a:t>
            </a:r>
            <a:r>
              <a:rPr lang="en-GB" sz="3200" b="1" dirty="0">
                <a:solidFill>
                  <a:srgbClr val="002060"/>
                </a:solidFill>
              </a:rPr>
              <a:t>Calculate </a:t>
            </a:r>
            <a:r>
              <a:rPr lang="en-GB" sz="3200" dirty="0">
                <a:solidFill>
                  <a:srgbClr val="002060"/>
                </a:solidFill>
              </a:rPr>
              <a:t>– make sure you align digits carefully.</a:t>
            </a:r>
          </a:p>
          <a:p>
            <a:r>
              <a:rPr lang="en-GB" sz="3200" dirty="0">
                <a:solidFill>
                  <a:srgbClr val="002060"/>
                </a:solidFill>
              </a:rPr>
              <a:t>8. Read the question back – </a:t>
            </a:r>
            <a:r>
              <a:rPr lang="en-GB" sz="3200" b="1" dirty="0">
                <a:solidFill>
                  <a:srgbClr val="002060"/>
                </a:solidFill>
              </a:rPr>
              <a:t>have you answered it</a:t>
            </a:r>
            <a:r>
              <a:rPr lang="en-GB" sz="3200" dirty="0">
                <a:solidFill>
                  <a:srgbClr val="002060"/>
                </a:solidFill>
              </a:rPr>
              <a:t>?</a:t>
            </a:r>
          </a:p>
          <a:p>
            <a:r>
              <a:rPr lang="en-GB" sz="3200" dirty="0">
                <a:solidFill>
                  <a:srgbClr val="002060"/>
                </a:solidFill>
              </a:rPr>
              <a:t>9. Look            at your original estimate – does your answer seem reasonable?</a:t>
            </a:r>
          </a:p>
        </p:txBody>
      </p:sp>
      <p:pic>
        <p:nvPicPr>
          <p:cNvPr id="7" name="Graphic 6" descr="Eye">
            <a:extLst>
              <a:ext uri="{FF2B5EF4-FFF2-40B4-BE49-F238E27FC236}">
                <a16:creationId xmlns:a16="http://schemas.microsoft.com/office/drawing/2014/main" id="{FD006C42-B8E5-4A2A-8010-F53391EFAE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12825" y="5157537"/>
            <a:ext cx="914400" cy="914400"/>
          </a:xfrm>
          <a:prstGeom prst="rect">
            <a:avLst/>
          </a:prstGeom>
        </p:spPr>
      </p:pic>
      <p:pic>
        <p:nvPicPr>
          <p:cNvPr id="8" name="Picture 2" descr="See the source image">
            <a:extLst>
              <a:ext uri="{FF2B5EF4-FFF2-40B4-BE49-F238E27FC236}">
                <a16:creationId xmlns:a16="http://schemas.microsoft.com/office/drawing/2014/main" id="{940906D1-C24E-490B-B1CC-0CE5C0127B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45840" y="2336973"/>
            <a:ext cx="2400076" cy="1800057"/>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972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239611" y="365124"/>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Next Steps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26E4DFB5-8D80-4750-A8FA-461780F09E74}"/>
              </a:ext>
            </a:extLst>
          </p:cNvPr>
          <p:cNvSpPr/>
          <p:nvPr/>
        </p:nvSpPr>
        <p:spPr>
          <a:xfrm>
            <a:off x="1545245" y="4572412"/>
            <a:ext cx="8165432" cy="1844841"/>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Once pupils have developed greater confidence in tackling these word problems, they will then need to develop strategies when working independently. A suggestion is on the following slides.</a:t>
            </a:r>
          </a:p>
        </p:txBody>
      </p:sp>
      <p:sp>
        <p:nvSpPr>
          <p:cNvPr id="6" name="Rectangle 5">
            <a:extLst>
              <a:ext uri="{FF2B5EF4-FFF2-40B4-BE49-F238E27FC236}">
                <a16:creationId xmlns:a16="http://schemas.microsoft.com/office/drawing/2014/main" id="{67F7458D-4B76-4490-8ECD-7EBD9620D5DB}"/>
              </a:ext>
            </a:extLst>
          </p:cNvPr>
          <p:cNvSpPr/>
          <p:nvPr/>
        </p:nvSpPr>
        <p:spPr>
          <a:xfrm>
            <a:off x="1245864" y="1749375"/>
            <a:ext cx="8764193" cy="255553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To consolidate the language aspects of these problems, a suggestion is that the number free zone questions could form part of a guided reading session. Use Slide 7 as a model. A template can also be found in the </a:t>
            </a:r>
            <a:r>
              <a:rPr lang="en-GB" sz="2800" dirty="0">
                <a:solidFill>
                  <a:schemeClr val="tx1"/>
                </a:solidFill>
                <a:hlinkClick r:id="rId5"/>
              </a:rPr>
              <a:t>Whole School Reading resources on inference </a:t>
            </a:r>
            <a:r>
              <a:rPr lang="en-GB" sz="2800" dirty="0">
                <a:solidFill>
                  <a:schemeClr val="tx1"/>
                </a:solidFill>
              </a:rPr>
              <a:t>(Slide 3).</a:t>
            </a:r>
          </a:p>
        </p:txBody>
      </p:sp>
    </p:spTree>
    <p:extLst>
      <p:ext uri="{BB962C8B-B14F-4D97-AF65-F5344CB8AC3E}">
        <p14:creationId xmlns:p14="http://schemas.microsoft.com/office/powerpoint/2010/main" val="3138522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2060" y="446921"/>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Apply </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126982"/>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26E4DFB5-8D80-4750-A8FA-461780F09E74}"/>
              </a:ext>
            </a:extLst>
          </p:cNvPr>
          <p:cNvSpPr/>
          <p:nvPr/>
        </p:nvSpPr>
        <p:spPr>
          <a:xfrm>
            <a:off x="2139158" y="1991433"/>
            <a:ext cx="7502503" cy="3208422"/>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Further Number and Answer Free Zone questions can be found on </a:t>
            </a:r>
            <a:r>
              <a:rPr lang="en-GB" sz="2800" dirty="0" err="1">
                <a:solidFill>
                  <a:schemeClr val="tx1"/>
                </a:solidFill>
              </a:rPr>
              <a:t>PrimaryWise</a:t>
            </a:r>
            <a:r>
              <a:rPr lang="en-GB" sz="2800" dirty="0">
                <a:solidFill>
                  <a:schemeClr val="tx1"/>
                </a:solidFill>
              </a:rPr>
              <a:t> in the relevant year-group areas. These can be used to provide continued support in developing both the confidence to tackle, and strategies to solve, these problems.</a:t>
            </a:r>
          </a:p>
        </p:txBody>
      </p:sp>
    </p:spTree>
    <p:extLst>
      <p:ext uri="{BB962C8B-B14F-4D97-AF65-F5344CB8AC3E}">
        <p14:creationId xmlns:p14="http://schemas.microsoft.com/office/powerpoint/2010/main" val="3708971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81C2B01-E70A-4981-AA91-6C5BD836B226}"/>
              </a:ext>
            </a:extLst>
          </p:cNvPr>
          <p:cNvGraphicFramePr/>
          <p:nvPr>
            <p:extLst>
              <p:ext uri="{D42A27DB-BD31-4B8C-83A1-F6EECF244321}">
                <p14:modId xmlns:p14="http://schemas.microsoft.com/office/powerpoint/2010/main" val="12921694"/>
              </p:ext>
            </p:extLst>
          </p:nvPr>
        </p:nvGraphicFramePr>
        <p:xfrm>
          <a:off x="-39701" y="1834659"/>
          <a:ext cx="11738988" cy="5018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EB421C06-45ED-494F-AEBD-995D346A5C05}"/>
              </a:ext>
            </a:extLst>
          </p:cNvPr>
          <p:cNvSpPr>
            <a:spLocks noGrp="1"/>
          </p:cNvSpPr>
          <p:nvPr>
            <p:ph type="title"/>
          </p:nvPr>
        </p:nvSpPr>
        <p:spPr>
          <a:xfrm>
            <a:off x="2100557" y="213355"/>
            <a:ext cx="7537873" cy="1143000"/>
          </a:xfrm>
          <a:solidFill>
            <a:srgbClr val="EDCFE9"/>
          </a:solidFill>
          <a:ln>
            <a:solidFill>
              <a:srgbClr val="002060"/>
            </a:solidFill>
          </a:ln>
        </p:spPr>
        <p:txBody>
          <a:bodyPr>
            <a:noAutofit/>
          </a:bodyPr>
          <a:lstStyle/>
          <a:p>
            <a:pPr algn="ctr"/>
            <a:r>
              <a:rPr lang="en-GB" sz="4400" b="1" dirty="0">
                <a:solidFill>
                  <a:schemeClr val="accent5">
                    <a:lumMod val="50000"/>
                  </a:schemeClr>
                </a:solidFill>
                <a:latin typeface="+mn-lt"/>
              </a:rPr>
              <a:t>The </a:t>
            </a:r>
            <a:r>
              <a:rPr lang="en-GB" sz="4400" b="1" dirty="0" err="1">
                <a:solidFill>
                  <a:schemeClr val="accent5">
                    <a:lumMod val="50000"/>
                  </a:schemeClr>
                </a:solidFill>
                <a:latin typeface="+mn-lt"/>
              </a:rPr>
              <a:t>PiXL</a:t>
            </a:r>
            <a:r>
              <a:rPr lang="en-GB" sz="4400" b="1" dirty="0">
                <a:solidFill>
                  <a:schemeClr val="accent5">
                    <a:lumMod val="50000"/>
                  </a:schemeClr>
                </a:solidFill>
                <a:latin typeface="+mn-lt"/>
              </a:rPr>
              <a:t> approach to solving </a:t>
            </a:r>
            <a:r>
              <a:rPr lang="en-GB" sz="4400" b="1">
                <a:solidFill>
                  <a:schemeClr val="accent5">
                    <a:lumMod val="50000"/>
                  </a:schemeClr>
                </a:solidFill>
                <a:latin typeface="+mn-lt"/>
              </a:rPr>
              <a:t>word problems</a:t>
            </a:r>
            <a:endParaRPr lang="en-GB" sz="4400" b="1" dirty="0">
              <a:solidFill>
                <a:schemeClr val="accent5">
                  <a:lumMod val="50000"/>
                </a:schemeClr>
              </a:solidFill>
              <a:latin typeface="+mn-lt"/>
            </a:endParaRPr>
          </a:p>
        </p:txBody>
      </p:sp>
      <p:graphicFrame>
        <p:nvGraphicFramePr>
          <p:cNvPr id="2" name="Table 1">
            <a:extLst>
              <a:ext uri="{FF2B5EF4-FFF2-40B4-BE49-F238E27FC236}">
                <a16:creationId xmlns:a16="http://schemas.microsoft.com/office/drawing/2014/main" id="{C760D802-38CC-4305-8F36-D7F91724CAC0}"/>
              </a:ext>
            </a:extLst>
          </p:cNvPr>
          <p:cNvGraphicFramePr>
            <a:graphicFrameLocks noGrp="1"/>
          </p:cNvGraphicFramePr>
          <p:nvPr>
            <p:extLst>
              <p:ext uri="{D42A27DB-BD31-4B8C-83A1-F6EECF244321}">
                <p14:modId xmlns:p14="http://schemas.microsoft.com/office/powerpoint/2010/main" val="1454762882"/>
              </p:ext>
            </p:extLst>
          </p:nvPr>
        </p:nvGraphicFramePr>
        <p:xfrm>
          <a:off x="492713" y="5705111"/>
          <a:ext cx="10753560" cy="518160"/>
        </p:xfrm>
        <a:graphic>
          <a:graphicData uri="http://schemas.openxmlformats.org/drawingml/2006/table">
            <a:tbl>
              <a:tblPr firstRow="1" bandRow="1">
                <a:tableStyleId>{5C22544A-7EE6-4342-B048-85BDC9FD1C3A}</a:tableStyleId>
              </a:tblPr>
              <a:tblGrid>
                <a:gridCol w="2150712">
                  <a:extLst>
                    <a:ext uri="{9D8B030D-6E8A-4147-A177-3AD203B41FA5}">
                      <a16:colId xmlns:a16="http://schemas.microsoft.com/office/drawing/2014/main" val="2677683526"/>
                    </a:ext>
                  </a:extLst>
                </a:gridCol>
                <a:gridCol w="2150712">
                  <a:extLst>
                    <a:ext uri="{9D8B030D-6E8A-4147-A177-3AD203B41FA5}">
                      <a16:colId xmlns:a16="http://schemas.microsoft.com/office/drawing/2014/main" val="449690537"/>
                    </a:ext>
                  </a:extLst>
                </a:gridCol>
                <a:gridCol w="2150712">
                  <a:extLst>
                    <a:ext uri="{9D8B030D-6E8A-4147-A177-3AD203B41FA5}">
                      <a16:colId xmlns:a16="http://schemas.microsoft.com/office/drawing/2014/main" val="130140563"/>
                    </a:ext>
                  </a:extLst>
                </a:gridCol>
                <a:gridCol w="2150712">
                  <a:extLst>
                    <a:ext uri="{9D8B030D-6E8A-4147-A177-3AD203B41FA5}">
                      <a16:colId xmlns:a16="http://schemas.microsoft.com/office/drawing/2014/main" val="4033738943"/>
                    </a:ext>
                  </a:extLst>
                </a:gridCol>
                <a:gridCol w="2150712">
                  <a:extLst>
                    <a:ext uri="{9D8B030D-6E8A-4147-A177-3AD203B41FA5}">
                      <a16:colId xmlns:a16="http://schemas.microsoft.com/office/drawing/2014/main" val="3367218202"/>
                    </a:ext>
                  </a:extLst>
                </a:gridCol>
              </a:tblGrid>
              <a:tr h="0">
                <a:tc>
                  <a:txBody>
                    <a:bodyPr/>
                    <a:lstStyle/>
                    <a:p>
                      <a:pPr algn="ctr"/>
                      <a:r>
                        <a:rPr lang="en-GB" sz="2800" b="0" dirty="0">
                          <a:solidFill>
                            <a:schemeClr val="tx1"/>
                          </a:solidFill>
                        </a:rPr>
                        <a:t>Stage 1</a:t>
                      </a:r>
                    </a:p>
                  </a:txBody>
                  <a:tcPr>
                    <a:solidFill>
                      <a:srgbClr val="0070C0"/>
                    </a:solidFill>
                  </a:tcPr>
                </a:tc>
                <a:tc>
                  <a:txBody>
                    <a:bodyPr/>
                    <a:lstStyle/>
                    <a:p>
                      <a:pPr algn="ctr"/>
                      <a:r>
                        <a:rPr lang="en-GB" sz="2800" b="0" dirty="0">
                          <a:solidFill>
                            <a:schemeClr val="tx1"/>
                          </a:solidFill>
                        </a:rPr>
                        <a:t>Stage 2 </a:t>
                      </a:r>
                    </a:p>
                  </a:txBody>
                  <a:tcPr>
                    <a:solidFill>
                      <a:srgbClr val="FF0000"/>
                    </a:solidFill>
                  </a:tcPr>
                </a:tc>
                <a:tc>
                  <a:txBody>
                    <a:bodyPr/>
                    <a:lstStyle/>
                    <a:p>
                      <a:pPr algn="ctr"/>
                      <a:r>
                        <a:rPr lang="en-GB" sz="2800" b="0" dirty="0">
                          <a:solidFill>
                            <a:schemeClr val="tx1"/>
                          </a:solidFill>
                        </a:rPr>
                        <a:t>Stage 3</a:t>
                      </a:r>
                    </a:p>
                  </a:txBody>
                  <a:tcPr>
                    <a:solidFill>
                      <a:srgbClr val="FFFF00"/>
                    </a:solidFill>
                  </a:tcPr>
                </a:tc>
                <a:tc>
                  <a:txBody>
                    <a:bodyPr/>
                    <a:lstStyle/>
                    <a:p>
                      <a:pPr algn="ctr"/>
                      <a:r>
                        <a:rPr lang="en-GB" sz="2800" b="0" dirty="0">
                          <a:solidFill>
                            <a:schemeClr val="tx1"/>
                          </a:solidFill>
                        </a:rPr>
                        <a:t>Stage 4</a:t>
                      </a:r>
                    </a:p>
                  </a:txBody>
                  <a:tcPr>
                    <a:solidFill>
                      <a:srgbClr val="00B0F0"/>
                    </a:solidFill>
                  </a:tcPr>
                </a:tc>
                <a:tc>
                  <a:txBody>
                    <a:bodyPr/>
                    <a:lstStyle/>
                    <a:p>
                      <a:pPr algn="ctr"/>
                      <a:r>
                        <a:rPr lang="en-GB" sz="2800" b="0" dirty="0">
                          <a:solidFill>
                            <a:schemeClr val="tx1"/>
                          </a:solidFill>
                        </a:rPr>
                        <a:t>Stage 5</a:t>
                      </a:r>
                    </a:p>
                  </a:txBody>
                  <a:tcPr>
                    <a:solidFill>
                      <a:srgbClr val="00B050"/>
                    </a:solidFill>
                  </a:tcPr>
                </a:tc>
                <a:extLst>
                  <a:ext uri="{0D108BD9-81ED-4DB2-BD59-A6C34878D82A}">
                    <a16:rowId xmlns:a16="http://schemas.microsoft.com/office/drawing/2014/main" val="3381354043"/>
                  </a:ext>
                </a:extLst>
              </a:tr>
            </a:tbl>
          </a:graphicData>
        </a:graphic>
      </p:graphicFrame>
      <p:pic>
        <p:nvPicPr>
          <p:cNvPr id="9" name="Picture 8">
            <a:extLst>
              <a:ext uri="{FF2B5EF4-FFF2-40B4-BE49-F238E27FC236}">
                <a16:creationId xmlns:a16="http://schemas.microsoft.com/office/drawing/2014/main" id="{0532549E-5751-4739-8DDF-18C95E75FB56}"/>
              </a:ext>
            </a:extLst>
          </p:cNvPr>
          <p:cNvPicPr/>
          <p:nvPr/>
        </p:nvPicPr>
        <p:blipFill>
          <a:blip r:embed="rId8">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10" name="Picture 9">
            <a:extLst>
              <a:ext uri="{FF2B5EF4-FFF2-40B4-BE49-F238E27FC236}">
                <a16:creationId xmlns:a16="http://schemas.microsoft.com/office/drawing/2014/main" id="{D5EAA092-18C5-4743-8DE1-4A3061999A29}"/>
              </a:ext>
            </a:extLst>
          </p:cNvPr>
          <p:cNvPicPr>
            <a:picLocks noChangeAspect="1"/>
          </p:cNvPicPr>
          <p:nvPr/>
        </p:nvPicPr>
        <p:blipFill>
          <a:blip r:embed="rId9"/>
          <a:stretch>
            <a:fillRect/>
          </a:stretch>
        </p:blipFill>
        <p:spPr>
          <a:xfrm>
            <a:off x="10577661" y="233595"/>
            <a:ext cx="1168255" cy="771609"/>
          </a:xfrm>
          <a:prstGeom prst="rect">
            <a:avLst/>
          </a:prstGeom>
        </p:spPr>
      </p:pic>
      <p:sp>
        <p:nvSpPr>
          <p:cNvPr id="3" name="Right Brace 2">
            <a:extLst>
              <a:ext uri="{FF2B5EF4-FFF2-40B4-BE49-F238E27FC236}">
                <a16:creationId xmlns:a16="http://schemas.microsoft.com/office/drawing/2014/main" id="{7E26DFFB-E4AF-4DAE-893C-1F1C3A993C06}"/>
              </a:ext>
            </a:extLst>
          </p:cNvPr>
          <p:cNvSpPr/>
          <p:nvPr/>
        </p:nvSpPr>
        <p:spPr>
          <a:xfrm rot="16200000">
            <a:off x="4739484" y="1225722"/>
            <a:ext cx="320845" cy="3130130"/>
          </a:xfrm>
          <a:prstGeom prst="rightBrace">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Rectangle 3">
            <a:extLst>
              <a:ext uri="{FF2B5EF4-FFF2-40B4-BE49-F238E27FC236}">
                <a16:creationId xmlns:a16="http://schemas.microsoft.com/office/drawing/2014/main" id="{CE54006A-AA76-4A5D-8F61-5797D591C100}"/>
              </a:ext>
            </a:extLst>
          </p:cNvPr>
          <p:cNvSpPr/>
          <p:nvPr/>
        </p:nvSpPr>
        <p:spPr>
          <a:xfrm>
            <a:off x="3481136" y="1684421"/>
            <a:ext cx="2983835" cy="4812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Unlock the language</a:t>
            </a:r>
          </a:p>
        </p:txBody>
      </p:sp>
      <p:sp>
        <p:nvSpPr>
          <p:cNvPr id="11" name="Right Brace 10">
            <a:extLst>
              <a:ext uri="{FF2B5EF4-FFF2-40B4-BE49-F238E27FC236}">
                <a16:creationId xmlns:a16="http://schemas.microsoft.com/office/drawing/2014/main" id="{75637240-1ED1-45DD-9C4A-79E57013BA09}"/>
              </a:ext>
            </a:extLst>
          </p:cNvPr>
          <p:cNvSpPr/>
          <p:nvPr/>
        </p:nvSpPr>
        <p:spPr>
          <a:xfrm rot="16200000">
            <a:off x="9191171" y="1206843"/>
            <a:ext cx="320845" cy="3130130"/>
          </a:xfrm>
          <a:prstGeom prst="rightBrace">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Rectangle 11">
            <a:extLst>
              <a:ext uri="{FF2B5EF4-FFF2-40B4-BE49-F238E27FC236}">
                <a16:creationId xmlns:a16="http://schemas.microsoft.com/office/drawing/2014/main" id="{711B1EC1-7FF4-4547-B90C-0B2E8671C4D4}"/>
              </a:ext>
            </a:extLst>
          </p:cNvPr>
          <p:cNvSpPr/>
          <p:nvPr/>
        </p:nvSpPr>
        <p:spPr>
          <a:xfrm>
            <a:off x="7852612" y="1681652"/>
            <a:ext cx="2983835" cy="4812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Unlock the numbers</a:t>
            </a:r>
          </a:p>
        </p:txBody>
      </p:sp>
      <p:pic>
        <p:nvPicPr>
          <p:cNvPr id="14" name="Picture 13">
            <a:extLst>
              <a:ext uri="{FF2B5EF4-FFF2-40B4-BE49-F238E27FC236}">
                <a16:creationId xmlns:a16="http://schemas.microsoft.com/office/drawing/2014/main" id="{6B245C78-E870-42C6-B8A4-A76A2FFA3406}"/>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709449" y="1506593"/>
            <a:ext cx="2150610" cy="1500647"/>
          </a:xfrm>
          <a:prstGeom prst="rect">
            <a:avLst/>
          </a:prstGeom>
        </p:spPr>
      </p:pic>
    </p:spTree>
    <p:extLst>
      <p:ext uri="{BB962C8B-B14F-4D97-AF65-F5344CB8AC3E}">
        <p14:creationId xmlns:p14="http://schemas.microsoft.com/office/powerpoint/2010/main" val="630512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10851" y="2019048"/>
            <a:ext cx="6006027" cy="2312321"/>
          </a:xfrm>
          <a:solidFill>
            <a:srgbClr val="EDCFE9"/>
          </a:solidFill>
          <a:ln w="57150">
            <a:solidFill>
              <a:srgbClr val="0070C0"/>
            </a:solidFill>
          </a:ln>
        </p:spPr>
        <p:txBody>
          <a:bodyPr>
            <a:normAutofit/>
          </a:bodyPr>
          <a:lstStyle/>
          <a:p>
            <a:pPr algn="ctr"/>
            <a:r>
              <a:rPr lang="en-GB" sz="4000" b="1" dirty="0">
                <a:solidFill>
                  <a:schemeClr val="accent5">
                    <a:lumMod val="50000"/>
                  </a:schemeClr>
                </a:solidFill>
                <a:latin typeface="+mn-lt"/>
              </a:rPr>
              <a:t>Model Question 1</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Tree>
    <p:extLst>
      <p:ext uri="{BB962C8B-B14F-4D97-AF65-F5344CB8AC3E}">
        <p14:creationId xmlns:p14="http://schemas.microsoft.com/office/powerpoint/2010/main" val="2689020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365124"/>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2 - 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1597452" y="1814069"/>
            <a:ext cx="8598568" cy="3505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600" dirty="0">
                <a:solidFill>
                  <a:schemeClr val="tx1"/>
                </a:solidFill>
              </a:rPr>
              <a:t>Becky has two shapes. Her square has sides that measure 6cm. Her equilateral triangle has sides 7cm long. Which shape has the longest perimeter and by how many centimetres?</a:t>
            </a:r>
          </a:p>
        </p:txBody>
      </p:sp>
      <p:sp>
        <p:nvSpPr>
          <p:cNvPr id="6" name="Rectangle 5">
            <a:extLst>
              <a:ext uri="{FF2B5EF4-FFF2-40B4-BE49-F238E27FC236}">
                <a16:creationId xmlns:a16="http://schemas.microsoft.com/office/drawing/2014/main" id="{B365902F-F6EB-408C-8258-3DA0D4E05C42}"/>
              </a:ext>
            </a:extLst>
          </p:cNvPr>
          <p:cNvSpPr/>
          <p:nvPr/>
        </p:nvSpPr>
        <p:spPr>
          <a:xfrm>
            <a:off x="3443398" y="3318016"/>
            <a:ext cx="808712" cy="497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4C0A567-593B-4AFE-A4C0-1236AF6B3444}"/>
              </a:ext>
            </a:extLst>
          </p:cNvPr>
          <p:cNvSpPr/>
          <p:nvPr/>
        </p:nvSpPr>
        <p:spPr>
          <a:xfrm>
            <a:off x="4252109" y="2781296"/>
            <a:ext cx="786926" cy="536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0661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242821"/>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2 - 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grpSp>
        <p:nvGrpSpPr>
          <p:cNvPr id="6" name="Group 5">
            <a:extLst>
              <a:ext uri="{FF2B5EF4-FFF2-40B4-BE49-F238E27FC236}">
                <a16:creationId xmlns:a16="http://schemas.microsoft.com/office/drawing/2014/main" id="{AC176FB0-8FFC-4FD1-AA3E-30346AB17CDD}"/>
              </a:ext>
            </a:extLst>
          </p:cNvPr>
          <p:cNvGrpSpPr/>
          <p:nvPr/>
        </p:nvGrpSpPr>
        <p:grpSpPr>
          <a:xfrm>
            <a:off x="1289125" y="1696782"/>
            <a:ext cx="9202569" cy="4726519"/>
            <a:chOff x="182362" y="-123279"/>
            <a:chExt cx="5918200" cy="3632200"/>
          </a:xfrm>
        </p:grpSpPr>
        <p:sp>
          <p:nvSpPr>
            <p:cNvPr id="7" name="Text Box 2">
              <a:extLst>
                <a:ext uri="{FF2B5EF4-FFF2-40B4-BE49-F238E27FC236}">
                  <a16:creationId xmlns:a16="http://schemas.microsoft.com/office/drawing/2014/main" id="{5A346927-6662-44B0-882D-5ECE8146F79F}"/>
                </a:ext>
              </a:extLst>
            </p:cNvPr>
            <p:cNvSpPr txBox="1">
              <a:spLocks noChangeArrowheads="1"/>
            </p:cNvSpPr>
            <p:nvPr/>
          </p:nvSpPr>
          <p:spPr bwMode="auto">
            <a:xfrm>
              <a:off x="182362" y="-123279"/>
              <a:ext cx="5918200" cy="36322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600" b="1" dirty="0">
                  <a:latin typeface="Calibri" panose="020F0502020204030204" pitchFamily="34" charset="0"/>
                  <a:ea typeface="Calibri" panose="020F0502020204030204" pitchFamily="34" charset="0"/>
                  <a:cs typeface="Times New Roman" panose="02020603050405020304" pitchFamily="18" charset="0"/>
                </a:rPr>
                <a:t>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Synonym: 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Antonym: 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My definition: 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Used in context: 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4D9C1C5-012A-4316-B483-9139307DBA6F}"/>
                </a:ext>
              </a:extLst>
            </p:cNvPr>
            <p:cNvSpPr/>
            <p:nvPr/>
          </p:nvSpPr>
          <p:spPr>
            <a:xfrm>
              <a:off x="682402" y="94500"/>
              <a:ext cx="2070100" cy="11049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Word: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dirty="0">
                  <a:effectLst/>
                  <a:ea typeface="Calibri" panose="020F0502020204030204" pitchFamily="34" charset="0"/>
                  <a:cs typeface="Times New Roman" panose="02020603050405020304" pitchFamily="18" charset="0"/>
                </a:rPr>
                <a:t> </a:t>
              </a:r>
              <a:r>
                <a:rPr lang="en-GB" sz="3600" dirty="0">
                  <a:ea typeface="Calibri" panose="020F0502020204030204" pitchFamily="34" charset="0"/>
                  <a:cs typeface="Times New Roman" panose="02020603050405020304" pitchFamily="18" charset="0"/>
                </a:rPr>
                <a:t>longest</a:t>
              </a:r>
              <a:endParaRPr lang="en-GB" sz="3600" dirty="0">
                <a:effectLst/>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00AF627B-30BF-49DC-8086-13D4E24ECDB0}"/>
                </a:ext>
              </a:extLst>
            </p:cNvPr>
            <p:cNvSpPr/>
            <p:nvPr/>
          </p:nvSpPr>
          <p:spPr>
            <a:xfrm>
              <a:off x="657002" y="1357342"/>
              <a:ext cx="2095500" cy="18923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Picture: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2C144DB7-54F9-4709-B97B-B097566827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3792" y="30762"/>
              <a:ext cx="401731" cy="577673"/>
            </a:xfrm>
            <a:prstGeom prst="rect">
              <a:avLst/>
            </a:prstGeom>
          </p:spPr>
        </p:pic>
      </p:grpSp>
    </p:spTree>
    <p:extLst>
      <p:ext uri="{BB962C8B-B14F-4D97-AF65-F5344CB8AC3E}">
        <p14:creationId xmlns:p14="http://schemas.microsoft.com/office/powerpoint/2010/main" val="112099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3 – Number Free Zone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1648456" y="1641006"/>
            <a:ext cx="8598568" cy="23168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200" dirty="0">
                <a:solidFill>
                  <a:schemeClr val="tx1"/>
                </a:solidFill>
              </a:rPr>
              <a:t>Becky has two shapes. Her square has sides that measure 6cm. Her equilateral triangle has sides 7cm long. Which shape has the longest perimeter and by how many centimetres?</a:t>
            </a:r>
          </a:p>
          <a:p>
            <a:endParaRPr lang="en-GB" sz="3200" dirty="0">
              <a:solidFill>
                <a:schemeClr val="tx1"/>
              </a:solidFill>
            </a:endParaRPr>
          </a:p>
        </p:txBody>
      </p:sp>
      <p:sp>
        <p:nvSpPr>
          <p:cNvPr id="6" name="Rectangle 5">
            <a:extLst>
              <a:ext uri="{FF2B5EF4-FFF2-40B4-BE49-F238E27FC236}">
                <a16:creationId xmlns:a16="http://schemas.microsoft.com/office/drawing/2014/main" id="{B365902F-F6EB-408C-8258-3DA0D4E05C42}"/>
              </a:ext>
            </a:extLst>
          </p:cNvPr>
          <p:cNvSpPr/>
          <p:nvPr/>
        </p:nvSpPr>
        <p:spPr>
          <a:xfrm>
            <a:off x="1774949" y="2551948"/>
            <a:ext cx="699959" cy="497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05F9925-5CA0-4EC8-AD85-FCE2D191059A}"/>
              </a:ext>
            </a:extLst>
          </p:cNvPr>
          <p:cNvSpPr/>
          <p:nvPr/>
        </p:nvSpPr>
        <p:spPr>
          <a:xfrm>
            <a:off x="3273000" y="2082652"/>
            <a:ext cx="710421" cy="441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566E6A9D-74FD-4623-97B9-1FEAB954DC82}"/>
              </a:ext>
            </a:extLst>
          </p:cNvPr>
          <p:cNvSpPr/>
          <p:nvPr/>
        </p:nvSpPr>
        <p:spPr>
          <a:xfrm>
            <a:off x="917481" y="4195227"/>
            <a:ext cx="9945858" cy="2316831"/>
          </a:xfrm>
          <a:prstGeom prst="roundRect">
            <a:avLst/>
          </a:prstGeom>
          <a:solidFill>
            <a:schemeClr val="bg1"/>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1. </a:t>
            </a:r>
            <a:r>
              <a:rPr kumimoji="0" lang="en-GB" sz="2800" b="1" i="0" u="none" strike="noStrike" kern="1200" cap="none" spc="0" normalizeH="0" baseline="0" noProof="0" dirty="0">
                <a:ln>
                  <a:noFill/>
                </a:ln>
                <a:solidFill>
                  <a:srgbClr val="0070C0"/>
                </a:solidFill>
                <a:effectLst/>
                <a:uLnTx/>
                <a:uFillTx/>
                <a:latin typeface="Calibri"/>
                <a:ea typeface="+mn-ea"/>
                <a:cs typeface="+mn-cs"/>
              </a:rPr>
              <a:t>Vocabulary</a:t>
            </a:r>
            <a:r>
              <a:rPr lang="en-GB" sz="2800" dirty="0">
                <a:solidFill>
                  <a:srgbClr val="000000"/>
                </a:solidFill>
                <a:latin typeface="Calibri"/>
              </a:rPr>
              <a:t> - </a:t>
            </a:r>
            <a:r>
              <a:rPr kumimoji="0" lang="en-GB" sz="2800" b="0" i="0" u="none" strike="noStrike" kern="1200" cap="none" spc="0" normalizeH="0" baseline="0" noProof="0" dirty="0">
                <a:ln>
                  <a:noFill/>
                </a:ln>
                <a:solidFill>
                  <a:srgbClr val="000000"/>
                </a:solidFill>
                <a:effectLst/>
                <a:uLnTx/>
                <a:uFillTx/>
                <a:latin typeface="Calibri"/>
                <a:ea typeface="+mn-ea"/>
                <a:cs typeface="+mn-cs"/>
              </a:rPr>
              <a:t>Write a definition for the following words: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                </a:t>
            </a:r>
            <a:r>
              <a:rPr kumimoji="0" lang="en-GB" sz="2800" b="0" i="1" u="none" strike="noStrike" kern="1200" cap="none" spc="0" normalizeH="0" baseline="0" noProof="0" dirty="0">
                <a:ln>
                  <a:noFill/>
                </a:ln>
                <a:solidFill>
                  <a:srgbClr val="000000"/>
                </a:solidFill>
                <a:effectLst/>
                <a:uLnTx/>
                <a:uFillTx/>
                <a:latin typeface="Calibri"/>
                <a:ea typeface="+mn-ea"/>
                <a:cs typeface="+mn-cs"/>
              </a:rPr>
              <a:t>a) </a:t>
            </a:r>
            <a:r>
              <a:rPr lang="en-GB" sz="2800" i="1" noProof="0" dirty="0">
                <a:solidFill>
                  <a:srgbClr val="000000"/>
                </a:solidFill>
                <a:latin typeface="Calibri"/>
              </a:rPr>
              <a:t>perimeter</a:t>
            </a:r>
            <a:r>
              <a:rPr kumimoji="0" lang="en-GB" sz="2800" b="0" i="1" u="none" strike="noStrike" kern="1200" cap="none" spc="0" normalizeH="0" baseline="0" noProof="0" dirty="0">
                <a:ln>
                  <a:noFill/>
                </a:ln>
                <a:solidFill>
                  <a:srgbClr val="000000"/>
                </a:solidFill>
                <a:effectLst/>
                <a:uLnTx/>
                <a:uFillTx/>
                <a:latin typeface="Calibri"/>
                <a:ea typeface="+mn-ea"/>
                <a:cs typeface="+mn-cs"/>
              </a:rPr>
              <a:t> b) longest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2. </a:t>
            </a:r>
            <a:r>
              <a:rPr kumimoji="0" lang="en-GB" sz="2800" b="1" i="0" u="none" strike="noStrike" kern="1200" cap="none" spc="0" normalizeH="0" baseline="0" noProof="0" dirty="0">
                <a:ln>
                  <a:noFill/>
                </a:ln>
                <a:solidFill>
                  <a:srgbClr val="0070C0"/>
                </a:solidFill>
                <a:effectLst/>
                <a:uLnTx/>
                <a:uFillTx/>
                <a:latin typeface="Calibri"/>
                <a:ea typeface="+mn-ea"/>
                <a:cs typeface="+mn-cs"/>
              </a:rPr>
              <a:t>Retrieval</a:t>
            </a:r>
            <a:r>
              <a:rPr kumimoji="0" lang="en-GB" sz="2800" b="0" i="0" u="none" strike="noStrike" kern="1200" cap="none" spc="0" normalizeH="0" baseline="0" noProof="0" dirty="0">
                <a:ln>
                  <a:noFill/>
                </a:ln>
                <a:solidFill>
                  <a:srgbClr val="000000"/>
                </a:solidFill>
                <a:effectLst/>
                <a:uLnTx/>
                <a:uFillTx/>
                <a:latin typeface="Calibri"/>
                <a:ea typeface="+mn-ea"/>
                <a:cs typeface="+mn-cs"/>
              </a:rPr>
              <a:t> –</a:t>
            </a:r>
            <a:r>
              <a:rPr kumimoji="0" lang="en-GB" sz="2800" b="0" i="0" u="none" strike="noStrike" kern="1200" cap="none" spc="0" normalizeH="0" noProof="0" dirty="0">
                <a:ln>
                  <a:noFill/>
                </a:ln>
                <a:solidFill>
                  <a:srgbClr val="000000"/>
                </a:solidFill>
                <a:effectLst/>
                <a:uLnTx/>
                <a:uFillTx/>
                <a:latin typeface="Calibri"/>
                <a:ea typeface="+mn-ea"/>
                <a:cs typeface="+mn-cs"/>
              </a:rPr>
              <a:t> How many shapes does Becky have</a:t>
            </a:r>
            <a:r>
              <a:rPr lang="en-GB" sz="2800" dirty="0">
                <a:solidFill>
                  <a:srgbClr val="000000"/>
                </a:solidFill>
                <a:latin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3.</a:t>
            </a:r>
            <a:r>
              <a:rPr kumimoji="0" lang="en-GB" sz="2800" b="1" i="0" u="none" strike="noStrike" kern="1200" cap="none" spc="0" normalizeH="0" baseline="0" noProof="0" dirty="0">
                <a:ln>
                  <a:noFill/>
                </a:ln>
                <a:solidFill>
                  <a:srgbClr val="0070C0"/>
                </a:solidFill>
                <a:effectLst/>
                <a:uLnTx/>
                <a:uFillTx/>
                <a:latin typeface="Calibri"/>
                <a:ea typeface="+mn-ea"/>
                <a:cs typeface="+mn-cs"/>
              </a:rPr>
              <a:t> Inference </a:t>
            </a:r>
            <a:r>
              <a:rPr kumimoji="0" lang="en-GB" sz="2800" b="0" i="0" u="none" strike="noStrike" kern="1200" cap="none" spc="0" normalizeH="0" baseline="0" noProof="0" dirty="0">
                <a:ln>
                  <a:noFill/>
                </a:ln>
                <a:solidFill>
                  <a:srgbClr val="000000"/>
                </a:solidFill>
                <a:effectLst/>
                <a:uLnTx/>
                <a:uFillTx/>
                <a:latin typeface="Calibri"/>
                <a:ea typeface="+mn-ea"/>
                <a:cs typeface="+mn-cs"/>
              </a:rPr>
              <a:t>– What is the question asking you to do? Summarise the problem.</a:t>
            </a:r>
          </a:p>
        </p:txBody>
      </p:sp>
    </p:spTree>
    <p:extLst>
      <p:ext uri="{BB962C8B-B14F-4D97-AF65-F5344CB8AC3E}">
        <p14:creationId xmlns:p14="http://schemas.microsoft.com/office/powerpoint/2010/main" val="2242342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299258"/>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4 – Answer Free Zone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1591126" y="1693432"/>
            <a:ext cx="8598568" cy="30520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600" dirty="0">
                <a:solidFill>
                  <a:schemeClr val="tx1"/>
                </a:solidFill>
              </a:rPr>
              <a:t>Becky has two shapes. Her square has sides that measure 6cm. Her equilateral triangle has sides 7cm long. Which shape has the longest perimeter and by how many centimetres?</a:t>
            </a:r>
          </a:p>
        </p:txBody>
      </p:sp>
      <p:sp>
        <p:nvSpPr>
          <p:cNvPr id="8" name="Rectangle: Rounded Corners 6">
            <a:extLst>
              <a:ext uri="{FF2B5EF4-FFF2-40B4-BE49-F238E27FC236}">
                <a16:creationId xmlns:a16="http://schemas.microsoft.com/office/drawing/2014/main" id="{B81EBABE-38E6-4AA5-ABB9-6CDF2AE0EC69}"/>
              </a:ext>
            </a:extLst>
          </p:cNvPr>
          <p:cNvSpPr/>
          <p:nvPr/>
        </p:nvSpPr>
        <p:spPr>
          <a:xfrm>
            <a:off x="6962274" y="4442263"/>
            <a:ext cx="4073588"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2800" b="1" dirty="0"/>
              <a:t>Answer: Square by 3cm </a:t>
            </a:r>
          </a:p>
        </p:txBody>
      </p:sp>
    </p:spTree>
    <p:extLst>
      <p:ext uri="{BB962C8B-B14F-4D97-AF65-F5344CB8AC3E}">
        <p14:creationId xmlns:p14="http://schemas.microsoft.com/office/powerpoint/2010/main" val="51172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6"/>
            <a:ext cx="6403232" cy="1081858"/>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273209" y="1524000"/>
            <a:ext cx="3560855" cy="36635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800" dirty="0">
                <a:solidFill>
                  <a:schemeClr val="tx1"/>
                </a:solidFill>
              </a:rPr>
              <a:t>Becky has two shapes. Her square has sides that measure 6cm. Her equilateral triangle has sides 7cm long. Which shape has the longest perimeter and by how many centimetres?</a:t>
            </a:r>
          </a:p>
        </p:txBody>
      </p:sp>
      <p:sp>
        <p:nvSpPr>
          <p:cNvPr id="7" name="Rectangle 6">
            <a:extLst>
              <a:ext uri="{FF2B5EF4-FFF2-40B4-BE49-F238E27FC236}">
                <a16:creationId xmlns:a16="http://schemas.microsoft.com/office/drawing/2014/main" id="{2D5AE1B8-D284-4F0D-85D6-E3A2C7F27672}"/>
              </a:ext>
            </a:extLst>
          </p:cNvPr>
          <p:cNvSpPr/>
          <p:nvPr/>
        </p:nvSpPr>
        <p:spPr>
          <a:xfrm>
            <a:off x="273208" y="5429657"/>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Answer: Square by 3cm</a:t>
            </a:r>
          </a:p>
        </p:txBody>
      </p:sp>
      <p:sp>
        <p:nvSpPr>
          <p:cNvPr id="8" name="Speech Bubble: Rectangle 7">
            <a:extLst>
              <a:ext uri="{FF2B5EF4-FFF2-40B4-BE49-F238E27FC236}">
                <a16:creationId xmlns:a16="http://schemas.microsoft.com/office/drawing/2014/main" id="{151FEB27-A009-470D-9BFC-A94A2EF70B54}"/>
              </a:ext>
            </a:extLst>
          </p:cNvPr>
          <p:cNvSpPr/>
          <p:nvPr/>
        </p:nvSpPr>
        <p:spPr>
          <a:xfrm>
            <a:off x="4331369" y="1577594"/>
            <a:ext cx="2801233" cy="1852444"/>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dirty="0"/>
              <a:t>Firstly, I need to remind myself what perimeter is.</a:t>
            </a:r>
          </a:p>
        </p:txBody>
      </p:sp>
      <p:sp>
        <p:nvSpPr>
          <p:cNvPr id="10" name="Speech Bubble: Rectangle 9">
            <a:extLst>
              <a:ext uri="{FF2B5EF4-FFF2-40B4-BE49-F238E27FC236}">
                <a16:creationId xmlns:a16="http://schemas.microsoft.com/office/drawing/2014/main" id="{E0DB13A3-6D20-4617-8798-6CDE7EA45F6E}"/>
              </a:ext>
            </a:extLst>
          </p:cNvPr>
          <p:cNvSpPr/>
          <p:nvPr/>
        </p:nvSpPr>
        <p:spPr>
          <a:xfrm>
            <a:off x="4562093" y="4354184"/>
            <a:ext cx="3012958" cy="2125855"/>
          </a:xfrm>
          <a:prstGeom prst="wedgeRectCallout">
            <a:avLst>
              <a:gd name="adj1" fmla="val -51014"/>
              <a:gd name="adj2" fmla="val -7627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800" dirty="0"/>
          </a:p>
          <a:p>
            <a:pPr algn="ctr"/>
            <a:endParaRPr lang="en-GB" sz="2800" dirty="0"/>
          </a:p>
          <a:p>
            <a:pPr algn="ctr"/>
            <a:endParaRPr lang="en-GB" sz="2800" dirty="0"/>
          </a:p>
          <a:p>
            <a:pPr algn="ctr"/>
            <a:endParaRPr lang="en-GB" sz="2800" dirty="0"/>
          </a:p>
          <a:p>
            <a:pPr algn="ctr"/>
            <a:endParaRPr lang="en-GB" sz="2800" dirty="0"/>
          </a:p>
          <a:p>
            <a:pPr algn="ctr"/>
            <a:endParaRPr lang="en-GB" sz="2800" dirty="0"/>
          </a:p>
          <a:p>
            <a:pPr algn="ctr"/>
            <a:endParaRPr lang="en-GB" sz="2800" dirty="0"/>
          </a:p>
          <a:p>
            <a:pPr algn="ctr"/>
            <a:endParaRPr lang="en-GB" sz="2800" dirty="0"/>
          </a:p>
          <a:p>
            <a:pPr algn="ctr"/>
            <a:endParaRPr lang="en-GB" sz="2800" dirty="0"/>
          </a:p>
          <a:p>
            <a:pPr algn="ctr"/>
            <a:endParaRPr lang="en-GB" sz="2800" dirty="0"/>
          </a:p>
          <a:p>
            <a:pPr algn="ctr"/>
            <a:endParaRPr lang="en-GB" sz="2800" dirty="0"/>
          </a:p>
          <a:p>
            <a:pPr algn="ctr"/>
            <a:endParaRPr lang="en-GB" sz="2800" dirty="0"/>
          </a:p>
          <a:p>
            <a:pPr algn="ctr"/>
            <a:r>
              <a:rPr lang="en-GB" sz="2800" dirty="0"/>
              <a:t>Perimeter = the distance around the outside of a shape.</a:t>
            </a:r>
            <a:endParaRPr lang="en-GB" sz="2800" b="0" dirty="0"/>
          </a:p>
          <a:p>
            <a:pPr algn="ctr"/>
            <a:endParaRPr lang="en-GB" sz="2800" b="0" dirty="0"/>
          </a:p>
          <a:p>
            <a:pPr algn="ctr"/>
            <a:endParaRPr lang="en-GB" sz="2800" dirty="0"/>
          </a:p>
          <a:p>
            <a:pPr algn="ctr"/>
            <a:endParaRPr lang="en-GB" sz="2800" dirty="0"/>
          </a:p>
          <a:p>
            <a:pPr algn="ctr"/>
            <a:endParaRPr lang="en-GB" sz="2800" b="0" dirty="0"/>
          </a:p>
          <a:p>
            <a:pPr algn="ctr"/>
            <a:endParaRPr lang="en-GB" sz="2800" b="0" dirty="0"/>
          </a:p>
          <a:p>
            <a:pPr algn="ctr"/>
            <a:endParaRPr lang="en-GB" sz="2800" dirty="0"/>
          </a:p>
          <a:p>
            <a:pPr algn="ctr"/>
            <a:endParaRPr lang="en-GB" sz="2800" dirty="0"/>
          </a:p>
          <a:p>
            <a:pPr algn="ctr"/>
            <a:endParaRPr lang="en-GB" sz="2800" dirty="0"/>
          </a:p>
          <a:p>
            <a:pPr algn="ctr"/>
            <a:endParaRPr lang="en-GB" sz="2800" dirty="0"/>
          </a:p>
          <a:p>
            <a:pPr algn="ctr"/>
            <a:endParaRPr lang="en-GB" sz="2800" dirty="0"/>
          </a:p>
          <a:p>
            <a:pPr algn="ctr"/>
            <a:endParaRPr lang="en-GB" sz="2800" dirty="0"/>
          </a:p>
          <a:p>
            <a:pPr algn="ctr"/>
            <a:endParaRPr lang="en-GB" sz="2800" dirty="0"/>
          </a:p>
        </p:txBody>
      </p:sp>
      <p:sp>
        <p:nvSpPr>
          <p:cNvPr id="11" name="Speech Bubble: Rectangle 10">
            <a:extLst>
              <a:ext uri="{FF2B5EF4-FFF2-40B4-BE49-F238E27FC236}">
                <a16:creationId xmlns:a16="http://schemas.microsoft.com/office/drawing/2014/main" id="{47FF8E04-5986-4206-8BBB-D28488119D24}"/>
              </a:ext>
            </a:extLst>
          </p:cNvPr>
          <p:cNvSpPr/>
          <p:nvPr/>
        </p:nvSpPr>
        <p:spPr>
          <a:xfrm>
            <a:off x="8420062" y="5157572"/>
            <a:ext cx="2874993" cy="1594551"/>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dirty="0"/>
              <a:t>The perimeter of the square is therefore 24cm.</a:t>
            </a:r>
            <a:endParaRPr lang="en-GB" sz="2800" u="sng" dirty="0"/>
          </a:p>
        </p:txBody>
      </p:sp>
      <p:grpSp>
        <p:nvGrpSpPr>
          <p:cNvPr id="12" name="Group 11">
            <a:extLst>
              <a:ext uri="{FF2B5EF4-FFF2-40B4-BE49-F238E27FC236}">
                <a16:creationId xmlns:a16="http://schemas.microsoft.com/office/drawing/2014/main" id="{FB42083E-1492-479D-A6FA-3E841DB3E6E3}"/>
              </a:ext>
            </a:extLst>
          </p:cNvPr>
          <p:cNvGrpSpPr/>
          <p:nvPr/>
        </p:nvGrpSpPr>
        <p:grpSpPr>
          <a:xfrm>
            <a:off x="7860632" y="1423214"/>
            <a:ext cx="3885284" cy="3501711"/>
            <a:chOff x="7823043" y="1661228"/>
            <a:chExt cx="4095751" cy="2497564"/>
          </a:xfrm>
        </p:grpSpPr>
        <p:sp>
          <p:nvSpPr>
            <p:cNvPr id="9" name="Speech Bubble: Rectangle 8">
              <a:extLst>
                <a:ext uri="{FF2B5EF4-FFF2-40B4-BE49-F238E27FC236}">
                  <a16:creationId xmlns:a16="http://schemas.microsoft.com/office/drawing/2014/main" id="{BC6B00E6-1372-4244-B66F-FD12651D3FA9}"/>
                </a:ext>
              </a:extLst>
            </p:cNvPr>
            <p:cNvSpPr/>
            <p:nvPr/>
          </p:nvSpPr>
          <p:spPr>
            <a:xfrm>
              <a:off x="7823043" y="1661228"/>
              <a:ext cx="4095751" cy="2497564"/>
            </a:xfrm>
            <a:prstGeom prst="wedgeRectCallout">
              <a:avLst>
                <a:gd name="adj1" fmla="val -65245"/>
                <a:gd name="adj2" fmla="val 14052"/>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dirty="0"/>
                <a:t>A square has 4 sides so to find the perimeter I need to calculate</a:t>
              </a:r>
            </a:p>
            <a:p>
              <a:pPr algn="ctr"/>
              <a:r>
                <a:rPr lang="en-GB" sz="2800" dirty="0"/>
                <a:t> 6cm + 6cm + 6cm + 6cm</a:t>
              </a:r>
            </a:p>
            <a:p>
              <a:pPr algn="ctr"/>
              <a:r>
                <a:rPr lang="en-GB" sz="2800" dirty="0"/>
                <a:t>or 6 x 4.</a:t>
              </a:r>
            </a:p>
            <a:p>
              <a:pPr algn="ctr"/>
              <a:endParaRPr lang="en-GB" sz="2800" dirty="0"/>
            </a:p>
            <a:p>
              <a:pPr algn="ctr"/>
              <a:endParaRPr lang="en-GB" sz="2800" dirty="0"/>
            </a:p>
            <a:p>
              <a:pPr algn="ctr"/>
              <a:endParaRPr lang="en-GB" sz="2800" dirty="0"/>
            </a:p>
          </p:txBody>
        </p:sp>
        <p:sp>
          <p:nvSpPr>
            <p:cNvPr id="3" name="Rectangle 2"/>
            <p:cNvSpPr/>
            <p:nvPr/>
          </p:nvSpPr>
          <p:spPr>
            <a:xfrm>
              <a:off x="9337869" y="3282299"/>
              <a:ext cx="1180551" cy="670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grpSp>
    </p:spTree>
    <p:extLst>
      <p:ext uri="{BB962C8B-B14F-4D97-AF65-F5344CB8AC3E}">
        <p14:creationId xmlns:p14="http://schemas.microsoft.com/office/powerpoint/2010/main" val="82560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6999</TotalTime>
  <Words>1693</Words>
  <Application>Microsoft Office PowerPoint</Application>
  <PresentationFormat>Widescreen</PresentationFormat>
  <Paragraphs>220</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Teacher guidance</vt:lpstr>
      <vt:lpstr>The PiXL approach to solving word problems</vt:lpstr>
      <vt:lpstr>Model Question 1</vt:lpstr>
      <vt:lpstr>Stage 2 - Vocabulary</vt:lpstr>
      <vt:lpstr>Stage 2 - Vocabulary</vt:lpstr>
      <vt:lpstr>Stage 3 – Number Free Zone</vt:lpstr>
      <vt:lpstr>Stage 4 – Answer Free Zone</vt:lpstr>
      <vt:lpstr>Thinking Talk</vt:lpstr>
      <vt:lpstr>Thinking Talk</vt:lpstr>
      <vt:lpstr>PowerPoint Presentation</vt:lpstr>
      <vt:lpstr>Model Question 2</vt:lpstr>
      <vt:lpstr>PowerPoint Presentation</vt:lpstr>
      <vt:lpstr>Stage 2 - Vocabulary</vt:lpstr>
      <vt:lpstr>Stage 3 – Number Free Zone</vt:lpstr>
      <vt:lpstr>PowerPoint Presentation</vt:lpstr>
      <vt:lpstr>Thinking Talk</vt:lpstr>
      <vt:lpstr>Thinking Talk</vt:lpstr>
      <vt:lpstr>PowerPoint Presentation</vt:lpstr>
      <vt:lpstr>Your Turn</vt:lpstr>
      <vt:lpstr>Solving word problems – steps to success</vt:lpstr>
      <vt:lpstr>Solving word problems – steps to success</vt:lpstr>
      <vt:lpstr>Next Steps</vt:lpstr>
      <vt:lpstr>Apply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phillippa headlam</cp:lastModifiedBy>
  <cp:revision>227</cp:revision>
  <dcterms:created xsi:type="dcterms:W3CDTF">2017-03-29T13:14:03Z</dcterms:created>
  <dcterms:modified xsi:type="dcterms:W3CDTF">2019-11-05T09:18:51Z</dcterms:modified>
</cp:coreProperties>
</file>