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591" r:id="rId4"/>
    <p:sldId id="268" r:id="rId5"/>
    <p:sldId id="615" r:id="rId6"/>
    <p:sldId id="607" r:id="rId7"/>
    <p:sldId id="611" r:id="rId8"/>
    <p:sldId id="608" r:id="rId9"/>
    <p:sldId id="612" r:id="rId10"/>
    <p:sldId id="613" r:id="rId11"/>
    <p:sldId id="609" r:id="rId12"/>
    <p:sldId id="616" r:id="rId13"/>
    <p:sldId id="610" r:id="rId14"/>
    <p:sldId id="617" r:id="rId15"/>
    <p:sldId id="618" r:id="rId16"/>
    <p:sldId id="614" r:id="rId17"/>
    <p:sldId id="619" r:id="rId18"/>
    <p:sldId id="620" r:id="rId19"/>
    <p:sldId id="621" r:id="rId20"/>
    <p:sldId id="627" r:id="rId21"/>
    <p:sldId id="623" r:id="rId22"/>
    <p:sldId id="622" r:id="rId23"/>
    <p:sldId id="625" r:id="rId24"/>
    <p:sldId id="60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FE9"/>
    <a:srgbClr val="DA9ED3"/>
    <a:srgbClr val="BDBBBC"/>
    <a:srgbClr val="C9AFC4"/>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autoAdjust="0"/>
    <p:restoredTop sz="83571" autoAdjust="0"/>
  </p:normalViewPr>
  <p:slideViewPr>
    <p:cSldViewPr snapToGrid="0" snapToObjects="1">
      <p:cViewPr varScale="1">
        <p:scale>
          <a:sx n="60" d="100"/>
          <a:sy n="60" d="100"/>
        </p:scale>
        <p:origin x="396" y="6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9D35A-67AD-4823-ADE9-55DCF7448BE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D715BAA4-65BB-4333-B9AD-03EC2FEF815A}">
      <dgm:prSet phldrT="[Text]" custT="1"/>
      <dgm:spPr>
        <a:solidFill>
          <a:schemeClr val="bg1">
            <a:alpha val="90000"/>
          </a:schemeClr>
        </a:solidFill>
      </dgm:spPr>
      <dgm:t>
        <a:bodyPr/>
        <a:lstStyle/>
        <a:p>
          <a:r>
            <a:rPr lang="en-GB" sz="2400" dirty="0"/>
            <a:t>Embed vocabulary</a:t>
          </a:r>
        </a:p>
      </dgm:t>
    </dgm:pt>
    <dgm:pt modelId="{4EC2423D-0411-4F8E-A2DB-8D21A80633A4}" type="parTrans" cxnId="{0A425D5E-B5C7-4189-80A7-5277472CC786}">
      <dgm:prSet/>
      <dgm:spPr/>
      <dgm:t>
        <a:bodyPr/>
        <a:lstStyle/>
        <a:p>
          <a:endParaRPr lang="en-GB"/>
        </a:p>
      </dgm:t>
    </dgm:pt>
    <dgm:pt modelId="{712A3576-9292-4413-B628-55706CAE8953}" type="sibTrans" cxnId="{0A425D5E-B5C7-4189-80A7-5277472CC786}">
      <dgm:prSet/>
      <dgm:spPr/>
      <dgm:t>
        <a:bodyPr/>
        <a:lstStyle/>
        <a:p>
          <a:endParaRPr lang="en-GB"/>
        </a:p>
      </dgm:t>
    </dgm:pt>
    <dgm:pt modelId="{1D2DB3E4-4271-493B-B83E-148B5559DAA5}">
      <dgm:prSet phldrT="[Text]" custT="1"/>
      <dgm:spPr/>
      <dgm:t>
        <a:bodyPr/>
        <a:lstStyle/>
        <a:p>
          <a:r>
            <a:rPr lang="en-GB" sz="2800" dirty="0"/>
            <a:t>Number-free zones</a:t>
          </a:r>
        </a:p>
      </dgm:t>
    </dgm:pt>
    <dgm:pt modelId="{5C0F8748-51BF-4627-A061-17D30B5A6286}" type="parTrans" cxnId="{9657D0EA-8D07-4B4E-8EA4-B988E8D141DC}">
      <dgm:prSet/>
      <dgm:spPr/>
      <dgm:t>
        <a:bodyPr/>
        <a:lstStyle/>
        <a:p>
          <a:endParaRPr lang="en-GB"/>
        </a:p>
      </dgm:t>
    </dgm:pt>
    <dgm:pt modelId="{A46EC9A6-366C-4D6A-AB40-A4734EA1B135}" type="sibTrans" cxnId="{9657D0EA-8D07-4B4E-8EA4-B988E8D141DC}">
      <dgm:prSet/>
      <dgm:spPr/>
      <dgm:t>
        <a:bodyPr/>
        <a:lstStyle/>
        <a:p>
          <a:endParaRPr lang="en-GB"/>
        </a:p>
      </dgm:t>
    </dgm:pt>
    <dgm:pt modelId="{F9962CBD-EFBC-4DDA-B1E7-500C6EED3585}">
      <dgm:prSet phldrT="[Text]" custT="1"/>
      <dgm:spPr/>
      <dgm:t>
        <a:bodyPr/>
        <a:lstStyle/>
        <a:p>
          <a:r>
            <a:rPr lang="en-GB" sz="2800" dirty="0"/>
            <a:t>Answer-free zones</a:t>
          </a:r>
        </a:p>
      </dgm:t>
    </dgm:pt>
    <dgm:pt modelId="{2A2C6DE6-05A5-4CDC-98EC-254D07DD81FA}" type="parTrans" cxnId="{D281FA3E-9712-4BA9-8A0D-C874D57CD1FA}">
      <dgm:prSet/>
      <dgm:spPr/>
      <dgm:t>
        <a:bodyPr/>
        <a:lstStyle/>
        <a:p>
          <a:endParaRPr lang="en-GB"/>
        </a:p>
      </dgm:t>
    </dgm:pt>
    <dgm:pt modelId="{D0853106-2B0D-4403-B137-27D32D4E607C}" type="sibTrans" cxnId="{D281FA3E-9712-4BA9-8A0D-C874D57CD1FA}">
      <dgm:prSet/>
      <dgm:spPr/>
      <dgm:t>
        <a:bodyPr/>
        <a:lstStyle/>
        <a:p>
          <a:endParaRPr lang="en-GB"/>
        </a:p>
      </dgm:t>
    </dgm:pt>
    <dgm:pt modelId="{63B8BAAE-1731-40C3-B680-336E21889FDE}">
      <dgm:prSet custT="1"/>
      <dgm:spPr/>
      <dgm:t>
        <a:bodyPr/>
        <a:lstStyle/>
        <a:p>
          <a:r>
            <a:rPr lang="en-GB" sz="2800" dirty="0"/>
            <a:t>Full problem</a:t>
          </a:r>
        </a:p>
      </dgm:t>
    </dgm:pt>
    <dgm:pt modelId="{C839B423-47DB-4C25-88E6-0D149BD0C8D2}" type="parTrans" cxnId="{237292DA-3F91-41D6-940A-4024B47763AC}">
      <dgm:prSet/>
      <dgm:spPr/>
      <dgm:t>
        <a:bodyPr/>
        <a:lstStyle/>
        <a:p>
          <a:endParaRPr lang="en-GB"/>
        </a:p>
      </dgm:t>
    </dgm:pt>
    <dgm:pt modelId="{106B8211-2391-42EA-908A-A467C7647699}" type="sibTrans" cxnId="{237292DA-3F91-41D6-940A-4024B47763AC}">
      <dgm:prSet/>
      <dgm:spPr/>
      <dgm:t>
        <a:bodyPr/>
        <a:lstStyle/>
        <a:p>
          <a:endParaRPr lang="en-GB"/>
        </a:p>
      </dgm:t>
    </dgm:pt>
    <dgm:pt modelId="{9885FFD9-3869-4E29-9144-2A2411FFE13B}">
      <dgm:prSet/>
      <dgm:spPr/>
      <dgm:t>
        <a:bodyPr/>
        <a:lstStyle/>
        <a:p>
          <a:r>
            <a:rPr lang="en-GB" dirty="0"/>
            <a:t>Teach the mathematical concept/skill being tested within the question</a:t>
          </a:r>
        </a:p>
      </dgm:t>
    </dgm:pt>
    <dgm:pt modelId="{0EE9E9AB-B487-4325-AA26-2F909C20793A}" type="parTrans" cxnId="{70CECABF-0FB2-492B-BDE3-E4663653E7FE}">
      <dgm:prSet/>
      <dgm:spPr/>
      <dgm:t>
        <a:bodyPr/>
        <a:lstStyle/>
        <a:p>
          <a:endParaRPr lang="en-GB"/>
        </a:p>
      </dgm:t>
    </dgm:pt>
    <dgm:pt modelId="{B99544AF-7F3A-44C6-B747-275DFEBD5069}" type="sibTrans" cxnId="{70CECABF-0FB2-492B-BDE3-E4663653E7FE}">
      <dgm:prSet/>
      <dgm:spPr/>
      <dgm:t>
        <a:bodyPr/>
        <a:lstStyle/>
        <a:p>
          <a:endParaRPr lang="en-GB"/>
        </a:p>
      </dgm:t>
    </dgm:pt>
    <dgm:pt modelId="{030E53F3-3E06-4D64-8795-6E8AD74FCA49}" type="pres">
      <dgm:prSet presAssocID="{B4B9D35A-67AD-4823-ADE9-55DCF7448BE1}" presName="Name0" presStyleCnt="0">
        <dgm:presLayoutVars>
          <dgm:chMax val="11"/>
          <dgm:chPref val="11"/>
          <dgm:dir/>
          <dgm:resizeHandles/>
        </dgm:presLayoutVars>
      </dgm:prSet>
      <dgm:spPr/>
    </dgm:pt>
    <dgm:pt modelId="{0FE79976-091F-4443-8E05-F2C02E53F1E7}" type="pres">
      <dgm:prSet presAssocID="{63B8BAAE-1731-40C3-B680-336E21889FDE}" presName="Accent5" presStyleCnt="0"/>
      <dgm:spPr/>
    </dgm:pt>
    <dgm:pt modelId="{406255CE-3CF6-4BDF-A520-93E914F897DE}" type="pres">
      <dgm:prSet presAssocID="{63B8BAAE-1731-40C3-B680-336E21889FDE}" presName="Accent" presStyleLbl="node1" presStyleIdx="0" presStyleCnt="5"/>
      <dgm:spPr>
        <a:solidFill>
          <a:srgbClr val="00B050"/>
        </a:solidFill>
      </dgm:spPr>
    </dgm:pt>
    <dgm:pt modelId="{A17E6014-EA00-476D-9C54-05A7AE61128B}" type="pres">
      <dgm:prSet presAssocID="{63B8BAAE-1731-40C3-B680-336E21889FDE}" presName="ParentBackground5" presStyleCnt="0"/>
      <dgm:spPr/>
    </dgm:pt>
    <dgm:pt modelId="{9F6CA228-AAC2-4CE5-8CC5-713B2C1FB8FF}" type="pres">
      <dgm:prSet presAssocID="{63B8BAAE-1731-40C3-B680-336E21889FDE}" presName="ParentBackground" presStyleLbl="fgAcc1" presStyleIdx="0" presStyleCnt="5"/>
      <dgm:spPr/>
    </dgm:pt>
    <dgm:pt modelId="{ACCE9E52-ABCD-4944-9E5C-30C40F7320C3}" type="pres">
      <dgm:prSet presAssocID="{63B8BAAE-1731-40C3-B680-336E21889FDE}" presName="Parent5" presStyleLbl="revTx" presStyleIdx="0" presStyleCnt="0">
        <dgm:presLayoutVars>
          <dgm:chMax val="1"/>
          <dgm:chPref val="1"/>
          <dgm:bulletEnabled val="1"/>
        </dgm:presLayoutVars>
      </dgm:prSet>
      <dgm:spPr/>
    </dgm:pt>
    <dgm:pt modelId="{F9D40742-994E-4AFF-8647-734A501E187E}" type="pres">
      <dgm:prSet presAssocID="{F9962CBD-EFBC-4DDA-B1E7-500C6EED3585}" presName="Accent4" presStyleCnt="0"/>
      <dgm:spPr/>
    </dgm:pt>
    <dgm:pt modelId="{D0A97E5C-AC7A-4AB2-852E-1C04449AC4FB}" type="pres">
      <dgm:prSet presAssocID="{F9962CBD-EFBC-4DDA-B1E7-500C6EED3585}" presName="Accent" presStyleLbl="node1" presStyleIdx="1" presStyleCnt="5"/>
      <dgm:spPr>
        <a:solidFill>
          <a:srgbClr val="00B0F0"/>
        </a:solidFill>
      </dgm:spPr>
    </dgm:pt>
    <dgm:pt modelId="{7CEED4DC-918A-4FE9-BAB4-FE59B107E5C8}" type="pres">
      <dgm:prSet presAssocID="{F9962CBD-EFBC-4DDA-B1E7-500C6EED3585}" presName="ParentBackground4" presStyleCnt="0"/>
      <dgm:spPr/>
    </dgm:pt>
    <dgm:pt modelId="{1577B1E4-2EEF-473F-87C3-2AC0B2EE8E57}" type="pres">
      <dgm:prSet presAssocID="{F9962CBD-EFBC-4DDA-B1E7-500C6EED3585}" presName="ParentBackground" presStyleLbl="fgAcc1" presStyleIdx="1" presStyleCnt="5" custLinFactNeighborX="1146" custLinFactNeighborY="-1720"/>
      <dgm:spPr/>
    </dgm:pt>
    <dgm:pt modelId="{5A568378-B387-415B-A1C9-0DE3AD2DFABE}" type="pres">
      <dgm:prSet presAssocID="{F9962CBD-EFBC-4DDA-B1E7-500C6EED3585}" presName="Parent4" presStyleLbl="revTx" presStyleIdx="0" presStyleCnt="0">
        <dgm:presLayoutVars>
          <dgm:chMax val="1"/>
          <dgm:chPref val="1"/>
          <dgm:bulletEnabled val="1"/>
        </dgm:presLayoutVars>
      </dgm:prSet>
      <dgm:spPr/>
    </dgm:pt>
    <dgm:pt modelId="{E6F913AF-8AA7-49A5-81A4-2BFD6C7D6116}" type="pres">
      <dgm:prSet presAssocID="{1D2DB3E4-4271-493B-B83E-148B5559DAA5}" presName="Accent3" presStyleCnt="0"/>
      <dgm:spPr/>
    </dgm:pt>
    <dgm:pt modelId="{874EC14F-F70E-49C2-BC88-4DD5BFA045B1}" type="pres">
      <dgm:prSet presAssocID="{1D2DB3E4-4271-493B-B83E-148B5559DAA5}" presName="Accent" presStyleLbl="node1" presStyleIdx="2" presStyleCnt="5"/>
      <dgm:spPr>
        <a:solidFill>
          <a:srgbClr val="FFFF00"/>
        </a:solidFill>
      </dgm:spPr>
    </dgm:pt>
    <dgm:pt modelId="{8DE9C6E5-4B1D-4280-91BC-B614058CF4A8}" type="pres">
      <dgm:prSet presAssocID="{1D2DB3E4-4271-493B-B83E-148B5559DAA5}" presName="ParentBackground3" presStyleCnt="0"/>
      <dgm:spPr/>
    </dgm:pt>
    <dgm:pt modelId="{45E2A76E-6CE9-46A9-91A5-EED7EF857AF2}" type="pres">
      <dgm:prSet presAssocID="{1D2DB3E4-4271-493B-B83E-148B5559DAA5}" presName="ParentBackground" presStyleLbl="fgAcc1" presStyleIdx="2" presStyleCnt="5"/>
      <dgm:spPr/>
    </dgm:pt>
    <dgm:pt modelId="{670F2574-E1EE-4C78-B774-98889C176B0B}" type="pres">
      <dgm:prSet presAssocID="{1D2DB3E4-4271-493B-B83E-148B5559DAA5}" presName="Parent3" presStyleLbl="revTx" presStyleIdx="0" presStyleCnt="0">
        <dgm:presLayoutVars>
          <dgm:chMax val="1"/>
          <dgm:chPref val="1"/>
          <dgm:bulletEnabled val="1"/>
        </dgm:presLayoutVars>
      </dgm:prSet>
      <dgm:spPr/>
    </dgm:pt>
    <dgm:pt modelId="{FC7F3D8A-B1A5-4239-9090-0210CBECF981}" type="pres">
      <dgm:prSet presAssocID="{D715BAA4-65BB-4333-B9AD-03EC2FEF815A}" presName="Accent2" presStyleCnt="0"/>
      <dgm:spPr/>
    </dgm:pt>
    <dgm:pt modelId="{479E8DD8-45C5-49D1-BCE2-981F67C9F11D}" type="pres">
      <dgm:prSet presAssocID="{D715BAA4-65BB-4333-B9AD-03EC2FEF815A}" presName="Accent" presStyleLbl="node1" presStyleIdx="3" presStyleCnt="5"/>
      <dgm:spPr>
        <a:solidFill>
          <a:srgbClr val="FF0000"/>
        </a:solidFill>
      </dgm:spPr>
    </dgm:pt>
    <dgm:pt modelId="{ED0606C9-EEEC-4F0D-B470-974D61F8E160}" type="pres">
      <dgm:prSet presAssocID="{D715BAA4-65BB-4333-B9AD-03EC2FEF815A}" presName="ParentBackground2" presStyleCnt="0"/>
      <dgm:spPr/>
    </dgm:pt>
    <dgm:pt modelId="{4EFA10FA-2857-48EE-844F-4939C8159F00}" type="pres">
      <dgm:prSet presAssocID="{D715BAA4-65BB-4333-B9AD-03EC2FEF815A}" presName="ParentBackground" presStyleLbl="fgAcc1" presStyleIdx="3" presStyleCnt="5"/>
      <dgm:spPr/>
    </dgm:pt>
    <dgm:pt modelId="{03A5894B-F5AB-4D51-BC62-ED060E385857}" type="pres">
      <dgm:prSet presAssocID="{D715BAA4-65BB-4333-B9AD-03EC2FEF815A}" presName="Parent2" presStyleLbl="revTx" presStyleIdx="0" presStyleCnt="0">
        <dgm:presLayoutVars>
          <dgm:chMax val="1"/>
          <dgm:chPref val="1"/>
          <dgm:bulletEnabled val="1"/>
        </dgm:presLayoutVars>
      </dgm:prSet>
      <dgm:spPr/>
    </dgm:pt>
    <dgm:pt modelId="{F61C239C-5FFC-41E7-B124-E678209B61D2}" type="pres">
      <dgm:prSet presAssocID="{9885FFD9-3869-4E29-9144-2A2411FFE13B}" presName="Accent1" presStyleCnt="0"/>
      <dgm:spPr/>
    </dgm:pt>
    <dgm:pt modelId="{F8652F0A-9B41-4998-921F-88E2DADCCA80}" type="pres">
      <dgm:prSet presAssocID="{9885FFD9-3869-4E29-9144-2A2411FFE13B}" presName="Accent" presStyleLbl="node1" presStyleIdx="4" presStyleCnt="5"/>
      <dgm:spPr/>
    </dgm:pt>
    <dgm:pt modelId="{23974F0A-CB3A-415C-A652-B090FFC99931}" type="pres">
      <dgm:prSet presAssocID="{9885FFD9-3869-4E29-9144-2A2411FFE13B}" presName="ParentBackground1" presStyleCnt="0"/>
      <dgm:spPr/>
    </dgm:pt>
    <dgm:pt modelId="{F2D0657E-FA27-46FB-B797-A41B3FC73954}" type="pres">
      <dgm:prSet presAssocID="{9885FFD9-3869-4E29-9144-2A2411FFE13B}" presName="ParentBackground" presStyleLbl="fgAcc1" presStyleIdx="4" presStyleCnt="5"/>
      <dgm:spPr/>
    </dgm:pt>
    <dgm:pt modelId="{C0FEB17C-AD89-4C71-B779-917781057A35}" type="pres">
      <dgm:prSet presAssocID="{9885FFD9-3869-4E29-9144-2A2411FFE13B}" presName="Parent1" presStyleLbl="revTx" presStyleIdx="0" presStyleCnt="0">
        <dgm:presLayoutVars>
          <dgm:chMax val="1"/>
          <dgm:chPref val="1"/>
          <dgm:bulletEnabled val="1"/>
        </dgm:presLayoutVars>
      </dgm:prSet>
      <dgm:spPr/>
    </dgm:pt>
  </dgm:ptLst>
  <dgm:cxnLst>
    <dgm:cxn modelId="{F4D8CC13-E082-49B1-B334-CE3D13E0E473}" type="presOf" srcId="{63B8BAAE-1731-40C3-B680-336E21889FDE}" destId="{ACCE9E52-ABCD-4944-9E5C-30C40F7320C3}" srcOrd="1" destOrd="0" presId="urn:microsoft.com/office/officeart/2011/layout/CircleProcess"/>
    <dgm:cxn modelId="{D281FA3E-9712-4BA9-8A0D-C874D57CD1FA}" srcId="{B4B9D35A-67AD-4823-ADE9-55DCF7448BE1}" destId="{F9962CBD-EFBC-4DDA-B1E7-500C6EED3585}" srcOrd="3" destOrd="0" parTransId="{2A2C6DE6-05A5-4CDC-98EC-254D07DD81FA}" sibTransId="{D0853106-2B0D-4403-B137-27D32D4E607C}"/>
    <dgm:cxn modelId="{0A425D5E-B5C7-4189-80A7-5277472CC786}" srcId="{B4B9D35A-67AD-4823-ADE9-55DCF7448BE1}" destId="{D715BAA4-65BB-4333-B9AD-03EC2FEF815A}" srcOrd="1" destOrd="0" parTransId="{4EC2423D-0411-4F8E-A2DB-8D21A80633A4}" sibTransId="{712A3576-9292-4413-B628-55706CAE8953}"/>
    <dgm:cxn modelId="{F1D91664-A779-4F77-9B44-A1B39EEB0A28}" type="presOf" srcId="{1D2DB3E4-4271-493B-B83E-148B5559DAA5}" destId="{45E2A76E-6CE9-46A9-91A5-EED7EF857AF2}" srcOrd="0" destOrd="0" presId="urn:microsoft.com/office/officeart/2011/layout/CircleProcess"/>
    <dgm:cxn modelId="{05E3B34A-ACED-4BC6-A466-97DC8C629ADF}" type="presOf" srcId="{D715BAA4-65BB-4333-B9AD-03EC2FEF815A}" destId="{03A5894B-F5AB-4D51-BC62-ED060E385857}" srcOrd="1" destOrd="0" presId="urn:microsoft.com/office/officeart/2011/layout/CircleProcess"/>
    <dgm:cxn modelId="{160BF94A-CB7B-4A06-9456-A38EF2AA8804}" type="presOf" srcId="{1D2DB3E4-4271-493B-B83E-148B5559DAA5}" destId="{670F2574-E1EE-4C78-B774-98889C176B0B}" srcOrd="1" destOrd="0" presId="urn:microsoft.com/office/officeart/2011/layout/CircleProcess"/>
    <dgm:cxn modelId="{CBBABB7A-E148-47AF-AD5F-23406960A65D}" type="presOf" srcId="{B4B9D35A-67AD-4823-ADE9-55DCF7448BE1}" destId="{030E53F3-3E06-4D64-8795-6E8AD74FCA49}" srcOrd="0" destOrd="0" presId="urn:microsoft.com/office/officeart/2011/layout/CircleProcess"/>
    <dgm:cxn modelId="{1DA2FC9B-E860-4204-BDED-992C635BE24B}" type="presOf" srcId="{F9962CBD-EFBC-4DDA-B1E7-500C6EED3585}" destId="{5A568378-B387-415B-A1C9-0DE3AD2DFABE}" srcOrd="1" destOrd="0" presId="urn:microsoft.com/office/officeart/2011/layout/CircleProcess"/>
    <dgm:cxn modelId="{8921959F-E77D-4477-9B59-AE2E3852A955}" type="presOf" srcId="{F9962CBD-EFBC-4DDA-B1E7-500C6EED3585}" destId="{1577B1E4-2EEF-473F-87C3-2AC0B2EE8E57}" srcOrd="0" destOrd="0" presId="urn:microsoft.com/office/officeart/2011/layout/CircleProcess"/>
    <dgm:cxn modelId="{70CECABF-0FB2-492B-BDE3-E4663653E7FE}" srcId="{B4B9D35A-67AD-4823-ADE9-55DCF7448BE1}" destId="{9885FFD9-3869-4E29-9144-2A2411FFE13B}" srcOrd="0" destOrd="0" parTransId="{0EE9E9AB-B487-4325-AA26-2F909C20793A}" sibTransId="{B99544AF-7F3A-44C6-B747-275DFEBD5069}"/>
    <dgm:cxn modelId="{237292DA-3F91-41D6-940A-4024B47763AC}" srcId="{B4B9D35A-67AD-4823-ADE9-55DCF7448BE1}" destId="{63B8BAAE-1731-40C3-B680-336E21889FDE}" srcOrd="4" destOrd="0" parTransId="{C839B423-47DB-4C25-88E6-0D149BD0C8D2}" sibTransId="{106B8211-2391-42EA-908A-A467C7647699}"/>
    <dgm:cxn modelId="{9657D0EA-8D07-4B4E-8EA4-B988E8D141DC}" srcId="{B4B9D35A-67AD-4823-ADE9-55DCF7448BE1}" destId="{1D2DB3E4-4271-493B-B83E-148B5559DAA5}" srcOrd="2" destOrd="0" parTransId="{5C0F8748-51BF-4627-A061-17D30B5A6286}" sibTransId="{A46EC9A6-366C-4D6A-AB40-A4734EA1B135}"/>
    <dgm:cxn modelId="{F3D2F4EB-9AC0-45A4-99AF-6B16FFDEC3F6}" type="presOf" srcId="{9885FFD9-3869-4E29-9144-2A2411FFE13B}" destId="{F2D0657E-FA27-46FB-B797-A41B3FC73954}" srcOrd="0" destOrd="0" presId="urn:microsoft.com/office/officeart/2011/layout/CircleProcess"/>
    <dgm:cxn modelId="{BBA745EE-F7C7-4986-A2BA-FD595EA764F4}" type="presOf" srcId="{9885FFD9-3869-4E29-9144-2A2411FFE13B}" destId="{C0FEB17C-AD89-4C71-B779-917781057A35}" srcOrd="1" destOrd="0" presId="urn:microsoft.com/office/officeart/2011/layout/CircleProcess"/>
    <dgm:cxn modelId="{D182CCEE-5FB6-4F12-A9D2-DEB1674E5A5B}" type="presOf" srcId="{D715BAA4-65BB-4333-B9AD-03EC2FEF815A}" destId="{4EFA10FA-2857-48EE-844F-4939C8159F00}" srcOrd="0" destOrd="0" presId="urn:microsoft.com/office/officeart/2011/layout/CircleProcess"/>
    <dgm:cxn modelId="{91F39BF8-3B14-4134-9057-081457460988}" type="presOf" srcId="{63B8BAAE-1731-40C3-B680-336E21889FDE}" destId="{9F6CA228-AAC2-4CE5-8CC5-713B2C1FB8FF}" srcOrd="0" destOrd="0" presId="urn:microsoft.com/office/officeart/2011/layout/CircleProcess"/>
    <dgm:cxn modelId="{76025782-5047-40C0-8658-DC81366AD734}" type="presParOf" srcId="{030E53F3-3E06-4D64-8795-6E8AD74FCA49}" destId="{0FE79976-091F-4443-8E05-F2C02E53F1E7}" srcOrd="0" destOrd="0" presId="urn:microsoft.com/office/officeart/2011/layout/CircleProcess"/>
    <dgm:cxn modelId="{D0CA8184-AF17-41C5-B835-11DB8BE351EC}" type="presParOf" srcId="{0FE79976-091F-4443-8E05-F2C02E53F1E7}" destId="{406255CE-3CF6-4BDF-A520-93E914F897DE}" srcOrd="0" destOrd="0" presId="urn:microsoft.com/office/officeart/2011/layout/CircleProcess"/>
    <dgm:cxn modelId="{5A2F4F74-BCE8-4D04-B845-20FF806601A4}" type="presParOf" srcId="{030E53F3-3E06-4D64-8795-6E8AD74FCA49}" destId="{A17E6014-EA00-476D-9C54-05A7AE61128B}" srcOrd="1" destOrd="0" presId="urn:microsoft.com/office/officeart/2011/layout/CircleProcess"/>
    <dgm:cxn modelId="{31FF102D-A71F-4637-8401-863CA2D21F5A}" type="presParOf" srcId="{A17E6014-EA00-476D-9C54-05A7AE61128B}" destId="{9F6CA228-AAC2-4CE5-8CC5-713B2C1FB8FF}" srcOrd="0" destOrd="0" presId="urn:microsoft.com/office/officeart/2011/layout/CircleProcess"/>
    <dgm:cxn modelId="{F2E25417-D046-44EA-9D28-2DE22C48EBC1}" type="presParOf" srcId="{030E53F3-3E06-4D64-8795-6E8AD74FCA49}" destId="{ACCE9E52-ABCD-4944-9E5C-30C40F7320C3}" srcOrd="2" destOrd="0" presId="urn:microsoft.com/office/officeart/2011/layout/CircleProcess"/>
    <dgm:cxn modelId="{915B9AFE-4EF9-489D-A30B-35460DD3C927}" type="presParOf" srcId="{030E53F3-3E06-4D64-8795-6E8AD74FCA49}" destId="{F9D40742-994E-4AFF-8647-734A501E187E}" srcOrd="3" destOrd="0" presId="urn:microsoft.com/office/officeart/2011/layout/CircleProcess"/>
    <dgm:cxn modelId="{012D54EA-F819-43FC-B6A3-9B47050F29CB}" type="presParOf" srcId="{F9D40742-994E-4AFF-8647-734A501E187E}" destId="{D0A97E5C-AC7A-4AB2-852E-1C04449AC4FB}" srcOrd="0" destOrd="0" presId="urn:microsoft.com/office/officeart/2011/layout/CircleProcess"/>
    <dgm:cxn modelId="{A5347E08-EE72-444A-B53D-149CBCEA167C}" type="presParOf" srcId="{030E53F3-3E06-4D64-8795-6E8AD74FCA49}" destId="{7CEED4DC-918A-4FE9-BAB4-FE59B107E5C8}" srcOrd="4" destOrd="0" presId="urn:microsoft.com/office/officeart/2011/layout/CircleProcess"/>
    <dgm:cxn modelId="{627B4D2E-BB64-4CD8-92E2-946C06AC012A}" type="presParOf" srcId="{7CEED4DC-918A-4FE9-BAB4-FE59B107E5C8}" destId="{1577B1E4-2EEF-473F-87C3-2AC0B2EE8E57}" srcOrd="0" destOrd="0" presId="urn:microsoft.com/office/officeart/2011/layout/CircleProcess"/>
    <dgm:cxn modelId="{D154EBFB-1936-4273-A2AD-3577FD915604}" type="presParOf" srcId="{030E53F3-3E06-4D64-8795-6E8AD74FCA49}" destId="{5A568378-B387-415B-A1C9-0DE3AD2DFABE}" srcOrd="5" destOrd="0" presId="urn:microsoft.com/office/officeart/2011/layout/CircleProcess"/>
    <dgm:cxn modelId="{E8EF6607-DC10-4CC5-B730-7274F11DFAFA}" type="presParOf" srcId="{030E53F3-3E06-4D64-8795-6E8AD74FCA49}" destId="{E6F913AF-8AA7-49A5-81A4-2BFD6C7D6116}" srcOrd="6" destOrd="0" presId="urn:microsoft.com/office/officeart/2011/layout/CircleProcess"/>
    <dgm:cxn modelId="{BD6E2BF9-7C0B-44D5-B145-BBD587C7ED1B}" type="presParOf" srcId="{E6F913AF-8AA7-49A5-81A4-2BFD6C7D6116}" destId="{874EC14F-F70E-49C2-BC88-4DD5BFA045B1}" srcOrd="0" destOrd="0" presId="urn:microsoft.com/office/officeart/2011/layout/CircleProcess"/>
    <dgm:cxn modelId="{3A10A019-A5B1-4C5B-9E26-6FDEBC3F9CE1}" type="presParOf" srcId="{030E53F3-3E06-4D64-8795-6E8AD74FCA49}" destId="{8DE9C6E5-4B1D-4280-91BC-B614058CF4A8}" srcOrd="7" destOrd="0" presId="urn:microsoft.com/office/officeart/2011/layout/CircleProcess"/>
    <dgm:cxn modelId="{175631EB-83CB-4192-8BA3-B251FDA41F28}" type="presParOf" srcId="{8DE9C6E5-4B1D-4280-91BC-B614058CF4A8}" destId="{45E2A76E-6CE9-46A9-91A5-EED7EF857AF2}" srcOrd="0" destOrd="0" presId="urn:microsoft.com/office/officeart/2011/layout/CircleProcess"/>
    <dgm:cxn modelId="{2926524E-27CE-4F12-91F3-2C4F1AD8BE20}" type="presParOf" srcId="{030E53F3-3E06-4D64-8795-6E8AD74FCA49}" destId="{670F2574-E1EE-4C78-B774-98889C176B0B}" srcOrd="8" destOrd="0" presId="urn:microsoft.com/office/officeart/2011/layout/CircleProcess"/>
    <dgm:cxn modelId="{8810DF5F-D5F5-4C68-8154-C674B97AB1E4}" type="presParOf" srcId="{030E53F3-3E06-4D64-8795-6E8AD74FCA49}" destId="{FC7F3D8A-B1A5-4239-9090-0210CBECF981}" srcOrd="9" destOrd="0" presId="urn:microsoft.com/office/officeart/2011/layout/CircleProcess"/>
    <dgm:cxn modelId="{1664E06D-7C67-4293-833C-E537B42B03CE}" type="presParOf" srcId="{FC7F3D8A-B1A5-4239-9090-0210CBECF981}" destId="{479E8DD8-45C5-49D1-BCE2-981F67C9F11D}" srcOrd="0" destOrd="0" presId="urn:microsoft.com/office/officeart/2011/layout/CircleProcess"/>
    <dgm:cxn modelId="{A559D313-A489-4C76-8CBC-62FCE06A31E2}" type="presParOf" srcId="{030E53F3-3E06-4D64-8795-6E8AD74FCA49}" destId="{ED0606C9-EEEC-4F0D-B470-974D61F8E160}" srcOrd="10" destOrd="0" presId="urn:microsoft.com/office/officeart/2011/layout/CircleProcess"/>
    <dgm:cxn modelId="{D1F8D4E9-D4C8-4E32-B332-43B94D4018CA}" type="presParOf" srcId="{ED0606C9-EEEC-4F0D-B470-974D61F8E160}" destId="{4EFA10FA-2857-48EE-844F-4939C8159F00}" srcOrd="0" destOrd="0" presId="urn:microsoft.com/office/officeart/2011/layout/CircleProcess"/>
    <dgm:cxn modelId="{ECDED8E1-3AF7-48BE-A149-680461E85A7B}" type="presParOf" srcId="{030E53F3-3E06-4D64-8795-6E8AD74FCA49}" destId="{03A5894B-F5AB-4D51-BC62-ED060E385857}" srcOrd="11" destOrd="0" presId="urn:microsoft.com/office/officeart/2011/layout/CircleProcess"/>
    <dgm:cxn modelId="{F202E2C7-6E3A-41A2-90BD-27741957AD53}" type="presParOf" srcId="{030E53F3-3E06-4D64-8795-6E8AD74FCA49}" destId="{F61C239C-5FFC-41E7-B124-E678209B61D2}" srcOrd="12" destOrd="0" presId="urn:microsoft.com/office/officeart/2011/layout/CircleProcess"/>
    <dgm:cxn modelId="{178F72D8-C6E0-486F-BAC5-A78981D5B767}" type="presParOf" srcId="{F61C239C-5FFC-41E7-B124-E678209B61D2}" destId="{F8652F0A-9B41-4998-921F-88E2DADCCA80}" srcOrd="0" destOrd="0" presId="urn:microsoft.com/office/officeart/2011/layout/CircleProcess"/>
    <dgm:cxn modelId="{33F93815-30F6-44D8-913A-0EC90CF24487}" type="presParOf" srcId="{030E53F3-3E06-4D64-8795-6E8AD74FCA49}" destId="{23974F0A-CB3A-415C-A652-B090FFC99931}" srcOrd="13" destOrd="0" presId="urn:microsoft.com/office/officeart/2011/layout/CircleProcess"/>
    <dgm:cxn modelId="{00937747-6473-43A7-9797-957907E83154}" type="presParOf" srcId="{23974F0A-CB3A-415C-A652-B090FFC99931}" destId="{F2D0657E-FA27-46FB-B797-A41B3FC73954}" srcOrd="0" destOrd="0" presId="urn:microsoft.com/office/officeart/2011/layout/CircleProcess"/>
    <dgm:cxn modelId="{EE8118CB-8481-414F-927B-B3F5957EB802}" type="presParOf" srcId="{030E53F3-3E06-4D64-8795-6E8AD74FCA49}" destId="{C0FEB17C-AD89-4C71-B779-917781057A35}" srcOrd="14"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55CE-3CF6-4BDF-A520-93E914F897DE}">
      <dsp:nvSpPr>
        <dsp:cNvPr id="0" name=""/>
        <dsp:cNvSpPr/>
      </dsp:nvSpPr>
      <dsp:spPr>
        <a:xfrm>
          <a:off x="9480947" y="1428503"/>
          <a:ext cx="2161810" cy="216216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A228-AAC2-4CE5-8CC5-713B2C1FB8FF}">
      <dsp:nvSpPr>
        <dsp:cNvPr id="0" name=""/>
        <dsp:cNvSpPr/>
      </dsp:nvSpPr>
      <dsp:spPr>
        <a:xfrm>
          <a:off x="9552279"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Full problem</a:t>
          </a:r>
        </a:p>
      </dsp:txBody>
      <dsp:txXfrm>
        <a:off x="9841057" y="1788927"/>
        <a:ext cx="1441590" cy="1441316"/>
      </dsp:txXfrm>
    </dsp:sp>
    <dsp:sp modelId="{D0A97E5C-AC7A-4AB2-852E-1C04449AC4FB}">
      <dsp:nvSpPr>
        <dsp:cNvPr id="0" name=""/>
        <dsp:cNvSpPr/>
      </dsp:nvSpPr>
      <dsp:spPr>
        <a:xfrm rot="2700000">
          <a:off x="7245630" y="1428615"/>
          <a:ext cx="2161560" cy="2161560"/>
        </a:xfrm>
        <a:prstGeom prst="teardrop">
          <a:avLst>
            <a:gd name="adj" fmla="val 1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7B1E4-2EEF-473F-87C3-2AC0B2EE8E57}">
      <dsp:nvSpPr>
        <dsp:cNvPr id="0" name=""/>
        <dsp:cNvSpPr/>
      </dsp:nvSpPr>
      <dsp:spPr>
        <a:xfrm>
          <a:off x="7342264" y="1465879"/>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Answer-free zones</a:t>
          </a:r>
        </a:p>
      </dsp:txBody>
      <dsp:txXfrm>
        <a:off x="7629891" y="1754218"/>
        <a:ext cx="1441590" cy="1441316"/>
      </dsp:txXfrm>
    </dsp:sp>
    <dsp:sp modelId="{874EC14F-F70E-49C2-BC88-4DD5BFA045B1}">
      <dsp:nvSpPr>
        <dsp:cNvPr id="0" name=""/>
        <dsp:cNvSpPr/>
      </dsp:nvSpPr>
      <dsp:spPr>
        <a:xfrm rot="2700000">
          <a:off x="5012488" y="1428615"/>
          <a:ext cx="2161560" cy="2161560"/>
        </a:xfrm>
        <a:prstGeom prst="teardrop">
          <a:avLst>
            <a:gd name="adj" fmla="val 10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2A76E-6CE9-46A9-91A5-EED7EF857AF2}">
      <dsp:nvSpPr>
        <dsp:cNvPr id="0" name=""/>
        <dsp:cNvSpPr/>
      </dsp:nvSpPr>
      <dsp:spPr>
        <a:xfrm>
          <a:off x="5084845"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Number-free zones</a:t>
          </a:r>
        </a:p>
      </dsp:txBody>
      <dsp:txXfrm>
        <a:off x="5372473" y="1788927"/>
        <a:ext cx="1441590" cy="1441316"/>
      </dsp:txXfrm>
    </dsp:sp>
    <dsp:sp modelId="{479E8DD8-45C5-49D1-BCE2-981F67C9F11D}">
      <dsp:nvSpPr>
        <dsp:cNvPr id="0" name=""/>
        <dsp:cNvSpPr/>
      </dsp:nvSpPr>
      <dsp:spPr>
        <a:xfrm rot="2700000">
          <a:off x="2778196" y="1428615"/>
          <a:ext cx="2161560" cy="2161560"/>
        </a:xfrm>
        <a:prstGeom prst="teardrop">
          <a:avLst>
            <a:gd name="adj" fmla="val 1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A10FA-2857-48EE-844F-4939C8159F00}">
      <dsp:nvSpPr>
        <dsp:cNvPr id="0" name=""/>
        <dsp:cNvSpPr/>
      </dsp:nvSpPr>
      <dsp:spPr>
        <a:xfrm>
          <a:off x="2850553" y="1500588"/>
          <a:ext cx="2017996" cy="2017994"/>
        </a:xfrm>
        <a:prstGeom prst="ellipse">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Embed vocabulary</a:t>
          </a:r>
        </a:p>
      </dsp:txBody>
      <dsp:txXfrm>
        <a:off x="3139331" y="1788927"/>
        <a:ext cx="1441590" cy="1441316"/>
      </dsp:txXfrm>
    </dsp:sp>
    <dsp:sp modelId="{F8652F0A-9B41-4998-921F-88E2DADCCA80}">
      <dsp:nvSpPr>
        <dsp:cNvPr id="0" name=""/>
        <dsp:cNvSpPr/>
      </dsp:nvSpPr>
      <dsp:spPr>
        <a:xfrm rot="2700000">
          <a:off x="543903" y="1428615"/>
          <a:ext cx="2161560" cy="216156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0657E-FA27-46FB-B797-A41B3FC73954}">
      <dsp:nvSpPr>
        <dsp:cNvPr id="0" name=""/>
        <dsp:cNvSpPr/>
      </dsp:nvSpPr>
      <dsp:spPr>
        <a:xfrm>
          <a:off x="616260"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Teach the mathematical concept/skill being tested within the question</a:t>
          </a:r>
        </a:p>
      </dsp:txBody>
      <dsp:txXfrm>
        <a:off x="905039" y="1788927"/>
        <a:ext cx="1441590" cy="144131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05/11/2019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5617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14744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003946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99898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912914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95607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30695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995619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5228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3834889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193695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412038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7A258-00DE-3E42-AD58-36FE5E0CF540}" type="slidenum">
              <a:rPr lang="en-US" smtClean="0"/>
              <a:t>3</a:t>
            </a:fld>
            <a:endParaRPr lang="en-US" dirty="0"/>
          </a:p>
        </p:txBody>
      </p:sp>
    </p:spTree>
    <p:extLst>
      <p:ext uri="{BB962C8B-B14F-4D97-AF65-F5344CB8AC3E}">
        <p14:creationId xmlns:p14="http://schemas.microsoft.com/office/powerpoint/2010/main" val="109022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140614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7653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173790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auth.pixl.org.uk/primary#!/Resources//Currency/Whole%20School%20Materials/English/Reading/Developing%20Inference%C2%A0"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October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PiXL Club Limited, 2019</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303641" y="619400"/>
            <a:ext cx="7518442" cy="1262749"/>
          </a:xfrm>
          <a:prstGeom prst="rect">
            <a:avLst/>
          </a:prstGeom>
          <a:solidFill>
            <a:srgbClr val="EDCF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Y3-4 Solving Word Problems </a:t>
            </a:r>
          </a:p>
        </p:txBody>
      </p:sp>
      <p:sp>
        <p:nvSpPr>
          <p:cNvPr id="9" name="Rectangle 8">
            <a:extLst>
              <a:ext uri="{FF2B5EF4-FFF2-40B4-BE49-F238E27FC236}">
                <a16:creationId xmlns:a16="http://schemas.microsoft.com/office/drawing/2014/main" id="{BBF23224-5A9B-4488-922E-34F24AEE54D4}"/>
              </a:ext>
            </a:extLst>
          </p:cNvPr>
          <p:cNvSpPr/>
          <p:nvPr/>
        </p:nvSpPr>
        <p:spPr>
          <a:xfrm>
            <a:off x="2548038" y="2187930"/>
            <a:ext cx="7060684" cy="126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i="1" dirty="0">
                <a:solidFill>
                  <a:srgbClr val="002060"/>
                </a:solidFill>
              </a:rPr>
              <a:t>Multiplication and Division</a:t>
            </a: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90953" y="3117954"/>
            <a:ext cx="6919496" cy="6202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450428"/>
            <a:ext cx="3560855" cy="38572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The school sports coach wants to buy some more tennis balls. A large box contains 24 tennis balls. If the sports coach orders 4 boxes, how many tennis balls will he get?</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484840"/>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96 tennis balls  </a:t>
            </a:r>
          </a:p>
        </p:txBody>
      </p:sp>
      <p:sp>
        <p:nvSpPr>
          <p:cNvPr id="13" name="Speech Bubble: Rectangle 12">
            <a:extLst>
              <a:ext uri="{FF2B5EF4-FFF2-40B4-BE49-F238E27FC236}">
                <a16:creationId xmlns:a16="http://schemas.microsoft.com/office/drawing/2014/main" id="{755BA3ED-7EC3-40BF-BD56-2FCFB1886BD5}"/>
              </a:ext>
            </a:extLst>
          </p:cNvPr>
          <p:cNvSpPr/>
          <p:nvPr/>
        </p:nvSpPr>
        <p:spPr>
          <a:xfrm>
            <a:off x="5124651" y="1985915"/>
            <a:ext cx="6310604" cy="77161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p>
          <a:p>
            <a:pPr algn="ctr"/>
            <a:r>
              <a:rPr lang="en-GB" sz="2800" dirty="0"/>
              <a:t>I could also show this as a bar model.</a:t>
            </a:r>
          </a:p>
          <a:p>
            <a:pPr algn="ctr"/>
            <a:endParaRPr lang="en-GB" sz="2400" dirty="0"/>
          </a:p>
        </p:txBody>
      </p:sp>
      <p:sp>
        <p:nvSpPr>
          <p:cNvPr id="8" name="TextBox 7"/>
          <p:cNvSpPr txBox="1"/>
          <p:nvPr/>
        </p:nvSpPr>
        <p:spPr>
          <a:xfrm>
            <a:off x="7556866" y="3170620"/>
            <a:ext cx="1187669" cy="584775"/>
          </a:xfrm>
          <a:prstGeom prst="rect">
            <a:avLst/>
          </a:prstGeom>
          <a:noFill/>
        </p:spPr>
        <p:txBody>
          <a:bodyPr wrap="square" rtlCol="0">
            <a:spAutoFit/>
          </a:bodyPr>
          <a:lstStyle/>
          <a:p>
            <a:pPr algn="ctr"/>
            <a:r>
              <a:rPr lang="en-GB" sz="3200" dirty="0"/>
              <a:t>?</a:t>
            </a:r>
          </a:p>
        </p:txBody>
      </p:sp>
      <p:sp>
        <p:nvSpPr>
          <p:cNvPr id="10" name="Rectangle 9"/>
          <p:cNvSpPr/>
          <p:nvPr/>
        </p:nvSpPr>
        <p:spPr>
          <a:xfrm>
            <a:off x="4690953" y="3738236"/>
            <a:ext cx="6919496" cy="116354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Connector 11"/>
          <p:cNvCxnSpPr>
            <a:stCxn id="8" idx="2"/>
            <a:endCxn id="10" idx="2"/>
          </p:cNvCxnSpPr>
          <p:nvPr/>
        </p:nvCxnSpPr>
        <p:spPr>
          <a:xfrm>
            <a:off x="8150701" y="3755395"/>
            <a:ext cx="0" cy="1146389"/>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6369370" y="3747145"/>
            <a:ext cx="0" cy="114573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9967009" y="3747145"/>
            <a:ext cx="0" cy="1145730"/>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5144815" y="3987384"/>
            <a:ext cx="766483" cy="584775"/>
          </a:xfrm>
          <a:prstGeom prst="rect">
            <a:avLst/>
          </a:prstGeom>
          <a:noFill/>
        </p:spPr>
        <p:txBody>
          <a:bodyPr wrap="square" rtlCol="0">
            <a:spAutoFit/>
          </a:bodyPr>
          <a:lstStyle/>
          <a:p>
            <a:r>
              <a:rPr lang="en-GB" sz="3200" dirty="0"/>
              <a:t>24</a:t>
            </a:r>
          </a:p>
        </p:txBody>
      </p:sp>
      <p:sp>
        <p:nvSpPr>
          <p:cNvPr id="17" name="TextBox 16"/>
          <p:cNvSpPr txBox="1"/>
          <p:nvPr/>
        </p:nvSpPr>
        <p:spPr>
          <a:xfrm>
            <a:off x="6961122" y="4036202"/>
            <a:ext cx="766483" cy="584775"/>
          </a:xfrm>
          <a:prstGeom prst="rect">
            <a:avLst/>
          </a:prstGeom>
          <a:noFill/>
        </p:spPr>
        <p:txBody>
          <a:bodyPr wrap="square" rtlCol="0">
            <a:spAutoFit/>
          </a:bodyPr>
          <a:lstStyle/>
          <a:p>
            <a:r>
              <a:rPr lang="en-GB" sz="3200" dirty="0"/>
              <a:t>24</a:t>
            </a:r>
          </a:p>
        </p:txBody>
      </p:sp>
      <p:sp>
        <p:nvSpPr>
          <p:cNvPr id="18" name="TextBox 17"/>
          <p:cNvSpPr txBox="1"/>
          <p:nvPr/>
        </p:nvSpPr>
        <p:spPr>
          <a:xfrm>
            <a:off x="8744535" y="4018713"/>
            <a:ext cx="766483" cy="584775"/>
          </a:xfrm>
          <a:prstGeom prst="rect">
            <a:avLst/>
          </a:prstGeom>
          <a:noFill/>
        </p:spPr>
        <p:txBody>
          <a:bodyPr wrap="square" rtlCol="0">
            <a:spAutoFit/>
          </a:bodyPr>
          <a:lstStyle/>
          <a:p>
            <a:r>
              <a:rPr lang="en-GB" sz="3200" dirty="0"/>
              <a:t>24</a:t>
            </a:r>
          </a:p>
        </p:txBody>
      </p:sp>
      <p:sp>
        <p:nvSpPr>
          <p:cNvPr id="19" name="TextBox 18"/>
          <p:cNvSpPr txBox="1"/>
          <p:nvPr/>
        </p:nvSpPr>
        <p:spPr>
          <a:xfrm>
            <a:off x="10440657" y="4018713"/>
            <a:ext cx="766483" cy="584775"/>
          </a:xfrm>
          <a:prstGeom prst="rect">
            <a:avLst/>
          </a:prstGeom>
          <a:noFill/>
        </p:spPr>
        <p:txBody>
          <a:bodyPr wrap="square" rtlCol="0">
            <a:spAutoFit/>
          </a:bodyPr>
          <a:lstStyle/>
          <a:p>
            <a:r>
              <a:rPr lang="en-GB" sz="3200" dirty="0"/>
              <a:t>24</a:t>
            </a:r>
          </a:p>
        </p:txBody>
      </p:sp>
    </p:spTree>
    <p:extLst>
      <p:ext uri="{BB962C8B-B14F-4D97-AF65-F5344CB8AC3E}">
        <p14:creationId xmlns:p14="http://schemas.microsoft.com/office/powerpoint/2010/main" val="37824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8" grpId="0"/>
      <p:bldP spid="10" grpId="0" animBg="1"/>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591126" y="2130230"/>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The school sports coach wants to buy some more bean bags. A large box contains 18 bean bags. If the sports coach orders 8 boxes, how many bean bags will she get?</a:t>
            </a: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6410481" y="4957011"/>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144 bean bags</a:t>
            </a:r>
          </a:p>
        </p:txBody>
      </p:sp>
    </p:spTree>
    <p:extLst>
      <p:ext uri="{BB962C8B-B14F-4D97-AF65-F5344CB8AC3E}">
        <p14:creationId xmlns:p14="http://schemas.microsoft.com/office/powerpoint/2010/main" val="9960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2986" y="2019048"/>
            <a:ext cx="6006027" cy="2312321"/>
          </a:xfrm>
          <a:solidFill>
            <a:srgbClr val="EDCFE9"/>
          </a:solidFill>
          <a:ln w="57150">
            <a:solidFill>
              <a:schemeClr val="accent1"/>
            </a:solidFill>
          </a:ln>
        </p:spPr>
        <p:txBody>
          <a:bodyPr>
            <a:normAutofit/>
          </a:bodyPr>
          <a:lstStyle/>
          <a:p>
            <a:pPr algn="ctr"/>
            <a:r>
              <a:rPr lang="en-GB" sz="4000" b="1" dirty="0">
                <a:solidFill>
                  <a:schemeClr val="accent5">
                    <a:lumMod val="50000"/>
                  </a:schemeClr>
                </a:solidFill>
                <a:latin typeface="+mn-lt"/>
              </a:rPr>
              <a:t>Model Question 2</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5726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922420" y="2258753"/>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Jacob has 87 books and wants to put them on his bookshelf. The bookshelf has 3 shelves. If Jacob shares the books equally between the shelves, how many books will be on each shelf?</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701878"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2 - Vocabulary</a:t>
            </a:r>
          </a:p>
        </p:txBody>
      </p:sp>
      <p:sp>
        <p:nvSpPr>
          <p:cNvPr id="2" name="Rectangle 1">
            <a:extLst>
              <a:ext uri="{FF2B5EF4-FFF2-40B4-BE49-F238E27FC236}">
                <a16:creationId xmlns:a16="http://schemas.microsoft.com/office/drawing/2014/main" id="{F6C40068-BB08-4DFA-ABA9-4867DD4F6FEB}"/>
              </a:ext>
            </a:extLst>
          </p:cNvPr>
          <p:cNvSpPr/>
          <p:nvPr/>
        </p:nvSpPr>
        <p:spPr>
          <a:xfrm>
            <a:off x="3222275" y="2789176"/>
            <a:ext cx="468540" cy="465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A596A296-4A7D-4C2A-BEFD-715BCDF1D2B3}"/>
              </a:ext>
            </a:extLst>
          </p:cNvPr>
          <p:cNvSpPr/>
          <p:nvPr/>
        </p:nvSpPr>
        <p:spPr>
          <a:xfrm>
            <a:off x="6914172" y="3254398"/>
            <a:ext cx="373519" cy="60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9216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2" name="Rectangle: Rounded Corners 11">
            <a:extLst>
              <a:ext uri="{FF2B5EF4-FFF2-40B4-BE49-F238E27FC236}">
                <a16:creationId xmlns:a16="http://schemas.microsoft.com/office/drawing/2014/main" id="{E18C8060-B011-46DF-9ACD-690C6721EC03}"/>
              </a:ext>
            </a:extLst>
          </p:cNvPr>
          <p:cNvSpPr/>
          <p:nvPr/>
        </p:nvSpPr>
        <p:spPr>
          <a:xfrm>
            <a:off x="8939325" y="2246448"/>
            <a:ext cx="2566737" cy="31763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3600" dirty="0"/>
              <a:t>equally</a:t>
            </a:r>
          </a:p>
          <a:p>
            <a:pPr algn="ctr"/>
            <a:r>
              <a:rPr lang="en-GB" sz="3600" dirty="0"/>
              <a:t>shelves</a:t>
            </a:r>
          </a:p>
          <a:p>
            <a:pPr algn="ctr"/>
            <a:r>
              <a:rPr lang="en-GB" sz="3600" dirty="0"/>
              <a:t>shares</a:t>
            </a:r>
          </a:p>
          <a:p>
            <a:pPr algn="ctr"/>
            <a:endParaRPr lang="en-GB" sz="3600" dirty="0"/>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974" y="1513064"/>
            <a:ext cx="7445812" cy="5257607"/>
          </a:xfrm>
          <a:prstGeom prst="rect">
            <a:avLst/>
          </a:prstGeom>
        </p:spPr>
      </p:pic>
    </p:spTree>
    <p:extLst>
      <p:ext uri="{BB962C8B-B14F-4D97-AF65-F5344CB8AC3E}">
        <p14:creationId xmlns:p14="http://schemas.microsoft.com/office/powerpoint/2010/main" val="90682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9" name="Rectangle: Rounded Corners 8">
            <a:extLst>
              <a:ext uri="{FF2B5EF4-FFF2-40B4-BE49-F238E27FC236}">
                <a16:creationId xmlns:a16="http://schemas.microsoft.com/office/drawing/2014/main" id="{566E6A9D-74FD-4623-97B9-1FEAB954DC82}"/>
              </a:ext>
            </a:extLst>
          </p:cNvPr>
          <p:cNvSpPr/>
          <p:nvPr/>
        </p:nvSpPr>
        <p:spPr>
          <a:xfrm>
            <a:off x="1215930" y="4212625"/>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W</a:t>
            </a:r>
            <a:r>
              <a:rPr kumimoji="0" lang="en-GB" sz="2800" b="0" i="0" u="none" strike="noStrike" kern="1200" cap="none" spc="0" normalizeH="0" baseline="0" noProof="0" dirty="0">
                <a:ln>
                  <a:noFill/>
                </a:ln>
                <a:solidFill>
                  <a:srgbClr val="000000"/>
                </a:solidFill>
                <a:effectLst/>
                <a:uLnTx/>
                <a:uFillTx/>
                <a:latin typeface="Calibri"/>
                <a:ea typeface="+mn-ea"/>
                <a:cs typeface="+mn-cs"/>
              </a:rPr>
              <a:t>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dirty="0">
                <a:solidFill>
                  <a:srgbClr val="000000"/>
                </a:solidFill>
                <a:latin typeface="Calibri"/>
              </a:rPr>
              <a:t>bookshelf</a:t>
            </a:r>
            <a:r>
              <a:rPr kumimoji="0" lang="en-GB" sz="2800" b="0" i="1" u="none" strike="noStrike" kern="1200" cap="none" spc="0" normalizeH="0" baseline="0" noProof="0" dirty="0">
                <a:ln>
                  <a:noFill/>
                </a:ln>
                <a:solidFill>
                  <a:srgbClr val="000000"/>
                </a:solidFill>
                <a:effectLst/>
                <a:uLnTx/>
                <a:uFillTx/>
                <a:latin typeface="Calibri"/>
                <a:ea typeface="+mn-ea"/>
                <a:cs typeface="+mn-cs"/>
              </a:rPr>
              <a:t>     b) between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a:t>
            </a:r>
            <a:r>
              <a:rPr lang="en-GB" sz="2800" dirty="0">
                <a:solidFill>
                  <a:srgbClr val="000000"/>
                </a:solidFill>
                <a:latin typeface="Calibri"/>
              </a:rPr>
              <a:t>W</a:t>
            </a:r>
            <a:r>
              <a:rPr kumimoji="0" lang="en-GB" sz="2800" b="0" i="0" u="none" strike="noStrike" kern="1200" cap="none" spc="0" normalizeH="0" baseline="0" noProof="0" dirty="0">
                <a:ln>
                  <a:noFill/>
                </a:ln>
                <a:solidFill>
                  <a:srgbClr val="000000"/>
                </a:solidFill>
                <a:effectLst/>
                <a:uLnTx/>
                <a:uFillTx/>
                <a:latin typeface="Calibri"/>
                <a:ea typeface="+mn-ea"/>
                <a:cs typeface="+mn-cs"/>
              </a:rPr>
              <a:t>here</a:t>
            </a:r>
            <a:r>
              <a:rPr kumimoji="0" lang="en-GB" sz="2800" b="0" i="0" u="none" strike="noStrike" kern="1200" cap="none" spc="0" normalizeH="0" noProof="0" dirty="0">
                <a:ln>
                  <a:noFill/>
                </a:ln>
                <a:solidFill>
                  <a:srgbClr val="000000"/>
                </a:solidFill>
                <a:effectLst/>
                <a:uLnTx/>
                <a:uFillTx/>
                <a:latin typeface="Calibri"/>
                <a:ea typeface="+mn-ea"/>
                <a:cs typeface="+mn-cs"/>
              </a:rPr>
              <a:t> are the books going to be placed</a:t>
            </a:r>
            <a:r>
              <a:rPr kumimoji="0" lang="en-GB" sz="2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
        <p:nvSpPr>
          <p:cNvPr id="11" name="Rectangle 10">
            <a:extLst>
              <a:ext uri="{FF2B5EF4-FFF2-40B4-BE49-F238E27FC236}">
                <a16:creationId xmlns:a16="http://schemas.microsoft.com/office/drawing/2014/main" id="{9593C3AD-F041-4B09-8822-149BE32AE4BB}"/>
              </a:ext>
            </a:extLst>
          </p:cNvPr>
          <p:cNvSpPr/>
          <p:nvPr/>
        </p:nvSpPr>
        <p:spPr>
          <a:xfrm>
            <a:off x="1114926" y="1577545"/>
            <a:ext cx="9962148" cy="23900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solidFill>
                  <a:schemeClr val="tx1"/>
                </a:solidFill>
              </a:rPr>
              <a:t>Jacob has 87 books and wants to put them on his bookshelf. The bookshelf has 3 shelves. If Jacob shares the books equally between the shelves, how many books will be on each shelf?</a:t>
            </a:r>
          </a:p>
        </p:txBody>
      </p:sp>
      <p:sp>
        <p:nvSpPr>
          <p:cNvPr id="7" name="Rectangle 6">
            <a:extLst>
              <a:ext uri="{FF2B5EF4-FFF2-40B4-BE49-F238E27FC236}">
                <a16:creationId xmlns:a16="http://schemas.microsoft.com/office/drawing/2014/main" id="{CC01C27C-6529-4D66-B602-DD0563E442CC}"/>
              </a:ext>
            </a:extLst>
          </p:cNvPr>
          <p:cNvSpPr/>
          <p:nvPr/>
        </p:nvSpPr>
        <p:spPr>
          <a:xfrm>
            <a:off x="3637546" y="1806271"/>
            <a:ext cx="524551" cy="51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144A436-1491-4B13-8387-4655E3881DB7}"/>
              </a:ext>
            </a:extLst>
          </p:cNvPr>
          <p:cNvSpPr/>
          <p:nvPr/>
        </p:nvSpPr>
        <p:spPr>
          <a:xfrm>
            <a:off x="6095999" y="2296861"/>
            <a:ext cx="315311" cy="446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0806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797041" y="1955059"/>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Jacob has 87 books and wants to put them on his bookshelf. The bookshelf has 3 shelves. If Jacob shares the books equally between the shelves, how many books will be on each shelf?</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576499"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4 - Answer Free Zone</a:t>
            </a:r>
          </a:p>
        </p:txBody>
      </p:sp>
      <p:sp>
        <p:nvSpPr>
          <p:cNvPr id="7" name="Rectangle: Rounded Corners 1">
            <a:extLst>
              <a:ext uri="{FF2B5EF4-FFF2-40B4-BE49-F238E27FC236}">
                <a16:creationId xmlns:a16="http://schemas.microsoft.com/office/drawing/2014/main" id="{50A6B113-655C-4D29-9197-860CBB7D3442}"/>
              </a:ext>
            </a:extLst>
          </p:cNvPr>
          <p:cNvSpPr/>
          <p:nvPr/>
        </p:nvSpPr>
        <p:spPr>
          <a:xfrm>
            <a:off x="7456260" y="4881336"/>
            <a:ext cx="3771373"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29 books</a:t>
            </a:r>
          </a:p>
        </p:txBody>
      </p:sp>
    </p:spTree>
    <p:extLst>
      <p:ext uri="{BB962C8B-B14F-4D97-AF65-F5344CB8AC3E}">
        <p14:creationId xmlns:p14="http://schemas.microsoft.com/office/powerpoint/2010/main" val="6888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tx1"/>
                </a:solidFill>
              </a:rPr>
              <a:t>Jacob has 87 books and wants to put them on his bookshelf. The bookshelf has 3 shelves. If Jacob shares the books equally between the shelves, how many books will be on each shelf?</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29 books</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402013" y="1581543"/>
            <a:ext cx="3387976" cy="170447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Firstly, I would draw a picture of the three shelves as a bar model.</a:t>
            </a:r>
          </a:p>
        </p:txBody>
      </p:sp>
      <p:grpSp>
        <p:nvGrpSpPr>
          <p:cNvPr id="9" name="Group 8">
            <a:extLst>
              <a:ext uri="{FF2B5EF4-FFF2-40B4-BE49-F238E27FC236}">
                <a16:creationId xmlns:a16="http://schemas.microsoft.com/office/drawing/2014/main" id="{1A506CFB-BD28-4EE2-94F8-433152CF255D}"/>
              </a:ext>
            </a:extLst>
          </p:cNvPr>
          <p:cNvGrpSpPr/>
          <p:nvPr/>
        </p:nvGrpSpPr>
        <p:grpSpPr>
          <a:xfrm>
            <a:off x="7704083" y="3757174"/>
            <a:ext cx="4074696" cy="2822426"/>
            <a:chOff x="7704083" y="3757174"/>
            <a:chExt cx="4074696" cy="2822426"/>
          </a:xfrm>
        </p:grpSpPr>
        <p:grpSp>
          <p:nvGrpSpPr>
            <p:cNvPr id="8" name="Group 7">
              <a:extLst>
                <a:ext uri="{FF2B5EF4-FFF2-40B4-BE49-F238E27FC236}">
                  <a16:creationId xmlns:a16="http://schemas.microsoft.com/office/drawing/2014/main" id="{E6FC1157-F220-4366-9830-0035E9C59F30}"/>
                </a:ext>
              </a:extLst>
            </p:cNvPr>
            <p:cNvGrpSpPr/>
            <p:nvPr/>
          </p:nvGrpSpPr>
          <p:grpSpPr>
            <a:xfrm>
              <a:off x="7704083" y="3757174"/>
              <a:ext cx="4074696" cy="2822426"/>
              <a:chOff x="7704083" y="3757174"/>
              <a:chExt cx="4074696" cy="2822426"/>
            </a:xfrm>
          </p:grpSpPr>
          <p:sp>
            <p:nvSpPr>
              <p:cNvPr id="10" name="Speech Bubble: Rectangle 9">
                <a:extLst>
                  <a:ext uri="{FF2B5EF4-FFF2-40B4-BE49-F238E27FC236}">
                    <a16:creationId xmlns:a16="http://schemas.microsoft.com/office/drawing/2014/main" id="{E0DB13A3-6D20-4617-8798-6CDE7EA45F6E}"/>
                  </a:ext>
                </a:extLst>
              </p:cNvPr>
              <p:cNvSpPr/>
              <p:nvPr/>
            </p:nvSpPr>
            <p:spPr>
              <a:xfrm>
                <a:off x="7704083" y="3757174"/>
                <a:ext cx="4074696" cy="2822426"/>
              </a:xfrm>
              <a:prstGeom prst="wedgeRectCallout">
                <a:avLst>
                  <a:gd name="adj1" fmla="val -43928"/>
                  <a:gd name="adj2" fmla="val -622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87</a:t>
                </a:r>
              </a:p>
              <a:p>
                <a:pPr algn="ctr"/>
                <a:endParaRPr lang="en-GB" sz="2400" dirty="0"/>
              </a:p>
              <a:p>
                <a:pPr algn="ctr"/>
                <a:endParaRPr lang="en-GB" sz="2400" dirty="0"/>
              </a:p>
              <a:p>
                <a:pPr algn="ctr"/>
                <a:endParaRPr lang="en-GB" sz="2400" dirty="0"/>
              </a:p>
              <a:p>
                <a:pPr algn="ctr"/>
                <a:endParaRPr lang="en-GB" sz="2400" dirty="0"/>
              </a:p>
            </p:txBody>
          </p:sp>
          <p:sp>
            <p:nvSpPr>
              <p:cNvPr id="3" name="Rectangle 2"/>
              <p:cNvSpPr/>
              <p:nvPr/>
            </p:nvSpPr>
            <p:spPr>
              <a:xfrm>
                <a:off x="8138603" y="4877196"/>
                <a:ext cx="3205655" cy="689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3" name="Straight Connector 12"/>
            <p:cNvCxnSpPr/>
            <p:nvPr/>
          </p:nvCxnSpPr>
          <p:spPr>
            <a:xfrm>
              <a:off x="9207061" y="4873280"/>
              <a:ext cx="0" cy="689769"/>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0268606" y="4877196"/>
              <a:ext cx="0" cy="689769"/>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097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tx1"/>
                </a:solidFill>
              </a:rPr>
              <a:t>Jacob has 87 books and wants to put them on his bookshelf. The bookshelf has 3 shelves. If Jacob shares the books equally between the shelves, how many books will be on each shelf?</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29 books</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7394468" y="3630911"/>
            <a:ext cx="4074696" cy="3041204"/>
          </a:xfrm>
          <a:prstGeom prst="wedgeRectCallout">
            <a:avLst>
              <a:gd name="adj1" fmla="val 34418"/>
              <a:gd name="adj2" fmla="val -7345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3 x 20 = 60</a:t>
            </a:r>
          </a:p>
          <a:p>
            <a:pPr algn="ctr"/>
            <a:r>
              <a:rPr lang="en-GB" sz="2400" dirty="0"/>
              <a:t>  3 x 9 = </a:t>
            </a:r>
            <a:r>
              <a:rPr lang="en-GB" sz="2400" u="sng" dirty="0"/>
              <a:t>27</a:t>
            </a:r>
          </a:p>
          <a:p>
            <a:pPr algn="ctr"/>
            <a:r>
              <a:rPr lang="en-GB" sz="2400" dirty="0"/>
              <a:t>	 </a:t>
            </a:r>
            <a:r>
              <a:rPr lang="en-GB" sz="2400" u="sng" dirty="0"/>
              <a:t>87</a:t>
            </a:r>
          </a:p>
          <a:p>
            <a:pPr algn="ctr"/>
            <a:endParaRPr lang="en-GB" sz="2400" u="sng" dirty="0"/>
          </a:p>
          <a:p>
            <a:pPr algn="ctr"/>
            <a:r>
              <a:rPr lang="en-GB" sz="2400" dirty="0"/>
              <a:t>3 groups of 29 make 87, so there would be 29 books on each shelf.</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724647" y="1724524"/>
            <a:ext cx="3904346" cy="1532023"/>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From the bar, I can see that the calculation I need to do is </a:t>
            </a:r>
          </a:p>
          <a:p>
            <a:pPr algn="ctr"/>
            <a:endParaRPr lang="en-GB" sz="2400" dirty="0"/>
          </a:p>
          <a:p>
            <a:pPr algn="ctr"/>
            <a:r>
              <a:rPr lang="en-GB" sz="2400" dirty="0"/>
              <a:t>87 ÷ 3 </a:t>
            </a:r>
          </a:p>
        </p:txBody>
      </p:sp>
      <p:grpSp>
        <p:nvGrpSpPr>
          <p:cNvPr id="3" name="Group 2">
            <a:extLst>
              <a:ext uri="{FF2B5EF4-FFF2-40B4-BE49-F238E27FC236}">
                <a16:creationId xmlns:a16="http://schemas.microsoft.com/office/drawing/2014/main" id="{08AA1627-30ED-4689-903C-35CFFAFDA298}"/>
              </a:ext>
            </a:extLst>
          </p:cNvPr>
          <p:cNvGrpSpPr/>
          <p:nvPr/>
        </p:nvGrpSpPr>
        <p:grpSpPr>
          <a:xfrm>
            <a:off x="4347797" y="3934700"/>
            <a:ext cx="2661497" cy="1835479"/>
            <a:chOff x="4347797" y="3934700"/>
            <a:chExt cx="2661497" cy="1835479"/>
          </a:xfrm>
        </p:grpSpPr>
        <p:sp>
          <p:nvSpPr>
            <p:cNvPr id="13" name="Speech Bubble: Rectangle 9">
              <a:extLst>
                <a:ext uri="{FF2B5EF4-FFF2-40B4-BE49-F238E27FC236}">
                  <a16:creationId xmlns:a16="http://schemas.microsoft.com/office/drawing/2014/main" id="{E0DB13A3-6D20-4617-8798-6CDE7EA45F6E}"/>
                </a:ext>
              </a:extLst>
            </p:cNvPr>
            <p:cNvSpPr/>
            <p:nvPr/>
          </p:nvSpPr>
          <p:spPr>
            <a:xfrm>
              <a:off x="4347797" y="3934700"/>
              <a:ext cx="2661497" cy="1835479"/>
            </a:xfrm>
            <a:prstGeom prst="wedgeRectCallout">
              <a:avLst>
                <a:gd name="adj1" fmla="val -43928"/>
                <a:gd name="adj2" fmla="val -622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87</a:t>
              </a:r>
            </a:p>
            <a:p>
              <a:pPr algn="ctr"/>
              <a:endParaRPr lang="en-GB" sz="2400" dirty="0"/>
            </a:p>
            <a:p>
              <a:pPr algn="ctr"/>
              <a:endParaRPr lang="en-GB" sz="2400" dirty="0"/>
            </a:p>
            <a:p>
              <a:pPr algn="ctr"/>
              <a:endParaRPr lang="en-GB" sz="2400" dirty="0"/>
            </a:p>
          </p:txBody>
        </p:sp>
        <p:sp>
          <p:nvSpPr>
            <p:cNvPr id="15" name="Rectangle 14"/>
            <p:cNvSpPr/>
            <p:nvPr/>
          </p:nvSpPr>
          <p:spPr>
            <a:xfrm>
              <a:off x="4676605" y="4475721"/>
              <a:ext cx="2003880" cy="612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p:cNvCxnSpPr/>
            <p:nvPr/>
          </p:nvCxnSpPr>
          <p:spPr>
            <a:xfrm>
              <a:off x="5328745" y="4475721"/>
              <a:ext cx="0" cy="612392"/>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001408" y="4475721"/>
              <a:ext cx="0" cy="612392"/>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695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324889"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975611" y="1937059"/>
            <a:ext cx="9101788" cy="3725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Ella has 96 toys and wants to put them in her 4 toy boxes. If Ella shares the toys equally between the boxes, how many toys will be in each box?</a:t>
            </a:r>
          </a:p>
        </p:txBody>
      </p:sp>
      <p:sp>
        <p:nvSpPr>
          <p:cNvPr id="2" name="Rectangle: Rounded Corners 1">
            <a:extLst>
              <a:ext uri="{FF2B5EF4-FFF2-40B4-BE49-F238E27FC236}">
                <a16:creationId xmlns:a16="http://schemas.microsoft.com/office/drawing/2014/main" id="{50A6B113-655C-4D29-9197-860CBB7D3442}"/>
              </a:ext>
            </a:extLst>
          </p:cNvPr>
          <p:cNvSpPr/>
          <p:nvPr/>
        </p:nvSpPr>
        <p:spPr>
          <a:xfrm>
            <a:off x="7456260" y="5016386"/>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24 toys</a:t>
            </a:r>
          </a:p>
        </p:txBody>
      </p:sp>
    </p:spTree>
    <p:extLst>
      <p:ext uri="{BB962C8B-B14F-4D97-AF65-F5344CB8AC3E}">
        <p14:creationId xmlns:p14="http://schemas.microsoft.com/office/powerpoint/2010/main" val="39277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485063" y="365124"/>
            <a:ext cx="7221874" cy="860541"/>
          </a:xfrm>
          <a:solidFill>
            <a:srgbClr val="EDCFE9"/>
          </a:solidFill>
          <a:ln>
            <a:solidFill>
              <a:srgbClr val="002060"/>
            </a:solidFill>
          </a:ln>
        </p:spPr>
        <p:txBody>
          <a:bodyPr>
            <a:normAutofit/>
          </a:bodyPr>
          <a:lstStyle/>
          <a:p>
            <a:pPr algn="ctr"/>
            <a:r>
              <a:rPr lang="en-GB" sz="4000" b="1" dirty="0">
                <a:solidFill>
                  <a:srgbClr val="002060"/>
                </a:solidFill>
                <a:latin typeface="+mn-lt"/>
              </a:rPr>
              <a:t>Teacher guidance</a:t>
            </a:r>
          </a:p>
        </p:txBody>
      </p:sp>
      <p:pic>
        <p:nvPicPr>
          <p:cNvPr id="6" name="Picture 5">
            <a:extLst>
              <a:ext uri="{FF2B5EF4-FFF2-40B4-BE49-F238E27FC236}">
                <a16:creationId xmlns:a16="http://schemas.microsoft.com/office/drawing/2014/main" id="{50DF49D5-335C-4DAA-9381-E552FB1A6104}"/>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7" name="Picture 6">
            <a:extLst>
              <a:ext uri="{FF2B5EF4-FFF2-40B4-BE49-F238E27FC236}">
                <a16:creationId xmlns:a16="http://schemas.microsoft.com/office/drawing/2014/main" id="{5386615A-172D-406D-B39E-EF5581B7FC9D}"/>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4" name="Rectangle 3">
            <a:extLst>
              <a:ext uri="{FF2B5EF4-FFF2-40B4-BE49-F238E27FC236}">
                <a16:creationId xmlns:a16="http://schemas.microsoft.com/office/drawing/2014/main" id="{65BB0EEA-728B-4CB0-A903-86F0412A07E1}"/>
              </a:ext>
            </a:extLst>
          </p:cNvPr>
          <p:cNvSpPr/>
          <p:nvPr/>
        </p:nvSpPr>
        <p:spPr>
          <a:xfrm>
            <a:off x="263458" y="1427747"/>
            <a:ext cx="11482458" cy="5196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2060"/>
                </a:solidFill>
              </a:rPr>
              <a:t>Typically, pupils lack confidence tackling word problems, mainly because they involve several steps and a large amount of information to process. Barriers to successfully answering these may, of course, be the mathematical concepts being assessed, but the amount of reading, the challenging vocabulary, as well as identifying the correct operation/s to perform, is not to be underestimated.</a:t>
            </a:r>
          </a:p>
          <a:p>
            <a:endParaRPr lang="en-US" sz="2400" dirty="0">
              <a:solidFill>
                <a:srgbClr val="002060"/>
              </a:solidFill>
            </a:endParaRPr>
          </a:p>
          <a:p>
            <a:r>
              <a:rPr lang="en-US" sz="2400" dirty="0">
                <a:solidFill>
                  <a:srgbClr val="002060"/>
                </a:solidFill>
              </a:rPr>
              <a:t>This therapy begins by explaining a suggested teaching strategy for these question types. The intention of this strategy is to </a:t>
            </a:r>
            <a:r>
              <a:rPr lang="en-US" sz="2400" b="1" dirty="0">
                <a:solidFill>
                  <a:srgbClr val="002060"/>
                </a:solidFill>
              </a:rPr>
              <a:t>develop pupil confidence </a:t>
            </a:r>
            <a:r>
              <a:rPr lang="en-US" sz="2400" dirty="0">
                <a:solidFill>
                  <a:srgbClr val="002060"/>
                </a:solidFill>
              </a:rPr>
              <a:t>in tackling such questions through high-quality modelling. Using the teach, model and apply format, it will take pupils through this strategy with two modelled questions. Pupils will then have the opportunity to apply this independently.</a:t>
            </a:r>
          </a:p>
          <a:p>
            <a:endParaRPr lang="en-US" sz="2400" dirty="0">
              <a:solidFill>
                <a:srgbClr val="002060"/>
              </a:solidFill>
            </a:endParaRPr>
          </a:p>
          <a:p>
            <a:r>
              <a:rPr lang="en-US" sz="2400" b="1" dirty="0">
                <a:solidFill>
                  <a:srgbClr val="002060"/>
                </a:solidFill>
              </a:rPr>
              <a:t>The guidance notes under each slide explain each stage. It is assumed that Stage One, the teaching of the mathematical skill/concept involved, has been already taught.</a:t>
            </a:r>
            <a:endParaRPr lang="en-US" sz="2400" dirty="0">
              <a:solidFill>
                <a:srgbClr val="002060"/>
              </a:solidFill>
            </a:endParaRPr>
          </a:p>
        </p:txBody>
      </p:sp>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320345"/>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Your Turn</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589380" y="2057397"/>
            <a:ext cx="4927745" cy="354129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 baker bakes bread rolls. </a:t>
            </a:r>
          </a:p>
          <a:p>
            <a:pPr algn="ctr"/>
            <a:r>
              <a:rPr lang="en-GB" sz="2800" dirty="0">
                <a:solidFill>
                  <a:schemeClr val="tx1"/>
                </a:solidFill>
              </a:rPr>
              <a:t>A tray holds 16 rolls. If the baker bakes enough rolls to fill 8 trays, how many bread rolls will he have altogether?</a:t>
            </a:r>
          </a:p>
        </p:txBody>
      </p:sp>
      <p:sp>
        <p:nvSpPr>
          <p:cNvPr id="7" name="Rectangle 6">
            <a:extLst>
              <a:ext uri="{FF2B5EF4-FFF2-40B4-BE49-F238E27FC236}">
                <a16:creationId xmlns:a16="http://schemas.microsoft.com/office/drawing/2014/main" id="{CAF0EBE5-EFAE-4D6B-A47D-65C036F60B73}"/>
              </a:ext>
            </a:extLst>
          </p:cNvPr>
          <p:cNvSpPr/>
          <p:nvPr/>
        </p:nvSpPr>
        <p:spPr>
          <a:xfrm>
            <a:off x="6237889" y="2057398"/>
            <a:ext cx="5361991" cy="354129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 baker has baked 120 bread rolls and wants to lay them out on trays. He has 3 trays. If Jacob shares the rolls equally between the trays, how many bread rolls will be on each tray?</a:t>
            </a:r>
          </a:p>
        </p:txBody>
      </p:sp>
    </p:spTree>
    <p:extLst>
      <p:ext uri="{BB962C8B-B14F-4D97-AF65-F5344CB8AC3E}">
        <p14:creationId xmlns:p14="http://schemas.microsoft.com/office/powerpoint/2010/main" val="3810632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345569"/>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Next Steps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807693" y="4561035"/>
            <a:ext cx="8165432" cy="184484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Once pupils have developed greater confidence in tackling these word problems, they will then need to develop strategies when working independently. A suggestion is on the following slides.</a:t>
            </a:r>
          </a:p>
        </p:txBody>
      </p:sp>
      <p:sp>
        <p:nvSpPr>
          <p:cNvPr id="6" name="Rectangle 5">
            <a:extLst>
              <a:ext uri="{FF2B5EF4-FFF2-40B4-BE49-F238E27FC236}">
                <a16:creationId xmlns:a16="http://schemas.microsoft.com/office/drawing/2014/main" id="{67F7458D-4B76-4490-8ECD-7EBD9620D5DB}"/>
              </a:ext>
            </a:extLst>
          </p:cNvPr>
          <p:cNvSpPr/>
          <p:nvPr/>
        </p:nvSpPr>
        <p:spPr>
          <a:xfrm>
            <a:off x="1508313" y="1749375"/>
            <a:ext cx="8764193" cy="255553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To consolidate the language aspects of these problems, a suggestion is that the number free zone questions could form part of a guided reading session. Use Slide 7 as a model. A template can also be found in the </a:t>
            </a:r>
            <a:r>
              <a:rPr lang="en-GB" sz="2800" dirty="0">
                <a:solidFill>
                  <a:schemeClr val="tx1"/>
                </a:solidFill>
                <a:hlinkClick r:id="rId5"/>
              </a:rPr>
              <a:t>Whole School Reading resources on inference </a:t>
            </a:r>
            <a:r>
              <a:rPr lang="en-GB" sz="2800" dirty="0">
                <a:solidFill>
                  <a:schemeClr val="tx1"/>
                </a:solidFill>
              </a:rPr>
              <a:t>(Slide 3).</a:t>
            </a:r>
          </a:p>
        </p:txBody>
      </p:sp>
    </p:spTree>
    <p:extLst>
      <p:ext uri="{BB962C8B-B14F-4D97-AF65-F5344CB8AC3E}">
        <p14:creationId xmlns:p14="http://schemas.microsoft.com/office/powerpoint/2010/main" val="313852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5820" y="242228"/>
            <a:ext cx="8069179"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512046" y="1540045"/>
            <a:ext cx="8776333" cy="50757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GB" sz="2800" b="1" dirty="0">
              <a:solidFill>
                <a:srgbClr val="002060"/>
              </a:solidFill>
            </a:endParaRPr>
          </a:p>
          <a:p>
            <a:pPr marL="514350" indent="-514350">
              <a:buAutoNum type="arabicPeriod"/>
            </a:pPr>
            <a:r>
              <a:rPr lang="en-GB" sz="2800" b="1" dirty="0">
                <a:solidFill>
                  <a:srgbClr val="002060"/>
                </a:solidFill>
              </a:rPr>
              <a:t>Take Two </a:t>
            </a:r>
            <a:r>
              <a:rPr lang="en-GB" sz="2800" dirty="0">
                <a:solidFill>
                  <a:srgbClr val="002060"/>
                </a:solidFill>
              </a:rPr>
              <a:t>– read the question twice, once to get a general idea of context and vocabulary; the second to understand exactly what is being asked.</a:t>
            </a:r>
          </a:p>
          <a:p>
            <a:pPr marL="514350" indent="-514350">
              <a:buAutoNum type="arabicPeriod"/>
            </a:pPr>
            <a:r>
              <a:rPr lang="en-GB" sz="2800" dirty="0">
                <a:solidFill>
                  <a:srgbClr val="002060"/>
                </a:solidFill>
              </a:rPr>
              <a:t>Underline/highlight </a:t>
            </a:r>
            <a:r>
              <a:rPr lang="en-GB" sz="2800" b="1" dirty="0">
                <a:solidFill>
                  <a:srgbClr val="002060"/>
                </a:solidFill>
              </a:rPr>
              <a:t>key information </a:t>
            </a:r>
            <a:r>
              <a:rPr lang="en-GB" sz="2800" dirty="0">
                <a:solidFill>
                  <a:srgbClr val="002060"/>
                </a:solidFill>
              </a:rPr>
              <a:t>(or eliminate information from your enquiries - like a detective!)</a:t>
            </a:r>
          </a:p>
          <a:p>
            <a:pPr marL="514350" indent="-514350">
              <a:buAutoNum type="arabicPeriod" startAt="3"/>
            </a:pPr>
            <a:r>
              <a:rPr lang="en-GB" sz="2800" b="1" dirty="0">
                <a:solidFill>
                  <a:srgbClr val="002060"/>
                </a:solidFill>
              </a:rPr>
              <a:t>Give us a clue </a:t>
            </a:r>
            <a:r>
              <a:rPr lang="en-GB" sz="2800" dirty="0">
                <a:solidFill>
                  <a:srgbClr val="002060"/>
                </a:solidFill>
              </a:rPr>
              <a:t>– look for key words to guide you to the operation needed, e.g. </a:t>
            </a:r>
            <a:r>
              <a:rPr lang="en-GB" sz="2800" i="1" dirty="0">
                <a:solidFill>
                  <a:srgbClr val="002060"/>
                </a:solidFill>
              </a:rPr>
              <a:t>altogether</a:t>
            </a:r>
            <a:r>
              <a:rPr lang="en-GB" sz="2800" dirty="0">
                <a:solidFill>
                  <a:srgbClr val="002060"/>
                </a:solidFill>
              </a:rPr>
              <a:t> suggests addition, </a:t>
            </a:r>
            <a:r>
              <a:rPr lang="en-GB" sz="2800" i="1" dirty="0">
                <a:solidFill>
                  <a:srgbClr val="002060"/>
                </a:solidFill>
              </a:rPr>
              <a:t>share</a:t>
            </a:r>
            <a:r>
              <a:rPr lang="en-GB" sz="2800" dirty="0">
                <a:solidFill>
                  <a:srgbClr val="002060"/>
                </a:solidFill>
              </a:rPr>
              <a:t> suggests division etc.</a:t>
            </a:r>
          </a:p>
          <a:p>
            <a:pPr marL="514350" indent="-514350">
              <a:buAutoNum type="arabicPeriod" startAt="3"/>
            </a:pPr>
            <a:r>
              <a:rPr lang="en-GB" sz="2800" b="1" dirty="0">
                <a:solidFill>
                  <a:srgbClr val="002060"/>
                </a:solidFill>
              </a:rPr>
              <a:t>Summarise </a:t>
            </a:r>
            <a:r>
              <a:rPr lang="en-GB" sz="2800" dirty="0">
                <a:solidFill>
                  <a:srgbClr val="002060"/>
                </a:solidFill>
              </a:rPr>
              <a:t>– in your head, summarise the question back to yourself, e.g. </a:t>
            </a:r>
            <a:r>
              <a:rPr lang="en-GB" sz="2400" i="1" dirty="0">
                <a:solidFill>
                  <a:srgbClr val="002060"/>
                </a:solidFill>
              </a:rPr>
              <a:t>So, I’ve got to add the cost of 3 adults to the cost of a child, then subtract that from £50.00.</a:t>
            </a:r>
          </a:p>
          <a:p>
            <a:pPr marL="514350" indent="-514350">
              <a:buAutoNum type="arabicPeriod" startAt="3"/>
            </a:pPr>
            <a:endParaRPr lang="en-GB" sz="2800" dirty="0">
              <a:solidFill>
                <a:srgbClr val="002060"/>
              </a:solidFill>
            </a:endParaRPr>
          </a:p>
        </p:txBody>
      </p:sp>
      <p:pic>
        <p:nvPicPr>
          <p:cNvPr id="1026" name="Picture 2" descr="See the source image">
            <a:extLst>
              <a:ext uri="{FF2B5EF4-FFF2-40B4-BE49-F238E27FC236}">
                <a16:creationId xmlns:a16="http://schemas.microsoft.com/office/drawing/2014/main" id="{A8FDA482-17B7-47B3-8DF6-740016DCC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657" y="1849552"/>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57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8889" y="376894"/>
            <a:ext cx="8474222"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617420" y="1885458"/>
            <a:ext cx="8474222" cy="460741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rPr>
              <a:t>5. </a:t>
            </a:r>
            <a:r>
              <a:rPr lang="en-GB" sz="3200" b="1" dirty="0">
                <a:solidFill>
                  <a:srgbClr val="002060"/>
                </a:solidFill>
              </a:rPr>
              <a:t>Estimate</a:t>
            </a:r>
            <a:r>
              <a:rPr lang="en-GB" sz="3200" dirty="0">
                <a:solidFill>
                  <a:srgbClr val="002060"/>
                </a:solidFill>
              </a:rPr>
              <a:t> – round the numbers to give a rough idea of what the answer should be and jot it down.</a:t>
            </a:r>
          </a:p>
          <a:p>
            <a:r>
              <a:rPr lang="en-GB" sz="3200" dirty="0">
                <a:solidFill>
                  <a:srgbClr val="002060"/>
                </a:solidFill>
              </a:rPr>
              <a:t>6. </a:t>
            </a:r>
            <a:r>
              <a:rPr lang="en-GB" sz="3200" b="1" dirty="0">
                <a:solidFill>
                  <a:srgbClr val="002060"/>
                </a:solidFill>
              </a:rPr>
              <a:t>Calculate </a:t>
            </a:r>
            <a:r>
              <a:rPr lang="en-GB" sz="3200" dirty="0">
                <a:solidFill>
                  <a:srgbClr val="002060"/>
                </a:solidFill>
              </a:rPr>
              <a:t>– make sure you align digits carefully.</a:t>
            </a:r>
          </a:p>
          <a:p>
            <a:r>
              <a:rPr lang="en-GB" sz="3200" dirty="0">
                <a:solidFill>
                  <a:srgbClr val="002060"/>
                </a:solidFill>
              </a:rPr>
              <a:t>8. Read the question back – </a:t>
            </a:r>
            <a:r>
              <a:rPr lang="en-GB" sz="3200" b="1" dirty="0">
                <a:solidFill>
                  <a:srgbClr val="002060"/>
                </a:solidFill>
              </a:rPr>
              <a:t>have you answered it</a:t>
            </a:r>
            <a:r>
              <a:rPr lang="en-GB" sz="3200" dirty="0">
                <a:solidFill>
                  <a:srgbClr val="002060"/>
                </a:solidFill>
              </a:rPr>
              <a:t>?</a:t>
            </a:r>
          </a:p>
          <a:p>
            <a:r>
              <a:rPr lang="en-GB" sz="3200" dirty="0">
                <a:solidFill>
                  <a:srgbClr val="002060"/>
                </a:solidFill>
              </a:rPr>
              <a:t>9. Look            at your original estimate – does your answer seem reasonable?</a:t>
            </a:r>
          </a:p>
        </p:txBody>
      </p:sp>
      <p:pic>
        <p:nvPicPr>
          <p:cNvPr id="7" name="Graphic 6" descr="Eye">
            <a:extLst>
              <a:ext uri="{FF2B5EF4-FFF2-40B4-BE49-F238E27FC236}">
                <a16:creationId xmlns:a16="http://schemas.microsoft.com/office/drawing/2014/main" id="{FD006C42-B8E5-4A2A-8010-F53391EFA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2825" y="5157537"/>
            <a:ext cx="914400" cy="914400"/>
          </a:xfrm>
          <a:prstGeom prst="rect">
            <a:avLst/>
          </a:prstGeom>
        </p:spPr>
      </p:pic>
      <p:pic>
        <p:nvPicPr>
          <p:cNvPr id="8" name="Picture 2" descr="See the source image">
            <a:extLst>
              <a:ext uri="{FF2B5EF4-FFF2-40B4-BE49-F238E27FC236}">
                <a16:creationId xmlns:a16="http://schemas.microsoft.com/office/drawing/2014/main" id="{940906D1-C24E-490B-B1CC-0CE5C0127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840" y="2336973"/>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72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710086" y="298273"/>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Apply </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738331" y="1901816"/>
            <a:ext cx="8720209" cy="4204415"/>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Further Number and Answer Free Zone questions can be found on PrimaryWise in the relevant year-group areas. </a:t>
            </a:r>
          </a:p>
          <a:p>
            <a:pPr algn="ctr"/>
            <a:endParaRPr lang="en-GB" sz="2800" dirty="0">
              <a:solidFill>
                <a:schemeClr val="tx1"/>
              </a:solidFill>
            </a:endParaRPr>
          </a:p>
          <a:p>
            <a:pPr algn="ctr"/>
            <a:r>
              <a:rPr lang="en-GB" sz="2800" dirty="0">
                <a:solidFill>
                  <a:schemeClr val="tx1"/>
                </a:solidFill>
              </a:rPr>
              <a:t>These can be used to provide continued support in developing both the confidence to tackle, and strategies to solve, these problems.</a:t>
            </a:r>
          </a:p>
        </p:txBody>
      </p:sp>
    </p:spTree>
    <p:extLst>
      <p:ext uri="{BB962C8B-B14F-4D97-AF65-F5344CB8AC3E}">
        <p14:creationId xmlns:p14="http://schemas.microsoft.com/office/powerpoint/2010/main" val="37089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81C2B01-E70A-4981-AA91-6C5BD836B226}"/>
              </a:ext>
            </a:extLst>
          </p:cNvPr>
          <p:cNvGraphicFramePr/>
          <p:nvPr>
            <p:extLst>
              <p:ext uri="{D42A27DB-BD31-4B8C-83A1-F6EECF244321}">
                <p14:modId xmlns:p14="http://schemas.microsoft.com/office/powerpoint/2010/main" val="12921694"/>
              </p:ext>
            </p:extLst>
          </p:nvPr>
        </p:nvGraphicFramePr>
        <p:xfrm>
          <a:off x="-39701" y="1834659"/>
          <a:ext cx="11738988" cy="501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B421C06-45ED-494F-AEBD-995D346A5C05}"/>
              </a:ext>
            </a:extLst>
          </p:cNvPr>
          <p:cNvSpPr>
            <a:spLocks noGrp="1"/>
          </p:cNvSpPr>
          <p:nvPr>
            <p:ph type="title"/>
          </p:nvPr>
        </p:nvSpPr>
        <p:spPr>
          <a:xfrm>
            <a:off x="2100557" y="213355"/>
            <a:ext cx="7537873" cy="1143000"/>
          </a:xfrm>
          <a:solidFill>
            <a:srgbClr val="EDCFE9"/>
          </a:solidFill>
          <a:ln>
            <a:solidFill>
              <a:srgbClr val="002060"/>
            </a:solidFill>
          </a:ln>
        </p:spPr>
        <p:txBody>
          <a:bodyPr>
            <a:noAutofit/>
          </a:bodyPr>
          <a:lstStyle/>
          <a:p>
            <a:pPr algn="ctr"/>
            <a:r>
              <a:rPr lang="en-GB" sz="4400" b="1" dirty="0">
                <a:solidFill>
                  <a:schemeClr val="accent5">
                    <a:lumMod val="50000"/>
                  </a:schemeClr>
                </a:solidFill>
                <a:latin typeface="+mn-lt"/>
              </a:rPr>
              <a:t>The PiXL approach to solving word problems</a:t>
            </a:r>
          </a:p>
        </p:txBody>
      </p:sp>
      <p:graphicFrame>
        <p:nvGraphicFramePr>
          <p:cNvPr id="2" name="Table 1">
            <a:extLst>
              <a:ext uri="{FF2B5EF4-FFF2-40B4-BE49-F238E27FC236}">
                <a16:creationId xmlns:a16="http://schemas.microsoft.com/office/drawing/2014/main" id="{C760D802-38CC-4305-8F36-D7F91724CAC0}"/>
              </a:ext>
            </a:extLst>
          </p:cNvPr>
          <p:cNvGraphicFramePr>
            <a:graphicFrameLocks noGrp="1"/>
          </p:cNvGraphicFramePr>
          <p:nvPr>
            <p:extLst>
              <p:ext uri="{D42A27DB-BD31-4B8C-83A1-F6EECF244321}">
                <p14:modId xmlns:p14="http://schemas.microsoft.com/office/powerpoint/2010/main" val="1454762882"/>
              </p:ext>
            </p:extLst>
          </p:nvPr>
        </p:nvGraphicFramePr>
        <p:xfrm>
          <a:off x="492713" y="5705111"/>
          <a:ext cx="10753560" cy="518160"/>
        </p:xfrm>
        <a:graphic>
          <a:graphicData uri="http://schemas.openxmlformats.org/drawingml/2006/table">
            <a:tbl>
              <a:tblPr firstRow="1" bandRow="1">
                <a:tableStyleId>{5C22544A-7EE6-4342-B048-85BDC9FD1C3A}</a:tableStyleId>
              </a:tblPr>
              <a:tblGrid>
                <a:gridCol w="2150712">
                  <a:extLst>
                    <a:ext uri="{9D8B030D-6E8A-4147-A177-3AD203B41FA5}">
                      <a16:colId xmlns:a16="http://schemas.microsoft.com/office/drawing/2014/main" val="2677683526"/>
                    </a:ext>
                  </a:extLst>
                </a:gridCol>
                <a:gridCol w="2150712">
                  <a:extLst>
                    <a:ext uri="{9D8B030D-6E8A-4147-A177-3AD203B41FA5}">
                      <a16:colId xmlns:a16="http://schemas.microsoft.com/office/drawing/2014/main" val="449690537"/>
                    </a:ext>
                  </a:extLst>
                </a:gridCol>
                <a:gridCol w="2150712">
                  <a:extLst>
                    <a:ext uri="{9D8B030D-6E8A-4147-A177-3AD203B41FA5}">
                      <a16:colId xmlns:a16="http://schemas.microsoft.com/office/drawing/2014/main" val="130140563"/>
                    </a:ext>
                  </a:extLst>
                </a:gridCol>
                <a:gridCol w="2150712">
                  <a:extLst>
                    <a:ext uri="{9D8B030D-6E8A-4147-A177-3AD203B41FA5}">
                      <a16:colId xmlns:a16="http://schemas.microsoft.com/office/drawing/2014/main" val="4033738943"/>
                    </a:ext>
                  </a:extLst>
                </a:gridCol>
                <a:gridCol w="2150712">
                  <a:extLst>
                    <a:ext uri="{9D8B030D-6E8A-4147-A177-3AD203B41FA5}">
                      <a16:colId xmlns:a16="http://schemas.microsoft.com/office/drawing/2014/main" val="3367218202"/>
                    </a:ext>
                  </a:extLst>
                </a:gridCol>
              </a:tblGrid>
              <a:tr h="0">
                <a:tc>
                  <a:txBody>
                    <a:bodyPr/>
                    <a:lstStyle/>
                    <a:p>
                      <a:pPr algn="ctr"/>
                      <a:r>
                        <a:rPr lang="en-GB" sz="2800" b="0" dirty="0">
                          <a:solidFill>
                            <a:schemeClr val="tx1"/>
                          </a:solidFill>
                        </a:rPr>
                        <a:t>Stage 1</a:t>
                      </a:r>
                    </a:p>
                  </a:txBody>
                  <a:tcPr>
                    <a:solidFill>
                      <a:srgbClr val="0070C0"/>
                    </a:solidFill>
                  </a:tcPr>
                </a:tc>
                <a:tc>
                  <a:txBody>
                    <a:bodyPr/>
                    <a:lstStyle/>
                    <a:p>
                      <a:pPr algn="ctr"/>
                      <a:r>
                        <a:rPr lang="en-GB" sz="2800" b="0" dirty="0">
                          <a:solidFill>
                            <a:schemeClr val="tx1"/>
                          </a:solidFill>
                        </a:rPr>
                        <a:t>Stage 2 </a:t>
                      </a:r>
                    </a:p>
                  </a:txBody>
                  <a:tcPr>
                    <a:solidFill>
                      <a:srgbClr val="FF0000"/>
                    </a:solidFill>
                  </a:tcPr>
                </a:tc>
                <a:tc>
                  <a:txBody>
                    <a:bodyPr/>
                    <a:lstStyle/>
                    <a:p>
                      <a:pPr algn="ctr"/>
                      <a:r>
                        <a:rPr lang="en-GB" sz="2800" b="0" dirty="0">
                          <a:solidFill>
                            <a:schemeClr val="tx1"/>
                          </a:solidFill>
                        </a:rPr>
                        <a:t>Stage 3</a:t>
                      </a:r>
                    </a:p>
                  </a:txBody>
                  <a:tcPr>
                    <a:solidFill>
                      <a:srgbClr val="FFFF00"/>
                    </a:solidFill>
                  </a:tcPr>
                </a:tc>
                <a:tc>
                  <a:txBody>
                    <a:bodyPr/>
                    <a:lstStyle/>
                    <a:p>
                      <a:pPr algn="ctr"/>
                      <a:r>
                        <a:rPr lang="en-GB" sz="2800" b="0" dirty="0">
                          <a:solidFill>
                            <a:schemeClr val="tx1"/>
                          </a:solidFill>
                        </a:rPr>
                        <a:t>Stage 4</a:t>
                      </a:r>
                    </a:p>
                  </a:txBody>
                  <a:tcPr>
                    <a:solidFill>
                      <a:srgbClr val="00B0F0"/>
                    </a:solidFill>
                  </a:tcPr>
                </a:tc>
                <a:tc>
                  <a:txBody>
                    <a:bodyPr/>
                    <a:lstStyle/>
                    <a:p>
                      <a:pPr algn="ctr"/>
                      <a:r>
                        <a:rPr lang="en-GB" sz="2800" b="0" dirty="0">
                          <a:solidFill>
                            <a:schemeClr val="tx1"/>
                          </a:solidFill>
                        </a:rPr>
                        <a:t>Stage 5</a:t>
                      </a:r>
                    </a:p>
                  </a:txBody>
                  <a:tcPr>
                    <a:solidFill>
                      <a:srgbClr val="00B050"/>
                    </a:solidFill>
                  </a:tcPr>
                </a:tc>
                <a:extLst>
                  <a:ext uri="{0D108BD9-81ED-4DB2-BD59-A6C34878D82A}">
                    <a16:rowId xmlns:a16="http://schemas.microsoft.com/office/drawing/2014/main" val="3381354043"/>
                  </a:ext>
                </a:extLst>
              </a:tr>
            </a:tbl>
          </a:graphicData>
        </a:graphic>
      </p:graphicFrame>
      <p:pic>
        <p:nvPicPr>
          <p:cNvPr id="9" name="Picture 8">
            <a:extLst>
              <a:ext uri="{FF2B5EF4-FFF2-40B4-BE49-F238E27FC236}">
                <a16:creationId xmlns:a16="http://schemas.microsoft.com/office/drawing/2014/main" id="{0532549E-5751-4739-8DDF-18C95E75FB56}"/>
              </a:ext>
            </a:extLst>
          </p:cNvPr>
          <p:cNvPicPr/>
          <p:nvPr/>
        </p:nvPicPr>
        <p:blipFill>
          <a:blip r:embed="rId8">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D5EAA092-18C5-4743-8DE1-4A3061999A29}"/>
              </a:ext>
            </a:extLst>
          </p:cNvPr>
          <p:cNvPicPr>
            <a:picLocks noChangeAspect="1"/>
          </p:cNvPicPr>
          <p:nvPr/>
        </p:nvPicPr>
        <p:blipFill>
          <a:blip r:embed="rId9"/>
          <a:stretch>
            <a:fillRect/>
          </a:stretch>
        </p:blipFill>
        <p:spPr>
          <a:xfrm>
            <a:off x="10577661" y="233595"/>
            <a:ext cx="1168255" cy="771609"/>
          </a:xfrm>
          <a:prstGeom prst="rect">
            <a:avLst/>
          </a:prstGeom>
        </p:spPr>
      </p:pic>
      <p:sp>
        <p:nvSpPr>
          <p:cNvPr id="3" name="Right Brace 2">
            <a:extLst>
              <a:ext uri="{FF2B5EF4-FFF2-40B4-BE49-F238E27FC236}">
                <a16:creationId xmlns:a16="http://schemas.microsoft.com/office/drawing/2014/main" id="{7E26DFFB-E4AF-4DAE-893C-1F1C3A993C06}"/>
              </a:ext>
            </a:extLst>
          </p:cNvPr>
          <p:cNvSpPr/>
          <p:nvPr/>
        </p:nvSpPr>
        <p:spPr>
          <a:xfrm rot="16200000">
            <a:off x="4739484" y="1225722"/>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 name="Rectangle 3">
            <a:extLst>
              <a:ext uri="{FF2B5EF4-FFF2-40B4-BE49-F238E27FC236}">
                <a16:creationId xmlns:a16="http://schemas.microsoft.com/office/drawing/2014/main" id="{CE54006A-AA76-4A5D-8F61-5797D591C100}"/>
              </a:ext>
            </a:extLst>
          </p:cNvPr>
          <p:cNvSpPr/>
          <p:nvPr/>
        </p:nvSpPr>
        <p:spPr>
          <a:xfrm>
            <a:off x="3481136" y="1684421"/>
            <a:ext cx="2983836" cy="5215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language</a:t>
            </a:r>
          </a:p>
        </p:txBody>
      </p:sp>
      <p:sp>
        <p:nvSpPr>
          <p:cNvPr id="11" name="Right Brace 10">
            <a:extLst>
              <a:ext uri="{FF2B5EF4-FFF2-40B4-BE49-F238E27FC236}">
                <a16:creationId xmlns:a16="http://schemas.microsoft.com/office/drawing/2014/main" id="{75637240-1ED1-45DD-9C4A-79E57013BA09}"/>
              </a:ext>
            </a:extLst>
          </p:cNvPr>
          <p:cNvSpPr/>
          <p:nvPr/>
        </p:nvSpPr>
        <p:spPr>
          <a:xfrm rot="16200000">
            <a:off x="9191170" y="1257268"/>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11B1EC1-7FF4-4547-B90C-0B2E8671C4D4}"/>
              </a:ext>
            </a:extLst>
          </p:cNvPr>
          <p:cNvSpPr/>
          <p:nvPr/>
        </p:nvSpPr>
        <p:spPr>
          <a:xfrm>
            <a:off x="7852612" y="1684421"/>
            <a:ext cx="3064046" cy="5215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numbers</a:t>
            </a:r>
          </a:p>
        </p:txBody>
      </p:sp>
      <p:pic>
        <p:nvPicPr>
          <p:cNvPr id="14" name="Picture 13">
            <a:extLst>
              <a:ext uri="{FF2B5EF4-FFF2-40B4-BE49-F238E27FC236}">
                <a16:creationId xmlns:a16="http://schemas.microsoft.com/office/drawing/2014/main" id="{6B245C78-E870-42C6-B8A4-A76A2FFA340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22583" y="1383906"/>
            <a:ext cx="2033887" cy="1563556"/>
          </a:xfrm>
          <a:prstGeom prst="rect">
            <a:avLst/>
          </a:prstGeom>
        </p:spPr>
      </p:pic>
    </p:spTree>
    <p:extLst>
      <p:ext uri="{BB962C8B-B14F-4D97-AF65-F5344CB8AC3E}">
        <p14:creationId xmlns:p14="http://schemas.microsoft.com/office/powerpoint/2010/main" val="63051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10851" y="2019048"/>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446921"/>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411705" y="1792704"/>
            <a:ext cx="8598568" cy="3505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The school sports coach wants to buy some more tennis balls. A large box contains 24 tennis balls. If the sports coach orders 4 boxes, how many tennis balls will he get?</a:t>
            </a:r>
          </a:p>
        </p:txBody>
      </p:sp>
      <p:sp>
        <p:nvSpPr>
          <p:cNvPr id="6" name="Rectangle 5">
            <a:extLst>
              <a:ext uri="{FF2B5EF4-FFF2-40B4-BE49-F238E27FC236}">
                <a16:creationId xmlns:a16="http://schemas.microsoft.com/office/drawing/2014/main" id="{B365902F-F6EB-408C-8258-3DA0D4E05C42}"/>
              </a:ext>
            </a:extLst>
          </p:cNvPr>
          <p:cNvSpPr/>
          <p:nvPr/>
        </p:nvSpPr>
        <p:spPr>
          <a:xfrm>
            <a:off x="8634164" y="3610300"/>
            <a:ext cx="563685"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54C0A567-593B-4AFE-A4C0-1236AF6B3444}"/>
              </a:ext>
            </a:extLst>
          </p:cNvPr>
          <p:cNvSpPr/>
          <p:nvPr/>
        </p:nvSpPr>
        <p:spPr>
          <a:xfrm>
            <a:off x="8634164" y="2975807"/>
            <a:ext cx="553450" cy="5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7066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grpSp>
        <p:nvGrpSpPr>
          <p:cNvPr id="6" name="Group 5">
            <a:extLst>
              <a:ext uri="{FF2B5EF4-FFF2-40B4-BE49-F238E27FC236}">
                <a16:creationId xmlns:a16="http://schemas.microsoft.com/office/drawing/2014/main" id="{AC176FB0-8FFC-4FD1-AA3E-30346AB17CDD}"/>
              </a:ext>
            </a:extLst>
          </p:cNvPr>
          <p:cNvGrpSpPr/>
          <p:nvPr/>
        </p:nvGrpSpPr>
        <p:grpSpPr>
          <a:xfrm>
            <a:off x="1203159" y="1696782"/>
            <a:ext cx="9202569" cy="4726519"/>
            <a:chOff x="182362" y="-123279"/>
            <a:chExt cx="5918200" cy="3632200"/>
          </a:xfrm>
        </p:grpSpPr>
        <p:sp>
          <p:nvSpPr>
            <p:cNvPr id="7" name="Text Box 2">
              <a:extLst>
                <a:ext uri="{FF2B5EF4-FFF2-40B4-BE49-F238E27FC236}">
                  <a16:creationId xmlns:a16="http://schemas.microsoft.com/office/drawing/2014/main" id="{5A346927-6662-44B0-882D-5ECE8146F79F}"/>
                </a:ext>
              </a:extLst>
            </p:cNvPr>
            <p:cNvSpPr txBox="1">
              <a:spLocks noChangeArrowheads="1"/>
            </p:cNvSpPr>
            <p:nvPr/>
          </p:nvSpPr>
          <p:spPr bwMode="auto">
            <a:xfrm>
              <a:off x="182362" y="-123279"/>
              <a:ext cx="5918200" cy="363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Synonym: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Antonym: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My definition: 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Used in context: 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4D9C1C5-012A-4316-B483-9139307DBA6F}"/>
                </a:ext>
              </a:extLst>
            </p:cNvPr>
            <p:cNvSpPr/>
            <p:nvPr/>
          </p:nvSpPr>
          <p:spPr>
            <a:xfrm>
              <a:off x="682402" y="94500"/>
              <a:ext cx="2070100" cy="11049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Word: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ea typeface="Calibri" panose="020F0502020204030204" pitchFamily="34" charset="0"/>
                  <a:cs typeface="Times New Roman" panose="02020603050405020304" pitchFamily="18" charset="0"/>
                </a:rPr>
                <a:t> </a:t>
              </a:r>
              <a:r>
                <a:rPr lang="en-GB" sz="3600" dirty="0">
                  <a:ea typeface="Calibri" panose="020F0502020204030204" pitchFamily="34" charset="0"/>
                  <a:cs typeface="Times New Roman" panose="02020603050405020304" pitchFamily="18" charset="0"/>
                </a:rPr>
                <a:t>contain</a:t>
              </a:r>
              <a:r>
                <a:rPr lang="en-GB" sz="3600" dirty="0">
                  <a:effectLst/>
                  <a:ea typeface="Calibri" panose="020F0502020204030204" pitchFamily="34" charset="0"/>
                  <a:cs typeface="Times New Roman" panose="02020603050405020304" pitchFamily="18" charset="0"/>
                </a:rPr>
                <a:t> </a:t>
              </a:r>
            </a:p>
          </p:txBody>
        </p:sp>
        <p:sp>
          <p:nvSpPr>
            <p:cNvPr id="9" name="Rectangle 8">
              <a:extLst>
                <a:ext uri="{FF2B5EF4-FFF2-40B4-BE49-F238E27FC236}">
                  <a16:creationId xmlns:a16="http://schemas.microsoft.com/office/drawing/2014/main" id="{00AF627B-30BF-49DC-8086-13D4E24ECDB0}"/>
                </a:ext>
              </a:extLst>
            </p:cNvPr>
            <p:cNvSpPr/>
            <p:nvPr/>
          </p:nvSpPr>
          <p:spPr>
            <a:xfrm>
              <a:off x="657002" y="1357342"/>
              <a:ext cx="2095500" cy="1892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Picture: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C144DB7-54F9-4709-B97B-B09756682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792" y="30762"/>
              <a:ext cx="401731" cy="577673"/>
            </a:xfrm>
            <a:prstGeom prst="rect">
              <a:avLst/>
            </a:prstGeom>
          </p:spPr>
        </p:pic>
      </p:grpSp>
    </p:spTree>
    <p:extLst>
      <p:ext uri="{BB962C8B-B14F-4D97-AF65-F5344CB8AC3E}">
        <p14:creationId xmlns:p14="http://schemas.microsoft.com/office/powerpoint/2010/main" val="11209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746124" y="299258"/>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648456" y="1641006"/>
            <a:ext cx="8598568" cy="23168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200" dirty="0">
                <a:solidFill>
                  <a:schemeClr val="tx1"/>
                </a:solidFill>
              </a:rPr>
              <a:t>The school sports coach wants to buy some more tennis balls. A large box contains 24 tennis balls. If the sports coach orders  4 boxes, how many tennis balls will he get?</a:t>
            </a:r>
          </a:p>
        </p:txBody>
      </p:sp>
      <p:sp>
        <p:nvSpPr>
          <p:cNvPr id="6" name="Rectangle 5">
            <a:extLst>
              <a:ext uri="{FF2B5EF4-FFF2-40B4-BE49-F238E27FC236}">
                <a16:creationId xmlns:a16="http://schemas.microsoft.com/office/drawing/2014/main" id="{B365902F-F6EB-408C-8258-3DA0D4E05C42}"/>
              </a:ext>
            </a:extLst>
          </p:cNvPr>
          <p:cNvSpPr/>
          <p:nvPr/>
        </p:nvSpPr>
        <p:spPr>
          <a:xfrm>
            <a:off x="7157698" y="2302116"/>
            <a:ext cx="500892" cy="54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05F9925-5CA0-4EC8-AD85-FCE2D191059A}"/>
              </a:ext>
            </a:extLst>
          </p:cNvPr>
          <p:cNvSpPr/>
          <p:nvPr/>
        </p:nvSpPr>
        <p:spPr>
          <a:xfrm>
            <a:off x="5660003" y="2844104"/>
            <a:ext cx="362750" cy="44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566E6A9D-74FD-4623-97B9-1FEAB954DC82}"/>
              </a:ext>
            </a:extLst>
          </p:cNvPr>
          <p:cNvSpPr/>
          <p:nvPr/>
        </p:nvSpPr>
        <p:spPr>
          <a:xfrm>
            <a:off x="974811" y="4165295"/>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kumimoji="0" lang="en-GB" sz="2800" b="0" i="0" u="none" strike="noStrike" kern="1200" cap="none" spc="0" normalizeH="0" baseline="0" noProof="0" dirty="0">
                <a:ln>
                  <a:noFill/>
                </a:ln>
                <a:solidFill>
                  <a:srgbClr val="000000"/>
                </a:solidFill>
                <a:effectLst/>
                <a:uLnTx/>
                <a:uFillTx/>
                <a:latin typeface="Calibri"/>
                <a:ea typeface="+mn-ea"/>
                <a:cs typeface="+mn-cs"/>
              </a:rPr>
              <a:t>: Write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noProof="0" dirty="0">
                <a:solidFill>
                  <a:srgbClr val="000000"/>
                </a:solidFill>
                <a:latin typeface="Calibri"/>
              </a:rPr>
              <a:t>large</a:t>
            </a:r>
            <a:r>
              <a:rPr kumimoji="0" lang="en-GB" sz="2800" b="0" i="1" u="none" strike="noStrike" kern="1200" cap="none" spc="0" normalizeH="0" baseline="0" noProof="0" dirty="0">
                <a:ln>
                  <a:noFill/>
                </a:ln>
                <a:solidFill>
                  <a:srgbClr val="000000"/>
                </a:solidFill>
                <a:effectLst/>
                <a:uLnTx/>
                <a:uFillTx/>
                <a:latin typeface="Calibri"/>
                <a:ea typeface="+mn-ea"/>
                <a:cs typeface="+mn-cs"/>
              </a:rPr>
              <a:t> b) </a:t>
            </a:r>
            <a:r>
              <a:rPr lang="en-GB" sz="2800" i="1" noProof="0" dirty="0">
                <a:solidFill>
                  <a:srgbClr val="000000"/>
                </a:solidFill>
                <a:latin typeface="Calibri"/>
              </a:rPr>
              <a:t>order</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a:t>
            </a:r>
            <a:r>
              <a:rPr lang="en-GB" sz="2800" dirty="0">
                <a:solidFill>
                  <a:srgbClr val="000000"/>
                </a:solidFill>
                <a:latin typeface="Calibri"/>
              </a:rPr>
              <a:t>W</a:t>
            </a:r>
            <a:r>
              <a:rPr lang="en-GB" sz="2800" noProof="0" dirty="0">
                <a:solidFill>
                  <a:srgbClr val="000000"/>
                </a:solidFill>
                <a:latin typeface="Calibri"/>
              </a:rPr>
              <a:t>ho ordered the tennis balls</a:t>
            </a:r>
            <a:r>
              <a:rPr lang="en-GB" sz="2800" dirty="0">
                <a:solidFill>
                  <a:srgbClr val="000000"/>
                </a:solidFill>
                <a:latin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Tree>
    <p:extLst>
      <p:ext uri="{BB962C8B-B14F-4D97-AF65-F5344CB8AC3E}">
        <p14:creationId xmlns:p14="http://schemas.microsoft.com/office/powerpoint/2010/main" val="224234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99258"/>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Answer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1591126" y="1986886"/>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The school sports coach wants to buy some more tennis balls. A large box contains 24 tennis balls. If the sports coach orders 4 boxes, how many tennis balls will he get?</a:t>
            </a:r>
          </a:p>
        </p:txBody>
      </p:sp>
      <p:sp>
        <p:nvSpPr>
          <p:cNvPr id="8" name="Rectangle: Rounded Corners 6">
            <a:extLst>
              <a:ext uri="{FF2B5EF4-FFF2-40B4-BE49-F238E27FC236}">
                <a16:creationId xmlns:a16="http://schemas.microsoft.com/office/drawing/2014/main" id="{B81EBABE-38E6-4AA5-ABB9-6CDF2AE0EC69}"/>
              </a:ext>
            </a:extLst>
          </p:cNvPr>
          <p:cNvSpPr/>
          <p:nvPr/>
        </p:nvSpPr>
        <p:spPr>
          <a:xfrm>
            <a:off x="7534743" y="4779450"/>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96 tennis balls</a:t>
            </a:r>
          </a:p>
        </p:txBody>
      </p:sp>
    </p:spTree>
    <p:extLst>
      <p:ext uri="{BB962C8B-B14F-4D97-AF65-F5344CB8AC3E}">
        <p14:creationId xmlns:p14="http://schemas.microsoft.com/office/powerpoint/2010/main" val="5117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6"/>
            <a:ext cx="6403232" cy="1081858"/>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429407"/>
            <a:ext cx="3560855" cy="38993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The school sports coach wants to buy some more tennis balls. A large box contains 24 tennis balls. If the sports coach orders 4 boxes, how many tennis balls will he get?</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51637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96 tennis balls</a:t>
            </a:r>
          </a:p>
        </p:txBody>
      </p:sp>
      <p:sp>
        <p:nvSpPr>
          <p:cNvPr id="8" name="Speech Bubble: Rectangle 7">
            <a:extLst>
              <a:ext uri="{FF2B5EF4-FFF2-40B4-BE49-F238E27FC236}">
                <a16:creationId xmlns:a16="http://schemas.microsoft.com/office/drawing/2014/main" id="{151FEB27-A009-470D-9BFC-A94A2EF70B54}"/>
              </a:ext>
            </a:extLst>
          </p:cNvPr>
          <p:cNvSpPr/>
          <p:nvPr/>
        </p:nvSpPr>
        <p:spPr>
          <a:xfrm>
            <a:off x="4589521" y="1744628"/>
            <a:ext cx="3012958" cy="163938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Firstly, I know that one box of tennis balls contains 24.</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357936" y="1613102"/>
            <a:ext cx="3560855" cy="2140751"/>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I could double 24 and double it again.</a:t>
            </a:r>
          </a:p>
          <a:p>
            <a:pPr algn="ctr"/>
            <a:endParaRPr lang="en-GB" sz="2400" dirty="0"/>
          </a:p>
          <a:p>
            <a:pPr algn="ctr"/>
            <a:r>
              <a:rPr lang="en-GB" sz="2400" b="1" dirty="0"/>
              <a:t>24 x 2 = 48</a:t>
            </a:r>
          </a:p>
          <a:p>
            <a:pPr algn="ctr"/>
            <a:r>
              <a:rPr lang="en-GB" sz="2400" b="1" dirty="0"/>
              <a:t>48 x 2 = 96</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349326" y="4064151"/>
            <a:ext cx="3382969" cy="2096018"/>
          </a:xfrm>
          <a:prstGeom prst="wedgeRectCallout">
            <a:avLst>
              <a:gd name="adj1" fmla="val -51014"/>
              <a:gd name="adj2" fmla="val -762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r>
              <a:rPr lang="en-GB" sz="2400" dirty="0"/>
              <a:t>I need 4 boxes so that is 4 groups of 24.</a:t>
            </a:r>
          </a:p>
          <a:p>
            <a:pPr algn="ctr"/>
            <a:endParaRPr lang="en-GB" sz="2400" b="0" dirty="0"/>
          </a:p>
          <a:p>
            <a:pPr algn="ctr"/>
            <a:r>
              <a:rPr lang="en-GB" sz="2400" b="1" dirty="0"/>
              <a:t>24 x 4 = ?</a:t>
            </a:r>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8357936" y="4149650"/>
            <a:ext cx="3784021" cy="235819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Or I could use partitioning:</a:t>
            </a:r>
          </a:p>
          <a:p>
            <a:pPr algn="ctr"/>
            <a:endParaRPr lang="en-GB" sz="2400" dirty="0"/>
          </a:p>
          <a:p>
            <a:pPr algn="ctr"/>
            <a:r>
              <a:rPr lang="en-GB" sz="2400" b="1" dirty="0"/>
              <a:t>20 x 4 = 80</a:t>
            </a:r>
          </a:p>
          <a:p>
            <a:pPr algn="ctr"/>
            <a:r>
              <a:rPr lang="en-GB" sz="2400" b="1" dirty="0"/>
              <a:t>4 x 4 = 16</a:t>
            </a:r>
          </a:p>
          <a:p>
            <a:pPr algn="ctr"/>
            <a:endParaRPr lang="en-GB" sz="2400" dirty="0"/>
          </a:p>
          <a:p>
            <a:pPr algn="ctr"/>
            <a:r>
              <a:rPr lang="en-GB" sz="2400" dirty="0"/>
              <a:t>And add them together.</a:t>
            </a:r>
          </a:p>
        </p:txBody>
      </p:sp>
    </p:spTree>
    <p:extLst>
      <p:ext uri="{BB962C8B-B14F-4D97-AF65-F5344CB8AC3E}">
        <p14:creationId xmlns:p14="http://schemas.microsoft.com/office/powerpoint/2010/main" val="8256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3911</TotalTime>
  <Words>1648</Words>
  <Application>Microsoft Office PowerPoint</Application>
  <PresentationFormat>Widescreen</PresentationFormat>
  <Paragraphs>195</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Teacher guidance</vt:lpstr>
      <vt:lpstr>The PiXL approach to solving word problems</vt:lpstr>
      <vt:lpstr>Model Question 1</vt:lpstr>
      <vt:lpstr>Stage 2 - Vocabulary</vt:lpstr>
      <vt:lpstr>Stage 2 - Vocabulary</vt:lpstr>
      <vt:lpstr>Stage 3 – Number Free Zone</vt:lpstr>
      <vt:lpstr>Stage 4 – Answer Free Zone</vt:lpstr>
      <vt:lpstr>Thinking Talk</vt:lpstr>
      <vt:lpstr>Thinking Talk</vt:lpstr>
      <vt:lpstr>PowerPoint Presentation</vt:lpstr>
      <vt:lpstr>Model Question 2</vt:lpstr>
      <vt:lpstr>PowerPoint Presentation</vt:lpstr>
      <vt:lpstr>Stage 2 - Vocabulary</vt:lpstr>
      <vt:lpstr>Stage 3 – Number Free Zone</vt:lpstr>
      <vt:lpstr>PowerPoint Presentation</vt:lpstr>
      <vt:lpstr>Thinking Talk</vt:lpstr>
      <vt:lpstr>Thinking Talk</vt:lpstr>
      <vt:lpstr>PowerPoint Presentation</vt:lpstr>
      <vt:lpstr>Your Turn</vt:lpstr>
      <vt:lpstr>Next Steps</vt:lpstr>
      <vt:lpstr>Solving word problems – steps to success</vt:lpstr>
      <vt:lpstr>Solving word problems – steps to success</vt:lpstr>
      <vt:lpstr>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phillippa headlam</cp:lastModifiedBy>
  <cp:revision>211</cp:revision>
  <dcterms:created xsi:type="dcterms:W3CDTF">2017-03-29T13:14:03Z</dcterms:created>
  <dcterms:modified xsi:type="dcterms:W3CDTF">2019-11-05T07:11:29Z</dcterms:modified>
</cp:coreProperties>
</file>