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8" r:id="rId3"/>
    <p:sldId id="649" r:id="rId4"/>
    <p:sldId id="650" r:id="rId5"/>
    <p:sldId id="607" r:id="rId6"/>
    <p:sldId id="268" r:id="rId7"/>
    <p:sldId id="615" r:id="rId8"/>
    <p:sldId id="651" r:id="rId9"/>
    <p:sldId id="664" r:id="rId10"/>
    <p:sldId id="665" r:id="rId11"/>
    <p:sldId id="666" r:id="rId12"/>
    <p:sldId id="667" r:id="rId13"/>
    <p:sldId id="668" r:id="rId14"/>
    <p:sldId id="609" r:id="rId15"/>
    <p:sldId id="658" r:id="rId16"/>
    <p:sldId id="616" r:id="rId17"/>
    <p:sldId id="610" r:id="rId18"/>
    <p:sldId id="669" r:id="rId19"/>
    <p:sldId id="670" r:id="rId20"/>
    <p:sldId id="671" r:id="rId21"/>
    <p:sldId id="672" r:id="rId22"/>
    <p:sldId id="673" r:id="rId23"/>
    <p:sldId id="674" r:id="rId24"/>
    <p:sldId id="675" r:id="rId25"/>
    <p:sldId id="676" r:id="rId26"/>
    <p:sldId id="621" r:id="rId27"/>
    <p:sldId id="6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EDCFE9"/>
    <a:srgbClr val="DA9ED3"/>
    <a:srgbClr val="BDBBBC"/>
    <a:srgbClr val="C9AFC4"/>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83212" autoAdjust="0"/>
  </p:normalViewPr>
  <p:slideViewPr>
    <p:cSldViewPr snapToGrid="0" snapToObjects="1">
      <p:cViewPr varScale="1">
        <p:scale>
          <a:sx n="60" d="100"/>
          <a:sy n="60" d="100"/>
        </p:scale>
        <p:origin x="1344"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05/11/2019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82596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77309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problem is there to identify if the children can use the inverse of addition and</a:t>
            </a:r>
            <a:r>
              <a:rPr lang="en-GB" baseline="0" dirty="0"/>
              <a:t> subtraction. </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980136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76868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1482160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52199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76553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109702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4052527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2631805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3477512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64699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one or two words to embed using the </a:t>
            </a:r>
            <a:r>
              <a:rPr lang="en-GB" dirty="0" err="1"/>
              <a:t>PiXL</a:t>
            </a:r>
            <a:r>
              <a:rPr lang="en-GB" dirty="0"/>
              <a:t> Unlock 5-phase approach. This example is from the </a:t>
            </a:r>
            <a:r>
              <a:rPr lang="en-GB" dirty="0" err="1"/>
              <a:t>PiXL</a:t>
            </a:r>
            <a:r>
              <a:rPr lang="en-GB" dirty="0"/>
              <a:t> Vocabulary Shorts. Once the vocabulary has been explored, return to the problem.</a:t>
            </a:r>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91202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49588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84380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your calculation</a:t>
            </a:r>
            <a:r>
              <a:rPr lang="en-GB" baseline="0" dirty="0"/>
              <a:t> policy, if appropriate, to model 10 ÷ 4, or remind the children to half and half again. </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53220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Y5-6 Problem types</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Number Problems</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2576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6" name="Rounded Rectangle 5"/>
          <p:cNvSpPr/>
          <p:nvPr/>
        </p:nvSpPr>
        <p:spPr>
          <a:xfrm>
            <a:off x="225761" y="2694450"/>
            <a:ext cx="4961093" cy="4005896"/>
          </a:xfrm>
          <a:prstGeom prst="roundRect">
            <a:avLst/>
          </a:prstGeom>
          <a:solidFill>
            <a:srgbClr val="FDF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10 x ____ = 280</a:t>
            </a:r>
          </a:p>
          <a:p>
            <a:pPr algn="ctr"/>
            <a:endParaRPr lang="en-GB" sz="2800" dirty="0">
              <a:solidFill>
                <a:schemeClr val="tx1"/>
              </a:solidFill>
            </a:endParaRPr>
          </a:p>
          <a:p>
            <a:pPr algn="ctr"/>
            <a:r>
              <a:rPr lang="en-GB" sz="2800" dirty="0">
                <a:solidFill>
                  <a:schemeClr val="tx1"/>
                </a:solidFill>
              </a:rPr>
              <a:t>If I divide 280 by 10, I will work out the missing number. </a:t>
            </a:r>
          </a:p>
          <a:p>
            <a:pPr algn="ctr"/>
            <a:endParaRPr lang="en-GB" sz="2800" dirty="0">
              <a:solidFill>
                <a:schemeClr val="tx1"/>
              </a:solidFill>
            </a:endParaRPr>
          </a:p>
          <a:p>
            <a:pPr algn="ctr"/>
            <a:r>
              <a:rPr lang="en-GB" sz="2800" dirty="0">
                <a:solidFill>
                  <a:schemeClr val="tx1"/>
                </a:solidFill>
              </a:rPr>
              <a:t>280 ÷ 10 = </a:t>
            </a:r>
            <a:r>
              <a:rPr lang="en-GB" sz="2800" dirty="0">
                <a:solidFill>
                  <a:srgbClr val="FF0000"/>
                </a:solidFill>
              </a:rPr>
              <a:t>28</a:t>
            </a:r>
          </a:p>
          <a:p>
            <a:pPr algn="ctr"/>
            <a:r>
              <a:rPr lang="en-GB" sz="2800" dirty="0">
                <a:solidFill>
                  <a:schemeClr val="tx1"/>
                </a:solidFill>
              </a:rPr>
              <a:t>The number missing in the middle box must be 28. </a:t>
            </a:r>
          </a:p>
        </p:txBody>
      </p:sp>
      <p:sp>
        <p:nvSpPr>
          <p:cNvPr id="17" name="TextBox 16">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pic>
        <p:nvPicPr>
          <p:cNvPr id="2" name="Picture 1"/>
          <p:cNvPicPr>
            <a:picLocks noChangeAspect="1"/>
          </p:cNvPicPr>
          <p:nvPr/>
        </p:nvPicPr>
        <p:blipFill>
          <a:blip r:embed="rId5"/>
          <a:stretch>
            <a:fillRect/>
          </a:stretch>
        </p:blipFill>
        <p:spPr>
          <a:xfrm>
            <a:off x="5390120" y="2592061"/>
            <a:ext cx="6654154" cy="2642091"/>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25762" y="1239121"/>
            <a:ext cx="6551497"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cs typeface="+mn-cs"/>
              </a:rPr>
              <a:t>When completing a pyramid, each number above the base is made up from the </a:t>
            </a:r>
            <a:r>
              <a:rPr lang="en-GB" sz="2400" b="1" i="1" dirty="0">
                <a:solidFill>
                  <a:prstClr val="black"/>
                </a:solidFill>
                <a:latin typeface="Calibri"/>
                <a:cs typeface="+mn-cs"/>
              </a:rPr>
              <a:t>product</a:t>
            </a:r>
            <a:r>
              <a:rPr lang="en-GB" sz="2400" dirty="0">
                <a:solidFill>
                  <a:prstClr val="black"/>
                </a:solidFill>
                <a:latin typeface="Calibri"/>
                <a:cs typeface="+mn-cs"/>
              </a:rPr>
              <a:t> of the two supporting it. Complete the missing numbers.</a:t>
            </a:r>
          </a:p>
        </p:txBody>
      </p:sp>
    </p:spTree>
    <p:extLst>
      <p:ext uri="{BB962C8B-B14F-4D97-AF65-F5344CB8AC3E}">
        <p14:creationId xmlns:p14="http://schemas.microsoft.com/office/powerpoint/2010/main" val="239162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2576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6" name="Rounded Rectangle 5"/>
          <p:cNvSpPr/>
          <p:nvPr/>
        </p:nvSpPr>
        <p:spPr>
          <a:xfrm>
            <a:off x="225761" y="2694450"/>
            <a:ext cx="4961093" cy="4005896"/>
          </a:xfrm>
          <a:prstGeom prst="roundRect">
            <a:avLst/>
          </a:prstGeom>
          <a:solidFill>
            <a:srgbClr val="FDF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Now I can work on the bottom left box. </a:t>
            </a:r>
          </a:p>
          <a:p>
            <a:pPr algn="ctr"/>
            <a:r>
              <a:rPr lang="en-GB" sz="2800" dirty="0">
                <a:solidFill>
                  <a:schemeClr val="tx1"/>
                </a:solidFill>
              </a:rPr>
              <a:t>_____ x 4 = 10</a:t>
            </a:r>
          </a:p>
          <a:p>
            <a:pPr algn="ctr"/>
            <a:endParaRPr lang="en-GB" sz="2800" dirty="0">
              <a:solidFill>
                <a:schemeClr val="tx1"/>
              </a:solidFill>
            </a:endParaRPr>
          </a:p>
          <a:p>
            <a:pPr algn="ctr"/>
            <a:r>
              <a:rPr lang="en-GB" sz="2800" dirty="0">
                <a:solidFill>
                  <a:schemeClr val="tx1"/>
                </a:solidFill>
              </a:rPr>
              <a:t>Again, if I use the inverse and find 10 divided by 4, I will find the answer. </a:t>
            </a:r>
          </a:p>
          <a:p>
            <a:pPr algn="ctr"/>
            <a:endParaRPr lang="en-GB" sz="2800" dirty="0">
              <a:solidFill>
                <a:schemeClr val="tx1"/>
              </a:solidFill>
            </a:endParaRPr>
          </a:p>
          <a:p>
            <a:pPr algn="ctr"/>
            <a:r>
              <a:rPr lang="en-GB" sz="2800" dirty="0">
                <a:solidFill>
                  <a:schemeClr val="tx1"/>
                </a:solidFill>
              </a:rPr>
              <a:t>10 ÷ 4 = </a:t>
            </a:r>
            <a:r>
              <a:rPr lang="en-GB" sz="2800" dirty="0">
                <a:solidFill>
                  <a:srgbClr val="FF0000"/>
                </a:solidFill>
              </a:rPr>
              <a:t>2.5</a:t>
            </a:r>
          </a:p>
        </p:txBody>
      </p:sp>
      <p:sp>
        <p:nvSpPr>
          <p:cNvPr id="17" name="TextBox 16">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pic>
        <p:nvPicPr>
          <p:cNvPr id="2" name="Picture 1"/>
          <p:cNvPicPr>
            <a:picLocks noChangeAspect="1"/>
          </p:cNvPicPr>
          <p:nvPr/>
        </p:nvPicPr>
        <p:blipFill>
          <a:blip r:embed="rId5"/>
          <a:stretch>
            <a:fillRect/>
          </a:stretch>
        </p:blipFill>
        <p:spPr>
          <a:xfrm>
            <a:off x="5390120" y="2592061"/>
            <a:ext cx="6654154" cy="2642091"/>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25762" y="1239121"/>
            <a:ext cx="6551497"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cs typeface="+mn-cs"/>
              </a:rPr>
              <a:t>When completing a pyramid, each number above the base is made up from the </a:t>
            </a:r>
            <a:r>
              <a:rPr lang="en-GB" sz="2400" b="1" i="1" dirty="0">
                <a:solidFill>
                  <a:prstClr val="black"/>
                </a:solidFill>
                <a:latin typeface="Calibri"/>
                <a:cs typeface="+mn-cs"/>
              </a:rPr>
              <a:t>product</a:t>
            </a:r>
            <a:r>
              <a:rPr lang="en-GB" sz="2400" dirty="0">
                <a:solidFill>
                  <a:prstClr val="black"/>
                </a:solidFill>
                <a:latin typeface="Calibri"/>
                <a:cs typeface="+mn-cs"/>
              </a:rPr>
              <a:t> of the two supporting it. Complete the missing numbers.</a:t>
            </a:r>
          </a:p>
        </p:txBody>
      </p:sp>
      <p:sp>
        <p:nvSpPr>
          <p:cNvPr id="3" name="Rectangle 2"/>
          <p:cNvSpPr/>
          <p:nvPr/>
        </p:nvSpPr>
        <p:spPr>
          <a:xfrm>
            <a:off x="9385816" y="3559163"/>
            <a:ext cx="704039" cy="707886"/>
          </a:xfrm>
          <a:prstGeom prst="rect">
            <a:avLst/>
          </a:prstGeom>
        </p:spPr>
        <p:txBody>
          <a:bodyPr wrap="none">
            <a:spAutoFit/>
          </a:bodyPr>
          <a:lstStyle/>
          <a:p>
            <a:pPr algn="ctr"/>
            <a:r>
              <a:rPr lang="en-GB" sz="4000" dirty="0">
                <a:solidFill>
                  <a:srgbClr val="FF0000"/>
                </a:solidFill>
              </a:rPr>
              <a:t>28</a:t>
            </a:r>
          </a:p>
        </p:txBody>
      </p:sp>
    </p:spTree>
    <p:extLst>
      <p:ext uri="{BB962C8B-B14F-4D97-AF65-F5344CB8AC3E}">
        <p14:creationId xmlns:p14="http://schemas.microsoft.com/office/powerpoint/2010/main" val="159707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2576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6" name="Rounded Rectangle 5"/>
          <p:cNvSpPr/>
          <p:nvPr/>
        </p:nvSpPr>
        <p:spPr>
          <a:xfrm>
            <a:off x="225761" y="2694450"/>
            <a:ext cx="4961093" cy="4005896"/>
          </a:xfrm>
          <a:prstGeom prst="roundRect">
            <a:avLst/>
          </a:prstGeom>
          <a:solidFill>
            <a:srgbClr val="FDF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Finally, I can work out the bottom right box. </a:t>
            </a:r>
          </a:p>
          <a:p>
            <a:pPr algn="ctr"/>
            <a:r>
              <a:rPr lang="en-GB" sz="2800" dirty="0">
                <a:solidFill>
                  <a:schemeClr val="tx1"/>
                </a:solidFill>
              </a:rPr>
              <a:t>4 x ____ = 28</a:t>
            </a:r>
          </a:p>
          <a:p>
            <a:pPr algn="ctr"/>
            <a:endParaRPr lang="en-GB" sz="2800" dirty="0">
              <a:solidFill>
                <a:schemeClr val="tx1"/>
              </a:solidFill>
            </a:endParaRPr>
          </a:p>
          <a:p>
            <a:pPr algn="ctr"/>
            <a:r>
              <a:rPr lang="en-GB" sz="2800" dirty="0">
                <a:solidFill>
                  <a:schemeClr val="tx1"/>
                </a:solidFill>
              </a:rPr>
              <a:t>My knowledge of times tables tells me that </a:t>
            </a:r>
          </a:p>
          <a:p>
            <a:pPr algn="ctr"/>
            <a:r>
              <a:rPr lang="en-GB" sz="2800" dirty="0">
                <a:solidFill>
                  <a:schemeClr val="tx1"/>
                </a:solidFill>
              </a:rPr>
              <a:t>4 x  </a:t>
            </a:r>
            <a:r>
              <a:rPr lang="en-GB" sz="2800" dirty="0">
                <a:solidFill>
                  <a:srgbClr val="FF0000"/>
                </a:solidFill>
              </a:rPr>
              <a:t>7</a:t>
            </a:r>
            <a:r>
              <a:rPr lang="en-GB" sz="2800" dirty="0">
                <a:solidFill>
                  <a:schemeClr val="tx1"/>
                </a:solidFill>
              </a:rPr>
              <a:t>  = 28</a:t>
            </a:r>
          </a:p>
          <a:p>
            <a:pPr algn="ctr"/>
            <a:r>
              <a:rPr lang="en-GB" sz="2800" dirty="0">
                <a:solidFill>
                  <a:schemeClr val="tx1"/>
                </a:solidFill>
              </a:rPr>
              <a:t>I can complete the pyramid!</a:t>
            </a:r>
            <a:endParaRPr lang="en-GB" sz="2800" dirty="0">
              <a:solidFill>
                <a:srgbClr val="FF0000"/>
              </a:solidFill>
            </a:endParaRPr>
          </a:p>
        </p:txBody>
      </p:sp>
      <p:sp>
        <p:nvSpPr>
          <p:cNvPr id="17" name="TextBox 16">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pic>
        <p:nvPicPr>
          <p:cNvPr id="2" name="Picture 1"/>
          <p:cNvPicPr>
            <a:picLocks noChangeAspect="1"/>
          </p:cNvPicPr>
          <p:nvPr/>
        </p:nvPicPr>
        <p:blipFill>
          <a:blip r:embed="rId5"/>
          <a:stretch>
            <a:fillRect/>
          </a:stretch>
        </p:blipFill>
        <p:spPr>
          <a:xfrm>
            <a:off x="5390120" y="2592061"/>
            <a:ext cx="6654154" cy="2642091"/>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25762" y="1239121"/>
            <a:ext cx="6551497"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cs typeface="+mn-cs"/>
              </a:rPr>
              <a:t>When completing a pyramid, each number above the base is made up from the </a:t>
            </a:r>
            <a:r>
              <a:rPr lang="en-GB" sz="2400" b="1" i="1" dirty="0">
                <a:solidFill>
                  <a:prstClr val="black"/>
                </a:solidFill>
                <a:latin typeface="Calibri"/>
                <a:cs typeface="+mn-cs"/>
              </a:rPr>
              <a:t>product</a:t>
            </a:r>
            <a:r>
              <a:rPr lang="en-GB" sz="2400" dirty="0">
                <a:solidFill>
                  <a:prstClr val="black"/>
                </a:solidFill>
                <a:latin typeface="Calibri"/>
                <a:cs typeface="+mn-cs"/>
              </a:rPr>
              <a:t> of the two supporting it. Complete the missing numbers.</a:t>
            </a:r>
          </a:p>
        </p:txBody>
      </p:sp>
      <p:sp>
        <p:nvSpPr>
          <p:cNvPr id="3" name="Rectangle 2"/>
          <p:cNvSpPr/>
          <p:nvPr/>
        </p:nvSpPr>
        <p:spPr>
          <a:xfrm>
            <a:off x="9385816" y="3559163"/>
            <a:ext cx="704039" cy="707886"/>
          </a:xfrm>
          <a:prstGeom prst="rect">
            <a:avLst/>
          </a:prstGeom>
        </p:spPr>
        <p:txBody>
          <a:bodyPr wrap="none">
            <a:spAutoFit/>
          </a:bodyPr>
          <a:lstStyle/>
          <a:p>
            <a:pPr algn="ctr"/>
            <a:r>
              <a:rPr lang="en-GB" sz="4000" dirty="0"/>
              <a:t>28</a:t>
            </a:r>
          </a:p>
        </p:txBody>
      </p:sp>
      <p:sp>
        <p:nvSpPr>
          <p:cNvPr id="10" name="Rectangle 9"/>
          <p:cNvSpPr/>
          <p:nvPr/>
        </p:nvSpPr>
        <p:spPr>
          <a:xfrm>
            <a:off x="6135202" y="4343455"/>
            <a:ext cx="833883" cy="707886"/>
          </a:xfrm>
          <a:prstGeom prst="rect">
            <a:avLst/>
          </a:prstGeom>
        </p:spPr>
        <p:txBody>
          <a:bodyPr wrap="none">
            <a:spAutoFit/>
          </a:bodyPr>
          <a:lstStyle/>
          <a:p>
            <a:pPr algn="ctr"/>
            <a:r>
              <a:rPr lang="en-GB" sz="4000" dirty="0">
                <a:solidFill>
                  <a:srgbClr val="FF0000"/>
                </a:solidFill>
              </a:rPr>
              <a:t>2.5</a:t>
            </a:r>
          </a:p>
        </p:txBody>
      </p:sp>
    </p:spTree>
    <p:extLst>
      <p:ext uri="{BB962C8B-B14F-4D97-AF65-F5344CB8AC3E}">
        <p14:creationId xmlns:p14="http://schemas.microsoft.com/office/powerpoint/2010/main" val="114427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2576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6" name="Rounded Rectangle 5"/>
          <p:cNvSpPr/>
          <p:nvPr/>
        </p:nvSpPr>
        <p:spPr>
          <a:xfrm>
            <a:off x="225761" y="2694450"/>
            <a:ext cx="4961093" cy="1404584"/>
          </a:xfrm>
          <a:prstGeom prst="roundRect">
            <a:avLst/>
          </a:prstGeom>
          <a:solidFill>
            <a:srgbClr val="FDF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Talk to your partner. </a:t>
            </a:r>
          </a:p>
          <a:p>
            <a:pPr algn="ctr"/>
            <a:r>
              <a:rPr lang="en-GB" sz="2800" dirty="0">
                <a:solidFill>
                  <a:schemeClr val="tx1"/>
                </a:solidFill>
              </a:rPr>
              <a:t>How did we solve this problem?</a:t>
            </a:r>
          </a:p>
        </p:txBody>
      </p:sp>
      <p:sp>
        <p:nvSpPr>
          <p:cNvPr id="17" name="TextBox 16">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pic>
        <p:nvPicPr>
          <p:cNvPr id="2" name="Picture 1"/>
          <p:cNvPicPr>
            <a:picLocks noChangeAspect="1"/>
          </p:cNvPicPr>
          <p:nvPr/>
        </p:nvPicPr>
        <p:blipFill>
          <a:blip r:embed="rId5"/>
          <a:stretch>
            <a:fillRect/>
          </a:stretch>
        </p:blipFill>
        <p:spPr>
          <a:xfrm>
            <a:off x="5390120" y="2592061"/>
            <a:ext cx="6654154" cy="2642091"/>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25762" y="1239121"/>
            <a:ext cx="6551497"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cs typeface="+mn-cs"/>
              </a:rPr>
              <a:t>When completing a pyramid, each number above the base is made up from the </a:t>
            </a:r>
            <a:r>
              <a:rPr lang="en-GB" sz="2400" b="1" i="1" dirty="0">
                <a:solidFill>
                  <a:prstClr val="black"/>
                </a:solidFill>
                <a:latin typeface="Calibri"/>
                <a:cs typeface="+mn-cs"/>
              </a:rPr>
              <a:t>product</a:t>
            </a:r>
            <a:r>
              <a:rPr lang="en-GB" sz="2400" dirty="0">
                <a:solidFill>
                  <a:prstClr val="black"/>
                </a:solidFill>
                <a:latin typeface="Calibri"/>
                <a:cs typeface="+mn-cs"/>
              </a:rPr>
              <a:t> of the two supporting it. Complete the missing numbers.</a:t>
            </a:r>
          </a:p>
        </p:txBody>
      </p:sp>
      <p:sp>
        <p:nvSpPr>
          <p:cNvPr id="3" name="Rectangle 2"/>
          <p:cNvSpPr/>
          <p:nvPr/>
        </p:nvSpPr>
        <p:spPr>
          <a:xfrm>
            <a:off x="9385816" y="3559163"/>
            <a:ext cx="704039" cy="707886"/>
          </a:xfrm>
          <a:prstGeom prst="rect">
            <a:avLst/>
          </a:prstGeom>
        </p:spPr>
        <p:txBody>
          <a:bodyPr wrap="none">
            <a:spAutoFit/>
          </a:bodyPr>
          <a:lstStyle/>
          <a:p>
            <a:pPr algn="ctr"/>
            <a:r>
              <a:rPr lang="en-GB" sz="4000" dirty="0"/>
              <a:t>28</a:t>
            </a:r>
          </a:p>
        </p:txBody>
      </p:sp>
      <p:sp>
        <p:nvSpPr>
          <p:cNvPr id="10" name="Rectangle 9"/>
          <p:cNvSpPr/>
          <p:nvPr/>
        </p:nvSpPr>
        <p:spPr>
          <a:xfrm>
            <a:off x="6135202" y="4343455"/>
            <a:ext cx="833883" cy="707886"/>
          </a:xfrm>
          <a:prstGeom prst="rect">
            <a:avLst/>
          </a:prstGeom>
        </p:spPr>
        <p:txBody>
          <a:bodyPr wrap="none">
            <a:spAutoFit/>
          </a:bodyPr>
          <a:lstStyle/>
          <a:p>
            <a:pPr algn="ctr"/>
            <a:r>
              <a:rPr lang="en-GB" sz="4000" dirty="0"/>
              <a:t>2.5</a:t>
            </a:r>
          </a:p>
        </p:txBody>
      </p:sp>
      <p:sp>
        <p:nvSpPr>
          <p:cNvPr id="11" name="Rectangle 10"/>
          <p:cNvSpPr/>
          <p:nvPr/>
        </p:nvSpPr>
        <p:spPr>
          <a:xfrm>
            <a:off x="10643308" y="4365596"/>
            <a:ext cx="444352" cy="707886"/>
          </a:xfrm>
          <a:prstGeom prst="rect">
            <a:avLst/>
          </a:prstGeom>
        </p:spPr>
        <p:txBody>
          <a:bodyPr wrap="none">
            <a:spAutoFit/>
          </a:bodyPr>
          <a:lstStyle/>
          <a:p>
            <a:pPr algn="ctr"/>
            <a:r>
              <a:rPr lang="en-GB" sz="4000" dirty="0">
                <a:solidFill>
                  <a:srgbClr val="FF0000"/>
                </a:solidFill>
              </a:rPr>
              <a:t>7</a:t>
            </a:r>
          </a:p>
        </p:txBody>
      </p:sp>
      <p:pic>
        <p:nvPicPr>
          <p:cNvPr id="12" name="Picture 2" descr="People talking bub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099" y="4545989"/>
            <a:ext cx="2690855" cy="13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42421" y="3061310"/>
            <a:ext cx="7623993" cy="3276428"/>
          </a:xfrm>
          <a:prstGeom prst="rect">
            <a:avLst/>
          </a:prstGeom>
        </p:spPr>
      </p:pic>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5"/>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7"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90468" y="1600887"/>
            <a:ext cx="6327897"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rPr>
              <a:t>When completing a pyramid, each number above the base is made up from the </a:t>
            </a:r>
            <a:r>
              <a:rPr lang="en-GB" sz="2400" b="1" i="1" dirty="0">
                <a:solidFill>
                  <a:prstClr val="black"/>
                </a:solidFill>
                <a:latin typeface="Calibri"/>
              </a:rPr>
              <a:t>product</a:t>
            </a:r>
            <a:r>
              <a:rPr lang="en-GB" sz="2400" dirty="0">
                <a:solidFill>
                  <a:prstClr val="black"/>
                </a:solidFill>
                <a:latin typeface="Calibri"/>
              </a:rPr>
              <a:t> of the two supporting it. Complete the missing numbers.</a:t>
            </a:r>
          </a:p>
        </p:txBody>
      </p:sp>
      <p:sp>
        <p:nvSpPr>
          <p:cNvPr id="16" name="Rounded Rectangular Callout 15"/>
          <p:cNvSpPr/>
          <p:nvPr/>
        </p:nvSpPr>
        <p:spPr>
          <a:xfrm>
            <a:off x="404574" y="1928915"/>
            <a:ext cx="4372378" cy="1591690"/>
          </a:xfrm>
          <a:prstGeom prst="wedgeRoundRectCallout">
            <a:avLst>
              <a:gd name="adj1" fmla="val -6246"/>
              <a:gd name="adj2" fmla="val 83301"/>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80644" y="2032262"/>
            <a:ext cx="4420238" cy="1384995"/>
          </a:xfrm>
          <a:prstGeom prst="rect">
            <a:avLst/>
          </a:prstGeom>
          <a:noFill/>
        </p:spPr>
        <p:txBody>
          <a:bodyPr wrap="square" rtlCol="0">
            <a:spAutoFit/>
          </a:bodyPr>
          <a:lstStyle/>
          <a:p>
            <a:pPr algn="ctr"/>
            <a:r>
              <a:rPr lang="en-GB" sz="2800" b="1" dirty="0"/>
              <a:t>You will need to work out one answer before you can work out the next. </a:t>
            </a:r>
          </a:p>
        </p:txBody>
      </p:sp>
      <p:pic>
        <p:nvPicPr>
          <p:cNvPr id="20" name="Picture 19"/>
          <p:cNvPicPr/>
          <p:nvPr/>
        </p:nvPicPr>
        <p:blipFill>
          <a:blip r:embed="rId6"/>
          <a:stretch>
            <a:fillRect/>
          </a:stretch>
        </p:blipFill>
        <p:spPr>
          <a:xfrm>
            <a:off x="2443655" y="3623952"/>
            <a:ext cx="1472934" cy="1925510"/>
          </a:xfrm>
          <a:prstGeom prst="rect">
            <a:avLst/>
          </a:prstGeom>
        </p:spPr>
      </p:pic>
      <p:sp>
        <p:nvSpPr>
          <p:cNvPr id="21" name="TextBox 20"/>
          <p:cNvSpPr txBox="1"/>
          <p:nvPr/>
        </p:nvSpPr>
        <p:spPr>
          <a:xfrm>
            <a:off x="7788359" y="3520605"/>
            <a:ext cx="1166648" cy="707886"/>
          </a:xfrm>
          <a:prstGeom prst="rect">
            <a:avLst/>
          </a:prstGeom>
          <a:noFill/>
        </p:spPr>
        <p:txBody>
          <a:bodyPr wrap="square" rtlCol="0">
            <a:spAutoFit/>
          </a:bodyPr>
          <a:lstStyle/>
          <a:p>
            <a:r>
              <a:rPr lang="en-GB" sz="4000" dirty="0"/>
              <a:t>96</a:t>
            </a:r>
          </a:p>
        </p:txBody>
      </p:sp>
      <p:sp>
        <p:nvSpPr>
          <p:cNvPr id="22" name="TextBox 21"/>
          <p:cNvSpPr txBox="1"/>
          <p:nvPr/>
        </p:nvSpPr>
        <p:spPr>
          <a:xfrm>
            <a:off x="6669201" y="4447612"/>
            <a:ext cx="1166648" cy="707886"/>
          </a:xfrm>
          <a:prstGeom prst="rect">
            <a:avLst/>
          </a:prstGeom>
          <a:noFill/>
        </p:spPr>
        <p:txBody>
          <a:bodyPr wrap="square" rtlCol="0">
            <a:spAutoFit/>
          </a:bodyPr>
          <a:lstStyle/>
          <a:p>
            <a:r>
              <a:rPr lang="en-GB" sz="4000" dirty="0"/>
              <a:t>4</a:t>
            </a:r>
          </a:p>
        </p:txBody>
      </p:sp>
      <p:sp>
        <p:nvSpPr>
          <p:cNvPr id="23" name="TextBox 22"/>
          <p:cNvSpPr txBox="1"/>
          <p:nvPr/>
        </p:nvSpPr>
        <p:spPr>
          <a:xfrm>
            <a:off x="7854436" y="5365879"/>
            <a:ext cx="1166648" cy="707886"/>
          </a:xfrm>
          <a:prstGeom prst="rect">
            <a:avLst/>
          </a:prstGeom>
          <a:noFill/>
        </p:spPr>
        <p:txBody>
          <a:bodyPr wrap="square" rtlCol="0">
            <a:spAutoFit/>
          </a:bodyPr>
          <a:lstStyle/>
          <a:p>
            <a:r>
              <a:rPr lang="en-GB" sz="4000" dirty="0"/>
              <a:t>8</a:t>
            </a:r>
          </a:p>
        </p:txBody>
      </p:sp>
    </p:spTree>
    <p:extLst>
      <p:ext uri="{BB962C8B-B14F-4D97-AF65-F5344CB8AC3E}">
        <p14:creationId xmlns:p14="http://schemas.microsoft.com/office/powerpoint/2010/main" val="99605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42421" y="3061310"/>
            <a:ext cx="7623993" cy="3276428"/>
          </a:xfrm>
          <a:prstGeom prst="rect">
            <a:avLst/>
          </a:prstGeom>
        </p:spPr>
      </p:pic>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5"/>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7"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90468" y="1600887"/>
            <a:ext cx="6327897"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rPr>
              <a:t>When completing a pyramid, each number above the base is made up from the </a:t>
            </a:r>
            <a:r>
              <a:rPr lang="en-GB" sz="2400" b="1" i="1" dirty="0">
                <a:solidFill>
                  <a:prstClr val="black"/>
                </a:solidFill>
                <a:latin typeface="Calibri"/>
              </a:rPr>
              <a:t>sum</a:t>
            </a:r>
            <a:r>
              <a:rPr lang="en-GB" sz="2400" dirty="0">
                <a:solidFill>
                  <a:prstClr val="black"/>
                </a:solidFill>
                <a:latin typeface="Calibri"/>
              </a:rPr>
              <a:t> of the two supporting it. Complete the missing numbers.</a:t>
            </a:r>
          </a:p>
        </p:txBody>
      </p:sp>
      <p:sp>
        <p:nvSpPr>
          <p:cNvPr id="16" name="Rounded Rectangular Callout 15"/>
          <p:cNvSpPr/>
          <p:nvPr/>
        </p:nvSpPr>
        <p:spPr>
          <a:xfrm>
            <a:off x="404574" y="1928915"/>
            <a:ext cx="4372378" cy="1591690"/>
          </a:xfrm>
          <a:prstGeom prst="wedgeRoundRectCallout">
            <a:avLst>
              <a:gd name="adj1" fmla="val -6246"/>
              <a:gd name="adj2" fmla="val 83301"/>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80644" y="2213816"/>
            <a:ext cx="4420238" cy="954107"/>
          </a:xfrm>
          <a:prstGeom prst="rect">
            <a:avLst/>
          </a:prstGeom>
          <a:noFill/>
        </p:spPr>
        <p:txBody>
          <a:bodyPr wrap="square" rtlCol="0">
            <a:spAutoFit/>
          </a:bodyPr>
          <a:lstStyle/>
          <a:p>
            <a:pPr algn="ctr"/>
            <a:r>
              <a:rPr lang="en-GB" sz="2800" b="1" dirty="0"/>
              <a:t>Watch out – this one has a slightly different instruction. </a:t>
            </a:r>
          </a:p>
        </p:txBody>
      </p:sp>
      <p:pic>
        <p:nvPicPr>
          <p:cNvPr id="20" name="Picture 19"/>
          <p:cNvPicPr/>
          <p:nvPr/>
        </p:nvPicPr>
        <p:blipFill>
          <a:blip r:embed="rId6"/>
          <a:stretch>
            <a:fillRect/>
          </a:stretch>
        </p:blipFill>
        <p:spPr>
          <a:xfrm>
            <a:off x="2443655" y="3623952"/>
            <a:ext cx="1472934" cy="1925510"/>
          </a:xfrm>
          <a:prstGeom prst="rect">
            <a:avLst/>
          </a:prstGeom>
        </p:spPr>
      </p:pic>
      <p:sp>
        <p:nvSpPr>
          <p:cNvPr id="21" name="TextBox 20"/>
          <p:cNvSpPr txBox="1"/>
          <p:nvPr/>
        </p:nvSpPr>
        <p:spPr>
          <a:xfrm>
            <a:off x="7571092" y="3520605"/>
            <a:ext cx="1166648" cy="707886"/>
          </a:xfrm>
          <a:prstGeom prst="rect">
            <a:avLst/>
          </a:prstGeom>
          <a:noFill/>
        </p:spPr>
        <p:txBody>
          <a:bodyPr wrap="square" rtlCol="0">
            <a:spAutoFit/>
          </a:bodyPr>
          <a:lstStyle/>
          <a:p>
            <a:r>
              <a:rPr lang="en-GB" sz="4000" dirty="0"/>
              <a:t>512</a:t>
            </a:r>
          </a:p>
        </p:txBody>
      </p:sp>
      <p:sp>
        <p:nvSpPr>
          <p:cNvPr id="22" name="TextBox 21"/>
          <p:cNvSpPr txBox="1"/>
          <p:nvPr/>
        </p:nvSpPr>
        <p:spPr>
          <a:xfrm>
            <a:off x="6420403" y="4408431"/>
            <a:ext cx="1166648" cy="707886"/>
          </a:xfrm>
          <a:prstGeom prst="rect">
            <a:avLst/>
          </a:prstGeom>
          <a:noFill/>
        </p:spPr>
        <p:txBody>
          <a:bodyPr wrap="square" rtlCol="0">
            <a:spAutoFit/>
          </a:bodyPr>
          <a:lstStyle/>
          <a:p>
            <a:r>
              <a:rPr lang="en-GB" sz="4000" dirty="0"/>
              <a:t>349</a:t>
            </a:r>
          </a:p>
        </p:txBody>
      </p:sp>
      <p:sp>
        <p:nvSpPr>
          <p:cNvPr id="23" name="TextBox 22"/>
          <p:cNvSpPr txBox="1"/>
          <p:nvPr/>
        </p:nvSpPr>
        <p:spPr>
          <a:xfrm>
            <a:off x="7590259" y="5338570"/>
            <a:ext cx="1166648" cy="707886"/>
          </a:xfrm>
          <a:prstGeom prst="rect">
            <a:avLst/>
          </a:prstGeom>
          <a:noFill/>
        </p:spPr>
        <p:txBody>
          <a:bodyPr wrap="square" rtlCol="0">
            <a:spAutoFit/>
          </a:bodyPr>
          <a:lstStyle/>
          <a:p>
            <a:r>
              <a:rPr lang="en-GB" sz="4000" dirty="0"/>
              <a:t>176</a:t>
            </a:r>
          </a:p>
        </p:txBody>
      </p:sp>
    </p:spTree>
    <p:extLst>
      <p:ext uri="{BB962C8B-B14F-4D97-AF65-F5344CB8AC3E}">
        <p14:creationId xmlns:p14="http://schemas.microsoft.com/office/powerpoint/2010/main" val="19287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795725" y="1422909"/>
            <a:ext cx="10732356" cy="11918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pic>
        <p:nvPicPr>
          <p:cNvPr id="19" name="Picture 2" descr="People talking bub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725" y="4776145"/>
            <a:ext cx="2968082" cy="1518122"/>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73209" y="2837563"/>
            <a:ext cx="4305572" cy="162768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Talk to your partner. </a:t>
            </a:r>
          </a:p>
          <a:p>
            <a:pPr algn="ctr">
              <a:buNone/>
            </a:pPr>
            <a:r>
              <a:rPr lang="en-GB" sz="2800" b="1" dirty="0">
                <a:latin typeface="+mn-lt"/>
              </a:rPr>
              <a:t>What is the question asking you to do?</a:t>
            </a:r>
          </a:p>
        </p:txBody>
      </p:sp>
      <p:pic>
        <p:nvPicPr>
          <p:cNvPr id="3" name="Picture 2"/>
          <p:cNvPicPr>
            <a:picLocks noChangeAspect="1"/>
          </p:cNvPicPr>
          <p:nvPr/>
        </p:nvPicPr>
        <p:blipFill>
          <a:blip r:embed="rId6"/>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28" name="TextBox 27"/>
          <p:cNvSpPr txBox="1"/>
          <p:nvPr/>
        </p:nvSpPr>
        <p:spPr>
          <a:xfrm>
            <a:off x="7233687" y="4884185"/>
            <a:ext cx="705805" cy="707886"/>
          </a:xfrm>
          <a:prstGeom prst="rect">
            <a:avLst/>
          </a:prstGeom>
          <a:noFill/>
        </p:spPr>
        <p:txBody>
          <a:bodyPr wrap="square" rtlCol="0">
            <a:spAutoFit/>
          </a:bodyPr>
          <a:lstStyle/>
          <a:p>
            <a:r>
              <a:rPr lang="en-GB" sz="4000" dirty="0"/>
              <a:t>5</a:t>
            </a:r>
          </a:p>
        </p:txBody>
      </p:sp>
    </p:spTree>
    <p:extLst>
      <p:ext uri="{BB962C8B-B14F-4D97-AF65-F5344CB8AC3E}">
        <p14:creationId xmlns:p14="http://schemas.microsoft.com/office/powerpoint/2010/main" val="26921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05569" y="1521845"/>
            <a:ext cx="4305572" cy="520594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We need to make each total 34. </a:t>
            </a:r>
          </a:p>
          <a:p>
            <a:pPr algn="ctr">
              <a:buNone/>
            </a:pPr>
            <a:r>
              <a:rPr lang="en-GB" sz="2800" b="1" dirty="0">
                <a:latin typeface="+mn-lt"/>
              </a:rPr>
              <a:t>To begin, we can start with the far right column as it has one missing number. </a:t>
            </a:r>
          </a:p>
          <a:p>
            <a:pPr algn="ctr">
              <a:buNone/>
            </a:pPr>
            <a:r>
              <a:rPr lang="en-GB" sz="2800" b="1" dirty="0">
                <a:latin typeface="+mn-lt"/>
              </a:rPr>
              <a:t>12 + 7 + ____ + 1 = 34</a:t>
            </a:r>
          </a:p>
          <a:p>
            <a:pPr algn="ctr">
              <a:buNone/>
            </a:pPr>
            <a:r>
              <a:rPr lang="en-GB" sz="2800" b="1" dirty="0">
                <a:latin typeface="+mn-lt"/>
              </a:rPr>
              <a:t>12 + 7 + 1 = 20</a:t>
            </a:r>
          </a:p>
          <a:p>
            <a:pPr algn="ctr">
              <a:buNone/>
            </a:pPr>
            <a:r>
              <a:rPr lang="en-GB" sz="2800" b="1" dirty="0">
                <a:latin typeface="+mn-lt"/>
              </a:rPr>
              <a:t>34 – 20 = </a:t>
            </a:r>
            <a:r>
              <a:rPr lang="en-GB" sz="2800" b="1" dirty="0">
                <a:solidFill>
                  <a:srgbClr val="FF0000"/>
                </a:solidFill>
                <a:latin typeface="+mn-lt"/>
              </a:rPr>
              <a:t>14</a:t>
            </a:r>
          </a:p>
          <a:p>
            <a:pPr algn="ctr">
              <a:buNone/>
            </a:pPr>
            <a:r>
              <a:rPr lang="en-GB" sz="2800" b="1" dirty="0">
                <a:latin typeface="+mn-lt"/>
              </a:rPr>
              <a:t>Let’s fill this in. </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7233687" y="4884185"/>
            <a:ext cx="705805" cy="707886"/>
          </a:xfrm>
          <a:prstGeom prst="rect">
            <a:avLst/>
          </a:prstGeom>
          <a:noFill/>
        </p:spPr>
        <p:txBody>
          <a:bodyPr wrap="square" rtlCol="0">
            <a:spAutoFit/>
          </a:bodyPr>
          <a:lstStyle/>
          <a:p>
            <a:r>
              <a:rPr lang="en-GB" sz="4000" dirty="0"/>
              <a:t>5</a:t>
            </a:r>
          </a:p>
        </p:txBody>
      </p:sp>
    </p:spTree>
    <p:extLst>
      <p:ext uri="{BB962C8B-B14F-4D97-AF65-F5344CB8AC3E}">
        <p14:creationId xmlns:p14="http://schemas.microsoft.com/office/powerpoint/2010/main" val="8865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05569" y="1976146"/>
            <a:ext cx="4305572" cy="429734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Next, we can look at one of our diagonal lines which also has only one number missing. </a:t>
            </a:r>
          </a:p>
          <a:p>
            <a:pPr algn="ctr">
              <a:buNone/>
            </a:pPr>
            <a:r>
              <a:rPr lang="en-GB" sz="2800" b="1" dirty="0">
                <a:latin typeface="+mn-lt"/>
              </a:rPr>
              <a:t>13 + ____ + 4 + 1 = 34</a:t>
            </a:r>
          </a:p>
          <a:p>
            <a:pPr algn="ctr">
              <a:buNone/>
            </a:pPr>
            <a:r>
              <a:rPr lang="en-GB" sz="2800" b="1" dirty="0">
                <a:latin typeface="+mn-lt"/>
              </a:rPr>
              <a:t>13 + 4 + 1  = 18</a:t>
            </a:r>
          </a:p>
          <a:p>
            <a:pPr algn="ctr">
              <a:buNone/>
            </a:pPr>
            <a:r>
              <a:rPr lang="en-GB" sz="2800" b="1" dirty="0">
                <a:latin typeface="+mn-lt"/>
              </a:rPr>
              <a:t>34 – 18 = </a:t>
            </a:r>
            <a:r>
              <a:rPr lang="en-GB" sz="2800" b="1" dirty="0">
                <a:solidFill>
                  <a:srgbClr val="FF0000"/>
                </a:solidFill>
                <a:latin typeface="+mn-lt"/>
              </a:rPr>
              <a:t>16</a:t>
            </a:r>
          </a:p>
          <a:p>
            <a:pPr algn="ctr">
              <a:buNone/>
            </a:pPr>
            <a:r>
              <a:rPr lang="en-GB" sz="2800" b="1" dirty="0">
                <a:latin typeface="+mn-lt"/>
              </a:rPr>
              <a:t>Let’s fill this in. </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8896663" y="4884185"/>
            <a:ext cx="705805" cy="707886"/>
          </a:xfrm>
          <a:prstGeom prst="rect">
            <a:avLst/>
          </a:prstGeom>
          <a:noFill/>
        </p:spPr>
        <p:txBody>
          <a:bodyPr wrap="square" rtlCol="0">
            <a:spAutoFit/>
          </a:bodyPr>
          <a:lstStyle/>
          <a:p>
            <a:r>
              <a:rPr lang="en-GB" sz="4000" dirty="0">
                <a:solidFill>
                  <a:srgbClr val="FF0000"/>
                </a:solidFill>
              </a:rPr>
              <a:t>14</a:t>
            </a:r>
          </a:p>
        </p:txBody>
      </p:sp>
      <p:sp>
        <p:nvSpPr>
          <p:cNvPr id="17" name="TextBox 16"/>
          <p:cNvSpPr txBox="1"/>
          <p:nvPr/>
        </p:nvSpPr>
        <p:spPr>
          <a:xfrm>
            <a:off x="7233687" y="4884185"/>
            <a:ext cx="705805" cy="707886"/>
          </a:xfrm>
          <a:prstGeom prst="rect">
            <a:avLst/>
          </a:prstGeom>
          <a:noFill/>
        </p:spPr>
        <p:txBody>
          <a:bodyPr wrap="square" rtlCol="0">
            <a:spAutoFit/>
          </a:bodyPr>
          <a:lstStyle/>
          <a:p>
            <a:r>
              <a:rPr lang="en-GB" sz="4000" dirty="0"/>
              <a:t>5</a:t>
            </a:r>
          </a:p>
        </p:txBody>
      </p:sp>
    </p:spTree>
    <p:extLst>
      <p:ext uri="{BB962C8B-B14F-4D97-AF65-F5344CB8AC3E}">
        <p14:creationId xmlns:p14="http://schemas.microsoft.com/office/powerpoint/2010/main" val="366784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find number problems tricky. However, most pupils can access these questions. The key to solving number problems is ensuring pupils understand how to use the inverse calculation. This involves pupils being able to manipulate numbers and requires them to see numbers in multiple representations. </a:t>
            </a:r>
          </a:p>
          <a:p>
            <a:endParaRPr lang="en-US" sz="2400" dirty="0">
              <a:solidFill>
                <a:srgbClr val="002060"/>
              </a:solidFill>
            </a:endParaRPr>
          </a:p>
          <a:p>
            <a:r>
              <a:rPr lang="en-US" sz="2400" dirty="0">
                <a:solidFill>
                  <a:srgbClr val="002060"/>
                </a:solidFill>
              </a:rPr>
              <a:t>This therapy begins by explaining a suggested teaching strategy for developing a systematic approach and it is particularly important that this stage is modelled carefully so that pupils can hear the ‘thinking out loud’ that takes place when solving such a problem. Using the teach, model and apply format, it will take pupils through this strategy with two modelled questions. Pupils will then have opportunities to apply this independently.</a:t>
            </a:r>
          </a:p>
          <a:p>
            <a:endParaRPr lang="en-US" sz="2400" dirty="0">
              <a:solidFill>
                <a:srgbClr val="002060"/>
              </a:solidFill>
            </a:endParaRPr>
          </a:p>
          <a:p>
            <a:r>
              <a:rPr lang="en-US" sz="2400" b="1" dirty="0">
                <a:solidFill>
                  <a:srgbClr val="002060"/>
                </a:solidFill>
              </a:rPr>
              <a:t>It is assumed that the teaching of the mathematical skill/concept involved, has been already taught. </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05569" y="1382579"/>
            <a:ext cx="4305572" cy="548448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In order to solve this, we need to keep looking at the rows, columns or diagonals which have </a:t>
            </a:r>
            <a:r>
              <a:rPr lang="en-GB" sz="2800" b="1" dirty="0">
                <a:latin typeface="+mn-lt"/>
              </a:rPr>
              <a:t>only one number missing</a:t>
            </a:r>
            <a:r>
              <a:rPr lang="en-GB" sz="2800" dirty="0">
                <a:latin typeface="+mn-lt"/>
              </a:rPr>
              <a:t>. I can see that the second row has just one number missing. </a:t>
            </a:r>
          </a:p>
          <a:p>
            <a:pPr algn="ctr">
              <a:buNone/>
            </a:pPr>
            <a:r>
              <a:rPr lang="en-GB" sz="2800" dirty="0">
                <a:latin typeface="+mn-lt"/>
              </a:rPr>
              <a:t>2 + 16 + ___ + 7 = 34</a:t>
            </a:r>
          </a:p>
          <a:p>
            <a:pPr algn="ctr">
              <a:buNone/>
            </a:pPr>
            <a:r>
              <a:rPr lang="en-GB" sz="2800" dirty="0">
                <a:latin typeface="+mn-lt"/>
              </a:rPr>
              <a:t>2 + 16 + 7 = 25</a:t>
            </a:r>
          </a:p>
          <a:p>
            <a:pPr algn="ctr">
              <a:buNone/>
            </a:pPr>
            <a:r>
              <a:rPr lang="en-GB" sz="2800" dirty="0">
                <a:latin typeface="+mn-lt"/>
              </a:rPr>
              <a:t>34 – 25 = </a:t>
            </a:r>
            <a:r>
              <a:rPr lang="en-GB" sz="2800" dirty="0">
                <a:solidFill>
                  <a:srgbClr val="FF0000"/>
                </a:solidFill>
                <a:latin typeface="+mn-lt"/>
              </a:rPr>
              <a:t>9</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8896663" y="4884185"/>
            <a:ext cx="705805" cy="707886"/>
          </a:xfrm>
          <a:prstGeom prst="rect">
            <a:avLst/>
          </a:prstGeom>
          <a:noFill/>
        </p:spPr>
        <p:txBody>
          <a:bodyPr wrap="square" rtlCol="0">
            <a:spAutoFit/>
          </a:bodyPr>
          <a:lstStyle/>
          <a:p>
            <a:r>
              <a:rPr lang="en-GB" sz="4000" dirty="0"/>
              <a:t>14</a:t>
            </a:r>
          </a:p>
        </p:txBody>
      </p:sp>
      <p:sp>
        <p:nvSpPr>
          <p:cNvPr id="17" name="TextBox 16"/>
          <p:cNvSpPr txBox="1"/>
          <p:nvPr/>
        </p:nvSpPr>
        <p:spPr>
          <a:xfrm>
            <a:off x="7049277" y="3916370"/>
            <a:ext cx="705805" cy="707886"/>
          </a:xfrm>
          <a:prstGeom prst="rect">
            <a:avLst/>
          </a:prstGeom>
          <a:noFill/>
        </p:spPr>
        <p:txBody>
          <a:bodyPr wrap="square" rtlCol="0">
            <a:spAutoFit/>
          </a:bodyPr>
          <a:lstStyle/>
          <a:p>
            <a:r>
              <a:rPr lang="en-GB" sz="4000" dirty="0">
                <a:solidFill>
                  <a:srgbClr val="FF0000"/>
                </a:solidFill>
              </a:rPr>
              <a:t>16</a:t>
            </a:r>
          </a:p>
        </p:txBody>
      </p:sp>
      <p:sp>
        <p:nvSpPr>
          <p:cNvPr id="18" name="TextBox 17"/>
          <p:cNvSpPr txBox="1"/>
          <p:nvPr/>
        </p:nvSpPr>
        <p:spPr>
          <a:xfrm>
            <a:off x="7187627" y="4884185"/>
            <a:ext cx="705805" cy="707886"/>
          </a:xfrm>
          <a:prstGeom prst="rect">
            <a:avLst/>
          </a:prstGeom>
          <a:noFill/>
        </p:spPr>
        <p:txBody>
          <a:bodyPr wrap="square" rtlCol="0">
            <a:spAutoFit/>
          </a:bodyPr>
          <a:lstStyle/>
          <a:p>
            <a:r>
              <a:rPr lang="en-GB" sz="4000" dirty="0"/>
              <a:t>5</a:t>
            </a:r>
          </a:p>
        </p:txBody>
      </p:sp>
    </p:spTree>
    <p:extLst>
      <p:ext uri="{BB962C8B-B14F-4D97-AF65-F5344CB8AC3E}">
        <p14:creationId xmlns:p14="http://schemas.microsoft.com/office/powerpoint/2010/main" val="18699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05569" y="2738909"/>
            <a:ext cx="4305572" cy="27718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Now we can complete the third column. </a:t>
            </a:r>
          </a:p>
          <a:p>
            <a:pPr algn="ctr">
              <a:buNone/>
            </a:pPr>
            <a:r>
              <a:rPr lang="en-GB" sz="2800" dirty="0">
                <a:latin typeface="+mn-lt"/>
              </a:rPr>
              <a:t>____ + 9 + 4 + 15 = 34</a:t>
            </a:r>
          </a:p>
          <a:p>
            <a:pPr algn="ctr">
              <a:buNone/>
            </a:pPr>
            <a:r>
              <a:rPr lang="en-GB" sz="2800" dirty="0">
                <a:latin typeface="+mn-lt"/>
              </a:rPr>
              <a:t>9 + 4 + 15 = 28</a:t>
            </a:r>
          </a:p>
          <a:p>
            <a:pPr algn="ctr">
              <a:buNone/>
            </a:pPr>
            <a:r>
              <a:rPr lang="en-GB" sz="2800" dirty="0">
                <a:latin typeface="+mn-lt"/>
              </a:rPr>
              <a:t>34 – 28 = </a:t>
            </a:r>
            <a:r>
              <a:rPr lang="en-GB" sz="2800" dirty="0">
                <a:solidFill>
                  <a:srgbClr val="FF0000"/>
                </a:solidFill>
                <a:latin typeface="+mn-lt"/>
              </a:rPr>
              <a:t>6</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8896663" y="4884185"/>
            <a:ext cx="705805" cy="707886"/>
          </a:xfrm>
          <a:prstGeom prst="rect">
            <a:avLst/>
          </a:prstGeom>
          <a:noFill/>
        </p:spPr>
        <p:txBody>
          <a:bodyPr wrap="square" rtlCol="0">
            <a:spAutoFit/>
          </a:bodyPr>
          <a:lstStyle/>
          <a:p>
            <a:r>
              <a:rPr lang="en-GB" sz="4000" dirty="0"/>
              <a:t>14</a:t>
            </a:r>
          </a:p>
        </p:txBody>
      </p:sp>
      <p:sp>
        <p:nvSpPr>
          <p:cNvPr id="17" name="TextBox 16"/>
          <p:cNvSpPr txBox="1"/>
          <p:nvPr/>
        </p:nvSpPr>
        <p:spPr>
          <a:xfrm>
            <a:off x="7049277" y="3916370"/>
            <a:ext cx="705805" cy="707886"/>
          </a:xfrm>
          <a:prstGeom prst="rect">
            <a:avLst/>
          </a:prstGeom>
          <a:noFill/>
        </p:spPr>
        <p:txBody>
          <a:bodyPr wrap="square" rtlCol="0">
            <a:spAutoFit/>
          </a:bodyPr>
          <a:lstStyle/>
          <a:p>
            <a:r>
              <a:rPr lang="en-GB" sz="4000" dirty="0"/>
              <a:t>16</a:t>
            </a:r>
          </a:p>
        </p:txBody>
      </p:sp>
      <p:sp>
        <p:nvSpPr>
          <p:cNvPr id="18" name="TextBox 17"/>
          <p:cNvSpPr txBox="1"/>
          <p:nvPr/>
        </p:nvSpPr>
        <p:spPr>
          <a:xfrm>
            <a:off x="8115840" y="3916370"/>
            <a:ext cx="553405" cy="707886"/>
          </a:xfrm>
          <a:prstGeom prst="rect">
            <a:avLst/>
          </a:prstGeom>
          <a:noFill/>
        </p:spPr>
        <p:txBody>
          <a:bodyPr wrap="square" rtlCol="0">
            <a:spAutoFit/>
          </a:bodyPr>
          <a:lstStyle/>
          <a:p>
            <a:r>
              <a:rPr lang="en-GB" sz="4000" dirty="0">
                <a:solidFill>
                  <a:srgbClr val="FF0000"/>
                </a:solidFill>
              </a:rPr>
              <a:t>9</a:t>
            </a:r>
          </a:p>
        </p:txBody>
      </p:sp>
      <p:sp>
        <p:nvSpPr>
          <p:cNvPr id="19" name="TextBox 18"/>
          <p:cNvSpPr txBox="1"/>
          <p:nvPr/>
        </p:nvSpPr>
        <p:spPr>
          <a:xfrm>
            <a:off x="7233687" y="4884185"/>
            <a:ext cx="705805" cy="707886"/>
          </a:xfrm>
          <a:prstGeom prst="rect">
            <a:avLst/>
          </a:prstGeom>
          <a:noFill/>
        </p:spPr>
        <p:txBody>
          <a:bodyPr wrap="square" rtlCol="0">
            <a:spAutoFit/>
          </a:bodyPr>
          <a:lstStyle/>
          <a:p>
            <a:r>
              <a:rPr lang="en-GB" sz="4000" dirty="0"/>
              <a:t>5</a:t>
            </a:r>
          </a:p>
        </p:txBody>
      </p:sp>
    </p:spTree>
    <p:extLst>
      <p:ext uri="{BB962C8B-B14F-4D97-AF65-F5344CB8AC3E}">
        <p14:creationId xmlns:p14="http://schemas.microsoft.com/office/powerpoint/2010/main" val="338220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05569" y="2738909"/>
            <a:ext cx="4305572" cy="27718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Now we can complete the top row. </a:t>
            </a:r>
          </a:p>
          <a:p>
            <a:pPr algn="ctr">
              <a:buNone/>
            </a:pPr>
            <a:r>
              <a:rPr lang="en-GB" sz="2800" dirty="0">
                <a:latin typeface="+mn-lt"/>
              </a:rPr>
              <a:t>13 + ___ + 6 + 12 = 34</a:t>
            </a:r>
          </a:p>
          <a:p>
            <a:pPr algn="ctr">
              <a:buNone/>
            </a:pPr>
            <a:r>
              <a:rPr lang="en-GB" sz="2800" dirty="0">
                <a:latin typeface="+mn-lt"/>
              </a:rPr>
              <a:t>13 + 6 + 12 = 31</a:t>
            </a:r>
          </a:p>
          <a:p>
            <a:pPr algn="ctr">
              <a:buNone/>
            </a:pPr>
            <a:r>
              <a:rPr lang="en-GB" sz="2800" dirty="0">
                <a:latin typeface="+mn-lt"/>
              </a:rPr>
              <a:t>34 – 31 = </a:t>
            </a:r>
            <a:r>
              <a:rPr lang="en-GB" sz="2800" dirty="0">
                <a:solidFill>
                  <a:srgbClr val="FF0000"/>
                </a:solidFill>
                <a:latin typeface="+mn-lt"/>
              </a:rPr>
              <a:t>3</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8896663" y="4884185"/>
            <a:ext cx="705805" cy="707886"/>
          </a:xfrm>
          <a:prstGeom prst="rect">
            <a:avLst/>
          </a:prstGeom>
          <a:noFill/>
        </p:spPr>
        <p:txBody>
          <a:bodyPr wrap="square" rtlCol="0">
            <a:spAutoFit/>
          </a:bodyPr>
          <a:lstStyle/>
          <a:p>
            <a:r>
              <a:rPr lang="en-GB" sz="4000" dirty="0"/>
              <a:t>14</a:t>
            </a:r>
          </a:p>
        </p:txBody>
      </p:sp>
      <p:sp>
        <p:nvSpPr>
          <p:cNvPr id="17" name="TextBox 16"/>
          <p:cNvSpPr txBox="1"/>
          <p:nvPr/>
        </p:nvSpPr>
        <p:spPr>
          <a:xfrm>
            <a:off x="7049277" y="3916370"/>
            <a:ext cx="705805" cy="707886"/>
          </a:xfrm>
          <a:prstGeom prst="rect">
            <a:avLst/>
          </a:prstGeom>
          <a:noFill/>
        </p:spPr>
        <p:txBody>
          <a:bodyPr wrap="square" rtlCol="0">
            <a:spAutoFit/>
          </a:bodyPr>
          <a:lstStyle/>
          <a:p>
            <a:r>
              <a:rPr lang="en-GB" sz="4000" dirty="0"/>
              <a:t>16</a:t>
            </a:r>
          </a:p>
        </p:txBody>
      </p:sp>
      <p:sp>
        <p:nvSpPr>
          <p:cNvPr id="18" name="TextBox 17"/>
          <p:cNvSpPr txBox="1"/>
          <p:nvPr/>
        </p:nvSpPr>
        <p:spPr>
          <a:xfrm>
            <a:off x="8115840" y="3916370"/>
            <a:ext cx="553405" cy="707886"/>
          </a:xfrm>
          <a:prstGeom prst="rect">
            <a:avLst/>
          </a:prstGeom>
          <a:noFill/>
        </p:spPr>
        <p:txBody>
          <a:bodyPr wrap="square" rtlCol="0">
            <a:spAutoFit/>
          </a:bodyPr>
          <a:lstStyle/>
          <a:p>
            <a:r>
              <a:rPr lang="en-GB" sz="4000" dirty="0"/>
              <a:t>9</a:t>
            </a:r>
          </a:p>
        </p:txBody>
      </p:sp>
      <p:sp>
        <p:nvSpPr>
          <p:cNvPr id="19" name="TextBox 18"/>
          <p:cNvSpPr txBox="1"/>
          <p:nvPr/>
        </p:nvSpPr>
        <p:spPr>
          <a:xfrm>
            <a:off x="8115840" y="2964598"/>
            <a:ext cx="553405" cy="707886"/>
          </a:xfrm>
          <a:prstGeom prst="rect">
            <a:avLst/>
          </a:prstGeom>
          <a:noFill/>
        </p:spPr>
        <p:txBody>
          <a:bodyPr wrap="square" rtlCol="0">
            <a:spAutoFit/>
          </a:bodyPr>
          <a:lstStyle/>
          <a:p>
            <a:r>
              <a:rPr lang="en-GB" sz="4000" dirty="0">
                <a:solidFill>
                  <a:srgbClr val="FF0000"/>
                </a:solidFill>
              </a:rPr>
              <a:t>6</a:t>
            </a:r>
          </a:p>
        </p:txBody>
      </p:sp>
      <p:sp>
        <p:nvSpPr>
          <p:cNvPr id="28" name="TextBox 27"/>
          <p:cNvSpPr txBox="1"/>
          <p:nvPr/>
        </p:nvSpPr>
        <p:spPr>
          <a:xfrm>
            <a:off x="7233687" y="4884185"/>
            <a:ext cx="705805" cy="707886"/>
          </a:xfrm>
          <a:prstGeom prst="rect">
            <a:avLst/>
          </a:prstGeom>
          <a:noFill/>
        </p:spPr>
        <p:txBody>
          <a:bodyPr wrap="square" rtlCol="0">
            <a:spAutoFit/>
          </a:bodyPr>
          <a:lstStyle/>
          <a:p>
            <a:r>
              <a:rPr lang="en-GB" sz="4000" dirty="0"/>
              <a:t>5</a:t>
            </a:r>
          </a:p>
        </p:txBody>
      </p:sp>
    </p:spTree>
    <p:extLst>
      <p:ext uri="{BB962C8B-B14F-4D97-AF65-F5344CB8AC3E}">
        <p14:creationId xmlns:p14="http://schemas.microsoft.com/office/powerpoint/2010/main" val="3853408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05569" y="2738909"/>
            <a:ext cx="4305572" cy="27718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Now we can complete the third row. </a:t>
            </a:r>
          </a:p>
          <a:p>
            <a:pPr algn="ctr">
              <a:buNone/>
            </a:pPr>
            <a:r>
              <a:rPr lang="en-GB" sz="2800" dirty="0">
                <a:latin typeface="+mn-lt"/>
              </a:rPr>
              <a:t>___ + 5 + 4 + 14 = 34</a:t>
            </a:r>
          </a:p>
          <a:p>
            <a:pPr algn="ctr">
              <a:buNone/>
            </a:pPr>
            <a:r>
              <a:rPr lang="en-GB" sz="2800" dirty="0">
                <a:solidFill>
                  <a:srgbClr val="FF0000"/>
                </a:solidFill>
                <a:latin typeface="+mn-lt"/>
              </a:rPr>
              <a:t> </a:t>
            </a:r>
            <a:r>
              <a:rPr lang="en-GB" sz="2800" dirty="0">
                <a:latin typeface="+mn-lt"/>
              </a:rPr>
              <a:t> 5 + 4 + 14 = 23</a:t>
            </a:r>
          </a:p>
          <a:p>
            <a:pPr algn="ctr">
              <a:buNone/>
            </a:pPr>
            <a:r>
              <a:rPr lang="en-GB" sz="2800" dirty="0">
                <a:latin typeface="+mn-lt"/>
              </a:rPr>
              <a:t>34 – 23 = </a:t>
            </a:r>
            <a:r>
              <a:rPr lang="en-GB" sz="2800" dirty="0">
                <a:solidFill>
                  <a:srgbClr val="FF0000"/>
                </a:solidFill>
                <a:latin typeface="+mn-lt"/>
              </a:rPr>
              <a:t>11</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8896663" y="4884185"/>
            <a:ext cx="705805" cy="707886"/>
          </a:xfrm>
          <a:prstGeom prst="rect">
            <a:avLst/>
          </a:prstGeom>
          <a:noFill/>
        </p:spPr>
        <p:txBody>
          <a:bodyPr wrap="square" rtlCol="0">
            <a:spAutoFit/>
          </a:bodyPr>
          <a:lstStyle/>
          <a:p>
            <a:r>
              <a:rPr lang="en-GB" sz="4000" dirty="0"/>
              <a:t>14</a:t>
            </a:r>
          </a:p>
        </p:txBody>
      </p:sp>
      <p:sp>
        <p:nvSpPr>
          <p:cNvPr id="17" name="TextBox 16"/>
          <p:cNvSpPr txBox="1"/>
          <p:nvPr/>
        </p:nvSpPr>
        <p:spPr>
          <a:xfrm>
            <a:off x="7049277" y="3916370"/>
            <a:ext cx="705805" cy="707886"/>
          </a:xfrm>
          <a:prstGeom prst="rect">
            <a:avLst/>
          </a:prstGeom>
          <a:noFill/>
        </p:spPr>
        <p:txBody>
          <a:bodyPr wrap="square" rtlCol="0">
            <a:spAutoFit/>
          </a:bodyPr>
          <a:lstStyle/>
          <a:p>
            <a:r>
              <a:rPr lang="en-GB" sz="4000" dirty="0"/>
              <a:t>16</a:t>
            </a:r>
          </a:p>
        </p:txBody>
      </p:sp>
      <p:sp>
        <p:nvSpPr>
          <p:cNvPr id="18" name="TextBox 17"/>
          <p:cNvSpPr txBox="1"/>
          <p:nvPr/>
        </p:nvSpPr>
        <p:spPr>
          <a:xfrm>
            <a:off x="8115840" y="3916370"/>
            <a:ext cx="553405" cy="707886"/>
          </a:xfrm>
          <a:prstGeom prst="rect">
            <a:avLst/>
          </a:prstGeom>
          <a:noFill/>
        </p:spPr>
        <p:txBody>
          <a:bodyPr wrap="square" rtlCol="0">
            <a:spAutoFit/>
          </a:bodyPr>
          <a:lstStyle/>
          <a:p>
            <a:r>
              <a:rPr lang="en-GB" sz="4000" dirty="0"/>
              <a:t>9</a:t>
            </a:r>
          </a:p>
        </p:txBody>
      </p:sp>
      <p:sp>
        <p:nvSpPr>
          <p:cNvPr id="19" name="TextBox 18"/>
          <p:cNvSpPr txBox="1"/>
          <p:nvPr/>
        </p:nvSpPr>
        <p:spPr>
          <a:xfrm>
            <a:off x="8115840" y="2964598"/>
            <a:ext cx="553405" cy="707886"/>
          </a:xfrm>
          <a:prstGeom prst="rect">
            <a:avLst/>
          </a:prstGeom>
          <a:noFill/>
        </p:spPr>
        <p:txBody>
          <a:bodyPr wrap="square" rtlCol="0">
            <a:spAutoFit/>
          </a:bodyPr>
          <a:lstStyle/>
          <a:p>
            <a:r>
              <a:rPr lang="en-GB" sz="4000" dirty="0"/>
              <a:t>6</a:t>
            </a:r>
          </a:p>
        </p:txBody>
      </p:sp>
      <p:sp>
        <p:nvSpPr>
          <p:cNvPr id="28" name="TextBox 27"/>
          <p:cNvSpPr txBox="1"/>
          <p:nvPr/>
        </p:nvSpPr>
        <p:spPr>
          <a:xfrm>
            <a:off x="7233687" y="4884185"/>
            <a:ext cx="705805" cy="707886"/>
          </a:xfrm>
          <a:prstGeom prst="rect">
            <a:avLst/>
          </a:prstGeom>
          <a:noFill/>
        </p:spPr>
        <p:txBody>
          <a:bodyPr wrap="square" rtlCol="0">
            <a:spAutoFit/>
          </a:bodyPr>
          <a:lstStyle/>
          <a:p>
            <a:r>
              <a:rPr lang="en-GB" sz="4000" dirty="0"/>
              <a:t>5</a:t>
            </a:r>
          </a:p>
        </p:txBody>
      </p:sp>
      <p:sp>
        <p:nvSpPr>
          <p:cNvPr id="29" name="TextBox 28"/>
          <p:cNvSpPr txBox="1"/>
          <p:nvPr/>
        </p:nvSpPr>
        <p:spPr>
          <a:xfrm>
            <a:off x="7215071" y="2974167"/>
            <a:ext cx="553405" cy="707886"/>
          </a:xfrm>
          <a:prstGeom prst="rect">
            <a:avLst/>
          </a:prstGeom>
          <a:noFill/>
        </p:spPr>
        <p:txBody>
          <a:bodyPr wrap="square" rtlCol="0">
            <a:spAutoFit/>
          </a:bodyPr>
          <a:lstStyle/>
          <a:p>
            <a:r>
              <a:rPr lang="en-GB" sz="4000" dirty="0">
                <a:solidFill>
                  <a:srgbClr val="FF0000"/>
                </a:solidFill>
              </a:rPr>
              <a:t>3</a:t>
            </a:r>
          </a:p>
        </p:txBody>
      </p:sp>
    </p:spTree>
    <p:extLst>
      <p:ext uri="{BB962C8B-B14F-4D97-AF65-F5344CB8AC3E}">
        <p14:creationId xmlns:p14="http://schemas.microsoft.com/office/powerpoint/2010/main" val="2281500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05569" y="1429003"/>
            <a:ext cx="4305572" cy="539163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Finally, we can complete both the 1</a:t>
            </a:r>
            <a:r>
              <a:rPr lang="en-GB" sz="2800" baseline="30000" dirty="0">
                <a:latin typeface="+mn-lt"/>
              </a:rPr>
              <a:t>st</a:t>
            </a:r>
            <a:r>
              <a:rPr lang="en-GB" sz="2800" dirty="0">
                <a:latin typeface="+mn-lt"/>
              </a:rPr>
              <a:t> and 2</a:t>
            </a:r>
            <a:r>
              <a:rPr lang="en-GB" sz="2800" baseline="30000" dirty="0">
                <a:latin typeface="+mn-lt"/>
              </a:rPr>
              <a:t>nd</a:t>
            </a:r>
            <a:r>
              <a:rPr lang="en-GB" sz="2800" dirty="0">
                <a:latin typeface="+mn-lt"/>
              </a:rPr>
              <a:t> columns. </a:t>
            </a:r>
          </a:p>
          <a:p>
            <a:pPr algn="ctr">
              <a:buNone/>
            </a:pPr>
            <a:r>
              <a:rPr lang="en-GB" sz="2800" dirty="0">
                <a:latin typeface="+mn-lt"/>
              </a:rPr>
              <a:t>13 + 2 + 11 + ____ = 34</a:t>
            </a:r>
          </a:p>
          <a:p>
            <a:pPr algn="ctr">
              <a:buNone/>
            </a:pPr>
            <a:r>
              <a:rPr lang="en-GB" sz="2800" dirty="0">
                <a:latin typeface="+mn-lt"/>
              </a:rPr>
              <a:t>13 + 2 + 11 = 26</a:t>
            </a:r>
          </a:p>
          <a:p>
            <a:pPr algn="ctr">
              <a:buNone/>
            </a:pPr>
            <a:r>
              <a:rPr lang="en-GB" sz="2800" dirty="0">
                <a:latin typeface="+mn-lt"/>
              </a:rPr>
              <a:t>34 – 26 = </a:t>
            </a:r>
            <a:r>
              <a:rPr lang="en-GB" sz="2800" dirty="0">
                <a:solidFill>
                  <a:srgbClr val="FF0000"/>
                </a:solidFill>
                <a:latin typeface="+mn-lt"/>
              </a:rPr>
              <a:t>8</a:t>
            </a:r>
          </a:p>
          <a:p>
            <a:pPr algn="ctr">
              <a:buNone/>
            </a:pPr>
            <a:r>
              <a:rPr lang="en-GB" sz="2800" dirty="0">
                <a:latin typeface="+mn-lt"/>
              </a:rPr>
              <a:t>And </a:t>
            </a:r>
          </a:p>
          <a:p>
            <a:pPr algn="ctr">
              <a:buNone/>
            </a:pPr>
            <a:r>
              <a:rPr lang="en-GB" sz="2800" dirty="0">
                <a:latin typeface="+mn-lt"/>
              </a:rPr>
              <a:t>3 + 16 + 5 + ____ = 34</a:t>
            </a:r>
          </a:p>
          <a:p>
            <a:pPr algn="ctr">
              <a:buNone/>
            </a:pPr>
            <a:r>
              <a:rPr lang="en-GB" sz="2800" dirty="0">
                <a:latin typeface="+mn-lt"/>
              </a:rPr>
              <a:t>3 + 16 + 5 = 24</a:t>
            </a:r>
          </a:p>
          <a:p>
            <a:pPr algn="ctr">
              <a:buNone/>
            </a:pPr>
            <a:r>
              <a:rPr lang="en-GB" sz="2800" dirty="0">
                <a:latin typeface="+mn-lt"/>
              </a:rPr>
              <a:t>34 – 24 = </a:t>
            </a:r>
            <a:r>
              <a:rPr lang="en-GB" sz="2800" dirty="0">
                <a:solidFill>
                  <a:srgbClr val="FF0000"/>
                </a:solidFill>
                <a:latin typeface="+mn-lt"/>
              </a:rPr>
              <a:t>10</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8896663" y="4884185"/>
            <a:ext cx="705805" cy="707886"/>
          </a:xfrm>
          <a:prstGeom prst="rect">
            <a:avLst/>
          </a:prstGeom>
          <a:noFill/>
        </p:spPr>
        <p:txBody>
          <a:bodyPr wrap="square" rtlCol="0">
            <a:spAutoFit/>
          </a:bodyPr>
          <a:lstStyle/>
          <a:p>
            <a:r>
              <a:rPr lang="en-GB" sz="4000" dirty="0"/>
              <a:t>14</a:t>
            </a:r>
          </a:p>
        </p:txBody>
      </p:sp>
      <p:sp>
        <p:nvSpPr>
          <p:cNvPr id="17" name="TextBox 16"/>
          <p:cNvSpPr txBox="1"/>
          <p:nvPr/>
        </p:nvSpPr>
        <p:spPr>
          <a:xfrm>
            <a:off x="7049277" y="3916370"/>
            <a:ext cx="705805" cy="707886"/>
          </a:xfrm>
          <a:prstGeom prst="rect">
            <a:avLst/>
          </a:prstGeom>
          <a:noFill/>
        </p:spPr>
        <p:txBody>
          <a:bodyPr wrap="square" rtlCol="0">
            <a:spAutoFit/>
          </a:bodyPr>
          <a:lstStyle/>
          <a:p>
            <a:r>
              <a:rPr lang="en-GB" sz="4000" dirty="0"/>
              <a:t>16</a:t>
            </a:r>
          </a:p>
        </p:txBody>
      </p:sp>
      <p:sp>
        <p:nvSpPr>
          <p:cNvPr id="18" name="TextBox 17"/>
          <p:cNvSpPr txBox="1"/>
          <p:nvPr/>
        </p:nvSpPr>
        <p:spPr>
          <a:xfrm>
            <a:off x="8115840" y="3916370"/>
            <a:ext cx="553405" cy="707886"/>
          </a:xfrm>
          <a:prstGeom prst="rect">
            <a:avLst/>
          </a:prstGeom>
          <a:noFill/>
        </p:spPr>
        <p:txBody>
          <a:bodyPr wrap="square" rtlCol="0">
            <a:spAutoFit/>
          </a:bodyPr>
          <a:lstStyle/>
          <a:p>
            <a:r>
              <a:rPr lang="en-GB" sz="4000" dirty="0"/>
              <a:t>9</a:t>
            </a:r>
          </a:p>
        </p:txBody>
      </p:sp>
      <p:sp>
        <p:nvSpPr>
          <p:cNvPr id="19" name="TextBox 18"/>
          <p:cNvSpPr txBox="1"/>
          <p:nvPr/>
        </p:nvSpPr>
        <p:spPr>
          <a:xfrm>
            <a:off x="8115840" y="2964598"/>
            <a:ext cx="553405" cy="707886"/>
          </a:xfrm>
          <a:prstGeom prst="rect">
            <a:avLst/>
          </a:prstGeom>
          <a:noFill/>
        </p:spPr>
        <p:txBody>
          <a:bodyPr wrap="square" rtlCol="0">
            <a:spAutoFit/>
          </a:bodyPr>
          <a:lstStyle/>
          <a:p>
            <a:r>
              <a:rPr lang="en-GB" sz="4000" dirty="0"/>
              <a:t>6</a:t>
            </a:r>
          </a:p>
        </p:txBody>
      </p:sp>
      <p:sp>
        <p:nvSpPr>
          <p:cNvPr id="28" name="TextBox 27"/>
          <p:cNvSpPr txBox="1"/>
          <p:nvPr/>
        </p:nvSpPr>
        <p:spPr>
          <a:xfrm>
            <a:off x="7233687" y="4884185"/>
            <a:ext cx="705805" cy="707886"/>
          </a:xfrm>
          <a:prstGeom prst="rect">
            <a:avLst/>
          </a:prstGeom>
          <a:noFill/>
        </p:spPr>
        <p:txBody>
          <a:bodyPr wrap="square" rtlCol="0">
            <a:spAutoFit/>
          </a:bodyPr>
          <a:lstStyle/>
          <a:p>
            <a:r>
              <a:rPr lang="en-GB" sz="4000" dirty="0"/>
              <a:t>5</a:t>
            </a:r>
          </a:p>
        </p:txBody>
      </p:sp>
      <p:sp>
        <p:nvSpPr>
          <p:cNvPr id="29" name="TextBox 28"/>
          <p:cNvSpPr txBox="1"/>
          <p:nvPr/>
        </p:nvSpPr>
        <p:spPr>
          <a:xfrm>
            <a:off x="7215071" y="2974167"/>
            <a:ext cx="553405" cy="707886"/>
          </a:xfrm>
          <a:prstGeom prst="rect">
            <a:avLst/>
          </a:prstGeom>
          <a:noFill/>
        </p:spPr>
        <p:txBody>
          <a:bodyPr wrap="square" rtlCol="0">
            <a:spAutoFit/>
          </a:bodyPr>
          <a:lstStyle/>
          <a:p>
            <a:r>
              <a:rPr lang="en-GB" sz="4000" dirty="0"/>
              <a:t>3</a:t>
            </a:r>
          </a:p>
        </p:txBody>
      </p:sp>
      <p:sp>
        <p:nvSpPr>
          <p:cNvPr id="30" name="TextBox 29"/>
          <p:cNvSpPr txBox="1"/>
          <p:nvPr/>
        </p:nvSpPr>
        <p:spPr>
          <a:xfrm>
            <a:off x="6161903" y="4870319"/>
            <a:ext cx="757863" cy="707886"/>
          </a:xfrm>
          <a:prstGeom prst="rect">
            <a:avLst/>
          </a:prstGeom>
          <a:noFill/>
        </p:spPr>
        <p:txBody>
          <a:bodyPr wrap="square" rtlCol="0">
            <a:spAutoFit/>
          </a:bodyPr>
          <a:lstStyle/>
          <a:p>
            <a:r>
              <a:rPr lang="en-GB" sz="4000" dirty="0">
                <a:solidFill>
                  <a:srgbClr val="FF0000"/>
                </a:solidFill>
              </a:rPr>
              <a:t>11</a:t>
            </a:r>
          </a:p>
        </p:txBody>
      </p:sp>
    </p:spTree>
    <p:extLst>
      <p:ext uri="{BB962C8B-B14F-4D97-AF65-F5344CB8AC3E}">
        <p14:creationId xmlns:p14="http://schemas.microsoft.com/office/powerpoint/2010/main" val="1796368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967185" y="1401321"/>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sp>
        <p:nvSpPr>
          <p:cNvPr id="11" name="TextBox 10">
            <a:extLst>
              <a:ext uri="{FF2B5EF4-FFF2-40B4-BE49-F238E27FC236}">
                <a16:creationId xmlns:a16="http://schemas.microsoft.com/office/drawing/2014/main" id="{2EB5E517-2415-4195-AA63-22C77451A7BB}"/>
              </a:ext>
            </a:extLst>
          </p:cNvPr>
          <p:cNvSpPr txBox="1"/>
          <p:nvPr/>
        </p:nvSpPr>
        <p:spPr>
          <a:xfrm>
            <a:off x="1269552" y="282989"/>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sp>
        <p:nvSpPr>
          <p:cNvPr id="2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569139" y="3069213"/>
            <a:ext cx="4305572"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Talk to your partner. How did we solve this problem? </a:t>
            </a:r>
          </a:p>
        </p:txBody>
      </p:sp>
      <p:pic>
        <p:nvPicPr>
          <p:cNvPr id="3" name="Picture 2"/>
          <p:cNvPicPr>
            <a:picLocks noChangeAspect="1"/>
          </p:cNvPicPr>
          <p:nvPr/>
        </p:nvPicPr>
        <p:blipFill>
          <a:blip r:embed="rId5"/>
          <a:stretch>
            <a:fillRect/>
          </a:stretch>
        </p:blipFill>
        <p:spPr>
          <a:xfrm>
            <a:off x="5933418" y="2780576"/>
            <a:ext cx="3920030" cy="3965878"/>
          </a:xfrm>
          <a:prstGeom prst="rect">
            <a:avLst/>
          </a:prstGeom>
        </p:spPr>
      </p:pic>
      <p:sp>
        <p:nvSpPr>
          <p:cNvPr id="15" name="TextBox 14"/>
          <p:cNvSpPr txBox="1"/>
          <p:nvPr/>
        </p:nvSpPr>
        <p:spPr>
          <a:xfrm>
            <a:off x="6161903" y="2943517"/>
            <a:ext cx="705805" cy="707886"/>
          </a:xfrm>
          <a:prstGeom prst="rect">
            <a:avLst/>
          </a:prstGeom>
          <a:noFill/>
        </p:spPr>
        <p:txBody>
          <a:bodyPr wrap="square" rtlCol="0">
            <a:spAutoFit/>
          </a:bodyPr>
          <a:lstStyle/>
          <a:p>
            <a:r>
              <a:rPr lang="en-GB" sz="4000" dirty="0"/>
              <a:t>13</a:t>
            </a:r>
          </a:p>
        </p:txBody>
      </p:sp>
      <p:sp>
        <p:nvSpPr>
          <p:cNvPr id="20" name="TextBox 19"/>
          <p:cNvSpPr txBox="1"/>
          <p:nvPr/>
        </p:nvSpPr>
        <p:spPr>
          <a:xfrm>
            <a:off x="8110169" y="4884185"/>
            <a:ext cx="705805" cy="707886"/>
          </a:xfrm>
          <a:prstGeom prst="rect">
            <a:avLst/>
          </a:prstGeom>
          <a:noFill/>
        </p:spPr>
        <p:txBody>
          <a:bodyPr wrap="square" rtlCol="0">
            <a:spAutoFit/>
          </a:bodyPr>
          <a:lstStyle/>
          <a:p>
            <a:r>
              <a:rPr lang="en-GB" sz="4000" dirty="0"/>
              <a:t>4</a:t>
            </a:r>
          </a:p>
        </p:txBody>
      </p:sp>
      <p:sp>
        <p:nvSpPr>
          <p:cNvPr id="23" name="TextBox 22"/>
          <p:cNvSpPr txBox="1"/>
          <p:nvPr/>
        </p:nvSpPr>
        <p:spPr>
          <a:xfrm>
            <a:off x="9048471" y="5783103"/>
            <a:ext cx="553997" cy="707886"/>
          </a:xfrm>
          <a:prstGeom prst="rect">
            <a:avLst/>
          </a:prstGeom>
          <a:noFill/>
        </p:spPr>
        <p:txBody>
          <a:bodyPr wrap="square" rtlCol="0">
            <a:spAutoFit/>
          </a:bodyPr>
          <a:lstStyle/>
          <a:p>
            <a:r>
              <a:rPr lang="en-GB" sz="4000" dirty="0"/>
              <a:t>1</a:t>
            </a:r>
          </a:p>
        </p:txBody>
      </p:sp>
      <p:sp>
        <p:nvSpPr>
          <p:cNvPr id="24" name="TextBox 23"/>
          <p:cNvSpPr txBox="1"/>
          <p:nvPr/>
        </p:nvSpPr>
        <p:spPr>
          <a:xfrm>
            <a:off x="9019907" y="3916370"/>
            <a:ext cx="556839" cy="707886"/>
          </a:xfrm>
          <a:prstGeom prst="rect">
            <a:avLst/>
          </a:prstGeom>
          <a:noFill/>
        </p:spPr>
        <p:txBody>
          <a:bodyPr wrap="square" rtlCol="0">
            <a:spAutoFit/>
          </a:bodyPr>
          <a:lstStyle/>
          <a:p>
            <a:r>
              <a:rPr lang="en-GB" sz="4000" dirty="0"/>
              <a:t>7</a:t>
            </a:r>
          </a:p>
        </p:txBody>
      </p:sp>
      <p:sp>
        <p:nvSpPr>
          <p:cNvPr id="25" name="TextBox 24"/>
          <p:cNvSpPr txBox="1"/>
          <p:nvPr/>
        </p:nvSpPr>
        <p:spPr>
          <a:xfrm>
            <a:off x="8870941" y="2977531"/>
            <a:ext cx="705805" cy="707886"/>
          </a:xfrm>
          <a:prstGeom prst="rect">
            <a:avLst/>
          </a:prstGeom>
          <a:noFill/>
        </p:spPr>
        <p:txBody>
          <a:bodyPr wrap="square" rtlCol="0">
            <a:spAutoFit/>
          </a:bodyPr>
          <a:lstStyle/>
          <a:p>
            <a:r>
              <a:rPr lang="en-GB" sz="4000" dirty="0"/>
              <a:t>12</a:t>
            </a:r>
          </a:p>
        </p:txBody>
      </p:sp>
      <p:sp>
        <p:nvSpPr>
          <p:cNvPr id="26" name="TextBox 25"/>
          <p:cNvSpPr txBox="1"/>
          <p:nvPr/>
        </p:nvSpPr>
        <p:spPr>
          <a:xfrm>
            <a:off x="6343472" y="3916370"/>
            <a:ext cx="705805" cy="707886"/>
          </a:xfrm>
          <a:prstGeom prst="rect">
            <a:avLst/>
          </a:prstGeom>
          <a:noFill/>
        </p:spPr>
        <p:txBody>
          <a:bodyPr wrap="square" rtlCol="0">
            <a:spAutoFit/>
          </a:bodyPr>
          <a:lstStyle/>
          <a:p>
            <a:r>
              <a:rPr lang="en-GB" sz="4000" dirty="0"/>
              <a:t>2</a:t>
            </a:r>
          </a:p>
        </p:txBody>
      </p:sp>
      <p:sp>
        <p:nvSpPr>
          <p:cNvPr id="27" name="TextBox 26"/>
          <p:cNvSpPr txBox="1"/>
          <p:nvPr/>
        </p:nvSpPr>
        <p:spPr>
          <a:xfrm>
            <a:off x="8091686" y="5762235"/>
            <a:ext cx="705805" cy="707886"/>
          </a:xfrm>
          <a:prstGeom prst="rect">
            <a:avLst/>
          </a:prstGeom>
          <a:noFill/>
        </p:spPr>
        <p:txBody>
          <a:bodyPr wrap="square" rtlCol="0">
            <a:spAutoFit/>
          </a:bodyPr>
          <a:lstStyle/>
          <a:p>
            <a:r>
              <a:rPr lang="en-GB" sz="4000" dirty="0"/>
              <a:t>15</a:t>
            </a:r>
          </a:p>
        </p:txBody>
      </p:sp>
      <p:sp>
        <p:nvSpPr>
          <p:cNvPr id="16" name="TextBox 15"/>
          <p:cNvSpPr txBox="1"/>
          <p:nvPr/>
        </p:nvSpPr>
        <p:spPr>
          <a:xfrm>
            <a:off x="8896663" y="4884185"/>
            <a:ext cx="705805" cy="707886"/>
          </a:xfrm>
          <a:prstGeom prst="rect">
            <a:avLst/>
          </a:prstGeom>
          <a:noFill/>
        </p:spPr>
        <p:txBody>
          <a:bodyPr wrap="square" rtlCol="0">
            <a:spAutoFit/>
          </a:bodyPr>
          <a:lstStyle/>
          <a:p>
            <a:r>
              <a:rPr lang="en-GB" sz="4000" dirty="0"/>
              <a:t>14</a:t>
            </a:r>
          </a:p>
        </p:txBody>
      </p:sp>
      <p:sp>
        <p:nvSpPr>
          <p:cNvPr id="17" name="TextBox 16"/>
          <p:cNvSpPr txBox="1"/>
          <p:nvPr/>
        </p:nvSpPr>
        <p:spPr>
          <a:xfrm>
            <a:off x="7049277" y="3916370"/>
            <a:ext cx="705805" cy="707886"/>
          </a:xfrm>
          <a:prstGeom prst="rect">
            <a:avLst/>
          </a:prstGeom>
          <a:noFill/>
        </p:spPr>
        <p:txBody>
          <a:bodyPr wrap="square" rtlCol="0">
            <a:spAutoFit/>
          </a:bodyPr>
          <a:lstStyle/>
          <a:p>
            <a:r>
              <a:rPr lang="en-GB" sz="4000" dirty="0"/>
              <a:t>16</a:t>
            </a:r>
          </a:p>
        </p:txBody>
      </p:sp>
      <p:sp>
        <p:nvSpPr>
          <p:cNvPr id="18" name="TextBox 17"/>
          <p:cNvSpPr txBox="1"/>
          <p:nvPr/>
        </p:nvSpPr>
        <p:spPr>
          <a:xfrm>
            <a:off x="8115840" y="3916370"/>
            <a:ext cx="553405" cy="707886"/>
          </a:xfrm>
          <a:prstGeom prst="rect">
            <a:avLst/>
          </a:prstGeom>
          <a:noFill/>
        </p:spPr>
        <p:txBody>
          <a:bodyPr wrap="square" rtlCol="0">
            <a:spAutoFit/>
          </a:bodyPr>
          <a:lstStyle/>
          <a:p>
            <a:r>
              <a:rPr lang="en-GB" sz="4000" dirty="0"/>
              <a:t>9</a:t>
            </a:r>
          </a:p>
        </p:txBody>
      </p:sp>
      <p:sp>
        <p:nvSpPr>
          <p:cNvPr id="19" name="TextBox 18"/>
          <p:cNvSpPr txBox="1"/>
          <p:nvPr/>
        </p:nvSpPr>
        <p:spPr>
          <a:xfrm>
            <a:off x="8115840" y="2964598"/>
            <a:ext cx="553405" cy="707886"/>
          </a:xfrm>
          <a:prstGeom prst="rect">
            <a:avLst/>
          </a:prstGeom>
          <a:noFill/>
        </p:spPr>
        <p:txBody>
          <a:bodyPr wrap="square" rtlCol="0">
            <a:spAutoFit/>
          </a:bodyPr>
          <a:lstStyle/>
          <a:p>
            <a:r>
              <a:rPr lang="en-GB" sz="4000" dirty="0"/>
              <a:t>6</a:t>
            </a:r>
          </a:p>
        </p:txBody>
      </p:sp>
      <p:sp>
        <p:nvSpPr>
          <p:cNvPr id="28" name="TextBox 27"/>
          <p:cNvSpPr txBox="1"/>
          <p:nvPr/>
        </p:nvSpPr>
        <p:spPr>
          <a:xfrm>
            <a:off x="7233687" y="4884185"/>
            <a:ext cx="705805" cy="707886"/>
          </a:xfrm>
          <a:prstGeom prst="rect">
            <a:avLst/>
          </a:prstGeom>
          <a:noFill/>
        </p:spPr>
        <p:txBody>
          <a:bodyPr wrap="square" rtlCol="0">
            <a:spAutoFit/>
          </a:bodyPr>
          <a:lstStyle/>
          <a:p>
            <a:r>
              <a:rPr lang="en-GB" sz="4000" dirty="0"/>
              <a:t>5</a:t>
            </a:r>
          </a:p>
        </p:txBody>
      </p:sp>
      <p:sp>
        <p:nvSpPr>
          <p:cNvPr id="29" name="TextBox 28"/>
          <p:cNvSpPr txBox="1"/>
          <p:nvPr/>
        </p:nvSpPr>
        <p:spPr>
          <a:xfrm>
            <a:off x="7215071" y="2974167"/>
            <a:ext cx="553405" cy="707886"/>
          </a:xfrm>
          <a:prstGeom prst="rect">
            <a:avLst/>
          </a:prstGeom>
          <a:noFill/>
        </p:spPr>
        <p:txBody>
          <a:bodyPr wrap="square" rtlCol="0">
            <a:spAutoFit/>
          </a:bodyPr>
          <a:lstStyle/>
          <a:p>
            <a:r>
              <a:rPr lang="en-GB" sz="4000" dirty="0"/>
              <a:t>3</a:t>
            </a:r>
          </a:p>
        </p:txBody>
      </p:sp>
      <p:sp>
        <p:nvSpPr>
          <p:cNvPr id="30" name="TextBox 29"/>
          <p:cNvSpPr txBox="1"/>
          <p:nvPr/>
        </p:nvSpPr>
        <p:spPr>
          <a:xfrm>
            <a:off x="6161903" y="4870319"/>
            <a:ext cx="757863" cy="707886"/>
          </a:xfrm>
          <a:prstGeom prst="rect">
            <a:avLst/>
          </a:prstGeom>
          <a:noFill/>
        </p:spPr>
        <p:txBody>
          <a:bodyPr wrap="square" rtlCol="0">
            <a:spAutoFit/>
          </a:bodyPr>
          <a:lstStyle/>
          <a:p>
            <a:r>
              <a:rPr lang="en-GB" sz="4000" dirty="0"/>
              <a:t>11</a:t>
            </a:r>
          </a:p>
        </p:txBody>
      </p:sp>
      <p:sp>
        <p:nvSpPr>
          <p:cNvPr id="31" name="TextBox 30"/>
          <p:cNvSpPr txBox="1"/>
          <p:nvPr/>
        </p:nvSpPr>
        <p:spPr>
          <a:xfrm>
            <a:off x="7088522" y="5783103"/>
            <a:ext cx="757863" cy="707886"/>
          </a:xfrm>
          <a:prstGeom prst="rect">
            <a:avLst/>
          </a:prstGeom>
          <a:noFill/>
        </p:spPr>
        <p:txBody>
          <a:bodyPr wrap="square" rtlCol="0">
            <a:spAutoFit/>
          </a:bodyPr>
          <a:lstStyle/>
          <a:p>
            <a:r>
              <a:rPr lang="en-GB" sz="4000" dirty="0">
                <a:solidFill>
                  <a:srgbClr val="FF0000"/>
                </a:solidFill>
              </a:rPr>
              <a:t>10</a:t>
            </a:r>
          </a:p>
        </p:txBody>
      </p:sp>
      <p:sp>
        <p:nvSpPr>
          <p:cNvPr id="32" name="TextBox 31"/>
          <p:cNvSpPr txBox="1"/>
          <p:nvPr/>
        </p:nvSpPr>
        <p:spPr>
          <a:xfrm>
            <a:off x="6135873" y="5775125"/>
            <a:ext cx="757863" cy="707886"/>
          </a:xfrm>
          <a:prstGeom prst="rect">
            <a:avLst/>
          </a:prstGeom>
          <a:noFill/>
        </p:spPr>
        <p:txBody>
          <a:bodyPr wrap="square" rtlCol="0">
            <a:spAutoFit/>
          </a:bodyPr>
          <a:lstStyle/>
          <a:p>
            <a:r>
              <a:rPr lang="en-GB" sz="4000" dirty="0">
                <a:solidFill>
                  <a:srgbClr val="FF0000"/>
                </a:solidFill>
              </a:rPr>
              <a:t>14</a:t>
            </a:r>
          </a:p>
        </p:txBody>
      </p:sp>
      <p:pic>
        <p:nvPicPr>
          <p:cNvPr id="33" name="Picture 2" descr="People talking bub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198" y="4479067"/>
            <a:ext cx="2968082" cy="151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1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578349"/>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0"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42482" y="3200500"/>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pic>
        <p:nvPicPr>
          <p:cNvPr id="3" name="Picture 2"/>
          <p:cNvPicPr>
            <a:picLocks noChangeAspect="1"/>
          </p:cNvPicPr>
          <p:nvPr/>
        </p:nvPicPr>
        <p:blipFill>
          <a:blip r:embed="rId5"/>
          <a:stretch>
            <a:fillRect/>
          </a:stretch>
        </p:blipFill>
        <p:spPr>
          <a:xfrm>
            <a:off x="6721694" y="1826990"/>
            <a:ext cx="4456058" cy="4508176"/>
          </a:xfrm>
          <a:prstGeom prst="rect">
            <a:avLst/>
          </a:prstGeom>
        </p:spPr>
      </p:pic>
      <p:sp>
        <p:nvSpPr>
          <p:cNvPr id="13" name="TextBox 12"/>
          <p:cNvSpPr txBox="1"/>
          <p:nvPr/>
        </p:nvSpPr>
        <p:spPr>
          <a:xfrm>
            <a:off x="7073440" y="4272162"/>
            <a:ext cx="705805" cy="707886"/>
          </a:xfrm>
          <a:prstGeom prst="rect">
            <a:avLst/>
          </a:prstGeom>
          <a:noFill/>
        </p:spPr>
        <p:txBody>
          <a:bodyPr wrap="square" rtlCol="0">
            <a:spAutoFit/>
          </a:bodyPr>
          <a:lstStyle/>
          <a:p>
            <a:r>
              <a:rPr lang="en-GB" sz="4000" dirty="0"/>
              <a:t>3</a:t>
            </a:r>
          </a:p>
        </p:txBody>
      </p:sp>
      <p:sp>
        <p:nvSpPr>
          <p:cNvPr id="15" name="TextBox 14"/>
          <p:cNvSpPr txBox="1"/>
          <p:nvPr/>
        </p:nvSpPr>
        <p:spPr>
          <a:xfrm>
            <a:off x="7020108" y="5318855"/>
            <a:ext cx="705805" cy="707886"/>
          </a:xfrm>
          <a:prstGeom prst="rect">
            <a:avLst/>
          </a:prstGeom>
          <a:noFill/>
        </p:spPr>
        <p:txBody>
          <a:bodyPr wrap="square" rtlCol="0">
            <a:spAutoFit/>
          </a:bodyPr>
          <a:lstStyle/>
          <a:p>
            <a:r>
              <a:rPr lang="en-GB" sz="4000" dirty="0"/>
              <a:t>2</a:t>
            </a:r>
          </a:p>
        </p:txBody>
      </p:sp>
      <p:sp>
        <p:nvSpPr>
          <p:cNvPr id="16" name="TextBox 15"/>
          <p:cNvSpPr txBox="1"/>
          <p:nvPr/>
        </p:nvSpPr>
        <p:spPr>
          <a:xfrm>
            <a:off x="8243918" y="2220486"/>
            <a:ext cx="705805" cy="707886"/>
          </a:xfrm>
          <a:prstGeom prst="rect">
            <a:avLst/>
          </a:prstGeom>
          <a:noFill/>
        </p:spPr>
        <p:txBody>
          <a:bodyPr wrap="square" rtlCol="0">
            <a:spAutoFit/>
          </a:bodyPr>
          <a:lstStyle/>
          <a:p>
            <a:r>
              <a:rPr lang="en-GB" sz="4000" dirty="0"/>
              <a:t>1</a:t>
            </a:r>
          </a:p>
        </p:txBody>
      </p:sp>
      <p:sp>
        <p:nvSpPr>
          <p:cNvPr id="19" name="TextBox 18"/>
          <p:cNvSpPr txBox="1"/>
          <p:nvPr/>
        </p:nvSpPr>
        <p:spPr>
          <a:xfrm>
            <a:off x="9200461" y="4209000"/>
            <a:ext cx="705805" cy="707886"/>
          </a:xfrm>
          <a:prstGeom prst="rect">
            <a:avLst/>
          </a:prstGeom>
          <a:noFill/>
        </p:spPr>
        <p:txBody>
          <a:bodyPr wrap="square" rtlCol="0">
            <a:spAutoFit/>
          </a:bodyPr>
          <a:lstStyle/>
          <a:p>
            <a:r>
              <a:rPr lang="en-GB" sz="4000" dirty="0"/>
              <a:t>5</a:t>
            </a:r>
          </a:p>
        </p:txBody>
      </p:sp>
      <p:sp>
        <p:nvSpPr>
          <p:cNvPr id="20" name="TextBox 19"/>
          <p:cNvSpPr txBox="1"/>
          <p:nvPr/>
        </p:nvSpPr>
        <p:spPr>
          <a:xfrm>
            <a:off x="9189373" y="3248317"/>
            <a:ext cx="705805" cy="707886"/>
          </a:xfrm>
          <a:prstGeom prst="rect">
            <a:avLst/>
          </a:prstGeom>
          <a:noFill/>
        </p:spPr>
        <p:txBody>
          <a:bodyPr wrap="square" rtlCol="0">
            <a:spAutoFit/>
          </a:bodyPr>
          <a:lstStyle/>
          <a:p>
            <a:r>
              <a:rPr lang="en-GB" sz="4000" dirty="0"/>
              <a:t>9</a:t>
            </a:r>
          </a:p>
        </p:txBody>
      </p:sp>
      <p:sp>
        <p:nvSpPr>
          <p:cNvPr id="21" name="TextBox 20"/>
          <p:cNvSpPr txBox="1"/>
          <p:nvPr/>
        </p:nvSpPr>
        <p:spPr>
          <a:xfrm>
            <a:off x="10243729" y="3248317"/>
            <a:ext cx="705805" cy="707886"/>
          </a:xfrm>
          <a:prstGeom prst="rect">
            <a:avLst/>
          </a:prstGeom>
          <a:noFill/>
        </p:spPr>
        <p:txBody>
          <a:bodyPr wrap="square" rtlCol="0">
            <a:spAutoFit/>
          </a:bodyPr>
          <a:lstStyle/>
          <a:p>
            <a:r>
              <a:rPr lang="en-GB" sz="4000" dirty="0"/>
              <a:t>6</a:t>
            </a:r>
          </a:p>
        </p:txBody>
      </p:sp>
      <p:sp>
        <p:nvSpPr>
          <p:cNvPr id="22" name="TextBox 21"/>
          <p:cNvSpPr txBox="1"/>
          <p:nvPr/>
        </p:nvSpPr>
        <p:spPr>
          <a:xfrm>
            <a:off x="7020108" y="3200500"/>
            <a:ext cx="705805" cy="707886"/>
          </a:xfrm>
          <a:prstGeom prst="rect">
            <a:avLst/>
          </a:prstGeom>
          <a:noFill/>
        </p:spPr>
        <p:txBody>
          <a:bodyPr wrap="square" rtlCol="0">
            <a:spAutoFit/>
          </a:bodyPr>
          <a:lstStyle/>
          <a:p>
            <a:r>
              <a:rPr lang="en-GB" sz="4000" dirty="0"/>
              <a:t>15</a:t>
            </a:r>
          </a:p>
        </p:txBody>
      </p:sp>
      <p:sp>
        <p:nvSpPr>
          <p:cNvPr id="23" name="TextBox 22"/>
          <p:cNvSpPr txBox="1"/>
          <p:nvPr/>
        </p:nvSpPr>
        <p:spPr>
          <a:xfrm>
            <a:off x="10243729" y="2183711"/>
            <a:ext cx="705805" cy="707886"/>
          </a:xfrm>
          <a:prstGeom prst="rect">
            <a:avLst/>
          </a:prstGeom>
          <a:noFill/>
        </p:spPr>
        <p:txBody>
          <a:bodyPr wrap="square" rtlCol="0">
            <a:spAutoFit/>
          </a:bodyPr>
          <a:lstStyle/>
          <a:p>
            <a:r>
              <a:rPr lang="en-GB" sz="4000" dirty="0"/>
              <a:t>7</a:t>
            </a:r>
          </a:p>
        </p:txBody>
      </p:sp>
    </p:spTree>
    <p:extLst>
      <p:ext uri="{BB962C8B-B14F-4D97-AF65-F5344CB8AC3E}">
        <p14:creationId xmlns:p14="http://schemas.microsoft.com/office/powerpoint/2010/main" val="3927714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578349"/>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0" name="AutoShape 67">
            <a:extLst>
              <a:ext uri="{FF2B5EF4-FFF2-40B4-BE49-F238E27FC236}">
                <a16:creationId xmlns:a16="http://schemas.microsoft.com/office/drawing/2014/main" id="{5F414C39-AB94-475B-82AE-55CB13F88F0A}"/>
              </a:ext>
            </a:extLst>
          </p:cNvPr>
          <p:cNvSpPr>
            <a:spLocks noChangeArrowheads="1"/>
          </p:cNvSpPr>
          <p:nvPr/>
        </p:nvSpPr>
        <p:spPr bwMode="auto">
          <a:xfrm>
            <a:off x="442482" y="3200500"/>
            <a:ext cx="5852495"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In this Magic Square, the sum of every row, column and diagonal is 34. Complete the missing numbers. </a:t>
            </a:r>
          </a:p>
        </p:txBody>
      </p:sp>
      <p:pic>
        <p:nvPicPr>
          <p:cNvPr id="3" name="Picture 2"/>
          <p:cNvPicPr>
            <a:picLocks noChangeAspect="1"/>
          </p:cNvPicPr>
          <p:nvPr/>
        </p:nvPicPr>
        <p:blipFill>
          <a:blip r:embed="rId5"/>
          <a:stretch>
            <a:fillRect/>
          </a:stretch>
        </p:blipFill>
        <p:spPr>
          <a:xfrm>
            <a:off x="6721694" y="1826990"/>
            <a:ext cx="4456058" cy="4508176"/>
          </a:xfrm>
          <a:prstGeom prst="rect">
            <a:avLst/>
          </a:prstGeom>
        </p:spPr>
      </p:pic>
      <p:sp>
        <p:nvSpPr>
          <p:cNvPr id="13" name="TextBox 12"/>
          <p:cNvSpPr txBox="1"/>
          <p:nvPr/>
        </p:nvSpPr>
        <p:spPr>
          <a:xfrm>
            <a:off x="7073440" y="4272162"/>
            <a:ext cx="705805" cy="707886"/>
          </a:xfrm>
          <a:prstGeom prst="rect">
            <a:avLst/>
          </a:prstGeom>
          <a:noFill/>
        </p:spPr>
        <p:txBody>
          <a:bodyPr wrap="square" rtlCol="0">
            <a:spAutoFit/>
          </a:bodyPr>
          <a:lstStyle/>
          <a:p>
            <a:r>
              <a:rPr lang="en-GB" sz="4000" dirty="0"/>
              <a:t>2</a:t>
            </a:r>
          </a:p>
        </p:txBody>
      </p:sp>
      <p:sp>
        <p:nvSpPr>
          <p:cNvPr id="15" name="TextBox 14"/>
          <p:cNvSpPr txBox="1"/>
          <p:nvPr/>
        </p:nvSpPr>
        <p:spPr>
          <a:xfrm>
            <a:off x="8052499" y="5318855"/>
            <a:ext cx="705805" cy="707886"/>
          </a:xfrm>
          <a:prstGeom prst="rect">
            <a:avLst/>
          </a:prstGeom>
          <a:noFill/>
        </p:spPr>
        <p:txBody>
          <a:bodyPr wrap="square" rtlCol="0">
            <a:spAutoFit/>
          </a:bodyPr>
          <a:lstStyle/>
          <a:p>
            <a:r>
              <a:rPr lang="en-GB" sz="4000" dirty="0"/>
              <a:t>14</a:t>
            </a:r>
          </a:p>
        </p:txBody>
      </p:sp>
      <p:sp>
        <p:nvSpPr>
          <p:cNvPr id="16" name="TextBox 15"/>
          <p:cNvSpPr txBox="1"/>
          <p:nvPr/>
        </p:nvSpPr>
        <p:spPr>
          <a:xfrm>
            <a:off x="8243918" y="2220486"/>
            <a:ext cx="705805" cy="707886"/>
          </a:xfrm>
          <a:prstGeom prst="rect">
            <a:avLst/>
          </a:prstGeom>
          <a:noFill/>
        </p:spPr>
        <p:txBody>
          <a:bodyPr wrap="square" rtlCol="0">
            <a:spAutoFit/>
          </a:bodyPr>
          <a:lstStyle/>
          <a:p>
            <a:r>
              <a:rPr lang="en-GB" sz="4000" dirty="0"/>
              <a:t>1</a:t>
            </a:r>
          </a:p>
        </p:txBody>
      </p:sp>
      <p:sp>
        <p:nvSpPr>
          <p:cNvPr id="19" name="TextBox 18"/>
          <p:cNvSpPr txBox="1"/>
          <p:nvPr/>
        </p:nvSpPr>
        <p:spPr>
          <a:xfrm>
            <a:off x="10243729" y="5318855"/>
            <a:ext cx="705805" cy="707886"/>
          </a:xfrm>
          <a:prstGeom prst="rect">
            <a:avLst/>
          </a:prstGeom>
          <a:noFill/>
        </p:spPr>
        <p:txBody>
          <a:bodyPr wrap="square" rtlCol="0">
            <a:spAutoFit/>
          </a:bodyPr>
          <a:lstStyle/>
          <a:p>
            <a:r>
              <a:rPr lang="en-GB" sz="4000" dirty="0"/>
              <a:t>5</a:t>
            </a:r>
          </a:p>
        </p:txBody>
      </p:sp>
      <p:sp>
        <p:nvSpPr>
          <p:cNvPr id="20" name="TextBox 19"/>
          <p:cNvSpPr txBox="1"/>
          <p:nvPr/>
        </p:nvSpPr>
        <p:spPr>
          <a:xfrm>
            <a:off x="9324565" y="5318855"/>
            <a:ext cx="705805" cy="707886"/>
          </a:xfrm>
          <a:prstGeom prst="rect">
            <a:avLst/>
          </a:prstGeom>
          <a:noFill/>
        </p:spPr>
        <p:txBody>
          <a:bodyPr wrap="square" rtlCol="0">
            <a:spAutoFit/>
          </a:bodyPr>
          <a:lstStyle/>
          <a:p>
            <a:r>
              <a:rPr lang="en-GB" sz="4000" dirty="0"/>
              <a:t>4</a:t>
            </a:r>
          </a:p>
        </p:txBody>
      </p:sp>
      <p:sp>
        <p:nvSpPr>
          <p:cNvPr id="21" name="TextBox 20"/>
          <p:cNvSpPr txBox="1"/>
          <p:nvPr/>
        </p:nvSpPr>
        <p:spPr>
          <a:xfrm>
            <a:off x="9273411" y="4302544"/>
            <a:ext cx="705805" cy="707886"/>
          </a:xfrm>
          <a:prstGeom prst="rect">
            <a:avLst/>
          </a:prstGeom>
          <a:noFill/>
        </p:spPr>
        <p:txBody>
          <a:bodyPr wrap="square" rtlCol="0">
            <a:spAutoFit/>
          </a:bodyPr>
          <a:lstStyle/>
          <a:p>
            <a:r>
              <a:rPr lang="en-GB" sz="4000" dirty="0"/>
              <a:t>13</a:t>
            </a:r>
          </a:p>
        </p:txBody>
      </p:sp>
      <p:sp>
        <p:nvSpPr>
          <p:cNvPr id="22" name="TextBox 21"/>
          <p:cNvSpPr txBox="1"/>
          <p:nvPr/>
        </p:nvSpPr>
        <p:spPr>
          <a:xfrm>
            <a:off x="7020108" y="3200500"/>
            <a:ext cx="705805" cy="707886"/>
          </a:xfrm>
          <a:prstGeom prst="rect">
            <a:avLst/>
          </a:prstGeom>
          <a:noFill/>
        </p:spPr>
        <p:txBody>
          <a:bodyPr wrap="square" rtlCol="0">
            <a:spAutoFit/>
          </a:bodyPr>
          <a:lstStyle/>
          <a:p>
            <a:r>
              <a:rPr lang="en-GB" sz="4000" dirty="0"/>
              <a:t>15</a:t>
            </a:r>
          </a:p>
        </p:txBody>
      </p:sp>
      <p:sp>
        <p:nvSpPr>
          <p:cNvPr id="23" name="TextBox 22"/>
          <p:cNvSpPr txBox="1"/>
          <p:nvPr/>
        </p:nvSpPr>
        <p:spPr>
          <a:xfrm>
            <a:off x="9273411" y="2220486"/>
            <a:ext cx="705805" cy="707886"/>
          </a:xfrm>
          <a:prstGeom prst="rect">
            <a:avLst/>
          </a:prstGeom>
          <a:noFill/>
        </p:spPr>
        <p:txBody>
          <a:bodyPr wrap="square" rtlCol="0">
            <a:spAutoFit/>
          </a:bodyPr>
          <a:lstStyle/>
          <a:p>
            <a:r>
              <a:rPr lang="en-GB" sz="4000" dirty="0"/>
              <a:t>9</a:t>
            </a:r>
          </a:p>
        </p:txBody>
      </p:sp>
    </p:spTree>
    <p:extLst>
      <p:ext uri="{BB962C8B-B14F-4D97-AF65-F5344CB8AC3E}">
        <p14:creationId xmlns:p14="http://schemas.microsoft.com/office/powerpoint/2010/main" val="159534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13766" y="543298"/>
            <a:ext cx="7547502" cy="115224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105BA4C-C1A8-43D2-B96B-7B35D1FD45ED}"/>
              </a:ext>
            </a:extLst>
          </p:cNvPr>
          <p:cNvSpPr>
            <a:spLocks noGrp="1"/>
          </p:cNvSpPr>
          <p:nvPr>
            <p:ph type="title"/>
          </p:nvPr>
        </p:nvSpPr>
        <p:spPr>
          <a:xfrm>
            <a:off x="5115616" y="552542"/>
            <a:ext cx="1943802" cy="1143000"/>
          </a:xfrm>
        </p:spPr>
        <p:txBody>
          <a:bodyPr>
            <a:noAutofit/>
          </a:bodyPr>
          <a:lstStyle/>
          <a:p>
            <a:r>
              <a:rPr lang="en-GB" sz="5400" b="1" dirty="0"/>
              <a:t>LORIC</a:t>
            </a:r>
          </a:p>
        </p:txBody>
      </p:sp>
      <p:pic>
        <p:nvPicPr>
          <p:cNvPr id="7" name="Content Placeholder 6" descr="Screen Clipping">
            <a:extLst>
              <a:ext uri="{FF2B5EF4-FFF2-40B4-BE49-F238E27FC236}">
                <a16:creationId xmlns:a16="http://schemas.microsoft.com/office/drawing/2014/main" id="{9D4DCFDE-4ACE-458B-8EDA-DE20C081A6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2081" y="1815443"/>
            <a:ext cx="6370872" cy="1653683"/>
          </a:xfrm>
        </p:spPr>
      </p:pic>
      <p:sp>
        <p:nvSpPr>
          <p:cNvPr id="8" name="TextBox 7">
            <a:extLst>
              <a:ext uri="{FF2B5EF4-FFF2-40B4-BE49-F238E27FC236}">
                <a16:creationId xmlns:a16="http://schemas.microsoft.com/office/drawing/2014/main" id="{93E6A59C-89CE-4900-90A8-59619E87A7EA}"/>
              </a:ext>
            </a:extLst>
          </p:cNvPr>
          <p:cNvSpPr txBox="1"/>
          <p:nvPr/>
        </p:nvSpPr>
        <p:spPr>
          <a:xfrm>
            <a:off x="582277" y="3736057"/>
            <a:ext cx="8424936" cy="2400657"/>
          </a:xfrm>
          <a:prstGeom prst="rect">
            <a:avLst/>
          </a:prstGeom>
          <a:noFill/>
        </p:spPr>
        <p:txBody>
          <a:bodyPr wrap="square" rtlCol="0">
            <a:spAutoFit/>
          </a:bodyPr>
          <a:lstStyle/>
          <a:p>
            <a:r>
              <a:rPr lang="en-GB" sz="2500" dirty="0"/>
              <a:t>Our Primary Edge attributes help us to become better learners and today is no exception. Before you start this activity, here are some ideas for how you will need your </a:t>
            </a:r>
            <a:r>
              <a:rPr lang="en-GB" sz="2500" b="1" u="sng" dirty="0"/>
              <a:t>Raj Resilience</a:t>
            </a:r>
            <a:r>
              <a:rPr lang="en-GB" sz="2500" b="1" dirty="0"/>
              <a:t> </a:t>
            </a:r>
            <a:r>
              <a:rPr lang="en-GB" sz="2500" dirty="0"/>
              <a:t>skills today: </a:t>
            </a:r>
          </a:p>
          <a:p>
            <a:endParaRPr lang="en-GB" sz="2500" dirty="0"/>
          </a:p>
          <a:p>
            <a:endParaRPr lang="en-GB" sz="2500" dirty="0"/>
          </a:p>
        </p:txBody>
      </p:sp>
      <p:sp>
        <p:nvSpPr>
          <p:cNvPr id="10" name="Rectangle: Rounded Corners 9">
            <a:extLst>
              <a:ext uri="{FF2B5EF4-FFF2-40B4-BE49-F238E27FC236}">
                <a16:creationId xmlns:a16="http://schemas.microsoft.com/office/drawing/2014/main" id="{D755D9B8-AC79-4BA3-9285-BA035569731F}"/>
              </a:ext>
            </a:extLst>
          </p:cNvPr>
          <p:cNvSpPr/>
          <p:nvPr/>
        </p:nvSpPr>
        <p:spPr>
          <a:xfrm>
            <a:off x="9007213" y="3908198"/>
            <a:ext cx="2808312" cy="2056374"/>
          </a:xfrm>
          <a:prstGeom prst="roundRect">
            <a:avLst/>
          </a:prstGeom>
          <a:solidFill>
            <a:srgbClr val="0070C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b="1" dirty="0">
              <a:solidFill>
                <a:schemeClr val="tx1"/>
              </a:solidFill>
            </a:endParaRPr>
          </a:p>
          <a:p>
            <a:pPr algn="ctr"/>
            <a:r>
              <a:rPr lang="en-GB" sz="2400" b="1" dirty="0">
                <a:solidFill>
                  <a:schemeClr val="tx1"/>
                </a:solidFill>
              </a:rPr>
              <a:t>Command Words:</a:t>
            </a:r>
          </a:p>
          <a:p>
            <a:pPr algn="ctr"/>
            <a:r>
              <a:rPr lang="en-GB" sz="2400" b="1" dirty="0">
                <a:solidFill>
                  <a:schemeClr val="tx1"/>
                </a:solidFill>
              </a:rPr>
              <a:t>try, keep going, persevere.</a:t>
            </a:r>
          </a:p>
          <a:p>
            <a:pPr algn="ctr"/>
            <a:endParaRPr lang="en-GB" sz="2400" dirty="0">
              <a:solidFill>
                <a:schemeClr val="tx1"/>
              </a:solidFill>
            </a:endParaRPr>
          </a:p>
        </p:txBody>
      </p:sp>
      <p:sp>
        <p:nvSpPr>
          <p:cNvPr id="6" name="TextBox 5">
            <a:extLst>
              <a:ext uri="{FF2B5EF4-FFF2-40B4-BE49-F238E27FC236}">
                <a16:creationId xmlns:a16="http://schemas.microsoft.com/office/drawing/2014/main" id="{2E289F30-C3D4-4551-927C-AEA4755D39AF}"/>
              </a:ext>
            </a:extLst>
          </p:cNvPr>
          <p:cNvSpPr txBox="1"/>
          <p:nvPr/>
        </p:nvSpPr>
        <p:spPr>
          <a:xfrm>
            <a:off x="2379312" y="5303182"/>
            <a:ext cx="5472608" cy="861774"/>
          </a:xfrm>
          <a:prstGeom prst="rect">
            <a:avLst/>
          </a:prstGeom>
          <a:noFill/>
        </p:spPr>
        <p:txBody>
          <a:bodyPr wrap="square" rtlCol="0">
            <a:spAutoFit/>
          </a:bodyPr>
          <a:lstStyle/>
          <a:p>
            <a:pPr marL="342900" indent="-342900">
              <a:buFont typeface="Arial" panose="020B0604020202020204" pitchFamily="34" charset="0"/>
              <a:buChar char="•"/>
            </a:pPr>
            <a:r>
              <a:rPr lang="en-GB" sz="2500" dirty="0"/>
              <a:t>Reading through the whole problem and checking your answers.</a:t>
            </a:r>
          </a:p>
        </p:txBody>
      </p:sp>
      <p:pic>
        <p:nvPicPr>
          <p:cNvPr id="11" name="Picture 10">
            <a:extLst>
              <a:ext uri="{FF2B5EF4-FFF2-40B4-BE49-F238E27FC236}">
                <a16:creationId xmlns:a16="http://schemas.microsoft.com/office/drawing/2014/main" id="{50DF49D5-335C-4DAA-9381-E552FB1A6104}"/>
              </a:ext>
            </a:extLst>
          </p:cNvPr>
          <p:cNvPicPr/>
          <p:nvPr/>
        </p:nvPicPr>
        <p:blipFill>
          <a:blip r:embed="rId4">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2" name="Picture 11">
            <a:extLst>
              <a:ext uri="{FF2B5EF4-FFF2-40B4-BE49-F238E27FC236}">
                <a16:creationId xmlns:a16="http://schemas.microsoft.com/office/drawing/2014/main" id="{0E084083-7A77-4279-8010-BAA21F5A7650}"/>
              </a:ext>
            </a:extLst>
          </p:cNvPr>
          <p:cNvPicPr>
            <a:picLocks noChangeAspect="1"/>
          </p:cNvPicPr>
          <p:nvPr/>
        </p:nvPicPr>
        <p:blipFill>
          <a:blip r:embed="rId5"/>
          <a:stretch>
            <a:fillRect/>
          </a:stretch>
        </p:blipFill>
        <p:spPr>
          <a:xfrm>
            <a:off x="10577661" y="347811"/>
            <a:ext cx="1168255" cy="771609"/>
          </a:xfrm>
          <a:prstGeom prst="rect">
            <a:avLst/>
          </a:prstGeom>
        </p:spPr>
      </p:pic>
    </p:spTree>
    <p:extLst>
      <p:ext uri="{BB962C8B-B14F-4D97-AF65-F5344CB8AC3E}">
        <p14:creationId xmlns:p14="http://schemas.microsoft.com/office/powerpoint/2010/main" val="24216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F49D5-335C-4DAA-9381-E552FB1A6104}"/>
              </a:ext>
            </a:extLst>
          </p:cNvPr>
          <p:cNvPicPr/>
          <p:nvPr/>
        </p:nvPicPr>
        <p:blipFill>
          <a:blip r:embed="rId2">
            <a:extLst>
              <a:ext uri="{28A0092B-C50C-407E-A947-70E740481C1C}">
                <a14:useLocalDpi xmlns:a14="http://schemas.microsoft.com/office/drawing/2010/main" val="0"/>
              </a:ext>
            </a:extLst>
          </a:blip>
          <a:stretch>
            <a:fillRect/>
          </a:stretch>
        </p:blipFill>
        <p:spPr>
          <a:xfrm>
            <a:off x="587968" y="469949"/>
            <a:ext cx="1068037" cy="992070"/>
          </a:xfrm>
          <a:prstGeom prst="rect">
            <a:avLst/>
          </a:prstGeom>
        </p:spPr>
      </p:pic>
      <p:pic>
        <p:nvPicPr>
          <p:cNvPr id="6" name="Picture 5">
            <a:extLst>
              <a:ext uri="{FF2B5EF4-FFF2-40B4-BE49-F238E27FC236}">
                <a16:creationId xmlns:a16="http://schemas.microsoft.com/office/drawing/2014/main" id="{0E084083-7A77-4279-8010-BAA21F5A7650}"/>
              </a:ext>
            </a:extLst>
          </p:cNvPr>
          <p:cNvPicPr>
            <a:picLocks noChangeAspect="1"/>
          </p:cNvPicPr>
          <p:nvPr/>
        </p:nvPicPr>
        <p:blipFill>
          <a:blip r:embed="rId3"/>
          <a:stretch>
            <a:fillRect/>
          </a:stretch>
        </p:blipFill>
        <p:spPr>
          <a:xfrm>
            <a:off x="10389983" y="469949"/>
            <a:ext cx="1168255" cy="771609"/>
          </a:xfrm>
          <a:prstGeom prst="rect">
            <a:avLst/>
          </a:prstGeom>
        </p:spPr>
      </p:pic>
      <p:sp>
        <p:nvSpPr>
          <p:cNvPr id="14" name="Rounded Rectangle 13"/>
          <p:cNvSpPr/>
          <p:nvPr/>
        </p:nvSpPr>
        <p:spPr>
          <a:xfrm>
            <a:off x="949388" y="1646715"/>
            <a:ext cx="4305445" cy="1198180"/>
          </a:xfrm>
          <a:prstGeom prst="round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02365" y="1891862"/>
            <a:ext cx="3799490" cy="707886"/>
          </a:xfrm>
          <a:prstGeom prst="rect">
            <a:avLst/>
          </a:prstGeom>
          <a:noFill/>
        </p:spPr>
        <p:txBody>
          <a:bodyPr wrap="square" rtlCol="0">
            <a:spAutoFit/>
          </a:bodyPr>
          <a:lstStyle/>
          <a:p>
            <a:pPr algn="ctr"/>
            <a:r>
              <a:rPr lang="en-GB" sz="4000" dirty="0"/>
              <a:t>Raj Resilience</a:t>
            </a:r>
          </a:p>
        </p:txBody>
      </p:sp>
      <p:sp>
        <p:nvSpPr>
          <p:cNvPr id="2" name="Rounded Rectangular Callout 1"/>
          <p:cNvSpPr/>
          <p:nvPr/>
        </p:nvSpPr>
        <p:spPr>
          <a:xfrm>
            <a:off x="6290442" y="1241558"/>
            <a:ext cx="4240924" cy="4843932"/>
          </a:xfrm>
          <a:prstGeom prst="wedgeRoundRectCallout">
            <a:avLst>
              <a:gd name="adj1" fmla="val -64327"/>
              <a:gd name="adj2" fmla="val 10750"/>
              <a:gd name="adj3" fmla="val 1666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p:nvPr/>
        </p:nvPicPr>
        <p:blipFill>
          <a:blip r:embed="rId4"/>
          <a:stretch>
            <a:fillRect/>
          </a:stretch>
        </p:blipFill>
        <p:spPr>
          <a:xfrm>
            <a:off x="1955719" y="3254867"/>
            <a:ext cx="2292781" cy="2830623"/>
          </a:xfrm>
          <a:prstGeom prst="rect">
            <a:avLst/>
          </a:prstGeom>
        </p:spPr>
      </p:pic>
      <p:sp>
        <p:nvSpPr>
          <p:cNvPr id="3" name="TextBox 2"/>
          <p:cNvSpPr txBox="1"/>
          <p:nvPr/>
        </p:nvSpPr>
        <p:spPr>
          <a:xfrm>
            <a:off x="6700345" y="1646715"/>
            <a:ext cx="3421117" cy="3970318"/>
          </a:xfrm>
          <a:prstGeom prst="rect">
            <a:avLst/>
          </a:prstGeom>
          <a:noFill/>
        </p:spPr>
        <p:txBody>
          <a:bodyPr wrap="square" rtlCol="0">
            <a:spAutoFit/>
          </a:bodyPr>
          <a:lstStyle/>
          <a:p>
            <a:pPr algn="ctr"/>
            <a:r>
              <a:rPr lang="en-GB" sz="2800" b="1" dirty="0"/>
              <a:t>Today, you will be solving number puzzles where you may need to work out one answer before you can work out the other answer so you will need to persevere. </a:t>
            </a:r>
          </a:p>
        </p:txBody>
      </p:sp>
    </p:spTree>
    <p:extLst>
      <p:ext uri="{BB962C8B-B14F-4D97-AF65-F5344CB8AC3E}">
        <p14:creationId xmlns:p14="http://schemas.microsoft.com/office/powerpoint/2010/main" val="271748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product</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25762" y="203337"/>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790159" y="1220960"/>
            <a:ext cx="10732356" cy="163449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3000" dirty="0"/>
              <a:t>When completing a pyramid, each number above the base is made up from the </a:t>
            </a:r>
            <a:r>
              <a:rPr lang="en-GB" sz="3000" b="1" i="1" dirty="0"/>
              <a:t>product</a:t>
            </a:r>
            <a:r>
              <a:rPr lang="en-GB" sz="3000" dirty="0"/>
              <a:t> of the two supporting it. Complete the missing numbers.</a:t>
            </a:r>
          </a:p>
        </p:txBody>
      </p:sp>
      <p:pic>
        <p:nvPicPr>
          <p:cNvPr id="1026" name="Picture 2" descr="People talking bub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85" y="4812633"/>
            <a:ext cx="2690855" cy="137632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225762" y="3027335"/>
            <a:ext cx="3526431" cy="1635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p:cNvSpPr txBox="1"/>
          <p:nvPr/>
        </p:nvSpPr>
        <p:spPr>
          <a:xfrm>
            <a:off x="209892" y="3233463"/>
            <a:ext cx="3526431" cy="1200329"/>
          </a:xfrm>
          <a:prstGeom prst="rect">
            <a:avLst/>
          </a:prstGeom>
          <a:noFill/>
        </p:spPr>
        <p:txBody>
          <a:bodyPr wrap="square" rtlCol="0">
            <a:spAutoFit/>
          </a:bodyPr>
          <a:lstStyle/>
          <a:p>
            <a:pPr algn="ctr"/>
            <a:r>
              <a:rPr lang="en-GB" sz="2400" b="1" dirty="0"/>
              <a:t>Talk to your partner. </a:t>
            </a:r>
          </a:p>
          <a:p>
            <a:pPr algn="ctr"/>
            <a:r>
              <a:rPr lang="en-GB" sz="2400" b="1" dirty="0"/>
              <a:t>What is the question asking you to do?</a:t>
            </a:r>
          </a:p>
        </p:txBody>
      </p:sp>
      <p:sp>
        <p:nvSpPr>
          <p:cNvPr id="2" name="Rounded Rectangle 1"/>
          <p:cNvSpPr/>
          <p:nvPr/>
        </p:nvSpPr>
        <p:spPr>
          <a:xfrm>
            <a:off x="5569085" y="4433599"/>
            <a:ext cx="2412124" cy="8502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10</a:t>
            </a:r>
          </a:p>
        </p:txBody>
      </p:sp>
      <p:sp>
        <p:nvSpPr>
          <p:cNvPr id="16" name="Rounded Rectangle 15"/>
          <p:cNvSpPr/>
          <p:nvPr/>
        </p:nvSpPr>
        <p:spPr>
          <a:xfrm>
            <a:off x="8032377" y="4433792"/>
            <a:ext cx="2412124" cy="8502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9301585" y="5336456"/>
            <a:ext cx="2412124" cy="8502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857916" y="5336456"/>
            <a:ext cx="2412124" cy="8502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4</a:t>
            </a:r>
          </a:p>
        </p:txBody>
      </p:sp>
      <p:sp>
        <p:nvSpPr>
          <p:cNvPr id="22" name="Rounded Rectangle 21"/>
          <p:cNvSpPr/>
          <p:nvPr/>
        </p:nvSpPr>
        <p:spPr>
          <a:xfrm>
            <a:off x="4414247" y="5336456"/>
            <a:ext cx="2412124" cy="8502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775147" y="3530742"/>
            <a:ext cx="2412124" cy="8502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280</a:t>
            </a:r>
          </a:p>
        </p:txBody>
      </p:sp>
    </p:spTree>
    <p:extLst>
      <p:ext uri="{BB962C8B-B14F-4D97-AF65-F5344CB8AC3E}">
        <p14:creationId xmlns:p14="http://schemas.microsoft.com/office/powerpoint/2010/main" val="87066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2576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25761" y="1238744"/>
            <a:ext cx="4645783" cy="214526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cs typeface="+mn-cs"/>
              </a:rPr>
              <a:t>When completing a pyramid, each number above the base is made up from the </a:t>
            </a:r>
            <a:r>
              <a:rPr lang="en-GB" sz="2400" b="1" i="1" dirty="0">
                <a:solidFill>
                  <a:prstClr val="black"/>
                </a:solidFill>
                <a:latin typeface="Calibri"/>
                <a:cs typeface="+mn-cs"/>
              </a:rPr>
              <a:t>product</a:t>
            </a:r>
            <a:r>
              <a:rPr lang="en-GB" sz="2400" dirty="0">
                <a:solidFill>
                  <a:prstClr val="black"/>
                </a:solidFill>
                <a:latin typeface="Calibri"/>
                <a:cs typeface="+mn-cs"/>
              </a:rPr>
              <a:t> of the two supporting it. Complete the missing numbers.</a:t>
            </a:r>
          </a:p>
        </p:txBody>
      </p:sp>
      <p:sp>
        <p:nvSpPr>
          <p:cNvPr id="6" name="Rounded Rectangle 5"/>
          <p:cNvSpPr/>
          <p:nvPr/>
        </p:nvSpPr>
        <p:spPr>
          <a:xfrm>
            <a:off x="225762" y="3510940"/>
            <a:ext cx="4645782" cy="3189405"/>
          </a:xfrm>
          <a:prstGeom prst="roundRect">
            <a:avLst/>
          </a:prstGeom>
          <a:solidFill>
            <a:srgbClr val="FDF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This problem tells us to multiply the two numbers that are next to each other and then place the answer in the box above. We do not have two numbers next to each other to multiply, so we will need to use the inverse. </a:t>
            </a:r>
          </a:p>
        </p:txBody>
      </p:sp>
      <p:sp>
        <p:nvSpPr>
          <p:cNvPr id="17" name="TextBox 16">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pic>
        <p:nvPicPr>
          <p:cNvPr id="2" name="Picture 1"/>
          <p:cNvPicPr>
            <a:picLocks noChangeAspect="1"/>
          </p:cNvPicPr>
          <p:nvPr/>
        </p:nvPicPr>
        <p:blipFill>
          <a:blip r:embed="rId5"/>
          <a:stretch>
            <a:fillRect/>
          </a:stretch>
        </p:blipFill>
        <p:spPr>
          <a:xfrm>
            <a:off x="5390120" y="2592061"/>
            <a:ext cx="6654154" cy="2642091"/>
          </a:xfrm>
          <a:prstGeom prst="rect">
            <a:avLst/>
          </a:prstGeom>
        </p:spPr>
      </p:pic>
    </p:spTree>
    <p:extLst>
      <p:ext uri="{BB962C8B-B14F-4D97-AF65-F5344CB8AC3E}">
        <p14:creationId xmlns:p14="http://schemas.microsoft.com/office/powerpoint/2010/main" val="269439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2576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6" name="Rounded Rectangle 5"/>
          <p:cNvSpPr/>
          <p:nvPr/>
        </p:nvSpPr>
        <p:spPr>
          <a:xfrm>
            <a:off x="225761" y="2694450"/>
            <a:ext cx="4961093" cy="4005896"/>
          </a:xfrm>
          <a:prstGeom prst="roundRect">
            <a:avLst/>
          </a:prstGeom>
          <a:solidFill>
            <a:srgbClr val="FDF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With these problems, we can’t always work from left to right or from top to bottom. We need to look at what information we have and use this to help us with where to start. </a:t>
            </a:r>
          </a:p>
          <a:p>
            <a:pPr algn="ctr"/>
            <a:r>
              <a:rPr lang="en-GB" sz="2400" b="1" dirty="0">
                <a:solidFill>
                  <a:schemeClr val="tx1"/>
                </a:solidFill>
              </a:rPr>
              <a:t>I can see that we have two pieces of information for the middle right box, so we can start there.</a:t>
            </a:r>
          </a:p>
        </p:txBody>
      </p:sp>
      <p:sp>
        <p:nvSpPr>
          <p:cNvPr id="17" name="TextBox 16">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Solving Number Problems</a:t>
            </a:r>
          </a:p>
        </p:txBody>
      </p:sp>
      <p:pic>
        <p:nvPicPr>
          <p:cNvPr id="2" name="Picture 1"/>
          <p:cNvPicPr>
            <a:picLocks noChangeAspect="1"/>
          </p:cNvPicPr>
          <p:nvPr/>
        </p:nvPicPr>
        <p:blipFill>
          <a:blip r:embed="rId5"/>
          <a:stretch>
            <a:fillRect/>
          </a:stretch>
        </p:blipFill>
        <p:spPr>
          <a:xfrm>
            <a:off x="5390120" y="2592061"/>
            <a:ext cx="6654154" cy="2642091"/>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25762" y="1239121"/>
            <a:ext cx="6551497"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pPr>
            <a:r>
              <a:rPr lang="en-GB" sz="2400" dirty="0">
                <a:solidFill>
                  <a:prstClr val="black"/>
                </a:solidFill>
                <a:latin typeface="Calibri"/>
                <a:cs typeface="+mn-cs"/>
              </a:rPr>
              <a:t>When completing a pyramid, each number above the base is made up from the </a:t>
            </a:r>
            <a:r>
              <a:rPr lang="en-GB" sz="2400" b="1" i="1" dirty="0">
                <a:solidFill>
                  <a:prstClr val="black"/>
                </a:solidFill>
                <a:latin typeface="Calibri"/>
                <a:cs typeface="+mn-cs"/>
              </a:rPr>
              <a:t>product</a:t>
            </a:r>
            <a:r>
              <a:rPr lang="en-GB" sz="2400" dirty="0">
                <a:solidFill>
                  <a:prstClr val="black"/>
                </a:solidFill>
                <a:latin typeface="Calibri"/>
                <a:cs typeface="+mn-cs"/>
              </a:rPr>
              <a:t> of the two supporting it. Complete the missing numbers.</a:t>
            </a:r>
          </a:p>
        </p:txBody>
      </p:sp>
    </p:spTree>
    <p:extLst>
      <p:ext uri="{BB962C8B-B14F-4D97-AF65-F5344CB8AC3E}">
        <p14:creationId xmlns:p14="http://schemas.microsoft.com/office/powerpoint/2010/main" val="544905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4266</TotalTime>
  <Words>1842</Words>
  <Application>Microsoft Office PowerPoint</Application>
  <PresentationFormat>Widescreen</PresentationFormat>
  <Paragraphs>307</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Teacher guidance</vt:lpstr>
      <vt:lpstr>LORIC</vt:lpstr>
      <vt:lpstr>PowerPoint Presentation</vt:lpstr>
      <vt:lpstr>Vocabulary</vt:lpstr>
      <vt:lpstr>Model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248</cp:revision>
  <dcterms:created xsi:type="dcterms:W3CDTF">2017-03-29T13:14:03Z</dcterms:created>
  <dcterms:modified xsi:type="dcterms:W3CDTF">2019-11-05T13:11:24Z</dcterms:modified>
</cp:coreProperties>
</file>