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6" r:id="rId4"/>
    <p:sldId id="277" r:id="rId5"/>
    <p:sldId id="278" r:id="rId6"/>
    <p:sldId id="269" r:id="rId7"/>
    <p:sldId id="279" r:id="rId8"/>
    <p:sldId id="266" r:id="rId9"/>
    <p:sldId id="280" r:id="rId10"/>
    <p:sldId id="281" r:id="rId11"/>
    <p:sldId id="265" r:id="rId12"/>
    <p:sldId id="282" r:id="rId13"/>
    <p:sldId id="283" r:id="rId14"/>
    <p:sldId id="285" r:id="rId15"/>
    <p:sldId id="268" r:id="rId16"/>
    <p:sldId id="286" r:id="rId17"/>
    <p:sldId id="287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478B"/>
    <a:srgbClr val="09E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B3E1-9DA7-478F-862C-DFCDB06DB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C01EC-50D9-4D5E-90C5-A738896BE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1533A-A431-4CBF-90B4-81791899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C62AF-D80E-4FF4-ADF6-5AB2F2B5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0FD5A-BA3A-4E72-B614-E35517EDD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9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59F87-7B64-4DF6-B9C6-129B7D86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2EAD5-6F1E-47C7-94E5-2C2A79C79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590AC-6B11-4342-8E65-16B7C099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2C096-5CFA-4AF0-92F6-59A38117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AFEC2-ED50-4376-8E87-EEEA1A4D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45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40D1CA-A125-4B8B-BF3C-E694F7A0E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7A123B-E5EC-4C10-9745-FF1E464FB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4CBB-E694-4ABF-9FB9-87F16BD27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58C19-E4AD-4BC8-8691-B1BC0490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A48A4-FF2F-4374-A0B8-4CCC588D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02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07988-1E4A-451A-95B9-361C0B94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65740-CBF9-4D30-8A62-B4C8642F7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158A0-AA4A-4B0B-9F2D-5CEBE60A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BEBBC-5A9D-47C5-9C57-40F95BCC1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1C1BE-48AA-4B22-86EA-FDC231EDA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03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5196-02C2-4190-8965-800025D9C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C3E1D-D766-4413-A87B-633CCFCBC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03B27-F3E9-4966-BDF1-0BDF3D0E7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60B6B-F70A-4819-9AC6-26EDD9AB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1E75F-3753-4D18-8E5A-70DEE5D4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2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B8205-C8B6-4F2D-A5E4-1861A826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0508D-26DA-4B2D-AAE2-113C2C217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307CE-FDAE-4FC7-B95D-C284393FA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78A91-5B77-4AB3-80F6-50BEC762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01371-762A-43A3-84DE-9A3B39A7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319A8-6F42-456D-BE73-FDA16CD1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32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60F4-2623-4F49-906A-2629E3F1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ED2AB-0AED-4629-82CF-A05EEBBF9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B1511-557E-43D1-897C-2332FD0B5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60642-2C8F-4EB1-A56D-26042AC05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50722-C85C-4553-A343-E0C988187F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9A65EF-96B9-4748-9543-98A7F0EAC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E2358-9936-453C-97FF-E45A7BDA5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CAEDEF-646D-43B9-9851-E0654BC2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24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BAE8-84C2-4C35-BBA1-D072E4E69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C9D970-F8F5-49F8-8A76-BE5B71F5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78B98-2D82-4F3D-8668-8AC57991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6B8F7-39F9-464D-95BD-87C4B076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36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9BD831-9480-4266-822C-2C4DD758B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1CE08-3449-40E9-99DA-C33B7D24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BFDA2-4501-42B9-86D1-B54F7E72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95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61A16-C8B0-43EF-B71F-AE1A1C16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6F10E-6B4C-4097-9E8D-24EC93100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82783-8D42-4FC8-8DD8-D8EE33CCE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223D8-6E4D-44C0-A929-AC604B4E3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4E300-EB72-425E-81D2-6A26F5DA1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E446A-CD8C-48DC-837A-4912B59C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71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9636-83AA-4739-8FA5-28EF9E59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C968CF-2273-43AB-B203-AFA2A0B521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4DD54-F541-4649-BE7E-838798C2C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1904A-D282-46C2-A33C-61AFEECE8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8EE38-C8CD-4A29-B80A-50A6558D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0D7CB-BDBA-43F4-9F1A-C5A42D2E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93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4FC47-DE71-49BF-BFA5-F3B4617E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39501-7798-4837-A429-E59E04B62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A541-F767-43FC-A036-69AA27222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Kinetic Letters" panose="00000500000000000000" pitchFamily="50" charset="0"/>
              </a:defRPr>
            </a:lvl1pPr>
          </a:lstStyle>
          <a:p>
            <a:fld id="{7975399E-6E79-4058-B1C6-8DB9C849B185}" type="datetimeFigureOut">
              <a:rPr lang="en-GB" smtClean="0"/>
              <a:pPr/>
              <a:t>25/01/2024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3EC01-E284-4800-AEA8-E9EADA2C2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Kinetic Letters" panose="00000500000000000000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1DDE9-7E1A-40F6-938D-722BF4FE2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Kinetic Letters" panose="00000500000000000000" pitchFamily="50" charset="0"/>
              </a:defRPr>
            </a:lvl1pPr>
          </a:lstStyle>
          <a:p>
            <a:fld id="{29310F82-B57C-4A00-BB50-8DCC6B4AB4C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14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inetic Letters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inetic Letters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inetic Letters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inetic Letters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inetic Letters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rojectevolve.co.uk/toolkit/resources/years/early-years-7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CBA3-93B4-4B6C-B54B-90CB4A74AA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Online Safety – Starter tasks linked to progression of 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53E27-20F1-43AD-AC38-92127D499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Project Evolve – Discussion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31631-BE6A-4108-B2F1-F14902A5F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382" y="3997325"/>
            <a:ext cx="20097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96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GB" dirty="0"/>
              <a:t>EYFS – Manging Online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How can a child get the answer to a question?</a:t>
            </a:r>
          </a:p>
          <a:p>
            <a:r>
              <a:rPr lang="en-GB" dirty="0"/>
              <a:t>Who could they ask?</a:t>
            </a:r>
          </a:p>
          <a:p>
            <a:r>
              <a:rPr lang="en-GB" dirty="0"/>
              <a:t>Is there any other way to get answer to a question?</a:t>
            </a:r>
          </a:p>
          <a:p>
            <a:r>
              <a:rPr lang="en-GB" dirty="0"/>
              <a:t>What is the difference between asking a question to a person, and asking 'the internet'?</a:t>
            </a:r>
          </a:p>
          <a:p>
            <a:r>
              <a:rPr lang="en-GB" dirty="0"/>
              <a:t>Would you get the same answer?</a:t>
            </a:r>
          </a:p>
          <a:p>
            <a:r>
              <a:rPr lang="en-GB" dirty="0"/>
              <a:t>Does the internet have 'all the answers'?</a:t>
            </a:r>
          </a:p>
          <a:p>
            <a:r>
              <a:rPr lang="en-GB" dirty="0"/>
              <a:t>What sort of devices can we use to get the internet? For example, you might have a tablet.</a:t>
            </a:r>
          </a:p>
          <a:p>
            <a:r>
              <a:rPr lang="en-GB" dirty="0"/>
              <a:t>What other devices can we use?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784E357-5659-448D-BD3D-069B9DC2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12" y="972577"/>
            <a:ext cx="10991773" cy="74248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b="1" u="sng" dirty="0">
                <a:solidFill>
                  <a:srgbClr val="FF0000"/>
                </a:solidFill>
                <a:latin typeface="Kinetic Letters" panose="00000500000000000000" pitchFamily="50" charset="0"/>
              </a:rPr>
              <a:t>I can identify devices I could use to access information on the internet</a:t>
            </a:r>
            <a:r>
              <a:rPr lang="en-GB" dirty="0">
                <a:latin typeface="Kinetic Letters" panose="00000500000000000000" pitchFamily="50" charset="0"/>
              </a:rPr>
              <a:t>.</a:t>
            </a:r>
          </a:p>
          <a:p>
            <a:endParaRPr lang="en-GB" dirty="0">
              <a:latin typeface="Kinetic Letters" panose="00000500000000000000" pitchFamily="50" charset="0"/>
            </a:endParaRP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9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7ED75-D6A0-42F3-9091-CC5226574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EYFS - Managing Online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2E2F6-479B-428A-96FC-39A2ACF2C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930A5-3125-4427-B80A-1D2F1D1C4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2725"/>
            <a:ext cx="12192000" cy="511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68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E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312F-DE2F-4F12-A0A0-9FBE7DFF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53" y="0"/>
            <a:ext cx="10515600" cy="1325563"/>
          </a:xfrm>
        </p:spPr>
        <p:txBody>
          <a:bodyPr/>
          <a:lstStyle/>
          <a:p>
            <a:r>
              <a:rPr lang="en-GB" dirty="0"/>
              <a:t>Health, Wellbeing and lifestyle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34AD-DB7A-4055-B299-78B7CA228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What device(s) do you like to use at home/school?</a:t>
            </a:r>
          </a:p>
          <a:p>
            <a:r>
              <a:rPr lang="en-GB" dirty="0"/>
              <a:t>What do you like to do on your device(s)?</a:t>
            </a:r>
          </a:p>
          <a:p>
            <a:r>
              <a:rPr lang="en-GB" dirty="0"/>
              <a:t>What things make you happy when you use technology?</a:t>
            </a:r>
          </a:p>
          <a:p>
            <a:r>
              <a:rPr lang="en-GB" dirty="0"/>
              <a:t>What things make you unhappy/angry/sad when you use technology?</a:t>
            </a:r>
          </a:p>
          <a:p>
            <a:r>
              <a:rPr lang="en-GB" dirty="0"/>
              <a:t>Do you have any rules at home/school for using technology? What are they?</a:t>
            </a:r>
          </a:p>
          <a:p>
            <a:r>
              <a:rPr lang="en-GB" dirty="0"/>
              <a:t>Who helps you to stay safe?</a:t>
            </a:r>
          </a:p>
          <a:p>
            <a:r>
              <a:rPr lang="en-GB" dirty="0"/>
              <a:t>Who decides the rules for how you use technology?</a:t>
            </a:r>
          </a:p>
          <a:p>
            <a:r>
              <a:rPr lang="en-GB" dirty="0"/>
              <a:t>Why do you think we have these rules?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F34389-06C8-4A53-8F55-B9BED9D37FC7}"/>
              </a:ext>
            </a:extLst>
          </p:cNvPr>
          <p:cNvSpPr/>
          <p:nvPr/>
        </p:nvSpPr>
        <p:spPr>
          <a:xfrm>
            <a:off x="0" y="961727"/>
            <a:ext cx="13030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0" u="sng" dirty="0">
                <a:solidFill>
                  <a:srgbClr val="FF0000"/>
                </a:solidFill>
                <a:effectLst/>
                <a:latin typeface="Kinetic Letters" panose="00000500000000000000" pitchFamily="50" charset="0"/>
              </a:rPr>
              <a:t>I can identify rules that help keep us safe and healthy in and beyond the home when using technology</a:t>
            </a:r>
          </a:p>
          <a:p>
            <a:br>
              <a:rPr lang="en-GB" sz="2800" b="0" i="0" dirty="0">
                <a:solidFill>
                  <a:srgbClr val="000000"/>
                </a:solidFill>
                <a:effectLst/>
                <a:latin typeface="opensanslight"/>
              </a:rPr>
            </a:br>
            <a:endParaRPr lang="en-GB" sz="2800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05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E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312F-DE2F-4F12-A0A0-9FBE7DFF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76" y="0"/>
            <a:ext cx="10515600" cy="1325563"/>
          </a:xfrm>
        </p:spPr>
        <p:txBody>
          <a:bodyPr/>
          <a:lstStyle/>
          <a:p>
            <a:r>
              <a:rPr lang="en-GB" dirty="0"/>
              <a:t>Health, Wellbeing and lifestyle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34AD-DB7A-4055-B299-78B7CA228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76" y="1612560"/>
            <a:ext cx="10515600" cy="5098957"/>
          </a:xfrm>
        </p:spPr>
        <p:txBody>
          <a:bodyPr>
            <a:normAutofit/>
          </a:bodyPr>
          <a:lstStyle/>
          <a:p>
            <a:r>
              <a:rPr lang="en-GB" sz="1800" dirty="0"/>
              <a:t>What device(s) do you like to use at home/school?</a:t>
            </a:r>
          </a:p>
          <a:p>
            <a:r>
              <a:rPr lang="en-GB" sz="1800" dirty="0"/>
              <a:t>What do you like to do on your device(s)?</a:t>
            </a:r>
          </a:p>
          <a:p>
            <a:r>
              <a:rPr lang="en-GB" sz="1800" dirty="0"/>
              <a:t>What things make you happy when you use technology?</a:t>
            </a:r>
          </a:p>
          <a:p>
            <a:r>
              <a:rPr lang="en-GB" sz="1800" dirty="0"/>
              <a:t>What things make you unhappy/angry/sad when you use technology?</a:t>
            </a:r>
          </a:p>
          <a:p>
            <a:r>
              <a:rPr lang="en-GB" sz="1800" dirty="0"/>
              <a:t>Last time we talked about some of the rules for using technology and the internet. Can you remember any of them?</a:t>
            </a:r>
          </a:p>
          <a:p>
            <a:r>
              <a:rPr lang="en-GB" sz="1800" dirty="0"/>
              <a:t>Why do you think we have rules for using technology and the internet?</a:t>
            </a:r>
          </a:p>
          <a:p>
            <a:r>
              <a:rPr lang="en-GB" sz="1800" dirty="0"/>
              <a:t>Do you have any rules at home/school for using technology? What are they?</a:t>
            </a:r>
          </a:p>
          <a:p>
            <a:r>
              <a:rPr lang="en-GB" sz="1800" dirty="0"/>
              <a:t>Who decides the rules for how you use technology?</a:t>
            </a:r>
          </a:p>
          <a:p>
            <a:r>
              <a:rPr lang="en-GB" sz="1800" dirty="0"/>
              <a:t>Why do you think we have these rules?</a:t>
            </a:r>
          </a:p>
          <a:p>
            <a:r>
              <a:rPr lang="en-GB" sz="1800" dirty="0"/>
              <a:t>What happens if you follow the rules (e.g. rewards)?</a:t>
            </a:r>
          </a:p>
          <a:p>
            <a:r>
              <a:rPr lang="en-GB" sz="1800" dirty="0"/>
              <a:t>What happens if you don’t follow the rules (e.g. sanctions)?</a:t>
            </a:r>
          </a:p>
          <a:p>
            <a:r>
              <a:rPr lang="en-GB" sz="1800" dirty="0"/>
              <a:t>Are the rules you have fair or unfair? Why?</a:t>
            </a:r>
          </a:p>
          <a:p>
            <a:r>
              <a:rPr lang="en-GB" sz="1800" dirty="0"/>
              <a:t>Can you think of any rules for being safe/healthy when using technology?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F34389-06C8-4A53-8F55-B9BED9D37FC7}"/>
              </a:ext>
            </a:extLst>
          </p:cNvPr>
          <p:cNvSpPr/>
          <p:nvPr/>
        </p:nvSpPr>
        <p:spPr>
          <a:xfrm>
            <a:off x="92476" y="991098"/>
            <a:ext cx="121920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FF0000"/>
                </a:solidFill>
                <a:latin typeface="Kinetic Letters" panose="00000500000000000000" pitchFamily="50" charset="0"/>
              </a:rPr>
              <a:t>I can give some simple examples of these rules</a:t>
            </a:r>
          </a:p>
          <a:p>
            <a:br>
              <a:rPr lang="en-GB" dirty="0">
                <a:latin typeface="Kinetic Letters" panose="00000500000000000000" pitchFamily="50" charset="0"/>
              </a:rPr>
            </a:br>
            <a:br>
              <a:rPr lang="en-GB" b="0" i="0" dirty="0">
                <a:solidFill>
                  <a:srgbClr val="000000"/>
                </a:solidFill>
                <a:effectLst/>
                <a:latin typeface="opensanslight"/>
              </a:rPr>
            </a:br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12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312F-DE2F-4F12-A0A0-9FBE7DFF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Privacy and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34AD-DB7A-4055-B299-78B7CA228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When is it OK to share personal information?</a:t>
            </a:r>
          </a:p>
          <a:p>
            <a:r>
              <a:rPr lang="en-GB" dirty="0"/>
              <a:t>What is personal information?</a:t>
            </a:r>
          </a:p>
          <a:p>
            <a:r>
              <a:rPr lang="en-GB" dirty="0"/>
              <a:t>Is it ever OK to share personal information with an adult?</a:t>
            </a:r>
          </a:p>
          <a:p>
            <a:r>
              <a:rPr lang="en-GB" dirty="0"/>
              <a:t>What people do you trust with your information?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F34389-06C8-4A53-8F55-B9BED9D37FC7}"/>
              </a:ext>
            </a:extLst>
          </p:cNvPr>
          <p:cNvSpPr/>
          <p:nvPr/>
        </p:nvSpPr>
        <p:spPr>
          <a:xfrm>
            <a:off x="79899" y="955732"/>
            <a:ext cx="122955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Kinetic Letters" panose="00000500000000000000" pitchFamily="50" charset="0"/>
              </a:rPr>
              <a:t>I can identify some simple examples of my personal information (e.g. name, address, birthday, age, location).</a:t>
            </a:r>
            <a:br>
              <a:rPr lang="en-GB" dirty="0">
                <a:latin typeface="Kinetic Letters" panose="00000500000000000000" pitchFamily="50" charset="0"/>
              </a:rPr>
            </a:br>
            <a:br>
              <a:rPr lang="en-GB" b="0" i="0" dirty="0">
                <a:solidFill>
                  <a:srgbClr val="000000"/>
                </a:solidFill>
                <a:effectLst/>
                <a:latin typeface="opensanslight"/>
              </a:rPr>
            </a:br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57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E2B67-026D-4E46-933A-932010DAA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EYFS – Privacy and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1901F-812A-40A8-AF40-EB8F1B1C1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05946-F4B2-457F-9B40-2D0F1EBEA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2620"/>
            <a:ext cx="12192000" cy="528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11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312F-DE2F-4F12-A0A0-9FBE7DFF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Copyright and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34AD-DB7A-4055-B299-78B7CA228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What things ‘belong’ to you at home? (e.g. toys, bedroom, other belongings)</a:t>
            </a:r>
          </a:p>
          <a:p>
            <a:r>
              <a:rPr lang="en-GB" dirty="0"/>
              <a:t>What things ‘belong’ to you at school? (e.g. clothing/uniform, peg, tray, seat/space, etc.)</a:t>
            </a:r>
          </a:p>
          <a:p>
            <a:r>
              <a:rPr lang="en-GB" dirty="0"/>
              <a:t>Do some things belong to more than one person? (e.g. your house, your classroom/school, objects, etc.)</a:t>
            </a:r>
          </a:p>
          <a:p>
            <a:r>
              <a:rPr lang="en-GB" dirty="0"/>
              <a:t>If you draw a picture, who does it belong to? Why? (e.g. ‘because I made it’)</a:t>
            </a:r>
          </a:p>
          <a:p>
            <a:r>
              <a:rPr lang="en-GB" dirty="0"/>
              <a:t>If you draw a picture on the computer/tablet/interactive whiteboard, who does it belong to?</a:t>
            </a:r>
          </a:p>
          <a:p>
            <a:r>
              <a:rPr lang="en-GB" dirty="0"/>
              <a:t>If I give a copy of my digital picture to my friend, do I still own it?</a:t>
            </a:r>
          </a:p>
          <a:p>
            <a:r>
              <a:rPr lang="en-GB" dirty="0"/>
              <a:t>How could we help other people know that things are ours? (e.g. ‘put our name on them’ - clothes as a good example)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F34389-06C8-4A53-8F55-B9BED9D37FC7}"/>
              </a:ext>
            </a:extLst>
          </p:cNvPr>
          <p:cNvSpPr/>
          <p:nvPr/>
        </p:nvSpPr>
        <p:spPr>
          <a:xfrm>
            <a:off x="163497" y="1053241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>
                <a:solidFill>
                  <a:srgbClr val="FF0000"/>
                </a:solidFill>
                <a:latin typeface="Kinetic Letters" panose="00000500000000000000" pitchFamily="50" charset="0"/>
              </a:rPr>
              <a:t>I know that work I create belongs to me.</a:t>
            </a:r>
          </a:p>
          <a:p>
            <a:br>
              <a:rPr lang="en-GB" dirty="0">
                <a:latin typeface="Kinetic Letters" panose="00000500000000000000" pitchFamily="50" charset="0"/>
              </a:rPr>
            </a:br>
            <a:br>
              <a:rPr lang="en-GB" dirty="0">
                <a:latin typeface="Kinetic Letters" panose="00000500000000000000" pitchFamily="50" charset="0"/>
              </a:rPr>
            </a:br>
            <a:br>
              <a:rPr lang="en-GB" b="0" i="0" dirty="0">
                <a:solidFill>
                  <a:srgbClr val="000000"/>
                </a:solidFill>
                <a:effectLst/>
                <a:latin typeface="opensanslight"/>
              </a:rPr>
            </a:br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70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312F-DE2F-4F12-A0A0-9FBE7DFF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3936"/>
            <a:ext cx="10515600" cy="1325563"/>
          </a:xfrm>
        </p:spPr>
        <p:txBody>
          <a:bodyPr/>
          <a:lstStyle/>
          <a:p>
            <a:r>
              <a:rPr lang="en-GB" dirty="0"/>
              <a:t>Copyright and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34AD-DB7A-4055-B299-78B7CA228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do we call each of you so we know who everyone is?</a:t>
            </a:r>
          </a:p>
          <a:p>
            <a:r>
              <a:rPr lang="en-GB" dirty="0"/>
              <a:t>How do you know that your work is yours?</a:t>
            </a:r>
          </a:p>
          <a:p>
            <a:r>
              <a:rPr lang="en-GB" dirty="0"/>
              <a:t>What does your teacher call you when they want your attention?</a:t>
            </a:r>
          </a:p>
          <a:p>
            <a:r>
              <a:rPr lang="en-GB" dirty="0"/>
              <a:t>Why are names important?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F34389-06C8-4A53-8F55-B9BED9D37FC7}"/>
              </a:ext>
            </a:extLst>
          </p:cNvPr>
          <p:cNvSpPr/>
          <p:nvPr/>
        </p:nvSpPr>
        <p:spPr>
          <a:xfrm>
            <a:off x="92476" y="948461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>
                <a:solidFill>
                  <a:srgbClr val="FF0000"/>
                </a:solidFill>
                <a:latin typeface="Kinetic Letters" panose="00000500000000000000" pitchFamily="50" charset="0"/>
              </a:rPr>
              <a:t>I can name my work so that others know it belongs to me</a:t>
            </a:r>
            <a:r>
              <a:rPr lang="en-GB" dirty="0">
                <a:latin typeface="Kinetic Letters" panose="00000500000000000000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139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2FBF-4C54-4C56-A6E2-360ABBDE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EYFS - Copyright and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90D02-6A10-485B-A8A2-25E6C4284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0B542-DFCA-46B4-9A77-EA24EBDC3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4502"/>
            <a:ext cx="12192000" cy="561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7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379FB-7B35-4427-ADA9-7F402395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EYFS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9FECA-24B5-4E8D-8D78-10D6496ED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further resources to enrich these topics please log in to Project Evolve and follow the link below. Full lesson plans are available which are resourced as well.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https://projectevolve.co.uk/toolkit/resources/years/early-years-7/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96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13" y="105738"/>
            <a:ext cx="10515600" cy="1325563"/>
          </a:xfrm>
        </p:spPr>
        <p:txBody>
          <a:bodyPr/>
          <a:lstStyle/>
          <a:p>
            <a:r>
              <a:rPr lang="en-GB" dirty="0"/>
              <a:t>EYFS- Self image and identity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13" y="2056458"/>
            <a:ext cx="113538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What do you like to do online? What do you not like to do?</a:t>
            </a:r>
          </a:p>
          <a:p>
            <a:r>
              <a:rPr lang="en-GB" dirty="0"/>
              <a:t>What can you do if something makes you feel sad/ embarrassed or upset online?</a:t>
            </a:r>
          </a:p>
          <a:p>
            <a:r>
              <a:rPr lang="en-GB" dirty="0"/>
              <a:t> Who can help you if something ever worries or upsets you online?</a:t>
            </a:r>
          </a:p>
          <a:p>
            <a:r>
              <a:rPr lang="en-GB" dirty="0"/>
              <a:t>What are the different ways you can tell someone ‘no’? What about ‘please stop’? ‘I’ll tell’? ‘I’ll ask’?</a:t>
            </a:r>
          </a:p>
          <a:p>
            <a:r>
              <a:rPr lang="en-GB" dirty="0"/>
              <a:t>If you say to someone…‘no’ / ‘please stop’ / ‘I’ll tell’ / ‘I’ll ask’…what does that mean?</a:t>
            </a:r>
          </a:p>
          <a:p>
            <a:r>
              <a:rPr lang="en-GB" dirty="0"/>
              <a:t>What should you do if you say ‘no’ / ‘please stop’ / ‘I’ll tell’ / ‘I’ll ask’ but the person continues to upset you?</a:t>
            </a:r>
          </a:p>
          <a:p>
            <a:endParaRPr lang="en-GB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784E357-5659-448D-BD3D-069B9DC2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3" y="1036978"/>
            <a:ext cx="11789546" cy="101948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inetic Letters" panose="00000500000000000000" pitchFamily="50" charset="0"/>
              </a:rPr>
              <a:t>I can recognise, online or offline, that anyone can say ‘no’ - ‘please stop’ - ‘I’ll tell’ - ‘I’ll ask’ to somebody who makes them feel sad, uncomfortable, embarrassed or upset.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1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3" y="18255"/>
            <a:ext cx="10515600" cy="1325563"/>
          </a:xfrm>
        </p:spPr>
        <p:txBody>
          <a:bodyPr/>
          <a:lstStyle/>
          <a:p>
            <a:r>
              <a:rPr lang="en-GB" dirty="0"/>
              <a:t>EYFS - Online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27" y="1538286"/>
            <a:ext cx="10991773" cy="46386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Who is someone you know really well?</a:t>
            </a:r>
          </a:p>
          <a:p>
            <a:r>
              <a:rPr lang="en-GB" dirty="0"/>
              <a:t>What does communicate mean?</a:t>
            </a:r>
          </a:p>
          <a:p>
            <a:r>
              <a:rPr lang="en-GB" dirty="0"/>
              <a:t>What other words can we use for “communicate”?</a:t>
            </a:r>
          </a:p>
          <a:p>
            <a:r>
              <a:rPr lang="en-GB" dirty="0"/>
              <a:t>How do we communicate without using the internet?</a:t>
            </a:r>
          </a:p>
          <a:p>
            <a:r>
              <a:rPr lang="en-GB" dirty="0"/>
              <a:t>When you communicate, what might you be talking about?</a:t>
            </a:r>
          </a:p>
          <a:p>
            <a:r>
              <a:rPr lang="en-GB" dirty="0"/>
              <a:t>What things do you like to do that involve people you know </a:t>
            </a:r>
            <a:r>
              <a:rPr lang="en-GB" dirty="0" err="1"/>
              <a:t>eg</a:t>
            </a:r>
            <a:r>
              <a:rPr lang="en-GB" dirty="0"/>
              <a:t> friends and family?</a:t>
            </a:r>
          </a:p>
          <a:p>
            <a:r>
              <a:rPr lang="en-GB" dirty="0"/>
              <a:t>What examples of technology do you know? What ways could you use technology or the internet to communicate with someone you know?</a:t>
            </a:r>
          </a:p>
          <a:p>
            <a:r>
              <a:rPr lang="en-GB" dirty="0"/>
              <a:t>What is the difference when you communicate with someone using technology and not using it? </a:t>
            </a:r>
          </a:p>
          <a:p>
            <a:r>
              <a:rPr lang="en-GB" dirty="0"/>
              <a:t>How can we use technology to:</a:t>
            </a:r>
          </a:p>
          <a:p>
            <a:r>
              <a:rPr lang="en-GB" dirty="0"/>
              <a:t>sing together</a:t>
            </a:r>
          </a:p>
          <a:p>
            <a:r>
              <a:rPr lang="en-GB" dirty="0"/>
              <a:t>talk together</a:t>
            </a:r>
          </a:p>
          <a:p>
            <a:r>
              <a:rPr lang="en-GB" dirty="0"/>
              <a:t>video together?</a:t>
            </a:r>
          </a:p>
          <a:p>
            <a:endParaRPr lang="en-GB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784E357-5659-448D-BD3D-069B9DC2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3" y="899718"/>
            <a:ext cx="10991773" cy="58859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3200" b="1" u="sng" dirty="0">
                <a:latin typeface="Kinetic Letters" panose="00000500000000000000" pitchFamily="50" charset="0"/>
              </a:rPr>
              <a:t>I can recognise some ways in which the internet can be used to communicate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9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47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27"/>
            <a:ext cx="10515600" cy="1325563"/>
          </a:xfrm>
        </p:spPr>
        <p:txBody>
          <a:bodyPr/>
          <a:lstStyle/>
          <a:p>
            <a:r>
              <a:rPr lang="en-GB" dirty="0"/>
              <a:t>EYFS - Online Reputation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31" y="1551923"/>
            <a:ext cx="11874622" cy="5186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sz="1600" dirty="0"/>
              <a:t>What does the word information mean?</a:t>
            </a:r>
          </a:p>
          <a:p>
            <a:r>
              <a:rPr lang="en-GB" sz="1600" dirty="0"/>
              <a:t>What types of information do you know?</a:t>
            </a:r>
          </a:p>
          <a:p>
            <a:r>
              <a:rPr lang="en-GB" sz="1600" dirty="0"/>
              <a:t>Is it easier to share things in different ways? </a:t>
            </a:r>
            <a:r>
              <a:rPr lang="en-GB" sz="1600" dirty="0" err="1"/>
              <a:t>eg</a:t>
            </a:r>
            <a:r>
              <a:rPr lang="en-GB" sz="1600" dirty="0"/>
              <a:t> Show someone where you have been? Share your favourite song with someone? Show your friend your drawing?  Show a picture of your brother/sister?</a:t>
            </a:r>
          </a:p>
          <a:p>
            <a:r>
              <a:rPr lang="en-GB" sz="1600" dirty="0"/>
              <a:t>Information helps us communicate.</a:t>
            </a:r>
          </a:p>
          <a:p>
            <a:r>
              <a:rPr lang="en-GB" sz="1600" dirty="0"/>
              <a:t> What does communicate mean?</a:t>
            </a:r>
          </a:p>
          <a:p>
            <a:r>
              <a:rPr lang="en-GB" sz="1600" dirty="0"/>
              <a:t>We use the word online? What does that mean?</a:t>
            </a:r>
          </a:p>
          <a:p>
            <a:r>
              <a:rPr lang="en-GB" sz="1600" dirty="0"/>
              <a:t>Do you go online?</a:t>
            </a:r>
          </a:p>
          <a:p>
            <a:r>
              <a:rPr lang="en-GB" sz="1600" dirty="0"/>
              <a:t>When do you go online?</a:t>
            </a:r>
          </a:p>
          <a:p>
            <a:r>
              <a:rPr lang="en-GB" sz="1600" dirty="0"/>
              <a:t>What do you like doing online?</a:t>
            </a:r>
          </a:p>
          <a:p>
            <a:r>
              <a:rPr lang="en-GB" sz="1600" dirty="0"/>
              <a:t>What’s the opposite of online?</a:t>
            </a:r>
          </a:p>
          <a:p>
            <a:r>
              <a:rPr lang="en-GB" sz="1600" dirty="0"/>
              <a:t>Offline </a:t>
            </a:r>
          </a:p>
          <a:p>
            <a:r>
              <a:rPr lang="en-GB" sz="1600" dirty="0"/>
              <a:t>Real life? </a:t>
            </a:r>
          </a:p>
          <a:p>
            <a:r>
              <a:rPr lang="en-GB" sz="1600" dirty="0"/>
              <a:t>Together in the same space? Is there a big difference?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784E357-5659-448D-BD3D-069B9DC2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31" y="954738"/>
            <a:ext cx="10991773" cy="588592"/>
          </a:xfrm>
          <a:prstGeom prst="rect">
            <a:avLst/>
          </a:prstGeom>
          <a:solidFill>
            <a:srgbClr val="89478B"/>
          </a:solidFill>
          <a:ln>
            <a:noFill/>
          </a:ln>
          <a:effectLst/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3200" b="1" u="sng" dirty="0">
                <a:latin typeface="Kinetic Letters" panose="00000500000000000000" pitchFamily="50" charset="0"/>
              </a:rPr>
              <a:t>I can identify ways that I can put information on the internet</a:t>
            </a:r>
            <a:r>
              <a:rPr lang="en-GB" sz="3200" dirty="0">
                <a:latin typeface="Kinetic Letters" panose="00000500000000000000" pitchFamily="50" charset="0"/>
              </a:rPr>
              <a:t>.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9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CE57CC-7E89-46AD-8DCF-DA7C69FA4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4397"/>
            <a:ext cx="12192000" cy="5225143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E61A05B2-C5A1-43C1-B6D1-9A5FB6A9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EYFS - Privacy and Security </a:t>
            </a:r>
          </a:p>
        </p:txBody>
      </p:sp>
    </p:spTree>
    <p:extLst>
      <p:ext uri="{BB962C8B-B14F-4D97-AF65-F5344CB8AC3E}">
        <p14:creationId xmlns:p14="http://schemas.microsoft.com/office/powerpoint/2010/main" val="30722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442"/>
            <a:ext cx="10515600" cy="1325563"/>
          </a:xfrm>
        </p:spPr>
        <p:txBody>
          <a:bodyPr/>
          <a:lstStyle/>
          <a:p>
            <a:r>
              <a:rPr lang="en-GB" dirty="0"/>
              <a:t>EYFS - Online Bullying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13" y="1620660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What does being unkind mean?</a:t>
            </a:r>
          </a:p>
          <a:p>
            <a:r>
              <a:rPr lang="en-GB" dirty="0"/>
              <a:t>How might someone be unkind face-to-face?</a:t>
            </a:r>
          </a:p>
          <a:p>
            <a:r>
              <a:rPr lang="en-GB" dirty="0"/>
              <a:t>How might someone be unkind online or using a device?</a:t>
            </a:r>
          </a:p>
          <a:p>
            <a:r>
              <a:rPr lang="en-GB" dirty="0"/>
              <a:t>Have you ever been unkind online? </a:t>
            </a:r>
          </a:p>
          <a:p>
            <a:r>
              <a:rPr lang="en-GB" dirty="0"/>
              <a:t>Have you ever had someone be unkind to you (or someone else) online? </a:t>
            </a:r>
          </a:p>
          <a:p>
            <a:r>
              <a:rPr lang="en-GB" dirty="0"/>
              <a:t>How do you feel when someone is unkind to you?</a:t>
            </a:r>
          </a:p>
          <a:p>
            <a:pPr lvl="1"/>
            <a:r>
              <a:rPr lang="en-GB" dirty="0"/>
              <a:t>How might someone else feel if people were being unkind to them?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784E357-5659-448D-BD3D-069B9DC2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987183"/>
            <a:ext cx="10991773" cy="58859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3200" b="1" u="sng" dirty="0">
                <a:solidFill>
                  <a:srgbClr val="FF0000"/>
                </a:solidFill>
                <a:latin typeface="Kinetic Letters" panose="00000500000000000000" pitchFamily="50" charset="0"/>
              </a:rPr>
              <a:t>I can describe ways that some people can be unkind online</a:t>
            </a:r>
            <a:r>
              <a:rPr lang="en-GB" dirty="0">
                <a:latin typeface="Kinetic Letters" panose="00000500000000000000" pitchFamily="50" charset="0"/>
              </a:rPr>
              <a:t>.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3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7EEC3-F6F3-455A-B3F3-403D79EC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859"/>
            <a:ext cx="10515600" cy="1325563"/>
          </a:xfrm>
        </p:spPr>
        <p:txBody>
          <a:bodyPr/>
          <a:lstStyle/>
          <a:p>
            <a:r>
              <a:rPr lang="en-GB" dirty="0"/>
              <a:t>EYFS - Online Bullying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C35D5-D587-4A0D-B338-D75D4591F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63BAB-D12D-4391-B356-A0915D32B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955"/>
            <a:ext cx="12192000" cy="55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81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588"/>
            <a:ext cx="10515600" cy="1325563"/>
          </a:xfrm>
        </p:spPr>
        <p:txBody>
          <a:bodyPr/>
          <a:lstStyle/>
          <a:p>
            <a:r>
              <a:rPr lang="en-GB" dirty="0"/>
              <a:t>EYFS – Manging Online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How can a child get the answer to a question?</a:t>
            </a:r>
          </a:p>
          <a:p>
            <a:r>
              <a:rPr lang="en-GB" dirty="0"/>
              <a:t>Who could they ask?</a:t>
            </a:r>
          </a:p>
          <a:p>
            <a:r>
              <a:rPr lang="en-GB" dirty="0"/>
              <a:t>Is there any other way to get answer to a question?</a:t>
            </a:r>
          </a:p>
          <a:p>
            <a:r>
              <a:rPr lang="en-GB" dirty="0"/>
              <a:t>What is the difference between asking a question to a person, and asking 'the internet'?</a:t>
            </a:r>
          </a:p>
          <a:p>
            <a:r>
              <a:rPr lang="en-GB" dirty="0"/>
              <a:t>Would you get the same answer?</a:t>
            </a:r>
          </a:p>
          <a:p>
            <a:r>
              <a:rPr lang="en-GB" dirty="0"/>
              <a:t>Does the internet have 'all the answers'?</a:t>
            </a:r>
          </a:p>
          <a:p>
            <a:r>
              <a:rPr lang="en-GB" dirty="0"/>
              <a:t>What sort of devices can we use to get the internet? For example, you might have a tablet.</a:t>
            </a:r>
          </a:p>
          <a:p>
            <a:r>
              <a:rPr lang="en-GB" dirty="0"/>
              <a:t>What other devices can we use?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784E357-5659-448D-BD3D-069B9DC2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5189"/>
            <a:ext cx="10991773" cy="95792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800" b="1" u="sng" dirty="0">
                <a:solidFill>
                  <a:srgbClr val="FF0000"/>
                </a:solidFill>
                <a:latin typeface="Kinetic Letters" panose="00000500000000000000" pitchFamily="50" charset="0"/>
              </a:rPr>
              <a:t>I can talk about how I can use the internet to find things out.</a:t>
            </a:r>
          </a:p>
          <a:p>
            <a:r>
              <a:rPr lang="en-GB" sz="2800" b="1" u="sng" dirty="0">
                <a:solidFill>
                  <a:srgbClr val="FF0000"/>
                </a:solidFill>
                <a:latin typeface="Kinetic Letters" panose="00000500000000000000" pitchFamily="50" charset="0"/>
              </a:rPr>
              <a:t>I can identify devices I could use to access information on the internet.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61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4811</TotalTime>
  <Words>1493</Words>
  <Application>Microsoft Office PowerPoint</Application>
  <PresentationFormat>Widescreen</PresentationFormat>
  <Paragraphs>130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 Light</vt:lpstr>
      <vt:lpstr>Kinetic Letters</vt:lpstr>
      <vt:lpstr>opensanslight</vt:lpstr>
      <vt:lpstr>Office Theme</vt:lpstr>
      <vt:lpstr>Online Safety – Starter tasks linked to progression of skills</vt:lpstr>
      <vt:lpstr>EYFS</vt:lpstr>
      <vt:lpstr>EYFS- Self image and identity </vt:lpstr>
      <vt:lpstr>EYFS - Online Relationships</vt:lpstr>
      <vt:lpstr>EYFS - Online Reputation</vt:lpstr>
      <vt:lpstr>EYFS - Privacy and Security </vt:lpstr>
      <vt:lpstr>EYFS - Online Bullying</vt:lpstr>
      <vt:lpstr>EYFS - Online Bullying</vt:lpstr>
      <vt:lpstr>EYFS – Manging Online Information</vt:lpstr>
      <vt:lpstr>EYFS – Manging Online Information</vt:lpstr>
      <vt:lpstr>EYFS - Managing Online Information</vt:lpstr>
      <vt:lpstr>Health, Wellbeing and lifestyle</vt:lpstr>
      <vt:lpstr>Health, Wellbeing and lifestyle</vt:lpstr>
      <vt:lpstr>Privacy and Security</vt:lpstr>
      <vt:lpstr>EYFS – Privacy and security</vt:lpstr>
      <vt:lpstr>Copyright and ownership</vt:lpstr>
      <vt:lpstr>Copyright and ownership</vt:lpstr>
      <vt:lpstr>EYFS - Copyright and ownership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Safety – Starter tasks linked to progression of skills</dc:title>
  <dc:creator>Ewan Hamilton</dc:creator>
  <cp:lastModifiedBy>LCopley</cp:lastModifiedBy>
  <cp:revision>23</cp:revision>
  <dcterms:created xsi:type="dcterms:W3CDTF">2023-11-23T16:40:42Z</dcterms:created>
  <dcterms:modified xsi:type="dcterms:W3CDTF">2024-01-25T11:56:25Z</dcterms:modified>
</cp:coreProperties>
</file>