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303" r:id="rId5"/>
    <p:sldId id="277" r:id="rId6"/>
    <p:sldId id="288" r:id="rId7"/>
    <p:sldId id="289" r:id="rId8"/>
    <p:sldId id="290" r:id="rId9"/>
    <p:sldId id="300" r:id="rId10"/>
    <p:sldId id="301" r:id="rId11"/>
    <p:sldId id="302" r:id="rId12"/>
    <p:sldId id="278" r:id="rId13"/>
    <p:sldId id="291" r:id="rId14"/>
    <p:sldId id="299" r:id="rId15"/>
    <p:sldId id="279" r:id="rId16"/>
    <p:sldId id="280" r:id="rId17"/>
    <p:sldId id="292" r:id="rId18"/>
    <p:sldId id="293" r:id="rId19"/>
    <p:sldId id="306" r:id="rId20"/>
    <p:sldId id="308" r:id="rId21"/>
    <p:sldId id="282" r:id="rId22"/>
    <p:sldId id="304" r:id="rId23"/>
    <p:sldId id="285" r:id="rId24"/>
    <p:sldId id="294" r:id="rId25"/>
    <p:sldId id="295" r:id="rId26"/>
    <p:sldId id="286" r:id="rId27"/>
    <p:sldId id="296" r:id="rId28"/>
    <p:sldId id="297" r:id="rId29"/>
    <p:sldId id="298" r:id="rId30"/>
    <p:sldId id="305" r:id="rId31"/>
    <p:sldId id="307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78B"/>
    <a:srgbClr val="09E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B3E1-9DA7-478F-862C-DFCDB06DB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C01EC-50D9-4D5E-90C5-A738896BE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533A-A431-4CBF-90B4-81791899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C62AF-D80E-4FF4-ADF6-5AB2F2B5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0FD5A-BA3A-4E72-B614-E35517ED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9F87-7B64-4DF6-B9C6-129B7D86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2EAD5-6F1E-47C7-94E5-2C2A79C79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90AC-6B11-4342-8E65-16B7C099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2C096-5CFA-4AF0-92F6-59A38117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FEC2-ED50-4376-8E87-EEEA1A4D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0D1CA-A125-4B8B-BF3C-E694F7A0E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A123B-E5EC-4C10-9745-FF1E464F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4CBB-E694-4ABF-9FB9-87F16BD2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8C19-E4AD-4BC8-8691-B1BC0490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48A4-FF2F-4374-A0B8-4CCC588D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7988-1E4A-451A-95B9-361C0B94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5740-CBF9-4D30-8A62-B4C8642F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58A0-AA4A-4B0B-9F2D-5CEBE60A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BEBBC-5A9D-47C5-9C57-40F95BCC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C1BE-48AA-4B22-86EA-FDC231ED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5196-02C2-4190-8965-800025D9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C3E1D-D766-4413-A87B-633CCFCB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3B27-F3E9-4966-BDF1-0BDF3D0E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0B6B-F70A-4819-9AC6-26EDD9AB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E75F-3753-4D18-8E5A-70DEE5D4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8205-C8B6-4F2D-A5E4-1861A826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508D-26DA-4B2D-AAE2-113C2C21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307CE-FDAE-4FC7-B95D-C284393F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8A91-5B77-4AB3-80F6-50BEC76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01371-762A-43A3-84DE-9A3B39A7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319A8-6F42-456D-BE73-FDA16CD1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2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60F4-2623-4F49-906A-2629E3F1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ED2AB-0AED-4629-82CF-A05EEBBF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1511-557E-43D1-897C-2332FD0B5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60642-2C8F-4EB1-A56D-26042AC05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50722-C85C-4553-A343-E0C988187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A65EF-96B9-4748-9543-98A7F0EA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E2358-9936-453C-97FF-E45A7BDA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AEDEF-646D-43B9-9851-E0654BC2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BAE8-84C2-4C35-BBA1-D072E4E6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9D970-F8F5-49F8-8A76-BE5B71F5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78B98-2D82-4F3D-8668-8AC579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6B8F7-39F9-464D-95BD-87C4B076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6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BD831-9480-4266-822C-2C4DD758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1CE08-3449-40E9-99DA-C33B7D24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FDA2-4501-42B9-86D1-B54F7E7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1A16-C8B0-43EF-B71F-AE1A1C16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10E-6B4C-4097-9E8D-24EC93100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82783-8D42-4FC8-8DD8-D8EE33CC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223D8-6E4D-44C0-A929-AC604B4E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4E300-EB72-425E-81D2-6A26F5DA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446A-CD8C-48DC-837A-4912B59C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1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9636-83AA-4739-8FA5-28EF9E5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968CF-2273-43AB-B203-AFA2A0B52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4DD54-F541-4649-BE7E-838798C2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1904A-D282-46C2-A33C-61AFEECE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8EE38-C8CD-4A29-B80A-50A6558D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0D7CB-BDBA-43F4-9F1A-C5A42D2E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4FC47-DE71-49BF-BFA5-F3B4617E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39501-7798-4837-A429-E59E04B6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A541-F767-43FC-A036-69AA27222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fld id="{7975399E-6E79-4058-B1C6-8DB9C849B185}" type="datetimeFigureOut">
              <a:rPr lang="en-GB" smtClean="0"/>
              <a:pPr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EC01-E284-4800-AEA8-E9EADA2C2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DDE9-7E1A-40F6-938D-722BF4FE2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fld id="{29310F82-B57C-4A00-BB50-8DCC6B4AB4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1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evolve.co.uk/toolkit/resources/years/year-on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CBA3-93B4-4B6C-B54B-90CB4A74A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Online Safety – Starter tasks linked to progression of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53E27-20F1-43AD-AC38-92127D499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Project Evolve – Discussion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B6928-AE3D-48BA-A5B3-F63BCDEDA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2" y="3905250"/>
            <a:ext cx="2009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30D2-B90E-4FE4-B14A-82298A4A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520C-8395-4F5F-AA4F-86987A38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BE5FC-719A-4D8D-BB5B-7E6F8265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723"/>
            <a:ext cx="12192000" cy="52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9D2B-C940-4072-8EFA-D3EA1E2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0DD1-B1F2-408A-AC87-0E1020E2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D2CEE-B644-4DB3-998E-60333D94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540"/>
            <a:ext cx="12192000" cy="56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27"/>
            <a:ext cx="10515600" cy="1325563"/>
          </a:xfrm>
        </p:spPr>
        <p:txBody>
          <a:bodyPr/>
          <a:lstStyle/>
          <a:p>
            <a:r>
              <a:rPr lang="en-GB" dirty="0"/>
              <a:t>Online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1" y="1551923"/>
            <a:ext cx="11874622" cy="5186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different kinds of information can be put online?</a:t>
            </a:r>
          </a:p>
          <a:p>
            <a:r>
              <a:rPr lang="en-GB" dirty="0"/>
              <a:t>Have you shared information online?</a:t>
            </a:r>
          </a:p>
          <a:p>
            <a:r>
              <a:rPr lang="en-GB" dirty="0"/>
              <a:t>Has anyone else shared your information online? Have you parents or carers put pictures or videos of you online? </a:t>
            </a:r>
          </a:p>
          <a:p>
            <a:pPr lvl="1"/>
            <a:r>
              <a:rPr lang="en-GB" dirty="0"/>
              <a:t>Facebook </a:t>
            </a:r>
          </a:p>
          <a:p>
            <a:pPr lvl="1"/>
            <a:r>
              <a:rPr lang="en-GB" dirty="0"/>
              <a:t>Instagram</a:t>
            </a:r>
          </a:p>
          <a:p>
            <a:pPr lvl="1"/>
            <a:r>
              <a:rPr lang="en-GB" dirty="0"/>
              <a:t>Snapchat</a:t>
            </a:r>
          </a:p>
          <a:p>
            <a:pPr lvl="1"/>
            <a:r>
              <a:rPr lang="en-GB" dirty="0" err="1"/>
              <a:t>TikTok</a:t>
            </a:r>
            <a:endParaRPr lang="en-GB" dirty="0"/>
          </a:p>
          <a:p>
            <a:r>
              <a:rPr lang="en-GB" dirty="0"/>
              <a:t>How long does information stay online for?</a:t>
            </a:r>
          </a:p>
          <a:p>
            <a:r>
              <a:rPr lang="en-GB" dirty="0"/>
              <a:t>Can anyone put information online?</a:t>
            </a:r>
          </a:p>
          <a:p>
            <a:r>
              <a:rPr lang="en-GB" dirty="0"/>
              <a:t>Can you copy information off the internet? </a:t>
            </a:r>
          </a:p>
          <a:p>
            <a:r>
              <a:rPr lang="en-GB" dirty="0"/>
              <a:t>Does think include photographs and videos?</a:t>
            </a:r>
          </a:p>
          <a:p>
            <a:r>
              <a:rPr lang="en-GB" dirty="0"/>
              <a:t>What should we do to stop people copying our information? </a:t>
            </a:r>
          </a:p>
          <a:p>
            <a:pPr lvl="1"/>
            <a:r>
              <a:rPr lang="en-GB" dirty="0"/>
              <a:t>parental controls</a:t>
            </a:r>
          </a:p>
          <a:p>
            <a:pPr lvl="1"/>
            <a:r>
              <a:rPr lang="en-GB" dirty="0"/>
              <a:t>being careful about what we share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31" y="1016293"/>
            <a:ext cx="10991773" cy="465482"/>
          </a:xfrm>
          <a:prstGeom prst="rect">
            <a:avLst/>
          </a:prstGeom>
          <a:solidFill>
            <a:srgbClr val="89478B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recognise that information can stay online and could be copied.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9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27"/>
            <a:ext cx="10515600" cy="1325563"/>
          </a:xfrm>
        </p:spPr>
        <p:txBody>
          <a:bodyPr/>
          <a:lstStyle/>
          <a:p>
            <a:r>
              <a:rPr lang="en-GB" dirty="0"/>
              <a:t>Online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1" y="1551923"/>
            <a:ext cx="11874622" cy="51862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 we mean by ‘personal information’?</a:t>
            </a:r>
          </a:p>
          <a:p>
            <a:pPr lvl="1"/>
            <a:r>
              <a:rPr lang="en-GB" dirty="0"/>
              <a:t>name</a:t>
            </a:r>
          </a:p>
          <a:p>
            <a:pPr lvl="1"/>
            <a:r>
              <a:rPr lang="en-GB" dirty="0"/>
              <a:t>school</a:t>
            </a:r>
          </a:p>
          <a:p>
            <a:pPr lvl="1"/>
            <a:r>
              <a:rPr lang="en-GB" dirty="0"/>
              <a:t>phone number</a:t>
            </a:r>
          </a:p>
          <a:p>
            <a:pPr lvl="1"/>
            <a:r>
              <a:rPr lang="en-GB" dirty="0"/>
              <a:t>email address</a:t>
            </a:r>
          </a:p>
          <a:p>
            <a:r>
              <a:rPr lang="en-GB" dirty="0"/>
              <a:t>Is it ok to share personal information?</a:t>
            </a:r>
          </a:p>
          <a:p>
            <a:r>
              <a:rPr lang="en-GB" dirty="0"/>
              <a:t>Is a password personal information?</a:t>
            </a:r>
          </a:p>
          <a:p>
            <a:r>
              <a:rPr lang="en-GB" dirty="0"/>
              <a:t>Are there some kinds of information that I can share online?</a:t>
            </a:r>
          </a:p>
          <a:p>
            <a:r>
              <a:rPr lang="en-GB" dirty="0"/>
              <a:t>If I am unsure if I should share something online who should I ask?</a:t>
            </a:r>
          </a:p>
          <a:p>
            <a:r>
              <a:rPr lang="en-GB" dirty="0"/>
              <a:t>What information </a:t>
            </a:r>
            <a:r>
              <a:rPr lang="en-GB" dirty="0" err="1"/>
              <a:t>shouldnt</a:t>
            </a:r>
            <a:r>
              <a:rPr lang="en-GB" dirty="0"/>
              <a:t> I share online?</a:t>
            </a:r>
          </a:p>
          <a:p>
            <a:r>
              <a:rPr lang="en-GB" dirty="0"/>
              <a:t>What do we mean by ‘trusted adult’?</a:t>
            </a:r>
          </a:p>
          <a:p>
            <a:r>
              <a:rPr lang="en-GB" dirty="0"/>
              <a:t>How can information be shared or seen?</a:t>
            </a:r>
          </a:p>
          <a:p>
            <a:pPr lvl="1"/>
            <a:r>
              <a:rPr lang="en-GB" dirty="0"/>
              <a:t>text  </a:t>
            </a:r>
          </a:p>
          <a:p>
            <a:pPr lvl="1"/>
            <a:r>
              <a:rPr lang="en-GB" dirty="0"/>
              <a:t>pictures </a:t>
            </a:r>
          </a:p>
          <a:p>
            <a:pPr lvl="1"/>
            <a:r>
              <a:rPr lang="en-GB" dirty="0"/>
              <a:t>videos </a:t>
            </a:r>
          </a:p>
          <a:p>
            <a:pPr lvl="1"/>
            <a:r>
              <a:rPr lang="en-GB" dirty="0"/>
              <a:t>memes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31" y="1016293"/>
            <a:ext cx="10991773" cy="465482"/>
          </a:xfrm>
          <a:prstGeom prst="rect">
            <a:avLst/>
          </a:prstGeom>
          <a:solidFill>
            <a:srgbClr val="89478B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describe what information I should not put online without asking a trusted adult first.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3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29B7-C662-47B3-BEE9-F0EE1D2D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9992-D9E6-44CF-917B-91CEFF12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717C4-E8ED-4882-872E-1468E715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015"/>
            <a:ext cx="12192000" cy="5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9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42"/>
            <a:ext cx="10515600" cy="1325563"/>
          </a:xfrm>
        </p:spPr>
        <p:txBody>
          <a:bodyPr/>
          <a:lstStyle/>
          <a:p>
            <a:r>
              <a:rPr lang="en-GB" dirty="0"/>
              <a:t>Online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620660"/>
            <a:ext cx="10515600" cy="5046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Have you ever upset someone online/offline?</a:t>
            </a:r>
          </a:p>
          <a:p>
            <a:pPr lvl="1"/>
            <a:r>
              <a:rPr lang="en-GB" dirty="0"/>
              <a:t>How did they feel?</a:t>
            </a:r>
          </a:p>
          <a:p>
            <a:pPr lvl="1"/>
            <a:r>
              <a:rPr lang="en-GB" dirty="0"/>
              <a:t>How did it make you feel?</a:t>
            </a:r>
          </a:p>
          <a:p>
            <a:r>
              <a:rPr lang="en-GB" dirty="0"/>
              <a:t>Have you ever accidentally upset someone online/offline?</a:t>
            </a:r>
          </a:p>
          <a:p>
            <a:r>
              <a:rPr lang="en-GB" dirty="0"/>
              <a:t>Has anything or anyone online made you upset?</a:t>
            </a:r>
          </a:p>
          <a:p>
            <a:pPr lvl="1"/>
            <a:r>
              <a:rPr lang="en-GB" dirty="0"/>
              <a:t>How did you feel?</a:t>
            </a:r>
          </a:p>
          <a:p>
            <a:pPr lvl="1"/>
            <a:r>
              <a:rPr lang="en-GB" dirty="0"/>
              <a:t>What did you do next?</a:t>
            </a:r>
          </a:p>
          <a:p>
            <a:r>
              <a:rPr lang="en-GB" dirty="0"/>
              <a:t>What behaviours might upset someone online?</a:t>
            </a:r>
          </a:p>
          <a:p>
            <a:r>
              <a:rPr lang="en-GB" dirty="0"/>
              <a:t>What behaviours might make someone feel good online?</a:t>
            </a:r>
          </a:p>
          <a:p>
            <a:r>
              <a:rPr lang="en-GB" dirty="0"/>
              <a:t>Is there anything you might do online that neither causes upset nor makes people feel better?</a:t>
            </a:r>
          </a:p>
          <a:p>
            <a:r>
              <a:rPr lang="en-GB" dirty="0"/>
              <a:t>What does it mean to be 'positive' online?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048738"/>
            <a:ext cx="10991773" cy="46548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describe how to behave online in ways that do not upset others and can give examples.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8283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devices can we use to get on the internet?</a:t>
            </a:r>
          </a:p>
          <a:p>
            <a:r>
              <a:rPr lang="en-GB" dirty="0"/>
              <a:t>Have you used your fingers to 'swipe' on a tablet?</a:t>
            </a:r>
          </a:p>
          <a:p>
            <a:r>
              <a:rPr lang="en-GB" dirty="0"/>
              <a:t>Have you used a keyboard and mouse (or seen a grownup use these) on a computer?</a:t>
            </a:r>
          </a:p>
          <a:p>
            <a:r>
              <a:rPr lang="en-GB" dirty="0"/>
              <a:t>Have you ever talked to a device (such as Alexa, Google, Siri or Cortana)?</a:t>
            </a:r>
          </a:p>
          <a:p>
            <a:r>
              <a:rPr lang="en-GB" dirty="0"/>
              <a:t>Which way is easiest? Does it matter what you're trying to do?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27" y="1036744"/>
            <a:ext cx="10991773" cy="8348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give simple examples of how to find information using digital technologies, e.g. search engines, voice activated searching.</a:t>
            </a:r>
            <a:endParaRPr lang="en-GB" sz="2400" b="1" u="sng" dirty="0">
              <a:solidFill>
                <a:srgbClr val="FF0000"/>
              </a:solidFill>
              <a:latin typeface="Kinetic Letters" panose="00000500000000000000" pitchFamily="50" charset="0"/>
            </a:endParaRP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8283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I know that we can encounter a range of things online including things we like and don't like.</a:t>
            </a:r>
          </a:p>
          <a:p>
            <a:r>
              <a:rPr lang="en-GB" dirty="0"/>
              <a:t>I know that we can encounter things online which are real or make believe / a joke.</a:t>
            </a:r>
          </a:p>
          <a:p>
            <a:r>
              <a:rPr lang="en-GB" dirty="0"/>
              <a:t>I know I can get help if I see content that makes me feel sad, uncomfortable, worried or frightened.</a:t>
            </a:r>
          </a:p>
          <a:p>
            <a:r>
              <a:rPr lang="en-GB" dirty="0"/>
              <a:t>I know how to get help from a trusted adult.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27" y="1036744"/>
            <a:ext cx="10991773" cy="8348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dirty="0">
                <a:latin typeface="Kinetic Letters" panose="00000500000000000000" pitchFamily="50" charset="0"/>
              </a:rPr>
              <a:t>I know / understand that we can encounter a range of things online including things we like and don’t like as well as things which are real or make believe / a joke.</a:t>
            </a:r>
            <a:endParaRPr lang="en-GB" sz="2400" b="1" u="sng" dirty="0">
              <a:solidFill>
                <a:srgbClr val="FF0000"/>
              </a:solidFill>
              <a:latin typeface="Kinetic Letters" panose="00000500000000000000" pitchFamily="50" charset="0"/>
            </a:endParaRP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9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8283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Why does the internet have lots of information?</a:t>
            </a:r>
          </a:p>
          <a:p>
            <a:r>
              <a:rPr lang="en-GB" dirty="0"/>
              <a:t>Who puts it there?</a:t>
            </a:r>
          </a:p>
          <a:p>
            <a:r>
              <a:rPr lang="en-GB" dirty="0"/>
              <a:t>Why do people put information on the internet?</a:t>
            </a:r>
          </a:p>
          <a:p>
            <a:r>
              <a:rPr lang="en-GB" dirty="0"/>
              <a:t>Is 'information' always true?</a:t>
            </a:r>
          </a:p>
          <a:p>
            <a:r>
              <a:rPr lang="en-GB" dirty="0"/>
              <a:t>What can we do if we see something online that makes us upset?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27" y="1036744"/>
            <a:ext cx="10991773" cy="8348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know how to get help from a trusted adult if we see content that makes us feel sad, uncomfortable, worried or frightened.</a:t>
            </a:r>
            <a:endParaRPr lang="en-GB" sz="2400" b="1" u="sng" dirty="0">
              <a:solidFill>
                <a:srgbClr val="FF0000"/>
              </a:solidFill>
              <a:latin typeface="Kinetic Letters" panose="00000500000000000000" pitchFamily="50" charset="0"/>
            </a:endParaRP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4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B9FD-0BD8-4D6A-8F88-92852CD9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2DCB-A9EB-40A9-810E-C859D6B50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E6CE6-B68A-4AB8-9AD0-D0307B2E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096"/>
            <a:ext cx="12192000" cy="55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79FB-7B35-4427-ADA9-7F402395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FECA-24B5-4E8D-8D78-10D6496E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further resources to enrich these topics please log in to Project Evolve and follow the link below. Full lesson plans are available which are resourced as well.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https://projectevolve.co.uk/toolkit/resources/years/year-one/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96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B81D-424A-49FD-9C82-365997CD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8FC9-EE24-4B7D-B555-283795A9F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B9186-40DD-4DB0-B7D2-BEC8D4C7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705"/>
            <a:ext cx="12192000" cy="52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E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" y="0"/>
            <a:ext cx="10515600" cy="1325563"/>
          </a:xfrm>
        </p:spPr>
        <p:txBody>
          <a:bodyPr/>
          <a:lstStyle/>
          <a:p>
            <a:r>
              <a:rPr lang="en-GB" dirty="0"/>
              <a:t>Health, Wellbeing and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825625"/>
            <a:ext cx="1116736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things do you do most at home when you are using technology online?</a:t>
            </a:r>
          </a:p>
          <a:p>
            <a:r>
              <a:rPr lang="en-GB" dirty="0"/>
              <a:t>What do you enjoy most? Why?</a:t>
            </a:r>
          </a:p>
          <a:p>
            <a:r>
              <a:rPr lang="en-GB" dirty="0"/>
              <a:t>What things make you unhappy/angry/sad/annoyed when you use technology?</a:t>
            </a:r>
          </a:p>
          <a:p>
            <a:r>
              <a:rPr lang="en-GB" dirty="0"/>
              <a:t>Do you have any rules at home for using technology? What are they?</a:t>
            </a:r>
          </a:p>
          <a:p>
            <a:r>
              <a:rPr lang="en-GB" dirty="0"/>
              <a:t>Do you have any rules at school for using technology? What are they?</a:t>
            </a:r>
          </a:p>
          <a:p>
            <a:r>
              <a:rPr lang="en-GB" dirty="0"/>
              <a:t>Why do you think we have these rules?</a:t>
            </a:r>
          </a:p>
          <a:p>
            <a:r>
              <a:rPr lang="en-GB" dirty="0"/>
              <a:t>What happens if you follow the rules (e.g. rewards)?</a:t>
            </a:r>
          </a:p>
          <a:p>
            <a:r>
              <a:rPr lang="en-GB" dirty="0"/>
              <a:t>What happens if you don’t follow the rules (e.g. sanctions)?</a:t>
            </a:r>
          </a:p>
          <a:p>
            <a:r>
              <a:rPr lang="en-GB" dirty="0"/>
              <a:t>Which rules do you think keep you safe?</a:t>
            </a:r>
          </a:p>
          <a:p>
            <a:r>
              <a:rPr lang="en-GB" dirty="0"/>
              <a:t>Which rules do you think help you to look after your body and brain?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186431" y="961727"/>
            <a:ext cx="1190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explain rules to keep myself safe when using technology both in and beyond the home.</a:t>
            </a:r>
          </a:p>
        </p:txBody>
      </p:sp>
    </p:spTree>
    <p:extLst>
      <p:ext uri="{BB962C8B-B14F-4D97-AF65-F5344CB8AC3E}">
        <p14:creationId xmlns:p14="http://schemas.microsoft.com/office/powerpoint/2010/main" val="300880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7500-C5AA-4268-BAAB-B38671A3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7D96-DD90-4380-8E55-4D9390F57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D34B9-A300-480D-8AD3-6A546F7E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968"/>
            <a:ext cx="1219200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is a password?</a:t>
            </a:r>
          </a:p>
          <a:p>
            <a:r>
              <a:rPr lang="en-GB" dirty="0"/>
              <a:t>When might a password be really important?</a:t>
            </a:r>
          </a:p>
          <a:p>
            <a:r>
              <a:rPr lang="en-GB" dirty="0"/>
              <a:t>Are there things you do online that you don’t need a password for?</a:t>
            </a:r>
          </a:p>
          <a:p>
            <a:r>
              <a:rPr lang="en-GB" dirty="0"/>
              <a:t>What makes a good password?</a:t>
            </a:r>
          </a:p>
          <a:p>
            <a:r>
              <a:rPr lang="en-GB" dirty="0"/>
              <a:t>What makes a bad password?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79899" y="955732"/>
            <a:ext cx="12295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explain how passwords are used to protect information, accounts and devices.</a:t>
            </a:r>
          </a:p>
        </p:txBody>
      </p:sp>
    </p:spTree>
    <p:extLst>
      <p:ext uri="{BB962C8B-B14F-4D97-AF65-F5344CB8AC3E}">
        <p14:creationId xmlns:p14="http://schemas.microsoft.com/office/powerpoint/2010/main" val="370305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When is it OK to share personal information?</a:t>
            </a:r>
          </a:p>
          <a:p>
            <a:r>
              <a:rPr lang="en-GB" dirty="0"/>
              <a:t>What is personal information?</a:t>
            </a:r>
          </a:p>
          <a:p>
            <a:r>
              <a:rPr lang="en-GB" dirty="0"/>
              <a:t>Why is this information important?</a:t>
            </a:r>
          </a:p>
          <a:p>
            <a:r>
              <a:rPr lang="en-GB" dirty="0"/>
              <a:t>Why should we not just share this information all the time?</a:t>
            </a:r>
          </a:p>
          <a:p>
            <a:r>
              <a:rPr lang="en-GB" dirty="0"/>
              <a:t>What makes you think those adults are best?</a:t>
            </a:r>
          </a:p>
          <a:p>
            <a:r>
              <a:rPr lang="en-GB" dirty="0"/>
              <a:t>Are some adults better to ask than others? 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79899" y="955732"/>
            <a:ext cx="12112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recognise more detailed examples of information that is personal to someone (</a:t>
            </a:r>
            <a:r>
              <a:rPr lang="en-GB" sz="2400" b="1" u="sng" dirty="0" err="1">
                <a:latin typeface="Kinetic Letters" panose="00000500000000000000" pitchFamily="50" charset="0"/>
              </a:rPr>
              <a:t>e.g</a:t>
            </a:r>
            <a:r>
              <a:rPr lang="en-GB" sz="2400" b="1" u="sng" dirty="0">
                <a:latin typeface="Kinetic Letters" panose="00000500000000000000" pitchFamily="50" charset="0"/>
              </a:rPr>
              <a:t> where someone lives and goes to school, family names).</a:t>
            </a:r>
          </a:p>
        </p:txBody>
      </p:sp>
    </p:spTree>
    <p:extLst>
      <p:ext uri="{BB962C8B-B14F-4D97-AF65-F5344CB8AC3E}">
        <p14:creationId xmlns:p14="http://schemas.microsoft.com/office/powerpoint/2010/main" val="426519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When is it OK to share personal information?</a:t>
            </a:r>
          </a:p>
          <a:p>
            <a:r>
              <a:rPr lang="en-GB" dirty="0"/>
              <a:t>What is personal information?</a:t>
            </a:r>
          </a:p>
          <a:p>
            <a:r>
              <a:rPr lang="en-GB" dirty="0"/>
              <a:t>Why is this information important?</a:t>
            </a:r>
          </a:p>
          <a:p>
            <a:r>
              <a:rPr lang="en-GB" dirty="0"/>
              <a:t>Why should we not just share this information all the time?</a:t>
            </a:r>
          </a:p>
          <a:p>
            <a:r>
              <a:rPr lang="en-GB" dirty="0"/>
              <a:t>What makes you think those adults are best?</a:t>
            </a:r>
          </a:p>
          <a:p>
            <a:r>
              <a:rPr lang="en-GB" dirty="0"/>
              <a:t>Are some adults better to ask than others? 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79899" y="955732"/>
            <a:ext cx="12112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explain why it is important to always ask a trusted adult before sharing any personal information online, belonging to myself or others.</a:t>
            </a:r>
          </a:p>
        </p:txBody>
      </p:sp>
    </p:spTree>
    <p:extLst>
      <p:ext uri="{BB962C8B-B14F-4D97-AF65-F5344CB8AC3E}">
        <p14:creationId xmlns:p14="http://schemas.microsoft.com/office/powerpoint/2010/main" val="218184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things ‘belong’ to you at home? (e.g. toys, bedroom, other belongings)</a:t>
            </a:r>
          </a:p>
          <a:p>
            <a:r>
              <a:rPr lang="en-GB" dirty="0"/>
              <a:t>What things ‘belong’ to you at school? (e.g. clothing/uniform, peg, tray, seat/space, etc.)</a:t>
            </a:r>
          </a:p>
          <a:p>
            <a:r>
              <a:rPr lang="en-GB" dirty="0"/>
              <a:t>Do some things belong to more than one person? (e.g. your house, your classroom/school, objects, etc.)</a:t>
            </a:r>
          </a:p>
          <a:p>
            <a:r>
              <a:rPr lang="en-GB" dirty="0"/>
              <a:t>If you draw a picture, who does it belong to? Why? (e.g. ‘because I made it’)</a:t>
            </a:r>
          </a:p>
          <a:p>
            <a:r>
              <a:rPr lang="en-GB" dirty="0"/>
              <a:t>If you draw a picture on the computer/tablet/interactive whiteboard, who does it belong to?</a:t>
            </a:r>
          </a:p>
          <a:p>
            <a:r>
              <a:rPr lang="en-GB" dirty="0"/>
              <a:t>If I give a copy of my digital picture to my friend, do I still own it?</a:t>
            </a:r>
          </a:p>
          <a:p>
            <a:r>
              <a:rPr lang="en-GB" dirty="0"/>
              <a:t>How could we help other people know that things are ours? (e.g. ‘put our name on them’ - clothes as a good example)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163497" y="10532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explain why work I create using technology belongs to me</a:t>
            </a:r>
          </a:p>
        </p:txBody>
      </p:sp>
    </p:spTree>
    <p:extLst>
      <p:ext uri="{BB962C8B-B14F-4D97-AF65-F5344CB8AC3E}">
        <p14:creationId xmlns:p14="http://schemas.microsoft.com/office/powerpoint/2010/main" val="3622470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things ‘belong’ to you at home? (e.g. toys, bedroom, other belongings)</a:t>
            </a:r>
          </a:p>
          <a:p>
            <a:r>
              <a:rPr lang="en-GB" dirty="0"/>
              <a:t>What things ‘belong’ to you at school? (e.g. clothing/uniform, peg, tray, seat/space, etc.)</a:t>
            </a:r>
          </a:p>
          <a:p>
            <a:r>
              <a:rPr lang="en-GB" dirty="0"/>
              <a:t>Do some things belong to more than one person? (e.g. your house, your classroom/school, objects, etc.)</a:t>
            </a:r>
          </a:p>
          <a:p>
            <a:r>
              <a:rPr lang="en-GB" dirty="0"/>
              <a:t>If you draw a picture, who does it belong to? Why? (e.g. ‘because I made it’)</a:t>
            </a:r>
          </a:p>
          <a:p>
            <a:r>
              <a:rPr lang="en-GB" dirty="0"/>
              <a:t>If you draw a picture on the computer/tablet/interactive whiteboard, who does it belong to?</a:t>
            </a:r>
          </a:p>
          <a:p>
            <a:r>
              <a:rPr lang="en-GB" dirty="0"/>
              <a:t>If I give a copy of my digital picture to my friend, do I still own it?</a:t>
            </a:r>
          </a:p>
          <a:p>
            <a:r>
              <a:rPr lang="en-GB" dirty="0"/>
              <a:t>How could we help other people know that things are ours? (e.g. ‘put our name on them’ - clothes as a good example)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163497" y="10532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say why it belongs to me (e.g. ‘I designed it’ or ‘I filmed it’’).</a:t>
            </a:r>
          </a:p>
        </p:txBody>
      </p:sp>
    </p:spTree>
    <p:extLst>
      <p:ext uri="{BB962C8B-B14F-4D97-AF65-F5344CB8AC3E}">
        <p14:creationId xmlns:p14="http://schemas.microsoft.com/office/powerpoint/2010/main" val="1207916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 we call each of you so we know who everyone is?</a:t>
            </a:r>
          </a:p>
          <a:p>
            <a:r>
              <a:rPr lang="en-GB" dirty="0"/>
              <a:t>How do you know that your work is yours?</a:t>
            </a:r>
          </a:p>
          <a:p>
            <a:r>
              <a:rPr lang="en-GB" dirty="0"/>
              <a:t>What does your teacher call you when they want your attention?</a:t>
            </a:r>
          </a:p>
          <a:p>
            <a:r>
              <a:rPr lang="en-GB" dirty="0"/>
              <a:t>Why are names important?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163497" y="10532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can save my work under a suitable title or name so that others know it belongs to me (e.g. filename, name on content).</a:t>
            </a:r>
          </a:p>
        </p:txBody>
      </p:sp>
    </p:spTree>
    <p:extLst>
      <p:ext uri="{BB962C8B-B14F-4D97-AF65-F5344CB8AC3E}">
        <p14:creationId xmlns:p14="http://schemas.microsoft.com/office/powerpoint/2010/main" val="199742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 we call each of you so we know who everyone is?</a:t>
            </a:r>
          </a:p>
          <a:p>
            <a:r>
              <a:rPr lang="en-GB" dirty="0"/>
              <a:t>How do you know that your work is yours?</a:t>
            </a:r>
          </a:p>
          <a:p>
            <a:r>
              <a:rPr lang="en-GB" dirty="0"/>
              <a:t>What does your teacher call you when they want your attention?</a:t>
            </a:r>
          </a:p>
          <a:p>
            <a:r>
              <a:rPr lang="en-GB" dirty="0"/>
              <a:t>Why are names important?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163497" y="10532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Kinetic Letters" panose="00000500000000000000" pitchFamily="50" charset="0"/>
              </a:rPr>
              <a:t>I understand that work created by others does not belong to me even if I save a copy</a:t>
            </a:r>
          </a:p>
        </p:txBody>
      </p:sp>
    </p:spTree>
    <p:extLst>
      <p:ext uri="{BB962C8B-B14F-4D97-AF65-F5344CB8AC3E}">
        <p14:creationId xmlns:p14="http://schemas.microsoft.com/office/powerpoint/2010/main" val="105575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105738"/>
            <a:ext cx="10515600" cy="1325563"/>
          </a:xfrm>
        </p:spPr>
        <p:txBody>
          <a:bodyPr/>
          <a:lstStyle/>
          <a:p>
            <a:r>
              <a:rPr lang="en-GB" dirty="0"/>
              <a:t>Self image and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2400924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 you like to do online?  What do you not like to do?</a:t>
            </a:r>
          </a:p>
          <a:p>
            <a:r>
              <a:rPr lang="en-GB" dirty="0"/>
              <a:t>What can you do if something makes you feel sad/ embarrassed or upset online?</a:t>
            </a:r>
          </a:p>
          <a:p>
            <a:r>
              <a:rPr lang="en-GB" dirty="0"/>
              <a:t>Is it OK to have mixed emotions?  E.g. this person makes me laugh but sometimes their jokes hurt my feelings.</a:t>
            </a:r>
          </a:p>
          <a:p>
            <a:r>
              <a:rPr lang="en-GB" dirty="0"/>
              <a:t>Who can help you if something ever worries or upsets you online?</a:t>
            </a:r>
          </a:p>
          <a:p>
            <a:r>
              <a:rPr lang="en-GB" dirty="0"/>
              <a:t>When might someone ask an adult for help online? E.g. when during an online chat or playing a game etc.</a:t>
            </a:r>
          </a:p>
          <a:p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128988"/>
            <a:ext cx="11789546" cy="120414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sz="2400" b="1" u="sng" dirty="0">
                <a:latin typeface="Kinetic Letters" panose="00000500000000000000" pitchFamily="50" charset="0"/>
              </a:rPr>
              <a:t>I can recognise that there may be people online who could make someone feel sad, embarrassed or upset.</a:t>
            </a:r>
          </a:p>
          <a:p>
            <a:r>
              <a:rPr lang="en-GB" sz="2400" b="1" u="sng" dirty="0">
                <a:latin typeface="Kinetic Letters" panose="00000500000000000000" pitchFamily="50" charset="0"/>
              </a:rPr>
              <a:t>If something happens that makes me feel sad, worried, uncomfortable or frightened I can give examples of when and how to speak to an adult I can trust and how they can help.</a:t>
            </a:r>
            <a:endParaRPr lang="en-US" altLang="en-US" sz="2400" b="1" u="sng" dirty="0">
              <a:solidFill>
                <a:srgbClr val="000000"/>
              </a:solidFill>
              <a:latin typeface="Kinetic Letters" panose="00000500000000000000" pitchFamily="50" charset="0"/>
            </a:endParaRP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6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D8CA-8691-4EE8-9F86-3DBFEBED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41E7-301D-411A-ACDD-3E8B8629E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746FA-210B-4F9F-8C1E-36E3C553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057"/>
            <a:ext cx="12192000" cy="53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101B-0133-4D57-893E-D8D1026B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6535-4B0E-4418-9052-F113BFF3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2BEFC-9903-48D3-B238-5B10F0CF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788"/>
            <a:ext cx="12192000" cy="56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DA15-D0A1-4B7A-94B5-0D66545C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80D0-DF50-4A8A-A2D7-B458B6F0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BAC03-E0C5-4336-B9E1-64AB27C2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079"/>
            <a:ext cx="12192000" cy="52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0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1538286"/>
            <a:ext cx="10991773" cy="46386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does it mean to ‘ask permission’?</a:t>
            </a:r>
          </a:p>
          <a:p>
            <a:r>
              <a:rPr lang="en-GB" dirty="0"/>
              <a:t>What do you have to ask permission to do offline? (e.g. go outside to play, have a snack or a drink, etc.)</a:t>
            </a:r>
          </a:p>
          <a:p>
            <a:r>
              <a:rPr lang="en-GB" dirty="0"/>
              <a:t>Who do you have to ask for permission?</a:t>
            </a:r>
          </a:p>
          <a:p>
            <a:r>
              <a:rPr lang="en-GB" dirty="0"/>
              <a:t>What do you have to ask permission to do with technology or the internet? (e.g. watch cartoons, play a game, video chat with family or friends.)</a:t>
            </a:r>
          </a:p>
          <a:p>
            <a:r>
              <a:rPr lang="en-GB" dirty="0"/>
              <a:t>Can you think of any times you might have to ask permission before you do something that is about another person? (e.g. upload/take a photo of them, send a message about someone else.)</a:t>
            </a:r>
          </a:p>
          <a:p>
            <a:r>
              <a:rPr lang="en-GB" dirty="0"/>
              <a:t>Why is it important to ask permission?</a:t>
            </a:r>
          </a:p>
          <a:p>
            <a:r>
              <a:rPr lang="en-GB" dirty="0"/>
              <a:t>What might happen if you don’t ask permission?</a:t>
            </a:r>
          </a:p>
          <a:p>
            <a:r>
              <a:rPr lang="en-GB" dirty="0"/>
              <a:t>How might someone feel if you did something without asking their permission?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961273"/>
            <a:ext cx="10991773" cy="465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give examples of when I should ask permission to do something online and explain why this is important.</a:t>
            </a:r>
            <a:endParaRPr lang="en-GB" sz="4000" b="1" u="sng" dirty="0">
              <a:latin typeface="Kinetic Letters" panose="00000500000000000000" pitchFamily="50" charset="0"/>
            </a:endParaRP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9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1538286"/>
            <a:ext cx="10991773" cy="4638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Who might be a person that you know well?</a:t>
            </a:r>
          </a:p>
          <a:p>
            <a:r>
              <a:rPr lang="en-GB" dirty="0"/>
              <a:t>Who might be an adult that could help you?</a:t>
            </a:r>
          </a:p>
          <a:p>
            <a:r>
              <a:rPr lang="en-GB" dirty="0"/>
              <a:t>Why might you need to use the internet or technology to communicate with someone you know?</a:t>
            </a:r>
          </a:p>
          <a:p>
            <a:r>
              <a:rPr lang="en-GB" dirty="0"/>
              <a:t>How is communicating in this way different?</a:t>
            </a:r>
          </a:p>
          <a:p>
            <a:r>
              <a:rPr lang="en-GB" dirty="0"/>
              <a:t>Why might it be different/better than talking face to face? How?</a:t>
            </a:r>
          </a:p>
          <a:p>
            <a:r>
              <a:rPr lang="en-GB" dirty="0"/>
              <a:t>Why might you need some help from an adult?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961273"/>
            <a:ext cx="10991773" cy="465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use the internet with adult support to communicate with people I know (e.g. video call apps or services).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1538286"/>
            <a:ext cx="10991773" cy="4638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does being considerate mean?</a:t>
            </a:r>
          </a:p>
          <a:p>
            <a:r>
              <a:rPr lang="en-GB" dirty="0"/>
              <a:t>What other words can you think of for being considerate?</a:t>
            </a:r>
          </a:p>
          <a:p>
            <a:r>
              <a:rPr lang="en-GB" dirty="0"/>
              <a:t>How would it make you feel if someone was unkind to you?</a:t>
            </a:r>
          </a:p>
          <a:p>
            <a:r>
              <a:rPr lang="en-GB" dirty="0"/>
              <a:t>If you were being unkind how would it make others feel?</a:t>
            </a:r>
          </a:p>
          <a:p>
            <a:r>
              <a:rPr lang="en-GB" dirty="0"/>
              <a:t>Do people like others who are being unkind? Are they likely to play/chat with them? Why?</a:t>
            </a:r>
          </a:p>
          <a:p>
            <a:r>
              <a:rPr lang="en-GB" dirty="0"/>
              <a:t>What things can you do online to try to be considerate towards others?</a:t>
            </a:r>
          </a:p>
          <a:p>
            <a:r>
              <a:rPr lang="en-GB" dirty="0"/>
              <a:t>What would you do if someone was unkind to you online?</a:t>
            </a:r>
          </a:p>
          <a:p>
            <a:r>
              <a:rPr lang="en-GB" dirty="0"/>
              <a:t>How would it make you feel if you saw somebody being unkind to one of your friends online? What are some of the things you could do?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961273"/>
            <a:ext cx="10991773" cy="465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explain why it is important to be considerate and kind to people online and to respect their choices.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3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1538286"/>
            <a:ext cx="10991773" cy="46386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Who likes ..... (insert an obviously popular food) Fries? Burgers? Ice Cream? Who doesn't?</a:t>
            </a:r>
          </a:p>
          <a:p>
            <a:r>
              <a:rPr lang="en-GB" dirty="0"/>
              <a:t>Who likes ...(insert a more controversial food) Sprouts? Spinach? </a:t>
            </a:r>
            <a:r>
              <a:rPr lang="en-GB" dirty="0" err="1"/>
              <a:t>Liqourice</a:t>
            </a:r>
            <a:r>
              <a:rPr lang="en-GB" dirty="0"/>
              <a:t> </a:t>
            </a:r>
            <a:r>
              <a:rPr lang="en-GB" dirty="0" err="1"/>
              <a:t>Allsorts</a:t>
            </a:r>
            <a:r>
              <a:rPr lang="en-GB" dirty="0"/>
              <a:t>? Marmite?</a:t>
            </a:r>
          </a:p>
          <a:p>
            <a:r>
              <a:rPr lang="en-GB" dirty="0"/>
              <a:t>Think about jokes. Does everyone like the same jokes?</a:t>
            </a:r>
          </a:p>
          <a:p>
            <a:r>
              <a:rPr lang="en-GB" dirty="0"/>
              <a:t>Why do you think one person might like a thing when someone else doesn't? Reasons?</a:t>
            </a:r>
          </a:p>
          <a:p>
            <a:r>
              <a:rPr lang="en-GB" dirty="0"/>
              <a:t>What do you like to do when you go online?</a:t>
            </a:r>
          </a:p>
          <a:p>
            <a:r>
              <a:rPr lang="en-GB" dirty="0"/>
              <a:t>Do you go to the same sites all the time?</a:t>
            </a:r>
          </a:p>
          <a:p>
            <a:r>
              <a:rPr lang="en-GB" dirty="0"/>
              <a:t>If you do go to different sites, why? Bored? need a change? Not interesting?</a:t>
            </a:r>
          </a:p>
          <a:p>
            <a:r>
              <a:rPr lang="en-GB" dirty="0"/>
              <a:t>Do you use the same online sites as your friends? All the time?</a:t>
            </a:r>
          </a:p>
          <a:p>
            <a:r>
              <a:rPr lang="en-GB" dirty="0"/>
              <a:t>Are there sites or games that you really like but your friends don't use or like?</a:t>
            </a:r>
          </a:p>
          <a:p>
            <a:r>
              <a:rPr lang="en-GB" dirty="0"/>
              <a:t>Do you think everybody likes the same things online?</a:t>
            </a:r>
          </a:p>
          <a:p>
            <a:r>
              <a:rPr lang="en-GB" dirty="0"/>
              <a:t>Why do you think people like different things?</a:t>
            </a:r>
          </a:p>
          <a:p>
            <a:r>
              <a:rPr lang="en-GB" dirty="0"/>
              <a:t>Can you name some things you like online that your friends like? Don't like?</a:t>
            </a:r>
          </a:p>
          <a:p>
            <a:r>
              <a:rPr lang="en-GB" dirty="0"/>
              <a:t>Have you ever laughed/been upset at something that you have seen online?</a:t>
            </a:r>
          </a:p>
          <a:p>
            <a:r>
              <a:rPr lang="en-GB" dirty="0"/>
              <a:t>Have your friends ever shown you something that they like that has made you laugh/be sad? What about the other way around?</a:t>
            </a:r>
          </a:p>
          <a:p>
            <a:r>
              <a:rPr lang="en-GB" dirty="0"/>
              <a:t>Do different people think about things in different ways? Can you give an example?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961273"/>
            <a:ext cx="10991773" cy="465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latin typeface="Kinetic Letters" panose="00000500000000000000" pitchFamily="50" charset="0"/>
              </a:rPr>
              <a:t>I can explain why things one person finds funny or sad online may not always be seen in the same way by others.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3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F120-C171-476A-8CEF-517918EE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DAFC-AFD6-4947-AF40-CF66BD817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5FAB6-7A1F-4DA2-B35A-1418FA5C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893"/>
            <a:ext cx="12192000" cy="55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9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2463</Words>
  <Application>Microsoft Office PowerPoint</Application>
  <PresentationFormat>Widescreen</PresentationFormat>
  <Paragraphs>210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 Light</vt:lpstr>
      <vt:lpstr>Kinetic Letters</vt:lpstr>
      <vt:lpstr>Office Theme</vt:lpstr>
      <vt:lpstr>Online Safety – Starter tasks linked to progression of skills</vt:lpstr>
      <vt:lpstr>YEAR 1</vt:lpstr>
      <vt:lpstr>Self image and identity </vt:lpstr>
      <vt:lpstr>PowerPoint Presentation</vt:lpstr>
      <vt:lpstr>Online Relationships</vt:lpstr>
      <vt:lpstr>Online Relationships</vt:lpstr>
      <vt:lpstr>Online Relationships</vt:lpstr>
      <vt:lpstr>Online Relationships</vt:lpstr>
      <vt:lpstr>PowerPoint Presentation</vt:lpstr>
      <vt:lpstr>PowerPoint Presentation</vt:lpstr>
      <vt:lpstr>PowerPoint Presentation</vt:lpstr>
      <vt:lpstr>Online Reputation</vt:lpstr>
      <vt:lpstr>Online Reputation</vt:lpstr>
      <vt:lpstr>PowerPoint Presentation</vt:lpstr>
      <vt:lpstr>Online Bullying</vt:lpstr>
      <vt:lpstr>Manging Online Information</vt:lpstr>
      <vt:lpstr>Manging Online Information</vt:lpstr>
      <vt:lpstr>Manging Online Information</vt:lpstr>
      <vt:lpstr>PowerPoint Presentation</vt:lpstr>
      <vt:lpstr>PowerPoint Presentation</vt:lpstr>
      <vt:lpstr>Health, Wellbeing and lifestyle</vt:lpstr>
      <vt:lpstr>PowerPoint Presentation</vt:lpstr>
      <vt:lpstr>Privacy and Security</vt:lpstr>
      <vt:lpstr>Privacy and Security</vt:lpstr>
      <vt:lpstr>Privacy and Security</vt:lpstr>
      <vt:lpstr>Copyright and ownership</vt:lpstr>
      <vt:lpstr>Copyright and ownership</vt:lpstr>
      <vt:lpstr>Copyright and ownership</vt:lpstr>
      <vt:lpstr>Copyright and ownership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– Starter tasks linked to progression of skills</dc:title>
  <dc:creator>Ewan Hamilton</dc:creator>
  <cp:lastModifiedBy>LCopley</cp:lastModifiedBy>
  <cp:revision>27</cp:revision>
  <cp:lastPrinted>2024-01-25T11:58:27Z</cp:lastPrinted>
  <dcterms:created xsi:type="dcterms:W3CDTF">2023-11-23T16:40:42Z</dcterms:created>
  <dcterms:modified xsi:type="dcterms:W3CDTF">2024-01-25T11:58:49Z</dcterms:modified>
</cp:coreProperties>
</file>