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76" r:id="rId4"/>
    <p:sldId id="299" r:id="rId5"/>
    <p:sldId id="324" r:id="rId6"/>
    <p:sldId id="326" r:id="rId7"/>
    <p:sldId id="277" r:id="rId8"/>
    <p:sldId id="300" r:id="rId9"/>
    <p:sldId id="301" r:id="rId10"/>
    <p:sldId id="302" r:id="rId11"/>
    <p:sldId id="303" r:id="rId12"/>
    <p:sldId id="304" r:id="rId13"/>
    <p:sldId id="305" r:id="rId14"/>
    <p:sldId id="319" r:id="rId15"/>
    <p:sldId id="321" r:id="rId16"/>
    <p:sldId id="322" r:id="rId17"/>
    <p:sldId id="278" r:id="rId18"/>
    <p:sldId id="306" r:id="rId19"/>
    <p:sldId id="307" r:id="rId20"/>
    <p:sldId id="327" r:id="rId21"/>
    <p:sldId id="325" r:id="rId22"/>
    <p:sldId id="279" r:id="rId23"/>
    <p:sldId id="308" r:id="rId24"/>
    <p:sldId id="309" r:id="rId25"/>
    <p:sldId id="328" r:id="rId26"/>
    <p:sldId id="280" r:id="rId27"/>
    <p:sldId id="310" r:id="rId28"/>
    <p:sldId id="311" r:id="rId29"/>
    <p:sldId id="312" r:id="rId30"/>
    <p:sldId id="313" r:id="rId31"/>
    <p:sldId id="330" r:id="rId32"/>
    <p:sldId id="331" r:id="rId33"/>
    <p:sldId id="332" r:id="rId34"/>
    <p:sldId id="333" r:id="rId35"/>
    <p:sldId id="282" r:id="rId36"/>
    <p:sldId id="314" r:id="rId37"/>
    <p:sldId id="285" r:id="rId38"/>
    <p:sldId id="315" r:id="rId39"/>
    <p:sldId id="316" r:id="rId40"/>
    <p:sldId id="317" r:id="rId41"/>
    <p:sldId id="329" r:id="rId42"/>
    <p:sldId id="286" r:id="rId43"/>
    <p:sldId id="318" r:id="rId44"/>
    <p:sldId id="323" r:id="rId45"/>
    <p:sldId id="320" r:id="rId4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478B"/>
    <a:srgbClr val="09E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B3E1-9DA7-478F-862C-DFCDB06DB8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BC01EC-50D9-4D5E-90C5-A738896BE9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F1533A-A431-4CBF-90B4-8179189999D2}"/>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5" name="Footer Placeholder 4">
            <a:extLst>
              <a:ext uri="{FF2B5EF4-FFF2-40B4-BE49-F238E27FC236}">
                <a16:creationId xmlns:a16="http://schemas.microsoft.com/office/drawing/2014/main" id="{B28C62AF-D80E-4FF4-ADF6-5AB2F2B576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0FD5A-BA3A-4E72-B614-E35517EDD463}"/>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48589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9F87-7B64-4DF6-B9C6-129B7D8686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2EAD5-6F1E-47C7-94E5-2C2A79C79B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4590AC-6B11-4342-8E65-16B7C099542E}"/>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5" name="Footer Placeholder 4">
            <a:extLst>
              <a:ext uri="{FF2B5EF4-FFF2-40B4-BE49-F238E27FC236}">
                <a16:creationId xmlns:a16="http://schemas.microsoft.com/office/drawing/2014/main" id="{10F2C096-5CFA-4AF0-92F6-59A38117B8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2AFEC2-ED50-4376-8E87-EEEA1A4DB69C}"/>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05945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40D1CA-A125-4B8B-BF3C-E694F7A0E5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7A123B-E5EC-4C10-9745-FF1E464FBB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7E4CBB-E694-4ABF-9FB9-87F16BD276AB}"/>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5" name="Footer Placeholder 4">
            <a:extLst>
              <a:ext uri="{FF2B5EF4-FFF2-40B4-BE49-F238E27FC236}">
                <a16:creationId xmlns:a16="http://schemas.microsoft.com/office/drawing/2014/main" id="{37A58C19-E4AD-4BC8-8691-B1BC04901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5A48A4-FF2F-4374-A0B8-4CCC588D4FE5}"/>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16102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07988-1E4A-451A-95B9-361C0B94A5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A65740-CBF9-4D30-8A62-B4C8642F7F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158A0-AA4A-4B0B-9F2D-5CEBE60A2198}"/>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5" name="Footer Placeholder 4">
            <a:extLst>
              <a:ext uri="{FF2B5EF4-FFF2-40B4-BE49-F238E27FC236}">
                <a16:creationId xmlns:a16="http://schemas.microsoft.com/office/drawing/2014/main" id="{1D4BEBBC-5A9D-47C5-9C57-40F95BCC1B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61C1BE-48AA-4B22-86EA-FDC231EDAA21}"/>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296003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5196-02C2-4190-8965-800025D9C6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C3E1D-D766-4413-A87B-633CCFCBC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003B27-F3E9-4966-BDF1-0BDF3D0E7AF9}"/>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5" name="Footer Placeholder 4">
            <a:extLst>
              <a:ext uri="{FF2B5EF4-FFF2-40B4-BE49-F238E27FC236}">
                <a16:creationId xmlns:a16="http://schemas.microsoft.com/office/drawing/2014/main" id="{5E560B6B-F70A-4819-9AC6-26EDD9ABC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A1E75F-3753-4D18-8E5A-70DEE5D4C8B9}"/>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151722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8205-C8B6-4F2D-A5E4-1861A826FD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F0508D-26DA-4B2D-AAE2-113C2C217A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9307CE-FDAE-4FC7-B95D-C284393FA9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078A91-5B77-4AB3-80F6-50BEC762FCD0}"/>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6" name="Footer Placeholder 5">
            <a:extLst>
              <a:ext uri="{FF2B5EF4-FFF2-40B4-BE49-F238E27FC236}">
                <a16:creationId xmlns:a16="http://schemas.microsoft.com/office/drawing/2014/main" id="{2ED01371-762A-43A3-84DE-9A3B39A78D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1319A8-6F42-456D-BE73-FDA16CD175DF}"/>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104832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60F4-2623-4F49-906A-2629E3F189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AED2AB-0AED-4629-82CF-A05EEBBF96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2B1511-557E-43D1-897C-2332FD0B54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160642-2C8F-4EB1-A56D-26042AC05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C50722-C85C-4553-A343-E0C988187F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9A65EF-96B9-4748-9543-98A7F0EACD46}"/>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8" name="Footer Placeholder 7">
            <a:extLst>
              <a:ext uri="{FF2B5EF4-FFF2-40B4-BE49-F238E27FC236}">
                <a16:creationId xmlns:a16="http://schemas.microsoft.com/office/drawing/2014/main" id="{77BE2358-9936-453C-97FF-E45A7BDA5B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CAEDEF-646D-43B9-9851-E0654BC22B01}"/>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59024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BAE8-84C2-4C35-BBA1-D072E4E695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C9D970-F8F5-49F8-8A76-BE5B71F51121}"/>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4" name="Footer Placeholder 3">
            <a:extLst>
              <a:ext uri="{FF2B5EF4-FFF2-40B4-BE49-F238E27FC236}">
                <a16:creationId xmlns:a16="http://schemas.microsoft.com/office/drawing/2014/main" id="{A4E78B98-2D82-4F3D-8668-8AC579914F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C6B8F7-39F9-464D-95BD-87C4B0762A44}"/>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66936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BD831-9480-4266-822C-2C4DD758BA62}"/>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3" name="Footer Placeholder 2">
            <a:extLst>
              <a:ext uri="{FF2B5EF4-FFF2-40B4-BE49-F238E27FC236}">
                <a16:creationId xmlns:a16="http://schemas.microsoft.com/office/drawing/2014/main" id="{2A41CE08-3449-40E9-99DA-C33B7D24BC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ABFDA2-4501-42B9-86D1-B54F7E7253C8}"/>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7549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1A16-C8B0-43EF-B71F-AE1A1C168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D6F10E-6B4C-4097-9E8D-24EC93100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882783-8D42-4FC8-8DD8-D8EE33CCE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7223D8-6E4D-44C0-A929-AC604B4E3A33}"/>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6" name="Footer Placeholder 5">
            <a:extLst>
              <a:ext uri="{FF2B5EF4-FFF2-40B4-BE49-F238E27FC236}">
                <a16:creationId xmlns:a16="http://schemas.microsoft.com/office/drawing/2014/main" id="{CE84E300-EB72-425E-81D2-6A26F5DA1B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AE446A-CD8C-48DC-837A-4912B59CDA14}"/>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41471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9636-83AA-4739-8FA5-28EF9E593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C968CF-2273-43AB-B203-AFA2A0B52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74DD54-F541-4649-BE7E-838798C2C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71904A-D282-46C2-A33C-61AFEECE894F}"/>
              </a:ext>
            </a:extLst>
          </p:cNvPr>
          <p:cNvSpPr>
            <a:spLocks noGrp="1"/>
          </p:cNvSpPr>
          <p:nvPr>
            <p:ph type="dt" sz="half" idx="10"/>
          </p:nvPr>
        </p:nvSpPr>
        <p:spPr/>
        <p:txBody>
          <a:bodyPr/>
          <a:lstStyle/>
          <a:p>
            <a:fld id="{7975399E-6E79-4058-B1C6-8DB9C849B185}" type="datetimeFigureOut">
              <a:rPr lang="en-GB" smtClean="0"/>
              <a:t>25/01/2024</a:t>
            </a:fld>
            <a:endParaRPr lang="en-GB"/>
          </a:p>
        </p:txBody>
      </p:sp>
      <p:sp>
        <p:nvSpPr>
          <p:cNvPr id="6" name="Footer Placeholder 5">
            <a:extLst>
              <a:ext uri="{FF2B5EF4-FFF2-40B4-BE49-F238E27FC236}">
                <a16:creationId xmlns:a16="http://schemas.microsoft.com/office/drawing/2014/main" id="{9A78EE38-C8CD-4A29-B80A-50A6558D46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90D7CB-BDBA-43F4-9F1A-C5A42D2E5B5B}"/>
              </a:ext>
            </a:extLst>
          </p:cNvPr>
          <p:cNvSpPr>
            <a:spLocks noGrp="1"/>
          </p:cNvSpPr>
          <p:nvPr>
            <p:ph type="sldNum" sz="quarter" idx="12"/>
          </p:nvPr>
        </p:nvSpPr>
        <p:spPr/>
        <p:txBody>
          <a:bodyPr/>
          <a:lstStyle/>
          <a:p>
            <a:fld id="{29310F82-B57C-4A00-BB50-8DCC6B4AB4CD}" type="slidenum">
              <a:rPr lang="en-GB" smtClean="0"/>
              <a:t>‹#›</a:t>
            </a:fld>
            <a:endParaRPr lang="en-GB"/>
          </a:p>
        </p:txBody>
      </p:sp>
    </p:spTree>
    <p:extLst>
      <p:ext uri="{BB962C8B-B14F-4D97-AF65-F5344CB8AC3E}">
        <p14:creationId xmlns:p14="http://schemas.microsoft.com/office/powerpoint/2010/main" val="32529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4FC47-DE71-49BF-BFA5-F3B4617E1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939501-7798-4837-A429-E59E04B62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921A541-F767-43FC-A036-69AA27222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Kinetic Letters" panose="00000500000000000000" pitchFamily="50" charset="0"/>
              </a:defRPr>
            </a:lvl1pPr>
          </a:lstStyle>
          <a:p>
            <a:fld id="{7975399E-6E79-4058-B1C6-8DB9C849B185}" type="datetimeFigureOut">
              <a:rPr lang="en-GB" smtClean="0"/>
              <a:pPr/>
              <a:t>25/01/2024</a:t>
            </a:fld>
            <a:endParaRPr lang="en-GB" dirty="0"/>
          </a:p>
        </p:txBody>
      </p:sp>
      <p:sp>
        <p:nvSpPr>
          <p:cNvPr id="5" name="Footer Placeholder 4">
            <a:extLst>
              <a:ext uri="{FF2B5EF4-FFF2-40B4-BE49-F238E27FC236}">
                <a16:creationId xmlns:a16="http://schemas.microsoft.com/office/drawing/2014/main" id="{ED43EC01-E284-4800-AEA8-E9EADA2C2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Kinetic Letters" panose="000005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B951DDE9-7E1A-40F6-938D-722BF4FE22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Kinetic Letters" panose="00000500000000000000" pitchFamily="50" charset="0"/>
              </a:defRPr>
            </a:lvl1pPr>
          </a:lstStyle>
          <a:p>
            <a:fld id="{29310F82-B57C-4A00-BB50-8DCC6B4AB4CD}" type="slidenum">
              <a:rPr lang="en-GB" smtClean="0"/>
              <a:pPr/>
              <a:t>‹#›</a:t>
            </a:fld>
            <a:endParaRPr lang="en-GB" dirty="0"/>
          </a:p>
        </p:txBody>
      </p:sp>
    </p:spTree>
    <p:extLst>
      <p:ext uri="{BB962C8B-B14F-4D97-AF65-F5344CB8AC3E}">
        <p14:creationId xmlns:p14="http://schemas.microsoft.com/office/powerpoint/2010/main" val="395114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inetic Letters"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inetic Letters"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inetic Letters"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inetic Letters"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inetic Letters"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rojectevolve.co.uk/toolkit/resources/years/year-tw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CBA3-93B4-4B6C-B54B-90CB4A74AACC}"/>
              </a:ext>
            </a:extLst>
          </p:cNvPr>
          <p:cNvSpPr>
            <a:spLocks noGrp="1"/>
          </p:cNvSpPr>
          <p:nvPr>
            <p:ph type="ctrTitle"/>
          </p:nvPr>
        </p:nvSpPr>
        <p:spPr/>
        <p:txBody>
          <a:bodyPr/>
          <a:lstStyle/>
          <a:p>
            <a:r>
              <a:rPr lang="en-GB" dirty="0"/>
              <a:t>Online Safety – Starter tasks linked to progression of skills</a:t>
            </a:r>
          </a:p>
        </p:txBody>
      </p:sp>
      <p:sp>
        <p:nvSpPr>
          <p:cNvPr id="3" name="Subtitle 2">
            <a:extLst>
              <a:ext uri="{FF2B5EF4-FFF2-40B4-BE49-F238E27FC236}">
                <a16:creationId xmlns:a16="http://schemas.microsoft.com/office/drawing/2014/main" id="{C5D53E27-20F1-43AD-AC38-92127D499B0C}"/>
              </a:ext>
            </a:extLst>
          </p:cNvPr>
          <p:cNvSpPr>
            <a:spLocks noGrp="1"/>
          </p:cNvSpPr>
          <p:nvPr>
            <p:ph type="subTitle" idx="1"/>
          </p:nvPr>
        </p:nvSpPr>
        <p:spPr/>
        <p:txBody>
          <a:bodyPr/>
          <a:lstStyle/>
          <a:p>
            <a:r>
              <a:rPr lang="en-GB" dirty="0"/>
              <a:t>Project Evolve – Discussion points</a:t>
            </a:r>
          </a:p>
        </p:txBody>
      </p:sp>
      <p:pic>
        <p:nvPicPr>
          <p:cNvPr id="4" name="Picture 3">
            <a:extLst>
              <a:ext uri="{FF2B5EF4-FFF2-40B4-BE49-F238E27FC236}">
                <a16:creationId xmlns:a16="http://schemas.microsoft.com/office/drawing/2014/main" id="{485EA554-F7DB-4238-AFDC-893443DABFED}"/>
              </a:ext>
            </a:extLst>
          </p:cNvPr>
          <p:cNvPicPr>
            <a:picLocks noChangeAspect="1"/>
          </p:cNvPicPr>
          <p:nvPr/>
        </p:nvPicPr>
        <p:blipFill>
          <a:blip r:embed="rId2"/>
          <a:stretch>
            <a:fillRect/>
          </a:stretch>
        </p:blipFill>
        <p:spPr>
          <a:xfrm>
            <a:off x="5091112" y="3997325"/>
            <a:ext cx="2009775" cy="2705100"/>
          </a:xfrm>
          <a:prstGeom prst="rect">
            <a:avLst/>
          </a:prstGeom>
        </p:spPr>
      </p:pic>
    </p:spTree>
    <p:extLst>
      <p:ext uri="{BB962C8B-B14F-4D97-AF65-F5344CB8AC3E}">
        <p14:creationId xmlns:p14="http://schemas.microsoft.com/office/powerpoint/2010/main" val="4081296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112713" y="18255"/>
            <a:ext cx="10515600" cy="1325563"/>
          </a:xfrm>
        </p:spPr>
        <p:txBody>
          <a:bodyPr/>
          <a:lstStyle/>
          <a:p>
            <a:r>
              <a:rPr lang="en-GB" dirty="0"/>
              <a:t>Online Relationships</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362027" y="985422"/>
            <a:ext cx="10991773" cy="5191542"/>
          </a:xfrm>
        </p:spPr>
        <p:txBody>
          <a:bodyPr>
            <a:normAutofit fontScale="77500" lnSpcReduction="20000"/>
          </a:bodyPr>
          <a:lstStyle/>
          <a:p>
            <a:pPr marL="0" indent="0">
              <a:buNone/>
            </a:pPr>
            <a:r>
              <a:rPr lang="en-GB" b="1" u="sng" dirty="0"/>
              <a:t>I can explain why I have a right to say ‘no’ or ‘I will have to ask someone’. I can explain who can help me if I feel under pressure to agree to something I am unsure about or don’t want to do.</a:t>
            </a:r>
          </a:p>
          <a:p>
            <a:pPr marL="0" indent="0">
              <a:buNone/>
            </a:pPr>
            <a:br>
              <a:rPr lang="en-GB" dirty="0"/>
            </a:br>
            <a:r>
              <a:rPr lang="en-GB" b="1" dirty="0">
                <a:solidFill>
                  <a:srgbClr val="FF0000"/>
                </a:solidFill>
              </a:rPr>
              <a:t>Questions To Ask</a:t>
            </a:r>
          </a:p>
          <a:p>
            <a:r>
              <a:rPr lang="en-GB" dirty="0"/>
              <a:t>What feelings do you have if someone asks you to do something nice or says something nice about you? </a:t>
            </a:r>
          </a:p>
          <a:p>
            <a:r>
              <a:rPr lang="en-GB" dirty="0"/>
              <a:t>How does it make you feel if someone asks you to do something which you don’t like or don’t want to do?</a:t>
            </a:r>
          </a:p>
          <a:p>
            <a:r>
              <a:rPr lang="en-GB" dirty="0"/>
              <a:t>Do friends sometimes ask you to do things which you might not like to do?</a:t>
            </a:r>
          </a:p>
          <a:p>
            <a:r>
              <a:rPr lang="en-GB" dirty="0"/>
              <a:t>What kinds of things might you be asked to do online or using technology which you might not like to do?</a:t>
            </a:r>
          </a:p>
          <a:p>
            <a:r>
              <a:rPr lang="en-GB" dirty="0"/>
              <a:t>How could you say ‘no’?  Are there ways to say ‘no’ politely? </a:t>
            </a:r>
          </a:p>
          <a:p>
            <a:r>
              <a:rPr lang="en-GB" dirty="0"/>
              <a:t>Is it always easy to say no, particularly to friends?</a:t>
            </a:r>
          </a:p>
          <a:p>
            <a:r>
              <a:rPr lang="en-GB" dirty="0"/>
              <a:t>Which adults do you know that you trust and could help you if you didn't know what to do?</a:t>
            </a:r>
          </a:p>
          <a:p>
            <a:pPr marL="0" indent="0">
              <a:buNone/>
            </a:pPr>
            <a:endParaRPr lang="en-GB" dirty="0"/>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98610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112713" y="18255"/>
            <a:ext cx="10515600" cy="1325563"/>
          </a:xfrm>
        </p:spPr>
        <p:txBody>
          <a:bodyPr/>
          <a:lstStyle/>
          <a:p>
            <a:r>
              <a:rPr lang="en-GB" dirty="0"/>
              <a:t>Online Relationships</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362027" y="985422"/>
            <a:ext cx="10991773" cy="5191542"/>
          </a:xfrm>
        </p:spPr>
        <p:txBody>
          <a:bodyPr>
            <a:normAutofit fontScale="62500" lnSpcReduction="20000"/>
          </a:bodyPr>
          <a:lstStyle/>
          <a:p>
            <a:pPr marL="0" indent="0">
              <a:buNone/>
            </a:pPr>
            <a:r>
              <a:rPr lang="en-GB" b="1" u="sng" dirty="0"/>
              <a:t>I can identify who can help me if something happens online without my consent</a:t>
            </a:r>
          </a:p>
          <a:p>
            <a:pPr marL="0" indent="0">
              <a:buNone/>
            </a:pPr>
            <a:br>
              <a:rPr lang="en-GB" dirty="0"/>
            </a:br>
            <a:r>
              <a:rPr lang="en-GB" b="1" dirty="0">
                <a:solidFill>
                  <a:srgbClr val="FF0000"/>
                </a:solidFill>
              </a:rPr>
              <a:t>Questions To Ask</a:t>
            </a:r>
          </a:p>
          <a:p>
            <a:r>
              <a:rPr lang="en-GB" dirty="0"/>
              <a:t>What kinds of things do you share online?</a:t>
            </a:r>
          </a:p>
          <a:p>
            <a:r>
              <a:rPr lang="en-GB" dirty="0"/>
              <a:t>Do you have consent to share these things about yourself?</a:t>
            </a:r>
          </a:p>
          <a:p>
            <a:r>
              <a:rPr lang="en-GB" dirty="0"/>
              <a:t>Do you have consent to share these things about others?</a:t>
            </a:r>
          </a:p>
          <a:p>
            <a:r>
              <a:rPr lang="en-GB" dirty="0"/>
              <a:t>Who do you have to ask permission to do certain things?</a:t>
            </a:r>
          </a:p>
          <a:p>
            <a:r>
              <a:rPr lang="en-GB" dirty="0"/>
              <a:t>Why should you ask permission before you do certain things?  What might happen if you don’t?</a:t>
            </a:r>
          </a:p>
          <a:p>
            <a:r>
              <a:rPr lang="en-GB" dirty="0"/>
              <a:t>Can you give examples of when you might have to ask permission before you do something online or when using technology?</a:t>
            </a:r>
          </a:p>
          <a:p>
            <a:r>
              <a:rPr lang="en-GB" dirty="0"/>
              <a:t>What might happen if you do not ask permission before sharing things about others online using technology?</a:t>
            </a:r>
          </a:p>
          <a:p>
            <a:r>
              <a:rPr lang="en-GB" dirty="0"/>
              <a:t>Should people ask for your permission too before they share things about you?</a:t>
            </a:r>
          </a:p>
          <a:p>
            <a:r>
              <a:rPr lang="en-GB" dirty="0"/>
              <a:t>Do you always have to give permission if you are asked? </a:t>
            </a:r>
          </a:p>
          <a:p>
            <a:r>
              <a:rPr lang="en-GB" dirty="0"/>
              <a:t>Can you give examples of when you might not give permission online or before using technology?</a:t>
            </a:r>
          </a:p>
          <a:p>
            <a:r>
              <a:rPr lang="en-GB" dirty="0"/>
              <a:t>How could you deny permission or say ‘no’ politely?</a:t>
            </a:r>
          </a:p>
          <a:p>
            <a:r>
              <a:rPr lang="en-GB" dirty="0"/>
              <a:t>Who is a trusted adult?</a:t>
            </a:r>
          </a:p>
          <a:p>
            <a:r>
              <a:rPr lang="en-GB" dirty="0"/>
              <a:t>Can you identify who could help you in school and at home if something is posted without your consent?</a:t>
            </a:r>
          </a:p>
          <a:p>
            <a:pPr marL="0" indent="0">
              <a:buNone/>
            </a:pPr>
            <a:endParaRPr lang="en-GB" dirty="0"/>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115376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112713" y="18255"/>
            <a:ext cx="10515600" cy="1325563"/>
          </a:xfrm>
        </p:spPr>
        <p:txBody>
          <a:bodyPr/>
          <a:lstStyle/>
          <a:p>
            <a:r>
              <a:rPr lang="en-GB" dirty="0"/>
              <a:t>Online Relationships</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362027" y="985422"/>
            <a:ext cx="10991773" cy="5191542"/>
          </a:xfrm>
        </p:spPr>
        <p:txBody>
          <a:bodyPr>
            <a:normAutofit fontScale="55000" lnSpcReduction="20000"/>
          </a:bodyPr>
          <a:lstStyle/>
          <a:p>
            <a:pPr marL="0" indent="0">
              <a:buNone/>
            </a:pPr>
            <a:r>
              <a:rPr lang="en-GB" b="1" u="sng" dirty="0"/>
              <a:t>I can explain how it may make others feel if I do not ask their permission or ignore their answers before sharing something about them online.</a:t>
            </a:r>
          </a:p>
          <a:p>
            <a:pPr marL="0" indent="0">
              <a:buNone/>
            </a:pPr>
            <a:br>
              <a:rPr lang="en-GB" dirty="0"/>
            </a:br>
            <a:r>
              <a:rPr lang="en-GB" b="1" dirty="0">
                <a:solidFill>
                  <a:srgbClr val="FF0000"/>
                </a:solidFill>
              </a:rPr>
              <a:t>Questions To Ask</a:t>
            </a:r>
          </a:p>
          <a:p>
            <a:r>
              <a:rPr lang="en-GB" dirty="0"/>
              <a:t>What kinds of things do you have to ask if you are allowed to do before you do them?</a:t>
            </a:r>
          </a:p>
          <a:p>
            <a:r>
              <a:rPr lang="en-GB" dirty="0"/>
              <a:t>Who do you have to ask permission to do certain things?</a:t>
            </a:r>
          </a:p>
          <a:p>
            <a:r>
              <a:rPr lang="en-GB" dirty="0"/>
              <a:t>Why should you ask permission before you do certain things?  What might happen if you don’t?</a:t>
            </a:r>
          </a:p>
          <a:p>
            <a:r>
              <a:rPr lang="en-GB" dirty="0"/>
              <a:t>Can you give examples of when you might have to ask permission before you do something online or when using technology?</a:t>
            </a:r>
          </a:p>
          <a:p>
            <a:r>
              <a:rPr lang="en-GB" dirty="0"/>
              <a:t>What sorts of things might you share online about other people?</a:t>
            </a:r>
          </a:p>
          <a:p>
            <a:r>
              <a:rPr lang="en-GB" dirty="0"/>
              <a:t>Why is it sometimes good to share things online?</a:t>
            </a:r>
          </a:p>
          <a:p>
            <a:r>
              <a:rPr lang="en-GB" dirty="0"/>
              <a:t>Does sharing things online, particularly things about other people, always feel good?</a:t>
            </a:r>
          </a:p>
          <a:p>
            <a:r>
              <a:rPr lang="en-GB" dirty="0"/>
              <a:t>What types of things might you or others not want to be shared online? Why?</a:t>
            </a:r>
          </a:p>
          <a:p>
            <a:r>
              <a:rPr lang="en-GB" dirty="0"/>
              <a:t>How would it make you feel if someone shared something about you online without asking?</a:t>
            </a:r>
          </a:p>
          <a:p>
            <a:r>
              <a:rPr lang="en-GB" dirty="0"/>
              <a:t>What if they asked and you said no, but they still shared?</a:t>
            </a:r>
          </a:p>
          <a:p>
            <a:r>
              <a:rPr lang="en-GB" dirty="0"/>
              <a:t>Can you imagine how other people might feel if you shared something about them online without asking them? </a:t>
            </a:r>
          </a:p>
          <a:p>
            <a:r>
              <a:rPr lang="en-GB" dirty="0"/>
              <a:t>Who might you talk to or what might you do if you had any problems about things being shared without permission?</a:t>
            </a:r>
          </a:p>
          <a:p>
            <a:pPr marL="0" indent="0">
              <a:buNone/>
            </a:pPr>
            <a:endParaRPr lang="en-GB" dirty="0"/>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229441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112713" y="18255"/>
            <a:ext cx="10515600" cy="1325563"/>
          </a:xfrm>
        </p:spPr>
        <p:txBody>
          <a:bodyPr/>
          <a:lstStyle/>
          <a:p>
            <a:r>
              <a:rPr lang="en-GB" dirty="0"/>
              <a:t>Online Relationships</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362027" y="985422"/>
            <a:ext cx="10991773" cy="5191542"/>
          </a:xfrm>
        </p:spPr>
        <p:txBody>
          <a:bodyPr>
            <a:normAutofit fontScale="92500" lnSpcReduction="20000"/>
          </a:bodyPr>
          <a:lstStyle/>
          <a:p>
            <a:pPr marL="0" indent="0">
              <a:buNone/>
            </a:pPr>
            <a:r>
              <a:rPr lang="en-GB" b="1" u="sng" dirty="0"/>
              <a:t>I can explain why I should always ask a trusted adult before clicking ‘yes’, ‘agree’ or ‘accept’ online</a:t>
            </a:r>
          </a:p>
          <a:p>
            <a:pPr marL="0" indent="0">
              <a:buNone/>
            </a:pPr>
            <a:br>
              <a:rPr lang="en-GB" dirty="0"/>
            </a:br>
            <a:r>
              <a:rPr lang="en-GB" b="1" dirty="0">
                <a:solidFill>
                  <a:srgbClr val="FF0000"/>
                </a:solidFill>
              </a:rPr>
              <a:t>Questions To Ask</a:t>
            </a:r>
          </a:p>
          <a:p>
            <a:r>
              <a:rPr lang="en-GB" dirty="0"/>
              <a:t>What kind of things do we see online?</a:t>
            </a:r>
          </a:p>
          <a:p>
            <a:r>
              <a:rPr lang="en-GB" dirty="0"/>
              <a:t>What do we like to see online?</a:t>
            </a:r>
          </a:p>
          <a:p>
            <a:r>
              <a:rPr lang="en-GB" dirty="0"/>
              <a:t>Do we always see what we want or are other things shown to us (adverts, links etc)</a:t>
            </a:r>
          </a:p>
          <a:p>
            <a:r>
              <a:rPr lang="en-GB" dirty="0"/>
              <a:t>Should you always just click ‘ok/yes/accept’ online?</a:t>
            </a:r>
          </a:p>
          <a:p>
            <a:r>
              <a:rPr lang="en-GB" dirty="0"/>
              <a:t>If yes, why? If not, why not?</a:t>
            </a:r>
          </a:p>
          <a:p>
            <a:r>
              <a:rPr lang="en-GB" dirty="0"/>
              <a:t>Discuss what can happen if we click an advert or permission we shouldn't do, for example in a game? Might it cost us money or we lose security or data?</a:t>
            </a:r>
          </a:p>
          <a:p>
            <a:r>
              <a:rPr lang="en-GB" dirty="0"/>
              <a:t>Which adults do you know that you trust and could help you if you didn't know what to do?</a:t>
            </a:r>
          </a:p>
          <a:p>
            <a:pPr marL="0" indent="0">
              <a:buNone/>
            </a:pPr>
            <a:endParaRPr lang="en-GB" dirty="0"/>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9749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B240-4C13-4338-8265-6D93B82671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DCC5BB7-8D35-4439-8553-8A5D984E659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9665EEA-90F9-4F84-B756-F85595D76607}"/>
              </a:ext>
            </a:extLst>
          </p:cNvPr>
          <p:cNvPicPr>
            <a:picLocks noChangeAspect="1"/>
          </p:cNvPicPr>
          <p:nvPr/>
        </p:nvPicPr>
        <p:blipFill>
          <a:blip r:embed="rId2"/>
          <a:stretch>
            <a:fillRect/>
          </a:stretch>
        </p:blipFill>
        <p:spPr>
          <a:xfrm>
            <a:off x="0" y="663517"/>
            <a:ext cx="12192000" cy="5530966"/>
          </a:xfrm>
          <a:prstGeom prst="rect">
            <a:avLst/>
          </a:prstGeom>
        </p:spPr>
      </p:pic>
    </p:spTree>
    <p:extLst>
      <p:ext uri="{BB962C8B-B14F-4D97-AF65-F5344CB8AC3E}">
        <p14:creationId xmlns:p14="http://schemas.microsoft.com/office/powerpoint/2010/main" val="169250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66C5-CFB7-46D5-B2FE-55EB55470AE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BD90C0B-4023-4822-B460-D102AE62A55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3CDFA49-32A8-491A-A40B-1E5F3546B7F4}"/>
              </a:ext>
            </a:extLst>
          </p:cNvPr>
          <p:cNvPicPr>
            <a:picLocks noChangeAspect="1"/>
          </p:cNvPicPr>
          <p:nvPr/>
        </p:nvPicPr>
        <p:blipFill>
          <a:blip r:embed="rId2"/>
          <a:stretch>
            <a:fillRect/>
          </a:stretch>
        </p:blipFill>
        <p:spPr>
          <a:xfrm>
            <a:off x="0" y="724549"/>
            <a:ext cx="12192000" cy="5408902"/>
          </a:xfrm>
          <a:prstGeom prst="rect">
            <a:avLst/>
          </a:prstGeom>
        </p:spPr>
      </p:pic>
    </p:spTree>
    <p:extLst>
      <p:ext uri="{BB962C8B-B14F-4D97-AF65-F5344CB8AC3E}">
        <p14:creationId xmlns:p14="http://schemas.microsoft.com/office/powerpoint/2010/main" val="385272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F93D-CCA7-4CE5-A21F-3B039531035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659C794-84AA-455A-8D1F-42B146C18EE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6104B1C-CC36-4336-9ED2-BB0445E540AD}"/>
              </a:ext>
            </a:extLst>
          </p:cNvPr>
          <p:cNvPicPr>
            <a:picLocks noChangeAspect="1"/>
          </p:cNvPicPr>
          <p:nvPr/>
        </p:nvPicPr>
        <p:blipFill>
          <a:blip r:embed="rId2"/>
          <a:stretch>
            <a:fillRect/>
          </a:stretch>
        </p:blipFill>
        <p:spPr>
          <a:xfrm>
            <a:off x="0" y="514736"/>
            <a:ext cx="12192000" cy="5828527"/>
          </a:xfrm>
          <a:prstGeom prst="rect">
            <a:avLst/>
          </a:prstGeom>
        </p:spPr>
      </p:pic>
    </p:spTree>
    <p:extLst>
      <p:ext uri="{BB962C8B-B14F-4D97-AF65-F5344CB8AC3E}">
        <p14:creationId xmlns:p14="http://schemas.microsoft.com/office/powerpoint/2010/main" val="338607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9478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8027"/>
            <a:ext cx="10515600" cy="1325563"/>
          </a:xfrm>
        </p:spPr>
        <p:txBody>
          <a:bodyPr/>
          <a:lstStyle/>
          <a:p>
            <a:r>
              <a:rPr lang="en-GB" dirty="0"/>
              <a:t>Online Reputation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58689" y="923278"/>
            <a:ext cx="11874622" cy="5841505"/>
          </a:xfrm>
        </p:spPr>
        <p:txBody>
          <a:bodyPr>
            <a:noAutofit/>
          </a:bodyPr>
          <a:lstStyle/>
          <a:p>
            <a:pPr marL="0" indent="0">
              <a:buNone/>
            </a:pPr>
            <a:r>
              <a:rPr lang="en-GB" sz="2400" b="1" u="sng" dirty="0"/>
              <a:t>I can explain how information put online about someone can last for a long time.</a:t>
            </a:r>
          </a:p>
          <a:p>
            <a:pPr marL="0" indent="0">
              <a:buNone/>
            </a:pPr>
            <a:r>
              <a:rPr lang="en-GB" sz="1600" b="1" dirty="0">
                <a:solidFill>
                  <a:srgbClr val="FF0000"/>
                </a:solidFill>
              </a:rPr>
              <a:t>Questions To Ask</a:t>
            </a:r>
          </a:p>
          <a:p>
            <a:r>
              <a:rPr lang="en-GB" sz="1600" dirty="0"/>
              <a:t>What kinds of information can be shared online?</a:t>
            </a:r>
          </a:p>
          <a:p>
            <a:r>
              <a:rPr lang="en-GB" sz="1600" dirty="0"/>
              <a:t>Is anyone responsible for taking down old information?</a:t>
            </a:r>
          </a:p>
          <a:p>
            <a:r>
              <a:rPr lang="en-GB" sz="1600" dirty="0"/>
              <a:t>How long do you think information stays online for?</a:t>
            </a:r>
          </a:p>
          <a:p>
            <a:r>
              <a:rPr lang="en-GB" sz="1600" dirty="0"/>
              <a:t>Can people share information about me without my knowledge?</a:t>
            </a:r>
          </a:p>
          <a:p>
            <a:r>
              <a:rPr lang="en-GB" sz="1600" dirty="0"/>
              <a:t>If they do, could it still stay online for a long time?</a:t>
            </a:r>
          </a:p>
          <a:p>
            <a:r>
              <a:rPr lang="en-GB" sz="1600" dirty="0"/>
              <a:t>Have you parents/carers ever shared a picture of you on social media?</a:t>
            </a:r>
          </a:p>
          <a:p>
            <a:r>
              <a:rPr lang="en-GB" sz="1600" dirty="0"/>
              <a:t>have you seen it?</a:t>
            </a:r>
          </a:p>
          <a:p>
            <a:r>
              <a:rPr lang="en-GB" sz="1600" dirty="0"/>
              <a:t>did you like it?</a:t>
            </a:r>
          </a:p>
          <a:p>
            <a:r>
              <a:rPr lang="en-GB" sz="1600" dirty="0"/>
              <a:t>was it funny?</a:t>
            </a:r>
          </a:p>
          <a:p>
            <a:r>
              <a:rPr lang="en-GB" sz="1600" dirty="0"/>
              <a:t>was it cute?</a:t>
            </a:r>
          </a:p>
          <a:p>
            <a:r>
              <a:rPr lang="en-GB" sz="1600" dirty="0"/>
              <a:t>was it embarrassing?</a:t>
            </a:r>
          </a:p>
          <a:p>
            <a:r>
              <a:rPr lang="en-GB" sz="1600" dirty="0"/>
              <a:t>did anyone comment on it?</a:t>
            </a:r>
          </a:p>
          <a:p>
            <a:r>
              <a:rPr lang="en-GB" sz="1600" dirty="0"/>
              <a:t>How/can we tell when something was posted online?</a:t>
            </a:r>
          </a:p>
          <a:p>
            <a:r>
              <a:rPr lang="en-GB" sz="1600" dirty="0"/>
              <a:t>Do you think we can take information down from the internet?</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107449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9478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8027"/>
            <a:ext cx="10515600" cy="1325563"/>
          </a:xfrm>
        </p:spPr>
        <p:txBody>
          <a:bodyPr/>
          <a:lstStyle/>
          <a:p>
            <a:r>
              <a:rPr lang="en-GB" dirty="0"/>
              <a:t>Online Reputation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58689" y="923278"/>
            <a:ext cx="11874622" cy="5841505"/>
          </a:xfrm>
        </p:spPr>
        <p:txBody>
          <a:bodyPr>
            <a:noAutofit/>
          </a:bodyPr>
          <a:lstStyle/>
          <a:p>
            <a:pPr marL="0" indent="0">
              <a:buNone/>
            </a:pPr>
            <a:r>
              <a:rPr lang="en-GB" sz="2400" b="1" u="sng" dirty="0"/>
              <a:t>I can describe how anyone’s online information could be seen by others.</a:t>
            </a:r>
            <a:br>
              <a:rPr lang="en-GB" sz="2400" b="1" u="sng" dirty="0"/>
            </a:br>
            <a:endParaRPr lang="en-GB" sz="2400" b="1" u="sng" dirty="0"/>
          </a:p>
          <a:p>
            <a:pPr marL="0" indent="0">
              <a:buNone/>
            </a:pPr>
            <a:r>
              <a:rPr lang="en-GB" sz="2400" b="1" u="sng" dirty="0">
                <a:solidFill>
                  <a:srgbClr val="FF0000"/>
                </a:solidFill>
              </a:rPr>
              <a:t>Questions To Ask</a:t>
            </a:r>
          </a:p>
          <a:p>
            <a:r>
              <a:rPr lang="en-GB" dirty="0"/>
              <a:t>What information do you share online?</a:t>
            </a:r>
          </a:p>
          <a:p>
            <a:r>
              <a:rPr lang="en-GB" dirty="0"/>
              <a:t>What information about you do other people share online?</a:t>
            </a:r>
          </a:p>
          <a:p>
            <a:r>
              <a:rPr lang="en-GB" dirty="0"/>
              <a:t>If someone shares something on social media, just for their friends, could anyone else see it?</a:t>
            </a:r>
          </a:p>
          <a:p>
            <a:r>
              <a:rPr lang="en-GB" dirty="0"/>
              <a:t>If someone sends a picture message to a friend, could other people see it?</a:t>
            </a:r>
          </a:p>
          <a:p>
            <a:r>
              <a:rPr lang="en-GB" dirty="0"/>
              <a:t>What could you do to prevent other people seeing your information online?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1987577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9478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8027"/>
            <a:ext cx="10515600" cy="1325563"/>
          </a:xfrm>
        </p:spPr>
        <p:txBody>
          <a:bodyPr/>
          <a:lstStyle/>
          <a:p>
            <a:r>
              <a:rPr lang="en-GB" dirty="0"/>
              <a:t>Online Reputation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58689" y="923278"/>
            <a:ext cx="11874622" cy="5841505"/>
          </a:xfrm>
        </p:spPr>
        <p:txBody>
          <a:bodyPr>
            <a:noAutofit/>
          </a:bodyPr>
          <a:lstStyle/>
          <a:p>
            <a:pPr marL="0" indent="0">
              <a:buNone/>
            </a:pPr>
            <a:r>
              <a:rPr lang="en-GB" b="1" u="sng" dirty="0"/>
              <a:t>I know who to talk to if something has been put online without consent or if it is incorrect.</a:t>
            </a:r>
          </a:p>
          <a:p>
            <a:pPr marL="0" indent="0">
              <a:buNone/>
            </a:pPr>
            <a:endParaRPr lang="en-GB" sz="2400" b="1" u="sng" dirty="0">
              <a:solidFill>
                <a:srgbClr val="FF0000"/>
              </a:solidFill>
            </a:endParaRPr>
          </a:p>
          <a:p>
            <a:pPr marL="0" indent="0">
              <a:buNone/>
            </a:pPr>
            <a:r>
              <a:rPr lang="en-GB" sz="2400" b="1" u="sng" dirty="0">
                <a:solidFill>
                  <a:srgbClr val="FF0000"/>
                </a:solidFill>
              </a:rPr>
              <a:t>Questions To Ask</a:t>
            </a:r>
          </a:p>
          <a:p>
            <a:r>
              <a:rPr lang="en-GB" sz="1600" dirty="0"/>
              <a:t>What information might people share online?</a:t>
            </a:r>
          </a:p>
          <a:p>
            <a:r>
              <a:rPr lang="en-GB" sz="1600" dirty="0"/>
              <a:t>Is it ok to share information online?</a:t>
            </a:r>
          </a:p>
          <a:p>
            <a:r>
              <a:rPr lang="en-GB" sz="1600" dirty="0"/>
              <a:t>What kind of information is it ok to share?</a:t>
            </a:r>
          </a:p>
          <a:p>
            <a:r>
              <a:rPr lang="en-GB" sz="1600" dirty="0"/>
              <a:t>What kind of information should we not share?</a:t>
            </a:r>
          </a:p>
          <a:p>
            <a:r>
              <a:rPr lang="en-GB" sz="1600" dirty="0"/>
              <a:t>Why shouldn’t we share some kinds of information?</a:t>
            </a:r>
          </a:p>
          <a:p>
            <a:r>
              <a:rPr lang="en-GB" sz="1600" dirty="0"/>
              <a:t>What should we do if someone shares information online that they shouldn’t?</a:t>
            </a:r>
          </a:p>
          <a:p>
            <a:r>
              <a:rPr lang="en-GB" sz="1600" dirty="0"/>
              <a:t>Could people share private information by accident?</a:t>
            </a:r>
          </a:p>
          <a:p>
            <a:r>
              <a:rPr lang="en-GB" sz="1600" dirty="0"/>
              <a:t>Who could we tell?</a:t>
            </a:r>
          </a:p>
          <a:p>
            <a:r>
              <a:rPr lang="en-GB" sz="1600" dirty="0"/>
              <a:t>What do we mean by ‘trusted adult?</a:t>
            </a:r>
          </a:p>
          <a:p>
            <a:r>
              <a:rPr lang="en-GB" sz="1600" dirty="0"/>
              <a:t>What is a trusted adult?</a:t>
            </a:r>
          </a:p>
          <a:p>
            <a:r>
              <a:rPr lang="en-GB" sz="1600" dirty="0"/>
              <a:t>Can strangers be trusted adults?</a:t>
            </a:r>
          </a:p>
          <a:p>
            <a:r>
              <a:rPr lang="en-GB" sz="1600" dirty="0"/>
              <a:t>Childline </a:t>
            </a:r>
          </a:p>
          <a:p>
            <a:r>
              <a:rPr lang="en-GB" sz="1600" dirty="0"/>
              <a:t>Police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213358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79FB-7B35-4427-ADA9-7F40239583C8}"/>
              </a:ext>
            </a:extLst>
          </p:cNvPr>
          <p:cNvSpPr>
            <a:spLocks noGrp="1"/>
          </p:cNvSpPr>
          <p:nvPr>
            <p:ph type="title"/>
          </p:nvPr>
        </p:nvSpPr>
        <p:spPr/>
        <p:txBody>
          <a:bodyPr/>
          <a:lstStyle/>
          <a:p>
            <a:r>
              <a:rPr lang="en-GB" dirty="0"/>
              <a:t>YEAR 2</a:t>
            </a:r>
          </a:p>
        </p:txBody>
      </p:sp>
      <p:sp>
        <p:nvSpPr>
          <p:cNvPr id="3" name="Content Placeholder 2">
            <a:extLst>
              <a:ext uri="{FF2B5EF4-FFF2-40B4-BE49-F238E27FC236}">
                <a16:creationId xmlns:a16="http://schemas.microsoft.com/office/drawing/2014/main" id="{A629FECA-24B5-4E8D-8D78-10D6496ED1DB}"/>
              </a:ext>
            </a:extLst>
          </p:cNvPr>
          <p:cNvSpPr>
            <a:spLocks noGrp="1"/>
          </p:cNvSpPr>
          <p:nvPr>
            <p:ph idx="1"/>
          </p:nvPr>
        </p:nvSpPr>
        <p:spPr/>
        <p:txBody>
          <a:bodyPr/>
          <a:lstStyle/>
          <a:p>
            <a:r>
              <a:rPr lang="en-GB" dirty="0"/>
              <a:t>For further resources to enrich these topics please log in to Project Evolve and follow the link below. Full lesson plans are available which are resourced as well.</a:t>
            </a:r>
          </a:p>
          <a:p>
            <a:endParaRPr lang="en-GB" dirty="0"/>
          </a:p>
          <a:p>
            <a:r>
              <a:rPr lang="en-GB" dirty="0">
                <a:hlinkClick r:id="rId2"/>
              </a:rPr>
              <a:t>https://projectevolve.co.uk/toolkit/resources/years/year-two/</a:t>
            </a:r>
            <a:endParaRPr lang="en-GB" dirty="0"/>
          </a:p>
          <a:p>
            <a:endParaRPr lang="en-GB" dirty="0"/>
          </a:p>
        </p:txBody>
      </p:sp>
    </p:spTree>
    <p:extLst>
      <p:ext uri="{BB962C8B-B14F-4D97-AF65-F5344CB8AC3E}">
        <p14:creationId xmlns:p14="http://schemas.microsoft.com/office/powerpoint/2010/main" val="1859968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7E52-1938-43CE-B547-5E9BB5AE076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69BE12C-6C16-405A-B876-6B410994FE4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851EC57-67BD-484B-BB5B-7D868FEB1D0E}"/>
              </a:ext>
            </a:extLst>
          </p:cNvPr>
          <p:cNvPicPr>
            <a:picLocks noChangeAspect="1"/>
          </p:cNvPicPr>
          <p:nvPr/>
        </p:nvPicPr>
        <p:blipFill>
          <a:blip r:embed="rId2"/>
          <a:stretch>
            <a:fillRect/>
          </a:stretch>
        </p:blipFill>
        <p:spPr>
          <a:xfrm>
            <a:off x="0" y="682012"/>
            <a:ext cx="12192000" cy="5493975"/>
          </a:xfrm>
          <a:prstGeom prst="rect">
            <a:avLst/>
          </a:prstGeom>
        </p:spPr>
      </p:pic>
    </p:spTree>
    <p:extLst>
      <p:ext uri="{BB962C8B-B14F-4D97-AF65-F5344CB8AC3E}">
        <p14:creationId xmlns:p14="http://schemas.microsoft.com/office/powerpoint/2010/main" val="3068330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1EE9-A4B2-4D7C-9D6E-20BA74D3AA0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A7A1D43-CFCE-4E71-9422-ED2E728D53A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A9C5A9D-1654-4BC2-98A2-C7FF84028D54}"/>
              </a:ext>
            </a:extLst>
          </p:cNvPr>
          <p:cNvPicPr>
            <a:picLocks noChangeAspect="1"/>
          </p:cNvPicPr>
          <p:nvPr/>
        </p:nvPicPr>
        <p:blipFill>
          <a:blip r:embed="rId2"/>
          <a:stretch>
            <a:fillRect/>
          </a:stretch>
        </p:blipFill>
        <p:spPr>
          <a:xfrm>
            <a:off x="0" y="751541"/>
            <a:ext cx="12192000" cy="5354918"/>
          </a:xfrm>
          <a:prstGeom prst="rect">
            <a:avLst/>
          </a:prstGeom>
        </p:spPr>
      </p:pic>
    </p:spTree>
    <p:extLst>
      <p:ext uri="{BB962C8B-B14F-4D97-AF65-F5344CB8AC3E}">
        <p14:creationId xmlns:p14="http://schemas.microsoft.com/office/powerpoint/2010/main" val="855316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59442"/>
            <a:ext cx="10515600" cy="1325563"/>
          </a:xfrm>
        </p:spPr>
        <p:txBody>
          <a:bodyPr/>
          <a:lstStyle/>
          <a:p>
            <a:r>
              <a:rPr lang="en-GB" dirty="0"/>
              <a:t>Online Bullying</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052489"/>
            <a:ext cx="11809998" cy="5046470"/>
          </a:xfrm>
        </p:spPr>
        <p:txBody>
          <a:bodyPr>
            <a:normAutofit fontScale="92500" lnSpcReduction="10000"/>
          </a:bodyPr>
          <a:lstStyle/>
          <a:p>
            <a:pPr marL="0" indent="0">
              <a:buNone/>
            </a:pPr>
            <a:r>
              <a:rPr lang="en-GB" b="1" u="sng" dirty="0"/>
              <a:t>I can explain what bullying is, how people may bully others and how bullying can make someone feel.</a:t>
            </a:r>
          </a:p>
          <a:p>
            <a:pPr marL="0" indent="0">
              <a:buNone/>
            </a:pPr>
            <a:br>
              <a:rPr lang="en-GB" dirty="0"/>
            </a:br>
            <a:r>
              <a:rPr lang="en-GB" b="1" dirty="0">
                <a:solidFill>
                  <a:srgbClr val="FF0000"/>
                </a:solidFill>
              </a:rPr>
              <a:t>Questions To Ask</a:t>
            </a:r>
          </a:p>
          <a:p>
            <a:r>
              <a:rPr lang="en-GB" dirty="0"/>
              <a:t>How would you define bullying?</a:t>
            </a:r>
          </a:p>
          <a:p>
            <a:r>
              <a:rPr lang="en-GB" dirty="0"/>
              <a:t>What is the difference between bullying and light teasing?</a:t>
            </a:r>
          </a:p>
          <a:p>
            <a:r>
              <a:rPr lang="en-GB" dirty="0"/>
              <a:t>What are the differences between bullying online and offline?</a:t>
            </a:r>
          </a:p>
          <a:p>
            <a:r>
              <a:rPr lang="en-GB" dirty="0"/>
              <a:t>What are the similarities between bullying online and offline?</a:t>
            </a:r>
          </a:p>
          <a:p>
            <a:r>
              <a:rPr lang="en-GB" dirty="0"/>
              <a:t>Why do you think someone might bully others?</a:t>
            </a:r>
          </a:p>
          <a:p>
            <a:r>
              <a:rPr lang="en-GB" dirty="0"/>
              <a:t>How might someone being bullied feel?</a:t>
            </a:r>
          </a:p>
          <a:p>
            <a:pPr lvl="1"/>
            <a:r>
              <a:rPr lang="en-GB" dirty="0"/>
              <a:t>How might the person bullying feel?</a:t>
            </a:r>
          </a:p>
          <a:p>
            <a:pPr lvl="1"/>
            <a:r>
              <a:rPr lang="en-GB" dirty="0"/>
              <a:t>How might someone witnessing the bullying feel?</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424163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59442"/>
            <a:ext cx="10515600" cy="1325563"/>
          </a:xfrm>
        </p:spPr>
        <p:txBody>
          <a:bodyPr/>
          <a:lstStyle/>
          <a:p>
            <a:r>
              <a:rPr lang="en-GB" dirty="0"/>
              <a:t>Online Bullying</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052488"/>
            <a:ext cx="11809998" cy="5746069"/>
          </a:xfrm>
        </p:spPr>
        <p:txBody>
          <a:bodyPr>
            <a:normAutofit fontScale="92500" lnSpcReduction="20000"/>
          </a:bodyPr>
          <a:lstStyle/>
          <a:p>
            <a:pPr marL="0" indent="0">
              <a:buNone/>
            </a:pPr>
            <a:r>
              <a:rPr lang="en-GB" b="1" u="sng" dirty="0"/>
              <a:t>I can explain why anyone who experiences bullying is not to blame</a:t>
            </a:r>
          </a:p>
          <a:p>
            <a:pPr marL="0" indent="0">
              <a:buNone/>
            </a:pPr>
            <a:br>
              <a:rPr lang="en-GB" dirty="0"/>
            </a:br>
            <a:r>
              <a:rPr lang="en-GB" b="1" dirty="0">
                <a:solidFill>
                  <a:srgbClr val="FF0000"/>
                </a:solidFill>
              </a:rPr>
              <a:t>Questions To Ask</a:t>
            </a:r>
          </a:p>
          <a:p>
            <a:r>
              <a:rPr lang="en-GB" dirty="0"/>
              <a:t>What does the word ‘accident’ mean?</a:t>
            </a:r>
          </a:p>
          <a:p>
            <a:r>
              <a:rPr lang="en-GB" dirty="0"/>
              <a:t>Can you give me an example of an accident?</a:t>
            </a:r>
          </a:p>
          <a:p>
            <a:r>
              <a:rPr lang="en-GB" dirty="0"/>
              <a:t>Have you ever been blamed for something you haven't done?</a:t>
            </a:r>
          </a:p>
          <a:p>
            <a:r>
              <a:rPr lang="en-GB" dirty="0"/>
              <a:t>What does the word ‘intentional’ mean?</a:t>
            </a:r>
          </a:p>
          <a:p>
            <a:r>
              <a:rPr lang="en-GB" dirty="0"/>
              <a:t>What sort of things do we do that are intentional, planned or on purpose?</a:t>
            </a:r>
          </a:p>
          <a:p>
            <a:r>
              <a:rPr lang="en-GB" dirty="0"/>
              <a:t>Is bullying accidental or intentional?</a:t>
            </a:r>
          </a:p>
          <a:p>
            <a:r>
              <a:rPr lang="en-GB" dirty="0"/>
              <a:t>Can bullying ever be accidental? </a:t>
            </a:r>
          </a:p>
          <a:p>
            <a:pPr lvl="1"/>
            <a:r>
              <a:rPr lang="en-GB" dirty="0"/>
              <a:t>How?</a:t>
            </a:r>
          </a:p>
          <a:p>
            <a:r>
              <a:rPr lang="en-GB" dirty="0"/>
              <a:t>Is there a difference online as opposed to offline?</a:t>
            </a:r>
          </a:p>
          <a:p>
            <a:r>
              <a:rPr lang="en-GB" dirty="0"/>
              <a:t>Who is to blame for bullying behaviour?</a:t>
            </a:r>
          </a:p>
          <a:p>
            <a:r>
              <a:rPr lang="en-GB" dirty="0"/>
              <a:t>Why do you think people bully others, online or offline?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0901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59442"/>
            <a:ext cx="10515600" cy="1325563"/>
          </a:xfrm>
        </p:spPr>
        <p:txBody>
          <a:bodyPr/>
          <a:lstStyle/>
          <a:p>
            <a:r>
              <a:rPr lang="en-GB" dirty="0"/>
              <a:t>Online Bullying</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052488"/>
            <a:ext cx="11809998" cy="5746069"/>
          </a:xfrm>
        </p:spPr>
        <p:txBody>
          <a:bodyPr>
            <a:normAutofit fontScale="92500" lnSpcReduction="20000"/>
          </a:bodyPr>
          <a:lstStyle/>
          <a:p>
            <a:pPr marL="0" indent="0">
              <a:buNone/>
            </a:pPr>
            <a:r>
              <a:rPr lang="en-GB" b="1" u="sng" dirty="0"/>
              <a:t>I can talk about how anyone experiencing bullying can get help.</a:t>
            </a:r>
          </a:p>
          <a:p>
            <a:pPr marL="0" indent="0">
              <a:buNone/>
            </a:pPr>
            <a:br>
              <a:rPr lang="en-GB" dirty="0"/>
            </a:br>
            <a:r>
              <a:rPr lang="en-GB" b="1" dirty="0">
                <a:solidFill>
                  <a:srgbClr val="FF0000"/>
                </a:solidFill>
              </a:rPr>
              <a:t>Questions To Ask</a:t>
            </a:r>
          </a:p>
          <a:p>
            <a:r>
              <a:rPr lang="en-GB" dirty="0"/>
              <a:t>Who can help you if you are worried about something?</a:t>
            </a:r>
          </a:p>
          <a:p>
            <a:pPr lvl="1"/>
            <a:r>
              <a:rPr lang="en-GB" dirty="0"/>
              <a:t>At school?</a:t>
            </a:r>
          </a:p>
          <a:p>
            <a:pPr lvl="1"/>
            <a:r>
              <a:rPr lang="en-GB" dirty="0"/>
              <a:t>At home?</a:t>
            </a:r>
          </a:p>
          <a:p>
            <a:pPr lvl="1"/>
            <a:r>
              <a:rPr lang="en-GB" dirty="0"/>
              <a:t>Online?</a:t>
            </a:r>
          </a:p>
          <a:p>
            <a:r>
              <a:rPr lang="en-GB" dirty="0"/>
              <a:t>Who could you go to if you were being bullied?</a:t>
            </a:r>
          </a:p>
          <a:p>
            <a:pPr lvl="1"/>
            <a:r>
              <a:rPr lang="en-GB" dirty="0"/>
              <a:t>At school?</a:t>
            </a:r>
          </a:p>
          <a:p>
            <a:pPr lvl="1"/>
            <a:r>
              <a:rPr lang="en-GB" dirty="0"/>
              <a:t>At home?</a:t>
            </a:r>
          </a:p>
          <a:p>
            <a:pPr lvl="1"/>
            <a:r>
              <a:rPr lang="en-GB" dirty="0"/>
              <a:t>Online?</a:t>
            </a:r>
          </a:p>
          <a:p>
            <a:r>
              <a:rPr lang="en-GB" dirty="0"/>
              <a:t>Would you go to someone different if the bullying was happening online?</a:t>
            </a:r>
          </a:p>
          <a:p>
            <a:pPr lvl="1"/>
            <a:r>
              <a:rPr lang="en-GB" dirty="0"/>
              <a:t>Why/why not?</a:t>
            </a:r>
          </a:p>
          <a:p>
            <a:r>
              <a:rPr lang="en-GB" dirty="0"/>
              <a:t>Would you go to someone different if someone you knew (a friend, someone in your class, etc.) was being bullied?</a:t>
            </a:r>
          </a:p>
          <a:p>
            <a:pPr lvl="1"/>
            <a:r>
              <a:rPr lang="en-GB" dirty="0"/>
              <a:t>Why/why not?</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063934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4D4A-4EC5-45A0-AE52-930879A3EFE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240DF9-21C7-4E85-BAD8-A6E288F891A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8DB7B3F-F1C5-4C77-B3EE-7A5D2FB26D56}"/>
              </a:ext>
            </a:extLst>
          </p:cNvPr>
          <p:cNvPicPr>
            <a:picLocks noChangeAspect="1"/>
          </p:cNvPicPr>
          <p:nvPr/>
        </p:nvPicPr>
        <p:blipFill>
          <a:blip r:embed="rId2"/>
          <a:stretch>
            <a:fillRect/>
          </a:stretch>
        </p:blipFill>
        <p:spPr>
          <a:xfrm>
            <a:off x="0" y="821554"/>
            <a:ext cx="12192000" cy="5214891"/>
          </a:xfrm>
          <a:prstGeom prst="rect">
            <a:avLst/>
          </a:prstGeom>
        </p:spPr>
      </p:pic>
    </p:spTree>
    <p:extLst>
      <p:ext uri="{BB962C8B-B14F-4D97-AF65-F5344CB8AC3E}">
        <p14:creationId xmlns:p14="http://schemas.microsoft.com/office/powerpoint/2010/main" val="2478643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128588"/>
            <a:ext cx="10515600" cy="1325563"/>
          </a:xfrm>
        </p:spPr>
        <p:txBody>
          <a:bodyPr/>
          <a:lstStyle/>
          <a:p>
            <a:r>
              <a:rPr lang="en-GB" dirty="0"/>
              <a:t>Manging Online Information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135884"/>
            <a:ext cx="11907652" cy="4351338"/>
          </a:xfrm>
        </p:spPr>
        <p:txBody>
          <a:bodyPr>
            <a:normAutofit/>
          </a:bodyPr>
          <a:lstStyle/>
          <a:p>
            <a:pPr marL="0" indent="0">
              <a:buNone/>
            </a:pPr>
            <a:r>
              <a:rPr lang="en-GB" b="1" u="sng" dirty="0"/>
              <a:t>I can use simple keywords in search engines</a:t>
            </a:r>
          </a:p>
          <a:p>
            <a:pPr marL="0" indent="0">
              <a:buNone/>
            </a:pPr>
            <a:br>
              <a:rPr lang="en-GB" dirty="0"/>
            </a:br>
            <a:r>
              <a:rPr lang="en-GB" b="1" dirty="0">
                <a:solidFill>
                  <a:srgbClr val="FF0000"/>
                </a:solidFill>
              </a:rPr>
              <a:t>Questions To Ask</a:t>
            </a:r>
          </a:p>
          <a:p>
            <a:r>
              <a:rPr lang="en-GB" dirty="0"/>
              <a:t>Have you ever searched for something online? For example, searched for a video? How easy was it to find what you were looking for?</a:t>
            </a:r>
          </a:p>
          <a:p>
            <a:r>
              <a:rPr lang="en-GB" dirty="0"/>
              <a:t>We need to use the right words when we search, to get the best search results. We can use keywords for this. What is a keyword?</a:t>
            </a:r>
          </a:p>
          <a:p>
            <a:r>
              <a:rPr lang="en-GB" dirty="0"/>
              <a:t>What is a website? What is a webpage?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436261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128588"/>
            <a:ext cx="10515600" cy="1325563"/>
          </a:xfrm>
        </p:spPr>
        <p:txBody>
          <a:bodyPr/>
          <a:lstStyle/>
          <a:p>
            <a:r>
              <a:rPr lang="en-GB" dirty="0"/>
              <a:t>Manging Online Information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135884"/>
            <a:ext cx="11907652" cy="4351338"/>
          </a:xfrm>
        </p:spPr>
        <p:txBody>
          <a:bodyPr>
            <a:normAutofit/>
          </a:bodyPr>
          <a:lstStyle/>
          <a:p>
            <a:pPr marL="0" indent="0">
              <a:buNone/>
            </a:pPr>
            <a:r>
              <a:rPr lang="en-GB" b="1" u="sng" dirty="0"/>
              <a:t>I can demonstrate how to navigate a simple webpage to get to information I need (e.g. home, forward, back buttons; links, tabs and sections).</a:t>
            </a:r>
          </a:p>
          <a:p>
            <a:pPr marL="0" indent="0">
              <a:buNone/>
            </a:pPr>
            <a:br>
              <a:rPr lang="en-GB" dirty="0"/>
            </a:br>
            <a:r>
              <a:rPr lang="en-GB" b="1" dirty="0">
                <a:solidFill>
                  <a:srgbClr val="FF0000"/>
                </a:solidFill>
              </a:rPr>
              <a:t>Questions To Ask</a:t>
            </a:r>
          </a:p>
          <a:p>
            <a:r>
              <a:rPr lang="en-GB" dirty="0"/>
              <a:t>Have you ever searched for something online? For example, searched for a video? How easy was it to find what you were looking for?</a:t>
            </a:r>
          </a:p>
          <a:p>
            <a:r>
              <a:rPr lang="en-GB" dirty="0"/>
              <a:t>We need to use the right words when we search, to get the best search results. We can use keywords for this. What is a keyword?</a:t>
            </a:r>
          </a:p>
          <a:p>
            <a:r>
              <a:rPr lang="en-GB" dirty="0"/>
              <a:t>What is a website? What is a webpage?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1408166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128588"/>
            <a:ext cx="10515600" cy="1325563"/>
          </a:xfrm>
        </p:spPr>
        <p:txBody>
          <a:bodyPr/>
          <a:lstStyle/>
          <a:p>
            <a:r>
              <a:rPr lang="en-GB" dirty="0"/>
              <a:t>Manging Online Information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135884"/>
            <a:ext cx="11907652" cy="4351338"/>
          </a:xfrm>
        </p:spPr>
        <p:txBody>
          <a:bodyPr>
            <a:normAutofit fontScale="92500" lnSpcReduction="10000"/>
          </a:bodyPr>
          <a:lstStyle/>
          <a:p>
            <a:pPr marL="0" indent="0">
              <a:buNone/>
            </a:pPr>
            <a:r>
              <a:rPr lang="en-GB" b="1" u="sng" dirty="0"/>
              <a:t>I can explain what voice activated searching is and how it might be used, and know it is not a real person (e.g. Alexa, Google Now, Siri).</a:t>
            </a:r>
          </a:p>
          <a:p>
            <a:pPr marL="0" indent="0">
              <a:buNone/>
            </a:pPr>
            <a:br>
              <a:rPr lang="en-GB" dirty="0"/>
            </a:br>
            <a:r>
              <a:rPr lang="en-GB" b="1" dirty="0">
                <a:solidFill>
                  <a:srgbClr val="FF0000"/>
                </a:solidFill>
              </a:rPr>
              <a:t>Questions To Ask</a:t>
            </a:r>
          </a:p>
          <a:p>
            <a:r>
              <a:rPr lang="en-GB" dirty="0"/>
              <a:t>What is a smart speaker?</a:t>
            </a:r>
          </a:p>
          <a:p>
            <a:r>
              <a:rPr lang="en-GB" dirty="0"/>
              <a:t>Have you used a smart speaker? Or maybe you've used a 'digital assistant' on a tablet, smartphone or computer (where you talk rather than type or swipe)?</a:t>
            </a:r>
          </a:p>
          <a:p>
            <a:r>
              <a:rPr lang="en-GB" dirty="0"/>
              <a:t>Does a smart speaker or digital assistant know everything? Is there any question it can't answer? Is it always right?</a:t>
            </a:r>
          </a:p>
          <a:p>
            <a:r>
              <a:rPr lang="en-GB" dirty="0"/>
              <a:t>How does a smart speaker answer questions? Is it a real person?</a:t>
            </a:r>
          </a:p>
          <a:p>
            <a:r>
              <a:rPr lang="en-GB" dirty="0"/>
              <a:t>Are there some questions that are better to ask a grownup?</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88028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128588"/>
            <a:ext cx="10515600" cy="1325563"/>
          </a:xfrm>
        </p:spPr>
        <p:txBody>
          <a:bodyPr/>
          <a:lstStyle/>
          <a:p>
            <a:r>
              <a:rPr lang="en-GB" dirty="0"/>
              <a:t>Manging Online Information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135884"/>
            <a:ext cx="11907652" cy="4351338"/>
          </a:xfrm>
        </p:spPr>
        <p:txBody>
          <a:bodyPr>
            <a:normAutofit fontScale="92500" lnSpcReduction="10000"/>
          </a:bodyPr>
          <a:lstStyle/>
          <a:p>
            <a:pPr marL="0" indent="0">
              <a:buNone/>
            </a:pPr>
            <a:r>
              <a:rPr lang="en-GB" b="1" u="sng" dirty="0"/>
              <a:t>I can explain the difference between things that are imaginary, ‘made up’ or ‘make believe’ and things that are ‘true’ or ‘real’</a:t>
            </a:r>
          </a:p>
          <a:p>
            <a:pPr marL="0" indent="0">
              <a:buNone/>
            </a:pPr>
            <a:br>
              <a:rPr lang="en-GB" dirty="0"/>
            </a:br>
            <a:r>
              <a:rPr lang="en-GB" b="1" dirty="0">
                <a:solidFill>
                  <a:srgbClr val="FF0000"/>
                </a:solidFill>
              </a:rPr>
              <a:t>Questions To Ask</a:t>
            </a:r>
          </a:p>
          <a:p>
            <a:r>
              <a:rPr lang="en-GB" dirty="0"/>
              <a:t>What is a smart speaker?</a:t>
            </a:r>
          </a:p>
          <a:p>
            <a:r>
              <a:rPr lang="en-GB" dirty="0"/>
              <a:t>Have you used a smart speaker? Or maybe you've used a 'digital assistant' on a tablet, smartphone or computer (where you talk rather than type or swipe)?</a:t>
            </a:r>
          </a:p>
          <a:p>
            <a:r>
              <a:rPr lang="en-GB" dirty="0"/>
              <a:t>Does a smart speaker or digital assistant know everything? Is there any question it can't answer? Is it always right?</a:t>
            </a:r>
          </a:p>
          <a:p>
            <a:r>
              <a:rPr lang="en-GB" dirty="0"/>
              <a:t>How does a smart speaker answer questions? Is it a real person?</a:t>
            </a:r>
          </a:p>
          <a:p>
            <a:r>
              <a:rPr lang="en-GB" dirty="0"/>
              <a:t>Are there some questions that are better to ask a grownup?</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277734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265113" y="105738"/>
            <a:ext cx="10515600" cy="1325563"/>
          </a:xfrm>
        </p:spPr>
        <p:txBody>
          <a:bodyPr/>
          <a:lstStyle/>
          <a:p>
            <a:r>
              <a:rPr lang="en-GB" dirty="0"/>
              <a:t>Self image and identity </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265113" y="2400924"/>
            <a:ext cx="11353800" cy="4351338"/>
          </a:xfrm>
        </p:spPr>
        <p:txBody>
          <a:bodyPr>
            <a:normAutofit fontScale="85000" lnSpcReduction="20000"/>
          </a:bodyPr>
          <a:lstStyle/>
          <a:p>
            <a:pPr marL="0" indent="0">
              <a:buNone/>
            </a:pPr>
            <a:r>
              <a:rPr lang="en-GB" dirty="0">
                <a:solidFill>
                  <a:srgbClr val="FF0000"/>
                </a:solidFill>
              </a:rPr>
              <a:t>Questions To Ask</a:t>
            </a:r>
          </a:p>
          <a:p>
            <a:r>
              <a:rPr lang="en-GB" dirty="0"/>
              <a:t>What ways can people be different to us online?</a:t>
            </a:r>
          </a:p>
          <a:p>
            <a:r>
              <a:rPr lang="en-GB" dirty="0"/>
              <a:t>How might someone show they are different to us online?</a:t>
            </a:r>
          </a:p>
          <a:p>
            <a:r>
              <a:rPr lang="en-GB" dirty="0"/>
              <a:t>Physical appearance - How could someone show things about their physical appearance online? Why might someone want to do this? Why might they not? Why would someone want to show a different physical appearance online to how they actually look offline?</a:t>
            </a:r>
          </a:p>
          <a:p>
            <a:r>
              <a:rPr lang="en-GB" dirty="0"/>
              <a:t>What is a profile picture? What might you include in it? What can you change about it?</a:t>
            </a:r>
          </a:p>
          <a:p>
            <a:r>
              <a:rPr lang="en-GB" dirty="0"/>
              <a:t>How can you change your appearance online?</a:t>
            </a:r>
          </a:p>
          <a:p>
            <a:r>
              <a:rPr lang="en-GB" dirty="0"/>
              <a:t>If you hid your face, what questions could your friend ask to determine that you are really you? What is most striking about you? Which bits of our identity do we include online, and which bits do we keep offline?</a:t>
            </a:r>
          </a:p>
        </p:txBody>
      </p:sp>
      <p:sp>
        <p:nvSpPr>
          <p:cNvPr id="6" name="Rectangle 3">
            <a:extLst>
              <a:ext uri="{FF2B5EF4-FFF2-40B4-BE49-F238E27FC236}">
                <a16:creationId xmlns:a16="http://schemas.microsoft.com/office/drawing/2014/main" id="{1784E357-5659-448D-BD3D-069B9DC2D398}"/>
              </a:ext>
            </a:extLst>
          </p:cNvPr>
          <p:cNvSpPr>
            <a:spLocks noChangeArrowheads="1"/>
          </p:cNvSpPr>
          <p:nvPr/>
        </p:nvSpPr>
        <p:spPr bwMode="auto">
          <a:xfrm>
            <a:off x="265113" y="1498320"/>
            <a:ext cx="11789546" cy="465482"/>
          </a:xfrm>
          <a:prstGeom prst="rect">
            <a:avLst/>
          </a:prstGeom>
          <a:solidFill>
            <a:srgbClr val="00B050"/>
          </a:solidFill>
          <a:ln>
            <a:noFill/>
          </a:ln>
          <a:effectLst/>
        </p:spPr>
        <p:txBody>
          <a:bodyPr vert="horz" wrap="square" lIns="0" tIns="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sz="2400" b="1" u="sng" dirty="0">
                <a:latin typeface="Kinetic Letters" panose="00000500000000000000" pitchFamily="50" charset="0"/>
              </a:rPr>
              <a:t>I can explain how other people may look and act differently online and offline.</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564716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0" y="128588"/>
            <a:ext cx="10515600" cy="1325563"/>
          </a:xfrm>
        </p:spPr>
        <p:txBody>
          <a:bodyPr/>
          <a:lstStyle/>
          <a:p>
            <a:r>
              <a:rPr lang="en-GB" dirty="0"/>
              <a:t>Manging Online Information</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112713" y="1135884"/>
            <a:ext cx="11907652" cy="4351338"/>
          </a:xfrm>
        </p:spPr>
        <p:txBody>
          <a:bodyPr>
            <a:normAutofit fontScale="92500" lnSpcReduction="10000"/>
          </a:bodyPr>
          <a:lstStyle/>
          <a:p>
            <a:pPr marL="0" indent="0">
              <a:buNone/>
            </a:pPr>
            <a:r>
              <a:rPr lang="en-GB" b="1" u="sng" dirty="0"/>
              <a:t>I can explain why some information I find online may not be real or true.</a:t>
            </a:r>
          </a:p>
          <a:p>
            <a:pPr marL="0" indent="0">
              <a:buNone/>
            </a:pPr>
            <a:br>
              <a:rPr lang="en-GB" dirty="0"/>
            </a:br>
            <a:br>
              <a:rPr lang="en-GB" dirty="0"/>
            </a:br>
            <a:r>
              <a:rPr lang="en-GB" b="1" dirty="0">
                <a:solidFill>
                  <a:srgbClr val="FF0000"/>
                </a:solidFill>
              </a:rPr>
              <a:t>Questions To Ask</a:t>
            </a:r>
          </a:p>
          <a:p>
            <a:r>
              <a:rPr lang="en-GB" dirty="0"/>
              <a:t>What is a smart speaker?</a:t>
            </a:r>
          </a:p>
          <a:p>
            <a:r>
              <a:rPr lang="en-GB" dirty="0"/>
              <a:t>Have you used a smart speaker? Or maybe you've used a 'digital assistant' on a tablet, smartphone or computer (where you talk rather than type or swipe)?</a:t>
            </a:r>
          </a:p>
          <a:p>
            <a:r>
              <a:rPr lang="en-GB" dirty="0"/>
              <a:t>Does a smart speaker or digital assistant know everything? Is there any question it can't answer? Is it always right?</a:t>
            </a:r>
          </a:p>
          <a:p>
            <a:r>
              <a:rPr lang="en-GB" dirty="0"/>
              <a:t>How does a smart speaker answer questions? Is it a real person?</a:t>
            </a:r>
          </a:p>
          <a:p>
            <a:r>
              <a:rPr lang="en-GB" dirty="0"/>
              <a:t>Are there some questions that are better to ask a grownup?</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890214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EFFD-9EBA-4049-A090-A14EE38BD9C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A8A8A08-8E7C-427C-A7AE-226D0E94DB4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076BC66-BE76-43B0-96E1-AF02822A5C6B}"/>
              </a:ext>
            </a:extLst>
          </p:cNvPr>
          <p:cNvPicPr>
            <a:picLocks noChangeAspect="1"/>
          </p:cNvPicPr>
          <p:nvPr/>
        </p:nvPicPr>
        <p:blipFill>
          <a:blip r:embed="rId2"/>
          <a:stretch>
            <a:fillRect/>
          </a:stretch>
        </p:blipFill>
        <p:spPr>
          <a:xfrm>
            <a:off x="0" y="736068"/>
            <a:ext cx="12192000" cy="5385864"/>
          </a:xfrm>
          <a:prstGeom prst="rect">
            <a:avLst/>
          </a:prstGeom>
        </p:spPr>
      </p:pic>
    </p:spTree>
    <p:extLst>
      <p:ext uri="{BB962C8B-B14F-4D97-AF65-F5344CB8AC3E}">
        <p14:creationId xmlns:p14="http://schemas.microsoft.com/office/powerpoint/2010/main" val="3554894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EBCB-0865-49EC-9210-A61964661C2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3FFF92-66E3-43AF-88E4-18E05929F0D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B694FEA-4CFF-4EBD-BF07-21EFDCB52352}"/>
              </a:ext>
            </a:extLst>
          </p:cNvPr>
          <p:cNvPicPr>
            <a:picLocks noChangeAspect="1"/>
          </p:cNvPicPr>
          <p:nvPr/>
        </p:nvPicPr>
        <p:blipFill>
          <a:blip r:embed="rId2"/>
          <a:stretch>
            <a:fillRect/>
          </a:stretch>
        </p:blipFill>
        <p:spPr>
          <a:xfrm>
            <a:off x="0" y="685999"/>
            <a:ext cx="12192000" cy="5486001"/>
          </a:xfrm>
          <a:prstGeom prst="rect">
            <a:avLst/>
          </a:prstGeom>
        </p:spPr>
      </p:pic>
    </p:spTree>
    <p:extLst>
      <p:ext uri="{BB962C8B-B14F-4D97-AF65-F5344CB8AC3E}">
        <p14:creationId xmlns:p14="http://schemas.microsoft.com/office/powerpoint/2010/main" val="3627750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3345-8F6D-4253-86A8-2D36321C6C2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ABCBAED-6070-4A4B-9BC8-F35BEF9F80F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2291EDD-AB2C-4BD9-BE9E-A78985A4C85C}"/>
              </a:ext>
            </a:extLst>
          </p:cNvPr>
          <p:cNvPicPr>
            <a:picLocks noChangeAspect="1"/>
          </p:cNvPicPr>
          <p:nvPr/>
        </p:nvPicPr>
        <p:blipFill>
          <a:blip r:embed="rId2"/>
          <a:stretch>
            <a:fillRect/>
          </a:stretch>
        </p:blipFill>
        <p:spPr>
          <a:xfrm>
            <a:off x="0" y="689986"/>
            <a:ext cx="12192000" cy="5478027"/>
          </a:xfrm>
          <a:prstGeom prst="rect">
            <a:avLst/>
          </a:prstGeom>
        </p:spPr>
      </p:pic>
    </p:spTree>
    <p:extLst>
      <p:ext uri="{BB962C8B-B14F-4D97-AF65-F5344CB8AC3E}">
        <p14:creationId xmlns:p14="http://schemas.microsoft.com/office/powerpoint/2010/main" val="1233733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9821-9AED-4A68-B130-3199D8603E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68E9FA8-D88E-4BEF-BBD0-97DCBD7ACDE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89EFF26-6A4D-45B6-BF6E-2D115B1D4D7D}"/>
              </a:ext>
            </a:extLst>
          </p:cNvPr>
          <p:cNvPicPr>
            <a:picLocks noChangeAspect="1"/>
          </p:cNvPicPr>
          <p:nvPr/>
        </p:nvPicPr>
        <p:blipFill>
          <a:blip r:embed="rId2"/>
          <a:stretch>
            <a:fillRect/>
          </a:stretch>
        </p:blipFill>
        <p:spPr>
          <a:xfrm>
            <a:off x="0" y="574365"/>
            <a:ext cx="12192000" cy="5709269"/>
          </a:xfrm>
          <a:prstGeom prst="rect">
            <a:avLst/>
          </a:prstGeom>
        </p:spPr>
      </p:pic>
    </p:spTree>
    <p:extLst>
      <p:ext uri="{BB962C8B-B14F-4D97-AF65-F5344CB8AC3E}">
        <p14:creationId xmlns:p14="http://schemas.microsoft.com/office/powerpoint/2010/main" val="2013907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9EB1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101353" y="0"/>
            <a:ext cx="10515600" cy="1325563"/>
          </a:xfrm>
        </p:spPr>
        <p:txBody>
          <a:bodyPr/>
          <a:lstStyle/>
          <a:p>
            <a:r>
              <a:rPr lang="en-GB" dirty="0"/>
              <a:t>Health, Wellbeing and lifestyle</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186431" y="1065320"/>
            <a:ext cx="11167369" cy="5111643"/>
          </a:xfrm>
        </p:spPr>
        <p:txBody>
          <a:bodyPr>
            <a:normAutofit fontScale="62500" lnSpcReduction="20000"/>
          </a:bodyPr>
          <a:lstStyle/>
          <a:p>
            <a:pPr marL="0" indent="0">
              <a:buNone/>
            </a:pPr>
            <a:r>
              <a:rPr lang="en-GB" sz="3400" b="1" u="sng" dirty="0"/>
              <a:t>I can explain simple guidance for using technology in different environments and settings e.g. accessing online technologies in public places and the home environment</a:t>
            </a:r>
          </a:p>
          <a:p>
            <a:pPr marL="0" indent="0">
              <a:buNone/>
            </a:pPr>
            <a:endParaRPr lang="en-GB" b="1" u="sng" dirty="0">
              <a:solidFill>
                <a:srgbClr val="FF0000"/>
              </a:solidFill>
            </a:endParaRPr>
          </a:p>
          <a:p>
            <a:pPr marL="0" indent="0">
              <a:buNone/>
            </a:pPr>
            <a:r>
              <a:rPr lang="en-GB" b="1" u="sng" dirty="0">
                <a:solidFill>
                  <a:srgbClr val="FF0000"/>
                </a:solidFill>
              </a:rPr>
              <a:t>Questions To Ask</a:t>
            </a:r>
          </a:p>
          <a:p>
            <a:r>
              <a:rPr lang="en-GB" dirty="0"/>
              <a:t>What things do you do most at home when you are using technology online? Remind me.</a:t>
            </a:r>
          </a:p>
          <a:p>
            <a:r>
              <a:rPr lang="en-GB" dirty="0"/>
              <a:t>What are the good things you use technology for?</a:t>
            </a:r>
          </a:p>
          <a:p>
            <a:r>
              <a:rPr lang="en-GB" dirty="0"/>
              <a:t>What do you enjoy most? Why?</a:t>
            </a:r>
          </a:p>
          <a:p>
            <a:r>
              <a:rPr lang="en-GB" dirty="0"/>
              <a:t>Which things make you lose patience/get sad/angry/annoying?</a:t>
            </a:r>
          </a:p>
          <a:p>
            <a:r>
              <a:rPr lang="en-GB" dirty="0"/>
              <a:t>What happens to you when you’ve used technology for too long?</a:t>
            </a:r>
          </a:p>
          <a:p>
            <a:r>
              <a:rPr lang="en-GB" dirty="0"/>
              <a:t>Last time we talked about some rules that you have at home/ school (or your ideas for rules) when using technology. Let’s just run through some of those again to remind ourselves what they were.</a:t>
            </a:r>
          </a:p>
          <a:p>
            <a:r>
              <a:rPr lang="en-GB" dirty="0"/>
              <a:t>Let’s look at one of those rules (</a:t>
            </a:r>
            <a:r>
              <a:rPr lang="en-GB" dirty="0" err="1"/>
              <a:t>eg</a:t>
            </a:r>
            <a:r>
              <a:rPr lang="en-GB" dirty="0"/>
              <a:t> timing based rule). Why do you think having that rule in place is important?</a:t>
            </a:r>
          </a:p>
          <a:p>
            <a:r>
              <a:rPr lang="en-GB" dirty="0"/>
              <a:t>What sorts of things might that rule help make better?</a:t>
            </a:r>
          </a:p>
          <a:p>
            <a:r>
              <a:rPr lang="en-GB" dirty="0"/>
              <a:t>Can you explain how that rule might make things better?</a:t>
            </a:r>
          </a:p>
          <a:p>
            <a:r>
              <a:rPr lang="en-GB" dirty="0"/>
              <a:t>Are there certain times (context) when that rule is more important than at other times? (Bedtime? Homework time? Family Meals? Lessons? When someone is talking to you?) Explain</a:t>
            </a:r>
          </a:p>
        </p:txBody>
      </p:sp>
    </p:spTree>
    <p:extLst>
      <p:ext uri="{BB962C8B-B14F-4D97-AF65-F5344CB8AC3E}">
        <p14:creationId xmlns:p14="http://schemas.microsoft.com/office/powerpoint/2010/main" val="3008805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9EB1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101353" y="0"/>
            <a:ext cx="10515600" cy="1325563"/>
          </a:xfrm>
        </p:spPr>
        <p:txBody>
          <a:bodyPr/>
          <a:lstStyle/>
          <a:p>
            <a:r>
              <a:rPr lang="en-GB" dirty="0"/>
              <a:t>Health, Wellbeing and lifestyle</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186431" y="1065320"/>
            <a:ext cx="11167369" cy="5690587"/>
          </a:xfrm>
        </p:spPr>
        <p:txBody>
          <a:bodyPr>
            <a:normAutofit fontScale="77500" lnSpcReduction="20000"/>
          </a:bodyPr>
          <a:lstStyle/>
          <a:p>
            <a:pPr marL="0" indent="0">
              <a:buNone/>
            </a:pPr>
            <a:r>
              <a:rPr lang="en-GB" b="1" u="sng" dirty="0"/>
              <a:t>I can say how those rules / guides can help anyone accessing online technologies</a:t>
            </a:r>
          </a:p>
          <a:p>
            <a:pPr marL="0" indent="0">
              <a:buNone/>
            </a:pPr>
            <a:endParaRPr lang="en-GB" b="1" u="sng" dirty="0">
              <a:solidFill>
                <a:srgbClr val="FF0000"/>
              </a:solidFill>
            </a:endParaRPr>
          </a:p>
          <a:p>
            <a:pPr marL="0" indent="0">
              <a:buNone/>
            </a:pPr>
            <a:r>
              <a:rPr lang="en-GB" b="1" u="sng" dirty="0">
                <a:solidFill>
                  <a:srgbClr val="FF0000"/>
                </a:solidFill>
              </a:rPr>
              <a:t>Questions To Ask</a:t>
            </a:r>
          </a:p>
          <a:p>
            <a:r>
              <a:rPr lang="en-GB" dirty="0"/>
              <a:t>What things do you do most at home when you are using technology online? Remind me.</a:t>
            </a:r>
          </a:p>
          <a:p>
            <a:r>
              <a:rPr lang="en-GB" dirty="0"/>
              <a:t>What are the good things you use technology for?</a:t>
            </a:r>
          </a:p>
          <a:p>
            <a:r>
              <a:rPr lang="en-GB" dirty="0"/>
              <a:t>What do you enjoy most? Why?</a:t>
            </a:r>
          </a:p>
          <a:p>
            <a:r>
              <a:rPr lang="en-GB" dirty="0"/>
              <a:t>Which things make you lose patience/get sad/angry/annoying?</a:t>
            </a:r>
          </a:p>
          <a:p>
            <a:r>
              <a:rPr lang="en-GB" dirty="0"/>
              <a:t>What happens to you when you’ve used technology for too long?</a:t>
            </a:r>
          </a:p>
          <a:p>
            <a:r>
              <a:rPr lang="en-GB" dirty="0"/>
              <a:t>Last time we talked about some rules that you have at home/ school (or your ideas for rules) when using technology. Let’s just run through some of those again to remind ourselves what they were.</a:t>
            </a:r>
          </a:p>
          <a:p>
            <a:r>
              <a:rPr lang="en-GB" dirty="0"/>
              <a:t>Let’s look at one of those rules (</a:t>
            </a:r>
            <a:r>
              <a:rPr lang="en-GB" dirty="0" err="1"/>
              <a:t>eg</a:t>
            </a:r>
            <a:r>
              <a:rPr lang="en-GB" dirty="0"/>
              <a:t> timing based rule). Why do you think having that rule in place is important?</a:t>
            </a:r>
          </a:p>
          <a:p>
            <a:r>
              <a:rPr lang="en-GB" dirty="0"/>
              <a:t>What sorts of things might that rule help make better?</a:t>
            </a:r>
          </a:p>
          <a:p>
            <a:r>
              <a:rPr lang="en-GB" dirty="0"/>
              <a:t>Can you explain how that rule might make things better?</a:t>
            </a:r>
          </a:p>
          <a:p>
            <a:r>
              <a:rPr lang="en-GB" dirty="0"/>
              <a:t>Are there certain times (context) when that rule is more important than at other times? (Bedtime? Homework time? Family Meals? Lessons? When someone is talking to you?) Explain</a:t>
            </a:r>
          </a:p>
        </p:txBody>
      </p:sp>
    </p:spTree>
    <p:extLst>
      <p:ext uri="{BB962C8B-B14F-4D97-AF65-F5344CB8AC3E}">
        <p14:creationId xmlns:p14="http://schemas.microsoft.com/office/powerpoint/2010/main" val="250698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0" y="0"/>
            <a:ext cx="10515600" cy="1325563"/>
          </a:xfrm>
        </p:spPr>
        <p:txBody>
          <a:bodyPr/>
          <a:lstStyle/>
          <a:p>
            <a:r>
              <a:rPr lang="en-GB" dirty="0"/>
              <a:t>Privacy and Security</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133165" y="985421"/>
            <a:ext cx="11220635" cy="5191542"/>
          </a:xfrm>
        </p:spPr>
        <p:txBody>
          <a:bodyPr>
            <a:normAutofit lnSpcReduction="10000"/>
          </a:bodyPr>
          <a:lstStyle/>
          <a:p>
            <a:pPr marL="0" indent="0">
              <a:buNone/>
            </a:pPr>
            <a:r>
              <a:rPr lang="en-GB" b="1" u="sng" dirty="0"/>
              <a:t>I can explain how passwords can be used to protect information, accounts and devices.</a:t>
            </a:r>
          </a:p>
          <a:p>
            <a:pPr marL="0" indent="0">
              <a:buNone/>
            </a:pPr>
            <a:br>
              <a:rPr lang="en-GB" dirty="0"/>
            </a:br>
            <a:r>
              <a:rPr lang="en-GB" dirty="0">
                <a:solidFill>
                  <a:srgbClr val="FF0000"/>
                </a:solidFill>
              </a:rPr>
              <a:t>Questions to ask</a:t>
            </a:r>
          </a:p>
          <a:p>
            <a:r>
              <a:rPr lang="en-GB" dirty="0"/>
              <a:t>What is a password?</a:t>
            </a:r>
          </a:p>
          <a:p>
            <a:r>
              <a:rPr lang="en-GB" dirty="0"/>
              <a:t>Where do we use passwords? (games, devices, etc.)</a:t>
            </a:r>
          </a:p>
          <a:p>
            <a:r>
              <a:rPr lang="en-GB" dirty="0"/>
              <a:t>Do you have any passwords? What are they for?</a:t>
            </a:r>
          </a:p>
          <a:p>
            <a:r>
              <a:rPr lang="en-GB" dirty="0"/>
              <a:t>Who knows your passwords? Why?</a:t>
            </a:r>
          </a:p>
          <a:p>
            <a:r>
              <a:rPr lang="en-GB" dirty="0"/>
              <a:t>Why do we need passwords?</a:t>
            </a:r>
          </a:p>
          <a:p>
            <a:r>
              <a:rPr lang="en-GB" dirty="0"/>
              <a:t>Do you know what makes a strong password?</a:t>
            </a:r>
          </a:p>
          <a:p>
            <a:r>
              <a:rPr lang="en-GB" dirty="0"/>
              <a:t>Do you know what makes a poor password?</a:t>
            </a:r>
          </a:p>
        </p:txBody>
      </p:sp>
    </p:spTree>
    <p:extLst>
      <p:ext uri="{BB962C8B-B14F-4D97-AF65-F5344CB8AC3E}">
        <p14:creationId xmlns:p14="http://schemas.microsoft.com/office/powerpoint/2010/main" val="3703057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0" y="0"/>
            <a:ext cx="10515600" cy="1325563"/>
          </a:xfrm>
        </p:spPr>
        <p:txBody>
          <a:bodyPr/>
          <a:lstStyle/>
          <a:p>
            <a:r>
              <a:rPr lang="en-GB" dirty="0"/>
              <a:t>Privacy and Security</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133165" y="985421"/>
            <a:ext cx="11220635" cy="5191542"/>
          </a:xfrm>
        </p:spPr>
        <p:txBody>
          <a:bodyPr>
            <a:normAutofit fontScale="92500" lnSpcReduction="20000"/>
          </a:bodyPr>
          <a:lstStyle/>
          <a:p>
            <a:pPr marL="0" indent="0">
              <a:buNone/>
            </a:pPr>
            <a:r>
              <a:rPr lang="en-GB" b="1" u="sng" dirty="0"/>
              <a:t>I can explain and give examples of what is meant by ‘private’ and ‘keeping things private’.</a:t>
            </a:r>
          </a:p>
          <a:p>
            <a:pPr marL="0" indent="0">
              <a:buNone/>
            </a:pPr>
            <a:br>
              <a:rPr lang="en-GB" dirty="0"/>
            </a:br>
            <a:br>
              <a:rPr lang="en-GB" dirty="0"/>
            </a:br>
            <a:r>
              <a:rPr lang="en-GB" dirty="0">
                <a:solidFill>
                  <a:srgbClr val="FF0000"/>
                </a:solidFill>
              </a:rPr>
              <a:t>Questions to ask</a:t>
            </a:r>
          </a:p>
          <a:p>
            <a:r>
              <a:rPr lang="en-GB" dirty="0"/>
              <a:t>What is personal information?</a:t>
            </a:r>
          </a:p>
          <a:p>
            <a:r>
              <a:rPr lang="en-GB" dirty="0"/>
              <a:t>Who knows your personal information? (e.g. family, friends, teacher/school, doctor, etc.)</a:t>
            </a:r>
          </a:p>
          <a:p>
            <a:r>
              <a:rPr lang="en-GB" dirty="0"/>
              <a:t>Which famous person/people do you like online?</a:t>
            </a:r>
          </a:p>
          <a:p>
            <a:r>
              <a:rPr lang="en-GB" dirty="0"/>
              <a:t>What do you know about them?</a:t>
            </a:r>
          </a:p>
          <a:p>
            <a:r>
              <a:rPr lang="en-GB" dirty="0"/>
              <a:t>How did you learn those things?</a:t>
            </a:r>
          </a:p>
          <a:p>
            <a:r>
              <a:rPr lang="en-GB" dirty="0"/>
              <a:t>Could someone online learn things about you? How?</a:t>
            </a:r>
          </a:p>
          <a:p>
            <a:r>
              <a:rPr lang="en-GB" dirty="0"/>
              <a:t>How can you keep things private online?</a:t>
            </a:r>
          </a:p>
        </p:txBody>
      </p:sp>
    </p:spTree>
    <p:extLst>
      <p:ext uri="{BB962C8B-B14F-4D97-AF65-F5344CB8AC3E}">
        <p14:creationId xmlns:p14="http://schemas.microsoft.com/office/powerpoint/2010/main" val="1984201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0" y="0"/>
            <a:ext cx="10515600" cy="1325563"/>
          </a:xfrm>
        </p:spPr>
        <p:txBody>
          <a:bodyPr/>
          <a:lstStyle/>
          <a:p>
            <a:r>
              <a:rPr lang="en-GB" dirty="0"/>
              <a:t>Privacy and Security</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133165" y="985421"/>
            <a:ext cx="11220635" cy="5191542"/>
          </a:xfrm>
        </p:spPr>
        <p:txBody>
          <a:bodyPr>
            <a:normAutofit fontScale="92500" lnSpcReduction="20000"/>
          </a:bodyPr>
          <a:lstStyle/>
          <a:p>
            <a:pPr marL="0" indent="0">
              <a:buNone/>
            </a:pPr>
            <a:r>
              <a:rPr lang="en-GB" b="1" u="sng" dirty="0"/>
              <a:t>I can describe and explain some rules for keeping personal information private (e.g. creating and protecting passwords).</a:t>
            </a:r>
            <a:br>
              <a:rPr lang="en-GB" dirty="0"/>
            </a:br>
            <a:br>
              <a:rPr lang="en-GB" dirty="0"/>
            </a:br>
            <a:r>
              <a:rPr lang="en-GB" dirty="0">
                <a:solidFill>
                  <a:srgbClr val="FF0000"/>
                </a:solidFill>
              </a:rPr>
              <a:t>Questions to ask</a:t>
            </a:r>
          </a:p>
          <a:p>
            <a:r>
              <a:rPr lang="en-GB" dirty="0"/>
              <a:t>What is personal information?</a:t>
            </a:r>
          </a:p>
          <a:p>
            <a:r>
              <a:rPr lang="en-GB" dirty="0"/>
              <a:t>Who knows your personal information? (e.g. family, friends, teacher/school, doctor, etc.)</a:t>
            </a:r>
          </a:p>
          <a:p>
            <a:r>
              <a:rPr lang="en-GB" dirty="0"/>
              <a:t>Which famous person/people do you like online?</a:t>
            </a:r>
          </a:p>
          <a:p>
            <a:r>
              <a:rPr lang="en-GB" dirty="0"/>
              <a:t>What do you know about them?</a:t>
            </a:r>
          </a:p>
          <a:p>
            <a:r>
              <a:rPr lang="en-GB" dirty="0"/>
              <a:t>How did you learn those things?</a:t>
            </a:r>
          </a:p>
          <a:p>
            <a:r>
              <a:rPr lang="en-GB" dirty="0"/>
              <a:t>Could someone online learn things about you? How?</a:t>
            </a:r>
          </a:p>
          <a:p>
            <a:r>
              <a:rPr lang="en-GB" dirty="0"/>
              <a:t>How can you keep things private online?</a:t>
            </a:r>
          </a:p>
          <a:p>
            <a:r>
              <a:rPr lang="en-GB" dirty="0"/>
              <a:t>How can passwords help keep things private?</a:t>
            </a:r>
          </a:p>
        </p:txBody>
      </p:sp>
    </p:spTree>
    <p:extLst>
      <p:ext uri="{BB962C8B-B14F-4D97-AF65-F5344CB8AC3E}">
        <p14:creationId xmlns:p14="http://schemas.microsoft.com/office/powerpoint/2010/main" val="146179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265113" y="105738"/>
            <a:ext cx="10515600" cy="1325563"/>
          </a:xfrm>
        </p:spPr>
        <p:txBody>
          <a:bodyPr/>
          <a:lstStyle/>
          <a:p>
            <a:r>
              <a:rPr lang="en-GB" dirty="0"/>
              <a:t>Self image and identity </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265113" y="2400924"/>
            <a:ext cx="11353800" cy="4351338"/>
          </a:xfrm>
        </p:spPr>
        <p:txBody>
          <a:bodyPr>
            <a:normAutofit/>
          </a:bodyPr>
          <a:lstStyle/>
          <a:p>
            <a:pPr marL="0" indent="0">
              <a:buNone/>
            </a:pPr>
            <a:r>
              <a:rPr lang="en-GB" dirty="0">
                <a:solidFill>
                  <a:srgbClr val="FF0000"/>
                </a:solidFill>
              </a:rPr>
              <a:t>Questions To Ask</a:t>
            </a:r>
          </a:p>
          <a:p>
            <a:r>
              <a:rPr lang="en-GB" dirty="0"/>
              <a:t>What do you like to do online? What do you not like to do?</a:t>
            </a:r>
          </a:p>
          <a:p>
            <a:r>
              <a:rPr lang="en-GB" dirty="0"/>
              <a:t>What can you do if something makes you feel sad/ embarrassed or upset online?</a:t>
            </a:r>
          </a:p>
          <a:p>
            <a:r>
              <a:rPr lang="en-GB" dirty="0"/>
              <a:t>Who can help you if something ever worries or upsets you online?</a:t>
            </a:r>
          </a:p>
          <a:p>
            <a:r>
              <a:rPr lang="en-GB" dirty="0"/>
              <a:t>How can you ask for help? What would you say?</a:t>
            </a:r>
          </a:p>
        </p:txBody>
      </p:sp>
      <p:sp>
        <p:nvSpPr>
          <p:cNvPr id="6" name="Rectangle 3">
            <a:extLst>
              <a:ext uri="{FF2B5EF4-FFF2-40B4-BE49-F238E27FC236}">
                <a16:creationId xmlns:a16="http://schemas.microsoft.com/office/drawing/2014/main" id="{1784E357-5659-448D-BD3D-069B9DC2D398}"/>
              </a:ext>
            </a:extLst>
          </p:cNvPr>
          <p:cNvSpPr>
            <a:spLocks noChangeArrowheads="1"/>
          </p:cNvSpPr>
          <p:nvPr/>
        </p:nvSpPr>
        <p:spPr bwMode="auto">
          <a:xfrm>
            <a:off x="265113" y="1313654"/>
            <a:ext cx="11789546" cy="834814"/>
          </a:xfrm>
          <a:prstGeom prst="rect">
            <a:avLst/>
          </a:prstGeom>
          <a:solidFill>
            <a:srgbClr val="00B050"/>
          </a:solidFill>
          <a:ln>
            <a:noFill/>
          </a:ln>
          <a:effectLst/>
        </p:spPr>
        <p:txBody>
          <a:bodyPr vert="horz" wrap="square" lIns="0" tIns="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sz="2400" b="1" u="sng" dirty="0">
                <a:latin typeface="Kinetic Letters" panose="00000500000000000000" pitchFamily="50" charset="0"/>
              </a:rPr>
              <a:t>I can give examples of issues online that might make someone feel sad, worried, uncomfortable or frightened; I can give examples of how they might get help.</a:t>
            </a:r>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1318959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0" y="0"/>
            <a:ext cx="10515600" cy="1325563"/>
          </a:xfrm>
        </p:spPr>
        <p:txBody>
          <a:bodyPr/>
          <a:lstStyle/>
          <a:p>
            <a:r>
              <a:rPr lang="en-GB" dirty="0"/>
              <a:t>Privacy and Security</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133165" y="985421"/>
            <a:ext cx="11220635" cy="5191542"/>
          </a:xfrm>
        </p:spPr>
        <p:txBody>
          <a:bodyPr>
            <a:normAutofit lnSpcReduction="10000"/>
          </a:bodyPr>
          <a:lstStyle/>
          <a:p>
            <a:pPr marL="0" indent="0">
              <a:buNone/>
            </a:pPr>
            <a:r>
              <a:rPr lang="en-GB" b="1" u="sng" dirty="0"/>
              <a:t>I can explain how some people may have devices in their homes connected to the internet and give examples (e.g. lights, fridges, toys, televisions).</a:t>
            </a:r>
            <a:br>
              <a:rPr lang="en-GB" dirty="0"/>
            </a:br>
            <a:br>
              <a:rPr lang="en-GB" dirty="0"/>
            </a:br>
            <a:r>
              <a:rPr lang="en-GB" dirty="0">
                <a:solidFill>
                  <a:srgbClr val="FF0000"/>
                </a:solidFill>
              </a:rPr>
              <a:t>Questions to ask</a:t>
            </a:r>
          </a:p>
          <a:p>
            <a:r>
              <a:rPr lang="en-GB" dirty="0"/>
              <a:t>What are the features of a connected device?</a:t>
            </a:r>
          </a:p>
          <a:p>
            <a:r>
              <a:rPr lang="en-GB" dirty="0"/>
              <a:t>Where might you find connected devices…</a:t>
            </a:r>
          </a:p>
          <a:p>
            <a:pPr marL="0" indent="0">
              <a:buNone/>
            </a:pPr>
            <a:r>
              <a:rPr lang="en-GB" dirty="0"/>
              <a:t>              … at home?</a:t>
            </a:r>
          </a:p>
          <a:p>
            <a:pPr marL="0" indent="0">
              <a:buNone/>
            </a:pPr>
            <a:r>
              <a:rPr lang="en-GB" dirty="0"/>
              <a:t>              … at school?</a:t>
            </a:r>
          </a:p>
          <a:p>
            <a:pPr marL="0" indent="0">
              <a:buNone/>
            </a:pPr>
            <a:r>
              <a:rPr lang="en-GB" dirty="0"/>
              <a:t>              … in public?</a:t>
            </a:r>
          </a:p>
          <a:p>
            <a:r>
              <a:rPr lang="en-GB" dirty="0"/>
              <a:t>What are the benefits of using connected devices in their home?</a:t>
            </a:r>
          </a:p>
          <a:p>
            <a:r>
              <a:rPr lang="en-GB" dirty="0"/>
              <a:t>Can you think of any disadvantages to using connected devices?</a:t>
            </a:r>
          </a:p>
        </p:txBody>
      </p:sp>
    </p:spTree>
    <p:extLst>
      <p:ext uri="{BB962C8B-B14F-4D97-AF65-F5344CB8AC3E}">
        <p14:creationId xmlns:p14="http://schemas.microsoft.com/office/powerpoint/2010/main" val="819499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E1EC-1162-4AA0-BCE7-200485307D1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43DECD8-C90F-4D69-B7EA-99C61BB5D9C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037029E-01FC-4233-ADB1-F27388E60E38}"/>
              </a:ext>
            </a:extLst>
          </p:cNvPr>
          <p:cNvPicPr>
            <a:picLocks noChangeAspect="1"/>
          </p:cNvPicPr>
          <p:nvPr/>
        </p:nvPicPr>
        <p:blipFill>
          <a:blip r:embed="rId2"/>
          <a:stretch>
            <a:fillRect/>
          </a:stretch>
        </p:blipFill>
        <p:spPr>
          <a:xfrm>
            <a:off x="0" y="566392"/>
            <a:ext cx="12192000" cy="5725216"/>
          </a:xfrm>
          <a:prstGeom prst="rect">
            <a:avLst/>
          </a:prstGeom>
        </p:spPr>
      </p:pic>
    </p:spTree>
    <p:extLst>
      <p:ext uri="{BB962C8B-B14F-4D97-AF65-F5344CB8AC3E}">
        <p14:creationId xmlns:p14="http://schemas.microsoft.com/office/powerpoint/2010/main" val="3038703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0" y="0"/>
            <a:ext cx="10515600" cy="1325563"/>
          </a:xfrm>
        </p:spPr>
        <p:txBody>
          <a:bodyPr/>
          <a:lstStyle/>
          <a:p>
            <a:r>
              <a:rPr lang="en-GB" dirty="0"/>
              <a:t>Copyright and ownership</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257452" y="1154097"/>
            <a:ext cx="11096348" cy="5022866"/>
          </a:xfrm>
        </p:spPr>
        <p:txBody>
          <a:bodyPr>
            <a:normAutofit fontScale="70000" lnSpcReduction="20000"/>
          </a:bodyPr>
          <a:lstStyle/>
          <a:p>
            <a:pPr marL="0" indent="0">
              <a:buNone/>
            </a:pPr>
            <a:r>
              <a:rPr lang="en-GB" b="1" u="sng" dirty="0"/>
              <a:t>I can recognise that content on the internet may belong to other people.</a:t>
            </a:r>
          </a:p>
          <a:p>
            <a:pPr marL="0" indent="0">
              <a:buNone/>
            </a:pPr>
            <a:br>
              <a:rPr lang="en-GB" dirty="0"/>
            </a:br>
            <a:r>
              <a:rPr lang="en-GB" dirty="0">
                <a:solidFill>
                  <a:srgbClr val="FF0000"/>
                </a:solidFill>
              </a:rPr>
              <a:t>Questions to ask</a:t>
            </a:r>
          </a:p>
          <a:p>
            <a:r>
              <a:rPr lang="en-GB" dirty="0"/>
              <a:t>How do you show someone that your work belongs to you?</a:t>
            </a:r>
          </a:p>
          <a:p>
            <a:r>
              <a:rPr lang="en-GB" dirty="0"/>
              <a:t>If someone’s work isn’t named, can you claim it as yours? Why/why not?</a:t>
            </a:r>
          </a:p>
          <a:p>
            <a:r>
              <a:rPr lang="en-GB" dirty="0"/>
              <a:t>If I made a copy of your work, would it now be my work?</a:t>
            </a:r>
          </a:p>
          <a:p>
            <a:r>
              <a:rPr lang="en-GB" dirty="0"/>
              <a:t>(Show search engine results) Do these things belong to the search engine? Why/why not?</a:t>
            </a:r>
          </a:p>
          <a:p>
            <a:r>
              <a:rPr lang="en-GB" dirty="0"/>
              <a:t>(Show suitable website) Who owns this website? </a:t>
            </a:r>
          </a:p>
          <a:p>
            <a:pPr lvl="1"/>
            <a:r>
              <a:rPr lang="en-GB" dirty="0"/>
              <a:t>How could we find out?</a:t>
            </a:r>
          </a:p>
          <a:p>
            <a:pPr lvl="1"/>
            <a:r>
              <a:rPr lang="en-GB" dirty="0"/>
              <a:t>Who made the pictures/photos?</a:t>
            </a:r>
          </a:p>
          <a:p>
            <a:pPr lvl="1"/>
            <a:r>
              <a:rPr lang="en-GB" dirty="0"/>
              <a:t>Who wrote the text?</a:t>
            </a:r>
          </a:p>
          <a:p>
            <a:pPr lvl="1"/>
            <a:r>
              <a:rPr lang="en-GB" dirty="0"/>
              <a:t>Who owns those elements?</a:t>
            </a:r>
          </a:p>
          <a:p>
            <a:r>
              <a:rPr lang="en-GB" dirty="0"/>
              <a:t>How do we show who things belong to online?</a:t>
            </a:r>
          </a:p>
          <a:p>
            <a:r>
              <a:rPr lang="en-GB" dirty="0"/>
              <a:t>What do you need to do if you want to use someone else’s online content (photos, videos, text, etc.)?</a:t>
            </a:r>
          </a:p>
          <a:p>
            <a:r>
              <a:rPr lang="en-GB" dirty="0"/>
              <a:t>If you can’t see who owns something online, can you use it?</a:t>
            </a:r>
          </a:p>
        </p:txBody>
      </p:sp>
    </p:spTree>
    <p:extLst>
      <p:ext uri="{BB962C8B-B14F-4D97-AF65-F5344CB8AC3E}">
        <p14:creationId xmlns:p14="http://schemas.microsoft.com/office/powerpoint/2010/main" val="3622470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12F-DE2F-4F12-A0A0-9FBE7DFF88C3}"/>
              </a:ext>
            </a:extLst>
          </p:cNvPr>
          <p:cNvSpPr>
            <a:spLocks noGrp="1"/>
          </p:cNvSpPr>
          <p:nvPr>
            <p:ph type="title"/>
          </p:nvPr>
        </p:nvSpPr>
        <p:spPr>
          <a:xfrm>
            <a:off x="0" y="0"/>
            <a:ext cx="10515600" cy="1325563"/>
          </a:xfrm>
        </p:spPr>
        <p:txBody>
          <a:bodyPr/>
          <a:lstStyle/>
          <a:p>
            <a:r>
              <a:rPr lang="en-GB" dirty="0"/>
              <a:t>Copyright and ownership</a:t>
            </a:r>
          </a:p>
        </p:txBody>
      </p:sp>
      <p:sp>
        <p:nvSpPr>
          <p:cNvPr id="3" name="Content Placeholder 2">
            <a:extLst>
              <a:ext uri="{FF2B5EF4-FFF2-40B4-BE49-F238E27FC236}">
                <a16:creationId xmlns:a16="http://schemas.microsoft.com/office/drawing/2014/main" id="{674534AD-DB7A-4055-B299-78B7CA228889}"/>
              </a:ext>
            </a:extLst>
          </p:cNvPr>
          <p:cNvSpPr>
            <a:spLocks noGrp="1"/>
          </p:cNvSpPr>
          <p:nvPr>
            <p:ph idx="1"/>
          </p:nvPr>
        </p:nvSpPr>
        <p:spPr>
          <a:xfrm>
            <a:off x="257452" y="1154097"/>
            <a:ext cx="11096348" cy="5022866"/>
          </a:xfrm>
        </p:spPr>
        <p:txBody>
          <a:bodyPr>
            <a:normAutofit fontScale="70000" lnSpcReduction="20000"/>
          </a:bodyPr>
          <a:lstStyle/>
          <a:p>
            <a:pPr marL="0" indent="0">
              <a:buNone/>
            </a:pPr>
            <a:r>
              <a:rPr lang="en-GB" b="1" u="sng" dirty="0"/>
              <a:t>I can describe why other people’s work belongs to them</a:t>
            </a:r>
          </a:p>
          <a:p>
            <a:pPr marL="0" indent="0">
              <a:buNone/>
            </a:pPr>
            <a:br>
              <a:rPr lang="en-GB" dirty="0"/>
            </a:br>
            <a:r>
              <a:rPr lang="en-GB" dirty="0">
                <a:solidFill>
                  <a:srgbClr val="FF0000"/>
                </a:solidFill>
              </a:rPr>
              <a:t>Questions to ask</a:t>
            </a:r>
          </a:p>
          <a:p>
            <a:r>
              <a:rPr lang="en-GB" dirty="0"/>
              <a:t>How do you show someone that your work belongs to you?</a:t>
            </a:r>
          </a:p>
          <a:p>
            <a:r>
              <a:rPr lang="en-GB" dirty="0"/>
              <a:t>If someone’s work isn’t named, can you claim it as yours? Why/why not?</a:t>
            </a:r>
          </a:p>
          <a:p>
            <a:r>
              <a:rPr lang="en-GB" dirty="0"/>
              <a:t>If I made a copy of your work, would it now be my work?</a:t>
            </a:r>
          </a:p>
          <a:p>
            <a:r>
              <a:rPr lang="en-GB" dirty="0"/>
              <a:t>(Show search engine results) Do these things belong to the search engine? Why/why not?</a:t>
            </a:r>
          </a:p>
          <a:p>
            <a:r>
              <a:rPr lang="en-GB" dirty="0"/>
              <a:t>(Show suitable website) Who owns this website? </a:t>
            </a:r>
          </a:p>
          <a:p>
            <a:pPr lvl="1"/>
            <a:r>
              <a:rPr lang="en-GB" dirty="0"/>
              <a:t>How could we find out?</a:t>
            </a:r>
          </a:p>
          <a:p>
            <a:pPr lvl="1"/>
            <a:r>
              <a:rPr lang="en-GB" dirty="0"/>
              <a:t>Who made the pictures/photos?</a:t>
            </a:r>
          </a:p>
          <a:p>
            <a:pPr lvl="1"/>
            <a:r>
              <a:rPr lang="en-GB" dirty="0"/>
              <a:t>Who wrote the text?</a:t>
            </a:r>
          </a:p>
          <a:p>
            <a:pPr lvl="1"/>
            <a:r>
              <a:rPr lang="en-GB" dirty="0"/>
              <a:t>Who owns those elements?</a:t>
            </a:r>
          </a:p>
          <a:p>
            <a:r>
              <a:rPr lang="en-GB" dirty="0"/>
              <a:t>How do we show who things belong to online?</a:t>
            </a:r>
          </a:p>
          <a:p>
            <a:r>
              <a:rPr lang="en-GB" dirty="0"/>
              <a:t>What do you need to do if you want to use someone else’s online content (photos, videos, text, etc.)?</a:t>
            </a:r>
          </a:p>
          <a:p>
            <a:r>
              <a:rPr lang="en-GB" dirty="0"/>
              <a:t>If you can’t see who owns something online, can you use it?</a:t>
            </a:r>
          </a:p>
        </p:txBody>
      </p:sp>
    </p:spTree>
    <p:extLst>
      <p:ext uri="{BB962C8B-B14F-4D97-AF65-F5344CB8AC3E}">
        <p14:creationId xmlns:p14="http://schemas.microsoft.com/office/powerpoint/2010/main" val="1123329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0F2A-FBE9-4AA3-A8E6-ADBB657861F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A24F16-8823-4FF6-AE10-213C3237D51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91D5EAB-2722-4877-BCEC-0D7C6BAAEE11}"/>
              </a:ext>
            </a:extLst>
          </p:cNvPr>
          <p:cNvPicPr>
            <a:picLocks noChangeAspect="1"/>
          </p:cNvPicPr>
          <p:nvPr/>
        </p:nvPicPr>
        <p:blipFill>
          <a:blip r:embed="rId2"/>
          <a:stretch>
            <a:fillRect/>
          </a:stretch>
        </p:blipFill>
        <p:spPr>
          <a:xfrm>
            <a:off x="0" y="673383"/>
            <a:ext cx="12192000" cy="5511233"/>
          </a:xfrm>
          <a:prstGeom prst="rect">
            <a:avLst/>
          </a:prstGeom>
        </p:spPr>
      </p:pic>
    </p:spTree>
    <p:extLst>
      <p:ext uri="{BB962C8B-B14F-4D97-AF65-F5344CB8AC3E}">
        <p14:creationId xmlns:p14="http://schemas.microsoft.com/office/powerpoint/2010/main" val="2657193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7BD7-3FD4-46E3-8AA1-76F3114BEB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C7D8AE3-69C5-475D-8AD4-5C184034B95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B15729F-1317-45B8-8F1F-442A09F85147}"/>
              </a:ext>
            </a:extLst>
          </p:cNvPr>
          <p:cNvPicPr>
            <a:picLocks noChangeAspect="1"/>
          </p:cNvPicPr>
          <p:nvPr/>
        </p:nvPicPr>
        <p:blipFill>
          <a:blip r:embed="rId2"/>
          <a:stretch>
            <a:fillRect/>
          </a:stretch>
        </p:blipFill>
        <p:spPr>
          <a:xfrm>
            <a:off x="0" y="786202"/>
            <a:ext cx="12192000" cy="5285595"/>
          </a:xfrm>
          <a:prstGeom prst="rect">
            <a:avLst/>
          </a:prstGeom>
        </p:spPr>
      </p:pic>
    </p:spTree>
    <p:extLst>
      <p:ext uri="{BB962C8B-B14F-4D97-AF65-F5344CB8AC3E}">
        <p14:creationId xmlns:p14="http://schemas.microsoft.com/office/powerpoint/2010/main" val="347444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2E2F-F1BC-4B32-8475-4AB695CA625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0BF4DB2-ED3E-4A4D-A9F6-6178C5BEBD2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BEF3D05-5ACF-47F4-8833-C2C8C7C3B530}"/>
              </a:ext>
            </a:extLst>
          </p:cNvPr>
          <p:cNvPicPr>
            <a:picLocks noChangeAspect="1"/>
          </p:cNvPicPr>
          <p:nvPr/>
        </p:nvPicPr>
        <p:blipFill>
          <a:blip r:embed="rId2"/>
          <a:stretch>
            <a:fillRect/>
          </a:stretch>
        </p:blipFill>
        <p:spPr>
          <a:xfrm>
            <a:off x="0" y="562405"/>
            <a:ext cx="12192000" cy="5733190"/>
          </a:xfrm>
          <a:prstGeom prst="rect">
            <a:avLst/>
          </a:prstGeom>
        </p:spPr>
      </p:pic>
    </p:spTree>
    <p:extLst>
      <p:ext uri="{BB962C8B-B14F-4D97-AF65-F5344CB8AC3E}">
        <p14:creationId xmlns:p14="http://schemas.microsoft.com/office/powerpoint/2010/main" val="11094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1C7-F5E4-4E46-A81D-41CA68F673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EC5A1D-818A-4D9F-965F-947CD790C7A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2111D4D-0DD5-4406-9D4C-4AF6C43AFAE1}"/>
              </a:ext>
            </a:extLst>
          </p:cNvPr>
          <p:cNvPicPr>
            <a:picLocks noChangeAspect="1"/>
          </p:cNvPicPr>
          <p:nvPr/>
        </p:nvPicPr>
        <p:blipFill>
          <a:blip r:embed="rId2"/>
          <a:stretch>
            <a:fillRect/>
          </a:stretch>
        </p:blipFill>
        <p:spPr>
          <a:xfrm>
            <a:off x="0" y="656277"/>
            <a:ext cx="12192000" cy="5545445"/>
          </a:xfrm>
          <a:prstGeom prst="rect">
            <a:avLst/>
          </a:prstGeom>
        </p:spPr>
      </p:pic>
    </p:spTree>
    <p:extLst>
      <p:ext uri="{BB962C8B-B14F-4D97-AF65-F5344CB8AC3E}">
        <p14:creationId xmlns:p14="http://schemas.microsoft.com/office/powerpoint/2010/main" val="7225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112713" y="18255"/>
            <a:ext cx="10515600" cy="1325563"/>
          </a:xfrm>
        </p:spPr>
        <p:txBody>
          <a:bodyPr/>
          <a:lstStyle/>
          <a:p>
            <a:r>
              <a:rPr lang="en-GB" dirty="0"/>
              <a:t>Online Relationships</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362027" y="985422"/>
            <a:ext cx="10991773" cy="5191542"/>
          </a:xfrm>
        </p:spPr>
        <p:txBody>
          <a:bodyPr>
            <a:normAutofit fontScale="77500" lnSpcReduction="20000"/>
          </a:bodyPr>
          <a:lstStyle/>
          <a:p>
            <a:pPr marL="0" indent="0">
              <a:buNone/>
            </a:pPr>
            <a:r>
              <a:rPr lang="en-GB" b="1" u="sng" dirty="0"/>
              <a:t>I can give examples of how someone might use technology to communicate with others they don’t also know offline and explain why this might be risky. (e.g. email, online gaming, a pen-pal in another school / country).</a:t>
            </a:r>
          </a:p>
          <a:p>
            <a:pPr marL="0" indent="0">
              <a:buNone/>
            </a:pPr>
            <a:endParaRPr lang="en-GB" b="1" u="sng" dirty="0"/>
          </a:p>
          <a:p>
            <a:pPr marL="0" indent="0">
              <a:buNone/>
            </a:pPr>
            <a:r>
              <a:rPr lang="en-GB" b="1" dirty="0">
                <a:solidFill>
                  <a:srgbClr val="FF0000"/>
                </a:solidFill>
              </a:rPr>
              <a:t>Questions To Ask</a:t>
            </a:r>
          </a:p>
          <a:p>
            <a:r>
              <a:rPr lang="en-GB" dirty="0"/>
              <a:t>What does online mean?  What does offline mean?</a:t>
            </a:r>
          </a:p>
          <a:p>
            <a:r>
              <a:rPr lang="en-GB" dirty="0"/>
              <a:t>Why might someone want to communicate online with someone they already know offline?</a:t>
            </a:r>
          </a:p>
          <a:p>
            <a:r>
              <a:rPr lang="en-GB" dirty="0"/>
              <a:t>Why might someone want to do this? What would be good about this?</a:t>
            </a:r>
          </a:p>
          <a:p>
            <a:r>
              <a:rPr lang="en-GB" dirty="0"/>
              <a:t>Can you think of any problems this might cause?</a:t>
            </a:r>
          </a:p>
          <a:p>
            <a:r>
              <a:rPr lang="en-GB" dirty="0"/>
              <a:t>What might they be?</a:t>
            </a:r>
          </a:p>
          <a:p>
            <a:r>
              <a:rPr lang="en-GB" dirty="0"/>
              <a:t>Is it sometimes ok to communicate with people you don’t know online?</a:t>
            </a:r>
          </a:p>
          <a:p>
            <a:r>
              <a:rPr lang="en-GB" dirty="0"/>
              <a:t>How would you check whether it was ok or not?</a:t>
            </a:r>
          </a:p>
          <a:p>
            <a:r>
              <a:rPr lang="en-GB" dirty="0"/>
              <a:t>What are the things you need to think about to stay safe when communicating with people you don’t know well?</a:t>
            </a:r>
          </a:p>
          <a:p>
            <a:pPr marL="0" indent="0">
              <a:buNone/>
            </a:pPr>
            <a:endParaRPr lang="en-GB" dirty="0"/>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45539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112713" y="18255"/>
            <a:ext cx="10515600" cy="1325563"/>
          </a:xfrm>
        </p:spPr>
        <p:txBody>
          <a:bodyPr/>
          <a:lstStyle/>
          <a:p>
            <a:r>
              <a:rPr lang="en-GB" dirty="0"/>
              <a:t>Online Relationships</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362027" y="985422"/>
            <a:ext cx="10991773" cy="5191542"/>
          </a:xfrm>
        </p:spPr>
        <p:txBody>
          <a:bodyPr>
            <a:normAutofit fontScale="62500" lnSpcReduction="20000"/>
          </a:bodyPr>
          <a:lstStyle/>
          <a:p>
            <a:pPr marL="0" indent="0">
              <a:buNone/>
            </a:pPr>
            <a:r>
              <a:rPr lang="en-GB" b="1" u="sng" dirty="0"/>
              <a:t>I can explain who I should ask before sharing things about myself or others online.</a:t>
            </a:r>
          </a:p>
          <a:p>
            <a:pPr marL="0" indent="0">
              <a:buNone/>
            </a:pPr>
            <a:r>
              <a:rPr lang="en-GB" b="1" dirty="0">
                <a:solidFill>
                  <a:srgbClr val="FF0000"/>
                </a:solidFill>
              </a:rPr>
              <a:t>Questions To Ask</a:t>
            </a:r>
          </a:p>
          <a:p>
            <a:r>
              <a:rPr lang="en-GB" dirty="0"/>
              <a:t>What kinds of things do you share online?</a:t>
            </a:r>
          </a:p>
          <a:p>
            <a:r>
              <a:rPr lang="en-GB" dirty="0"/>
              <a:t>Do you have consent to share these things about yourself?</a:t>
            </a:r>
          </a:p>
          <a:p>
            <a:r>
              <a:rPr lang="en-GB" dirty="0"/>
              <a:t>Do you have consent to share these things about others?</a:t>
            </a:r>
          </a:p>
          <a:p>
            <a:r>
              <a:rPr lang="en-GB" dirty="0"/>
              <a:t>Who do you have to ask permission to do certain things?</a:t>
            </a:r>
          </a:p>
          <a:p>
            <a:r>
              <a:rPr lang="en-GB" dirty="0"/>
              <a:t>Why should you ask permission before you do certain things?  What might happen if you don’t?</a:t>
            </a:r>
          </a:p>
          <a:p>
            <a:r>
              <a:rPr lang="en-GB" dirty="0"/>
              <a:t>Can you give examples of when you might have to ask permission before you do something online or when using technology?</a:t>
            </a:r>
          </a:p>
          <a:p>
            <a:r>
              <a:rPr lang="en-GB" dirty="0"/>
              <a:t>What might happen if you do not ask permission before sharing things about others online using technology?</a:t>
            </a:r>
          </a:p>
          <a:p>
            <a:r>
              <a:rPr lang="en-GB" dirty="0"/>
              <a:t>Should people ask for your permission too before they share things about you?</a:t>
            </a:r>
          </a:p>
          <a:p>
            <a:r>
              <a:rPr lang="en-GB" dirty="0"/>
              <a:t>Do you always have to give permission if you are asked? </a:t>
            </a:r>
          </a:p>
          <a:p>
            <a:r>
              <a:rPr lang="en-GB" dirty="0"/>
              <a:t>Can you give examples of when you might not give permission online or before using technology?</a:t>
            </a:r>
          </a:p>
          <a:p>
            <a:r>
              <a:rPr lang="en-GB" dirty="0"/>
              <a:t>How could you deny permission or say ‘no’ politely?</a:t>
            </a:r>
          </a:p>
          <a:p>
            <a:r>
              <a:rPr lang="en-GB" dirty="0"/>
              <a:t>Who is a trusted adult?</a:t>
            </a:r>
          </a:p>
          <a:p>
            <a:r>
              <a:rPr lang="en-GB" dirty="0"/>
              <a:t>Can you identify who could help you in school and at home if something is posted without your consent?</a:t>
            </a:r>
          </a:p>
          <a:p>
            <a:pPr marL="0" indent="0">
              <a:buNone/>
            </a:pPr>
            <a:endParaRPr lang="en-GB" dirty="0"/>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7809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8A18-727E-4AE5-BE4D-224E175AF38F}"/>
              </a:ext>
            </a:extLst>
          </p:cNvPr>
          <p:cNvSpPr>
            <a:spLocks noGrp="1"/>
          </p:cNvSpPr>
          <p:nvPr>
            <p:ph type="title"/>
          </p:nvPr>
        </p:nvSpPr>
        <p:spPr>
          <a:xfrm>
            <a:off x="112713" y="18255"/>
            <a:ext cx="10515600" cy="1325563"/>
          </a:xfrm>
        </p:spPr>
        <p:txBody>
          <a:bodyPr/>
          <a:lstStyle/>
          <a:p>
            <a:r>
              <a:rPr lang="en-GB" dirty="0"/>
              <a:t>Online Relationships</a:t>
            </a:r>
          </a:p>
        </p:txBody>
      </p:sp>
      <p:sp>
        <p:nvSpPr>
          <p:cNvPr id="3" name="Content Placeholder 2">
            <a:extLst>
              <a:ext uri="{FF2B5EF4-FFF2-40B4-BE49-F238E27FC236}">
                <a16:creationId xmlns:a16="http://schemas.microsoft.com/office/drawing/2014/main" id="{D6E46BD1-6DB7-4B72-A8F6-569B6140E219}"/>
              </a:ext>
            </a:extLst>
          </p:cNvPr>
          <p:cNvSpPr>
            <a:spLocks noGrp="1"/>
          </p:cNvSpPr>
          <p:nvPr>
            <p:ph idx="1"/>
          </p:nvPr>
        </p:nvSpPr>
        <p:spPr>
          <a:xfrm>
            <a:off x="362027" y="985422"/>
            <a:ext cx="10991773" cy="5191542"/>
          </a:xfrm>
        </p:spPr>
        <p:txBody>
          <a:bodyPr>
            <a:normAutofit fontScale="70000" lnSpcReduction="20000"/>
          </a:bodyPr>
          <a:lstStyle/>
          <a:p>
            <a:pPr marL="0" indent="0">
              <a:buNone/>
            </a:pPr>
            <a:r>
              <a:rPr lang="en-GB" sz="3800" b="1" u="sng" dirty="0"/>
              <a:t>I can describe different ways to ask for, give, or deny my permission online and can identify who can help me if I am not sure.</a:t>
            </a:r>
          </a:p>
          <a:p>
            <a:pPr marL="0" indent="0">
              <a:buNone/>
            </a:pPr>
            <a:br>
              <a:rPr lang="en-GB" dirty="0"/>
            </a:br>
            <a:r>
              <a:rPr lang="en-GB" b="1" dirty="0">
                <a:solidFill>
                  <a:srgbClr val="FF0000"/>
                </a:solidFill>
              </a:rPr>
              <a:t>Questions To Ask</a:t>
            </a:r>
          </a:p>
          <a:p>
            <a:r>
              <a:rPr lang="en-GB" dirty="0"/>
              <a:t>What kinds of things do you have to ask if you are allowed to do before you do them?</a:t>
            </a:r>
          </a:p>
          <a:p>
            <a:r>
              <a:rPr lang="en-GB" dirty="0"/>
              <a:t>Who do you have to ask permission to do certain things?</a:t>
            </a:r>
          </a:p>
          <a:p>
            <a:r>
              <a:rPr lang="en-GB" dirty="0"/>
              <a:t>Why should you ask permission before you do certain things?  What might happen if you don’t?</a:t>
            </a:r>
          </a:p>
          <a:p>
            <a:r>
              <a:rPr lang="en-GB" dirty="0"/>
              <a:t>Can you give examples of when you might have to ask permission before you do something online or when using technology?</a:t>
            </a:r>
          </a:p>
          <a:p>
            <a:r>
              <a:rPr lang="en-GB" dirty="0"/>
              <a:t>What might happen if you do not ask permission before using technology?</a:t>
            </a:r>
          </a:p>
          <a:p>
            <a:r>
              <a:rPr lang="en-GB" dirty="0"/>
              <a:t>Should people ask for your permission too?</a:t>
            </a:r>
          </a:p>
          <a:p>
            <a:r>
              <a:rPr lang="en-GB" dirty="0"/>
              <a:t>Do you always have to give permission if you are asked? </a:t>
            </a:r>
          </a:p>
          <a:p>
            <a:r>
              <a:rPr lang="en-GB" dirty="0"/>
              <a:t>Can you give examples of when you might not give permission online or before using technology?</a:t>
            </a:r>
          </a:p>
          <a:p>
            <a:r>
              <a:rPr lang="en-GB" dirty="0"/>
              <a:t>How could you deny permission or say ‘no’ politely?</a:t>
            </a:r>
          </a:p>
          <a:p>
            <a:pPr marL="0" indent="0">
              <a:buNone/>
            </a:pPr>
            <a:endParaRPr lang="en-GB" dirty="0"/>
          </a:p>
        </p:txBody>
      </p:sp>
      <p:sp>
        <p:nvSpPr>
          <p:cNvPr id="7" name="AutoShape 4" descr="https://projectevolve.co.uk/assets/strands/self-image-and-identity-1.svg">
            <a:extLst>
              <a:ext uri="{FF2B5EF4-FFF2-40B4-BE49-F238E27FC236}">
                <a16:creationId xmlns:a16="http://schemas.microsoft.com/office/drawing/2014/main" id="{E8445470-A15D-4916-AFB6-2C85CE69DDB6}"/>
              </a:ext>
            </a:extLst>
          </p:cNvPr>
          <p:cNvSpPr>
            <a:spLocks noChangeAspect="1" noChangeArrowheads="1"/>
          </p:cNvSpPr>
          <p:nvPr/>
        </p:nvSpPr>
        <p:spPr bwMode="auto">
          <a:xfrm>
            <a:off x="112713" y="-1762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Kinetic Letters" panose="00000500000000000000" pitchFamily="50" charset="0"/>
            </a:endParaRPr>
          </a:p>
        </p:txBody>
      </p:sp>
    </p:spTree>
    <p:extLst>
      <p:ext uri="{BB962C8B-B14F-4D97-AF65-F5344CB8AC3E}">
        <p14:creationId xmlns:p14="http://schemas.microsoft.com/office/powerpoint/2010/main" val="3166543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4882</TotalTime>
  <Words>4016</Words>
  <Application>Microsoft Office PowerPoint</Application>
  <PresentationFormat>Widescreen</PresentationFormat>
  <Paragraphs>328</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 Light</vt:lpstr>
      <vt:lpstr>Kinetic Letters</vt:lpstr>
      <vt:lpstr>Office Theme</vt:lpstr>
      <vt:lpstr>Online Safety – Starter tasks linked to progression of skills</vt:lpstr>
      <vt:lpstr>YEAR 2</vt:lpstr>
      <vt:lpstr>Self image and identity </vt:lpstr>
      <vt:lpstr>Self image and identity </vt:lpstr>
      <vt:lpstr>PowerPoint Presentation</vt:lpstr>
      <vt:lpstr>PowerPoint Presentation</vt:lpstr>
      <vt:lpstr>Online Relationships</vt:lpstr>
      <vt:lpstr>Online Relationships</vt:lpstr>
      <vt:lpstr>Online Relationships</vt:lpstr>
      <vt:lpstr>Online Relationships</vt:lpstr>
      <vt:lpstr>Online Relationships</vt:lpstr>
      <vt:lpstr>Online Relationships</vt:lpstr>
      <vt:lpstr>Online Relationships</vt:lpstr>
      <vt:lpstr>PowerPoint Presentation</vt:lpstr>
      <vt:lpstr>PowerPoint Presentation</vt:lpstr>
      <vt:lpstr>PowerPoint Presentation</vt:lpstr>
      <vt:lpstr>Online Reputation</vt:lpstr>
      <vt:lpstr>Online Reputation</vt:lpstr>
      <vt:lpstr>Online Reputation</vt:lpstr>
      <vt:lpstr>PowerPoint Presentation</vt:lpstr>
      <vt:lpstr>PowerPoint Presentation</vt:lpstr>
      <vt:lpstr>Online Bullying</vt:lpstr>
      <vt:lpstr>Online Bullying</vt:lpstr>
      <vt:lpstr>Online Bullying</vt:lpstr>
      <vt:lpstr>PowerPoint Presentation</vt:lpstr>
      <vt:lpstr>Manging Online Information</vt:lpstr>
      <vt:lpstr>Manging Online Information</vt:lpstr>
      <vt:lpstr>Manging Online Information</vt:lpstr>
      <vt:lpstr>Manging Online Information</vt:lpstr>
      <vt:lpstr>Manging Online Information</vt:lpstr>
      <vt:lpstr>PowerPoint Presentation</vt:lpstr>
      <vt:lpstr>PowerPoint Presentation</vt:lpstr>
      <vt:lpstr>PowerPoint Presentation</vt:lpstr>
      <vt:lpstr>PowerPoint Presentation</vt:lpstr>
      <vt:lpstr>Health, Wellbeing and lifestyle</vt:lpstr>
      <vt:lpstr>Health, Wellbeing and lifestyle</vt:lpstr>
      <vt:lpstr>Privacy and Security</vt:lpstr>
      <vt:lpstr>Privacy and Security</vt:lpstr>
      <vt:lpstr>Privacy and Security</vt:lpstr>
      <vt:lpstr>Privacy and Security</vt:lpstr>
      <vt:lpstr>PowerPoint Presentation</vt:lpstr>
      <vt:lpstr>Copyright and ownership</vt:lpstr>
      <vt:lpstr>Copyright and ownership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 Starter tasks linked to progression of skills</dc:title>
  <dc:creator>Ewan Hamilton</dc:creator>
  <cp:lastModifiedBy>LCopley</cp:lastModifiedBy>
  <cp:revision>38</cp:revision>
  <cp:lastPrinted>2024-01-25T12:00:00Z</cp:lastPrinted>
  <dcterms:created xsi:type="dcterms:W3CDTF">2023-11-23T16:40:42Z</dcterms:created>
  <dcterms:modified xsi:type="dcterms:W3CDTF">2024-01-25T12:00:18Z</dcterms:modified>
</cp:coreProperties>
</file>