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76" r:id="rId4"/>
    <p:sldId id="334" r:id="rId5"/>
    <p:sldId id="335" r:id="rId6"/>
    <p:sldId id="337" r:id="rId7"/>
    <p:sldId id="340" r:id="rId8"/>
    <p:sldId id="277" r:id="rId9"/>
    <p:sldId id="300" r:id="rId10"/>
    <p:sldId id="301" r:id="rId11"/>
    <p:sldId id="302" r:id="rId12"/>
    <p:sldId id="341" r:id="rId13"/>
    <p:sldId id="338" r:id="rId14"/>
    <p:sldId id="339" r:id="rId15"/>
    <p:sldId id="278" r:id="rId16"/>
    <p:sldId id="306" r:id="rId17"/>
    <p:sldId id="307" r:id="rId18"/>
    <p:sldId id="342" r:id="rId19"/>
    <p:sldId id="279" r:id="rId20"/>
    <p:sldId id="308" r:id="rId21"/>
    <p:sldId id="349" r:id="rId22"/>
    <p:sldId id="280" r:id="rId23"/>
    <p:sldId id="310" r:id="rId24"/>
    <p:sldId id="311" r:id="rId25"/>
    <p:sldId id="312" r:id="rId26"/>
    <p:sldId id="313" r:id="rId27"/>
    <p:sldId id="336" r:id="rId28"/>
    <p:sldId id="343" r:id="rId29"/>
    <p:sldId id="344" r:id="rId30"/>
    <p:sldId id="345" r:id="rId31"/>
    <p:sldId id="346" r:id="rId32"/>
    <p:sldId id="282" r:id="rId33"/>
    <p:sldId id="314" r:id="rId34"/>
    <p:sldId id="348" r:id="rId35"/>
    <p:sldId id="350" r:id="rId36"/>
    <p:sldId id="285" r:id="rId37"/>
    <p:sldId id="315" r:id="rId38"/>
    <p:sldId id="316" r:id="rId39"/>
    <p:sldId id="351" r:id="rId40"/>
    <p:sldId id="286" r:id="rId41"/>
    <p:sldId id="347" r:id="rId4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478B"/>
    <a:srgbClr val="09E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B3E1-9DA7-478F-862C-DFCDB06DB8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3BC01EC-50D9-4D5E-90C5-A738896BE9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7F1533A-A431-4CBF-90B4-8179189999D2}"/>
              </a:ext>
            </a:extLst>
          </p:cNvPr>
          <p:cNvSpPr>
            <a:spLocks noGrp="1"/>
          </p:cNvSpPr>
          <p:nvPr>
            <p:ph type="dt" sz="half" idx="10"/>
          </p:nvPr>
        </p:nvSpPr>
        <p:spPr/>
        <p:txBody>
          <a:bodyPr/>
          <a:lstStyle/>
          <a:p>
            <a:fld id="{7975399E-6E79-4058-B1C6-8DB9C849B185}" type="datetimeFigureOut">
              <a:rPr lang="en-GB" smtClean="0"/>
              <a:t>25/01/2024</a:t>
            </a:fld>
            <a:endParaRPr lang="en-GB"/>
          </a:p>
        </p:txBody>
      </p:sp>
      <p:sp>
        <p:nvSpPr>
          <p:cNvPr id="5" name="Footer Placeholder 4">
            <a:extLst>
              <a:ext uri="{FF2B5EF4-FFF2-40B4-BE49-F238E27FC236}">
                <a16:creationId xmlns:a16="http://schemas.microsoft.com/office/drawing/2014/main" id="{B28C62AF-D80E-4FF4-ADF6-5AB2F2B576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C0FD5A-BA3A-4E72-B614-E35517EDD463}"/>
              </a:ext>
            </a:extLst>
          </p:cNvPr>
          <p:cNvSpPr>
            <a:spLocks noGrp="1"/>
          </p:cNvSpPr>
          <p:nvPr>
            <p:ph type="sldNum" sz="quarter" idx="12"/>
          </p:nvPr>
        </p:nvSpPr>
        <p:spPr/>
        <p:txBody>
          <a:bodyPr/>
          <a:lstStyle/>
          <a:p>
            <a:fld id="{29310F82-B57C-4A00-BB50-8DCC6B4AB4CD}" type="slidenum">
              <a:rPr lang="en-GB" smtClean="0"/>
              <a:t>‹#›</a:t>
            </a:fld>
            <a:endParaRPr lang="en-GB"/>
          </a:p>
        </p:txBody>
      </p:sp>
    </p:spTree>
    <p:extLst>
      <p:ext uri="{BB962C8B-B14F-4D97-AF65-F5344CB8AC3E}">
        <p14:creationId xmlns:p14="http://schemas.microsoft.com/office/powerpoint/2010/main" val="3485893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59F87-7B64-4DF6-B9C6-129B7D8686D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62EAD5-6F1E-47C7-94E5-2C2A79C79B2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4590AC-6B11-4342-8E65-16B7C099542E}"/>
              </a:ext>
            </a:extLst>
          </p:cNvPr>
          <p:cNvSpPr>
            <a:spLocks noGrp="1"/>
          </p:cNvSpPr>
          <p:nvPr>
            <p:ph type="dt" sz="half" idx="10"/>
          </p:nvPr>
        </p:nvSpPr>
        <p:spPr/>
        <p:txBody>
          <a:bodyPr/>
          <a:lstStyle/>
          <a:p>
            <a:fld id="{7975399E-6E79-4058-B1C6-8DB9C849B185}" type="datetimeFigureOut">
              <a:rPr lang="en-GB" smtClean="0"/>
              <a:t>25/01/2024</a:t>
            </a:fld>
            <a:endParaRPr lang="en-GB"/>
          </a:p>
        </p:txBody>
      </p:sp>
      <p:sp>
        <p:nvSpPr>
          <p:cNvPr id="5" name="Footer Placeholder 4">
            <a:extLst>
              <a:ext uri="{FF2B5EF4-FFF2-40B4-BE49-F238E27FC236}">
                <a16:creationId xmlns:a16="http://schemas.microsoft.com/office/drawing/2014/main" id="{10F2C096-5CFA-4AF0-92F6-59A38117B8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2AFEC2-ED50-4376-8E87-EEEA1A4DB69C}"/>
              </a:ext>
            </a:extLst>
          </p:cNvPr>
          <p:cNvSpPr>
            <a:spLocks noGrp="1"/>
          </p:cNvSpPr>
          <p:nvPr>
            <p:ph type="sldNum" sz="quarter" idx="12"/>
          </p:nvPr>
        </p:nvSpPr>
        <p:spPr/>
        <p:txBody>
          <a:bodyPr/>
          <a:lstStyle/>
          <a:p>
            <a:fld id="{29310F82-B57C-4A00-BB50-8DCC6B4AB4CD}" type="slidenum">
              <a:rPr lang="en-GB" smtClean="0"/>
              <a:t>‹#›</a:t>
            </a:fld>
            <a:endParaRPr lang="en-GB"/>
          </a:p>
        </p:txBody>
      </p:sp>
    </p:spTree>
    <p:extLst>
      <p:ext uri="{BB962C8B-B14F-4D97-AF65-F5344CB8AC3E}">
        <p14:creationId xmlns:p14="http://schemas.microsoft.com/office/powerpoint/2010/main" val="3059459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40D1CA-A125-4B8B-BF3C-E694F7A0E5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97A123B-E5EC-4C10-9745-FF1E464FBB4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7E4CBB-E694-4ABF-9FB9-87F16BD276AB}"/>
              </a:ext>
            </a:extLst>
          </p:cNvPr>
          <p:cNvSpPr>
            <a:spLocks noGrp="1"/>
          </p:cNvSpPr>
          <p:nvPr>
            <p:ph type="dt" sz="half" idx="10"/>
          </p:nvPr>
        </p:nvSpPr>
        <p:spPr/>
        <p:txBody>
          <a:bodyPr/>
          <a:lstStyle/>
          <a:p>
            <a:fld id="{7975399E-6E79-4058-B1C6-8DB9C849B185}" type="datetimeFigureOut">
              <a:rPr lang="en-GB" smtClean="0"/>
              <a:t>25/01/2024</a:t>
            </a:fld>
            <a:endParaRPr lang="en-GB"/>
          </a:p>
        </p:txBody>
      </p:sp>
      <p:sp>
        <p:nvSpPr>
          <p:cNvPr id="5" name="Footer Placeholder 4">
            <a:extLst>
              <a:ext uri="{FF2B5EF4-FFF2-40B4-BE49-F238E27FC236}">
                <a16:creationId xmlns:a16="http://schemas.microsoft.com/office/drawing/2014/main" id="{37A58C19-E4AD-4BC8-8691-B1BC049013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5A48A4-FF2F-4374-A0B8-4CCC588D4FE5}"/>
              </a:ext>
            </a:extLst>
          </p:cNvPr>
          <p:cNvSpPr>
            <a:spLocks noGrp="1"/>
          </p:cNvSpPr>
          <p:nvPr>
            <p:ph type="sldNum" sz="quarter" idx="12"/>
          </p:nvPr>
        </p:nvSpPr>
        <p:spPr/>
        <p:txBody>
          <a:bodyPr/>
          <a:lstStyle/>
          <a:p>
            <a:fld id="{29310F82-B57C-4A00-BB50-8DCC6B4AB4CD}" type="slidenum">
              <a:rPr lang="en-GB" smtClean="0"/>
              <a:t>‹#›</a:t>
            </a:fld>
            <a:endParaRPr lang="en-GB"/>
          </a:p>
        </p:txBody>
      </p:sp>
    </p:spTree>
    <p:extLst>
      <p:ext uri="{BB962C8B-B14F-4D97-AF65-F5344CB8AC3E}">
        <p14:creationId xmlns:p14="http://schemas.microsoft.com/office/powerpoint/2010/main" val="3161027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07988-1E4A-451A-95B9-361C0B94A5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A65740-CBF9-4D30-8A62-B4C8642F7FB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2158A0-AA4A-4B0B-9F2D-5CEBE60A2198}"/>
              </a:ext>
            </a:extLst>
          </p:cNvPr>
          <p:cNvSpPr>
            <a:spLocks noGrp="1"/>
          </p:cNvSpPr>
          <p:nvPr>
            <p:ph type="dt" sz="half" idx="10"/>
          </p:nvPr>
        </p:nvSpPr>
        <p:spPr/>
        <p:txBody>
          <a:bodyPr/>
          <a:lstStyle/>
          <a:p>
            <a:fld id="{7975399E-6E79-4058-B1C6-8DB9C849B185}" type="datetimeFigureOut">
              <a:rPr lang="en-GB" smtClean="0"/>
              <a:t>25/01/2024</a:t>
            </a:fld>
            <a:endParaRPr lang="en-GB"/>
          </a:p>
        </p:txBody>
      </p:sp>
      <p:sp>
        <p:nvSpPr>
          <p:cNvPr id="5" name="Footer Placeholder 4">
            <a:extLst>
              <a:ext uri="{FF2B5EF4-FFF2-40B4-BE49-F238E27FC236}">
                <a16:creationId xmlns:a16="http://schemas.microsoft.com/office/drawing/2014/main" id="{1D4BEBBC-5A9D-47C5-9C57-40F95BCC1B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61C1BE-48AA-4B22-86EA-FDC231EDAA21}"/>
              </a:ext>
            </a:extLst>
          </p:cNvPr>
          <p:cNvSpPr>
            <a:spLocks noGrp="1"/>
          </p:cNvSpPr>
          <p:nvPr>
            <p:ph type="sldNum" sz="quarter" idx="12"/>
          </p:nvPr>
        </p:nvSpPr>
        <p:spPr/>
        <p:txBody>
          <a:bodyPr/>
          <a:lstStyle/>
          <a:p>
            <a:fld id="{29310F82-B57C-4A00-BB50-8DCC6B4AB4CD}" type="slidenum">
              <a:rPr lang="en-GB" smtClean="0"/>
              <a:t>‹#›</a:t>
            </a:fld>
            <a:endParaRPr lang="en-GB"/>
          </a:p>
        </p:txBody>
      </p:sp>
    </p:spTree>
    <p:extLst>
      <p:ext uri="{BB962C8B-B14F-4D97-AF65-F5344CB8AC3E}">
        <p14:creationId xmlns:p14="http://schemas.microsoft.com/office/powerpoint/2010/main" val="2960038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D5196-02C2-4190-8965-800025D9C6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EC3E1D-D766-4413-A87B-633CCFCBC0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7003B27-F3E9-4966-BDF1-0BDF3D0E7AF9}"/>
              </a:ext>
            </a:extLst>
          </p:cNvPr>
          <p:cNvSpPr>
            <a:spLocks noGrp="1"/>
          </p:cNvSpPr>
          <p:nvPr>
            <p:ph type="dt" sz="half" idx="10"/>
          </p:nvPr>
        </p:nvSpPr>
        <p:spPr/>
        <p:txBody>
          <a:bodyPr/>
          <a:lstStyle/>
          <a:p>
            <a:fld id="{7975399E-6E79-4058-B1C6-8DB9C849B185}" type="datetimeFigureOut">
              <a:rPr lang="en-GB" smtClean="0"/>
              <a:t>25/01/2024</a:t>
            </a:fld>
            <a:endParaRPr lang="en-GB"/>
          </a:p>
        </p:txBody>
      </p:sp>
      <p:sp>
        <p:nvSpPr>
          <p:cNvPr id="5" name="Footer Placeholder 4">
            <a:extLst>
              <a:ext uri="{FF2B5EF4-FFF2-40B4-BE49-F238E27FC236}">
                <a16:creationId xmlns:a16="http://schemas.microsoft.com/office/drawing/2014/main" id="{5E560B6B-F70A-4819-9AC6-26EDD9ABCC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A1E75F-3753-4D18-8E5A-70DEE5D4C8B9}"/>
              </a:ext>
            </a:extLst>
          </p:cNvPr>
          <p:cNvSpPr>
            <a:spLocks noGrp="1"/>
          </p:cNvSpPr>
          <p:nvPr>
            <p:ph type="sldNum" sz="quarter" idx="12"/>
          </p:nvPr>
        </p:nvSpPr>
        <p:spPr/>
        <p:txBody>
          <a:bodyPr/>
          <a:lstStyle/>
          <a:p>
            <a:fld id="{29310F82-B57C-4A00-BB50-8DCC6B4AB4CD}" type="slidenum">
              <a:rPr lang="en-GB" smtClean="0"/>
              <a:t>‹#›</a:t>
            </a:fld>
            <a:endParaRPr lang="en-GB"/>
          </a:p>
        </p:txBody>
      </p:sp>
    </p:spTree>
    <p:extLst>
      <p:ext uri="{BB962C8B-B14F-4D97-AF65-F5344CB8AC3E}">
        <p14:creationId xmlns:p14="http://schemas.microsoft.com/office/powerpoint/2010/main" val="1517227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B8205-C8B6-4F2D-A5E4-1861A826FD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F0508D-26DA-4B2D-AAE2-113C2C217AF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9307CE-FDAE-4FC7-B95D-C284393FA97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C078A91-5B77-4AB3-80F6-50BEC762FCD0}"/>
              </a:ext>
            </a:extLst>
          </p:cNvPr>
          <p:cNvSpPr>
            <a:spLocks noGrp="1"/>
          </p:cNvSpPr>
          <p:nvPr>
            <p:ph type="dt" sz="half" idx="10"/>
          </p:nvPr>
        </p:nvSpPr>
        <p:spPr/>
        <p:txBody>
          <a:bodyPr/>
          <a:lstStyle/>
          <a:p>
            <a:fld id="{7975399E-6E79-4058-B1C6-8DB9C849B185}" type="datetimeFigureOut">
              <a:rPr lang="en-GB" smtClean="0"/>
              <a:t>25/01/2024</a:t>
            </a:fld>
            <a:endParaRPr lang="en-GB"/>
          </a:p>
        </p:txBody>
      </p:sp>
      <p:sp>
        <p:nvSpPr>
          <p:cNvPr id="6" name="Footer Placeholder 5">
            <a:extLst>
              <a:ext uri="{FF2B5EF4-FFF2-40B4-BE49-F238E27FC236}">
                <a16:creationId xmlns:a16="http://schemas.microsoft.com/office/drawing/2014/main" id="{2ED01371-762A-43A3-84DE-9A3B39A78D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1319A8-6F42-456D-BE73-FDA16CD175DF}"/>
              </a:ext>
            </a:extLst>
          </p:cNvPr>
          <p:cNvSpPr>
            <a:spLocks noGrp="1"/>
          </p:cNvSpPr>
          <p:nvPr>
            <p:ph type="sldNum" sz="quarter" idx="12"/>
          </p:nvPr>
        </p:nvSpPr>
        <p:spPr/>
        <p:txBody>
          <a:bodyPr/>
          <a:lstStyle/>
          <a:p>
            <a:fld id="{29310F82-B57C-4A00-BB50-8DCC6B4AB4CD}" type="slidenum">
              <a:rPr lang="en-GB" smtClean="0"/>
              <a:t>‹#›</a:t>
            </a:fld>
            <a:endParaRPr lang="en-GB"/>
          </a:p>
        </p:txBody>
      </p:sp>
    </p:spTree>
    <p:extLst>
      <p:ext uri="{BB962C8B-B14F-4D97-AF65-F5344CB8AC3E}">
        <p14:creationId xmlns:p14="http://schemas.microsoft.com/office/powerpoint/2010/main" val="1048325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A60F4-2623-4F49-906A-2629E3F1896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AED2AB-0AED-4629-82CF-A05EEBBF96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32B1511-557E-43D1-897C-2332FD0B545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3160642-2C8F-4EB1-A56D-26042AC055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C50722-C85C-4553-A343-E0C988187FF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49A65EF-96B9-4748-9543-98A7F0EACD46}"/>
              </a:ext>
            </a:extLst>
          </p:cNvPr>
          <p:cNvSpPr>
            <a:spLocks noGrp="1"/>
          </p:cNvSpPr>
          <p:nvPr>
            <p:ph type="dt" sz="half" idx="10"/>
          </p:nvPr>
        </p:nvSpPr>
        <p:spPr/>
        <p:txBody>
          <a:bodyPr/>
          <a:lstStyle/>
          <a:p>
            <a:fld id="{7975399E-6E79-4058-B1C6-8DB9C849B185}" type="datetimeFigureOut">
              <a:rPr lang="en-GB" smtClean="0"/>
              <a:t>25/01/2024</a:t>
            </a:fld>
            <a:endParaRPr lang="en-GB"/>
          </a:p>
        </p:txBody>
      </p:sp>
      <p:sp>
        <p:nvSpPr>
          <p:cNvPr id="8" name="Footer Placeholder 7">
            <a:extLst>
              <a:ext uri="{FF2B5EF4-FFF2-40B4-BE49-F238E27FC236}">
                <a16:creationId xmlns:a16="http://schemas.microsoft.com/office/drawing/2014/main" id="{77BE2358-9936-453C-97FF-E45A7BDA5BC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BCAEDEF-646D-43B9-9851-E0654BC22B01}"/>
              </a:ext>
            </a:extLst>
          </p:cNvPr>
          <p:cNvSpPr>
            <a:spLocks noGrp="1"/>
          </p:cNvSpPr>
          <p:nvPr>
            <p:ph type="sldNum" sz="quarter" idx="12"/>
          </p:nvPr>
        </p:nvSpPr>
        <p:spPr/>
        <p:txBody>
          <a:bodyPr/>
          <a:lstStyle/>
          <a:p>
            <a:fld id="{29310F82-B57C-4A00-BB50-8DCC6B4AB4CD}" type="slidenum">
              <a:rPr lang="en-GB" smtClean="0"/>
              <a:t>‹#›</a:t>
            </a:fld>
            <a:endParaRPr lang="en-GB"/>
          </a:p>
        </p:txBody>
      </p:sp>
    </p:spTree>
    <p:extLst>
      <p:ext uri="{BB962C8B-B14F-4D97-AF65-F5344CB8AC3E}">
        <p14:creationId xmlns:p14="http://schemas.microsoft.com/office/powerpoint/2010/main" val="590245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2BAE8-84C2-4C35-BBA1-D072E4E6957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4C9D970-F8F5-49F8-8A76-BE5B71F51121}"/>
              </a:ext>
            </a:extLst>
          </p:cNvPr>
          <p:cNvSpPr>
            <a:spLocks noGrp="1"/>
          </p:cNvSpPr>
          <p:nvPr>
            <p:ph type="dt" sz="half" idx="10"/>
          </p:nvPr>
        </p:nvSpPr>
        <p:spPr/>
        <p:txBody>
          <a:bodyPr/>
          <a:lstStyle/>
          <a:p>
            <a:fld id="{7975399E-6E79-4058-B1C6-8DB9C849B185}" type="datetimeFigureOut">
              <a:rPr lang="en-GB" smtClean="0"/>
              <a:t>25/01/2024</a:t>
            </a:fld>
            <a:endParaRPr lang="en-GB"/>
          </a:p>
        </p:txBody>
      </p:sp>
      <p:sp>
        <p:nvSpPr>
          <p:cNvPr id="4" name="Footer Placeholder 3">
            <a:extLst>
              <a:ext uri="{FF2B5EF4-FFF2-40B4-BE49-F238E27FC236}">
                <a16:creationId xmlns:a16="http://schemas.microsoft.com/office/drawing/2014/main" id="{A4E78B98-2D82-4F3D-8668-8AC579914F5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C6B8F7-39F9-464D-95BD-87C4B0762A44}"/>
              </a:ext>
            </a:extLst>
          </p:cNvPr>
          <p:cNvSpPr>
            <a:spLocks noGrp="1"/>
          </p:cNvSpPr>
          <p:nvPr>
            <p:ph type="sldNum" sz="quarter" idx="12"/>
          </p:nvPr>
        </p:nvSpPr>
        <p:spPr/>
        <p:txBody>
          <a:bodyPr/>
          <a:lstStyle/>
          <a:p>
            <a:fld id="{29310F82-B57C-4A00-BB50-8DCC6B4AB4CD}" type="slidenum">
              <a:rPr lang="en-GB" smtClean="0"/>
              <a:t>‹#›</a:t>
            </a:fld>
            <a:endParaRPr lang="en-GB"/>
          </a:p>
        </p:txBody>
      </p:sp>
    </p:spTree>
    <p:extLst>
      <p:ext uri="{BB962C8B-B14F-4D97-AF65-F5344CB8AC3E}">
        <p14:creationId xmlns:p14="http://schemas.microsoft.com/office/powerpoint/2010/main" val="3669367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9BD831-9480-4266-822C-2C4DD758BA62}"/>
              </a:ext>
            </a:extLst>
          </p:cNvPr>
          <p:cNvSpPr>
            <a:spLocks noGrp="1"/>
          </p:cNvSpPr>
          <p:nvPr>
            <p:ph type="dt" sz="half" idx="10"/>
          </p:nvPr>
        </p:nvSpPr>
        <p:spPr/>
        <p:txBody>
          <a:bodyPr/>
          <a:lstStyle/>
          <a:p>
            <a:fld id="{7975399E-6E79-4058-B1C6-8DB9C849B185}" type="datetimeFigureOut">
              <a:rPr lang="en-GB" smtClean="0"/>
              <a:t>25/01/2024</a:t>
            </a:fld>
            <a:endParaRPr lang="en-GB"/>
          </a:p>
        </p:txBody>
      </p:sp>
      <p:sp>
        <p:nvSpPr>
          <p:cNvPr id="3" name="Footer Placeholder 2">
            <a:extLst>
              <a:ext uri="{FF2B5EF4-FFF2-40B4-BE49-F238E27FC236}">
                <a16:creationId xmlns:a16="http://schemas.microsoft.com/office/drawing/2014/main" id="{2A41CE08-3449-40E9-99DA-C33B7D24BCD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EABFDA2-4501-42B9-86D1-B54F7E7253C8}"/>
              </a:ext>
            </a:extLst>
          </p:cNvPr>
          <p:cNvSpPr>
            <a:spLocks noGrp="1"/>
          </p:cNvSpPr>
          <p:nvPr>
            <p:ph type="sldNum" sz="quarter" idx="12"/>
          </p:nvPr>
        </p:nvSpPr>
        <p:spPr/>
        <p:txBody>
          <a:bodyPr/>
          <a:lstStyle/>
          <a:p>
            <a:fld id="{29310F82-B57C-4A00-BB50-8DCC6B4AB4CD}" type="slidenum">
              <a:rPr lang="en-GB" smtClean="0"/>
              <a:t>‹#›</a:t>
            </a:fld>
            <a:endParaRPr lang="en-GB"/>
          </a:p>
        </p:txBody>
      </p:sp>
    </p:spTree>
    <p:extLst>
      <p:ext uri="{BB962C8B-B14F-4D97-AF65-F5344CB8AC3E}">
        <p14:creationId xmlns:p14="http://schemas.microsoft.com/office/powerpoint/2010/main" val="754951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61A16-C8B0-43EF-B71F-AE1A1C168C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3D6F10E-6B4C-4097-9E8D-24EC931005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6882783-8D42-4FC8-8DD8-D8EE33CCEC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7223D8-6E4D-44C0-A929-AC604B4E3A33}"/>
              </a:ext>
            </a:extLst>
          </p:cNvPr>
          <p:cNvSpPr>
            <a:spLocks noGrp="1"/>
          </p:cNvSpPr>
          <p:nvPr>
            <p:ph type="dt" sz="half" idx="10"/>
          </p:nvPr>
        </p:nvSpPr>
        <p:spPr/>
        <p:txBody>
          <a:bodyPr/>
          <a:lstStyle/>
          <a:p>
            <a:fld id="{7975399E-6E79-4058-B1C6-8DB9C849B185}" type="datetimeFigureOut">
              <a:rPr lang="en-GB" smtClean="0"/>
              <a:t>25/01/2024</a:t>
            </a:fld>
            <a:endParaRPr lang="en-GB"/>
          </a:p>
        </p:txBody>
      </p:sp>
      <p:sp>
        <p:nvSpPr>
          <p:cNvPr id="6" name="Footer Placeholder 5">
            <a:extLst>
              <a:ext uri="{FF2B5EF4-FFF2-40B4-BE49-F238E27FC236}">
                <a16:creationId xmlns:a16="http://schemas.microsoft.com/office/drawing/2014/main" id="{CE84E300-EB72-425E-81D2-6A26F5DA1B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AE446A-CD8C-48DC-837A-4912B59CDA14}"/>
              </a:ext>
            </a:extLst>
          </p:cNvPr>
          <p:cNvSpPr>
            <a:spLocks noGrp="1"/>
          </p:cNvSpPr>
          <p:nvPr>
            <p:ph type="sldNum" sz="quarter" idx="12"/>
          </p:nvPr>
        </p:nvSpPr>
        <p:spPr/>
        <p:txBody>
          <a:bodyPr/>
          <a:lstStyle/>
          <a:p>
            <a:fld id="{29310F82-B57C-4A00-BB50-8DCC6B4AB4CD}" type="slidenum">
              <a:rPr lang="en-GB" smtClean="0"/>
              <a:t>‹#›</a:t>
            </a:fld>
            <a:endParaRPr lang="en-GB"/>
          </a:p>
        </p:txBody>
      </p:sp>
    </p:spTree>
    <p:extLst>
      <p:ext uri="{BB962C8B-B14F-4D97-AF65-F5344CB8AC3E}">
        <p14:creationId xmlns:p14="http://schemas.microsoft.com/office/powerpoint/2010/main" val="3414711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99636-83AA-4739-8FA5-28EF9E593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AC968CF-2273-43AB-B203-AFA2A0B521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C74DD54-F541-4649-BE7E-838798C2C8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71904A-D282-46C2-A33C-61AFEECE894F}"/>
              </a:ext>
            </a:extLst>
          </p:cNvPr>
          <p:cNvSpPr>
            <a:spLocks noGrp="1"/>
          </p:cNvSpPr>
          <p:nvPr>
            <p:ph type="dt" sz="half" idx="10"/>
          </p:nvPr>
        </p:nvSpPr>
        <p:spPr/>
        <p:txBody>
          <a:bodyPr/>
          <a:lstStyle/>
          <a:p>
            <a:fld id="{7975399E-6E79-4058-B1C6-8DB9C849B185}" type="datetimeFigureOut">
              <a:rPr lang="en-GB" smtClean="0"/>
              <a:t>25/01/2024</a:t>
            </a:fld>
            <a:endParaRPr lang="en-GB"/>
          </a:p>
        </p:txBody>
      </p:sp>
      <p:sp>
        <p:nvSpPr>
          <p:cNvPr id="6" name="Footer Placeholder 5">
            <a:extLst>
              <a:ext uri="{FF2B5EF4-FFF2-40B4-BE49-F238E27FC236}">
                <a16:creationId xmlns:a16="http://schemas.microsoft.com/office/drawing/2014/main" id="{9A78EE38-C8CD-4A29-B80A-50A6558D46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90D7CB-BDBA-43F4-9F1A-C5A42D2E5B5B}"/>
              </a:ext>
            </a:extLst>
          </p:cNvPr>
          <p:cNvSpPr>
            <a:spLocks noGrp="1"/>
          </p:cNvSpPr>
          <p:nvPr>
            <p:ph type="sldNum" sz="quarter" idx="12"/>
          </p:nvPr>
        </p:nvSpPr>
        <p:spPr/>
        <p:txBody>
          <a:bodyPr/>
          <a:lstStyle/>
          <a:p>
            <a:fld id="{29310F82-B57C-4A00-BB50-8DCC6B4AB4CD}" type="slidenum">
              <a:rPr lang="en-GB" smtClean="0"/>
              <a:t>‹#›</a:t>
            </a:fld>
            <a:endParaRPr lang="en-GB"/>
          </a:p>
        </p:txBody>
      </p:sp>
    </p:spTree>
    <p:extLst>
      <p:ext uri="{BB962C8B-B14F-4D97-AF65-F5344CB8AC3E}">
        <p14:creationId xmlns:p14="http://schemas.microsoft.com/office/powerpoint/2010/main" val="325293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E4FC47-DE71-49BF-BFA5-F3B4617E10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939501-7798-4837-A429-E59E04B62F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F921A541-F767-43FC-A036-69AA272223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Kinetic Letters" panose="00000500000000000000" pitchFamily="50" charset="0"/>
              </a:defRPr>
            </a:lvl1pPr>
          </a:lstStyle>
          <a:p>
            <a:fld id="{7975399E-6E79-4058-B1C6-8DB9C849B185}" type="datetimeFigureOut">
              <a:rPr lang="en-GB" smtClean="0"/>
              <a:pPr/>
              <a:t>25/01/2024</a:t>
            </a:fld>
            <a:endParaRPr lang="en-GB" dirty="0"/>
          </a:p>
        </p:txBody>
      </p:sp>
      <p:sp>
        <p:nvSpPr>
          <p:cNvPr id="5" name="Footer Placeholder 4">
            <a:extLst>
              <a:ext uri="{FF2B5EF4-FFF2-40B4-BE49-F238E27FC236}">
                <a16:creationId xmlns:a16="http://schemas.microsoft.com/office/drawing/2014/main" id="{ED43EC01-E284-4800-AEA8-E9EADA2C2D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Kinetic Letters" panose="00000500000000000000" pitchFamily="50" charset="0"/>
              </a:defRPr>
            </a:lvl1pPr>
          </a:lstStyle>
          <a:p>
            <a:endParaRPr lang="en-GB" dirty="0"/>
          </a:p>
        </p:txBody>
      </p:sp>
      <p:sp>
        <p:nvSpPr>
          <p:cNvPr id="6" name="Slide Number Placeholder 5">
            <a:extLst>
              <a:ext uri="{FF2B5EF4-FFF2-40B4-BE49-F238E27FC236}">
                <a16:creationId xmlns:a16="http://schemas.microsoft.com/office/drawing/2014/main" id="{B951DDE9-7E1A-40F6-938D-722BF4FE22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Kinetic Letters" panose="00000500000000000000" pitchFamily="50" charset="0"/>
              </a:defRPr>
            </a:lvl1pPr>
          </a:lstStyle>
          <a:p>
            <a:fld id="{29310F82-B57C-4A00-BB50-8DCC6B4AB4CD}" type="slidenum">
              <a:rPr lang="en-GB" smtClean="0"/>
              <a:pPr/>
              <a:t>‹#›</a:t>
            </a:fld>
            <a:endParaRPr lang="en-GB" dirty="0"/>
          </a:p>
        </p:txBody>
      </p:sp>
    </p:spTree>
    <p:extLst>
      <p:ext uri="{BB962C8B-B14F-4D97-AF65-F5344CB8AC3E}">
        <p14:creationId xmlns:p14="http://schemas.microsoft.com/office/powerpoint/2010/main" val="3951148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inetic Letters"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inetic Letters"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inetic Letters"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inetic Letters"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inetic Letters"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projectevolve.co.uk/toolkit/resources/years/year-thre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CBA3-93B4-4B6C-B54B-90CB4A74AACC}"/>
              </a:ext>
            </a:extLst>
          </p:cNvPr>
          <p:cNvSpPr>
            <a:spLocks noGrp="1"/>
          </p:cNvSpPr>
          <p:nvPr>
            <p:ph type="ctrTitle"/>
          </p:nvPr>
        </p:nvSpPr>
        <p:spPr/>
        <p:txBody>
          <a:bodyPr/>
          <a:lstStyle/>
          <a:p>
            <a:r>
              <a:rPr lang="en-GB" dirty="0"/>
              <a:t>Online Safety – Starter tasks linked to progression of skills</a:t>
            </a:r>
          </a:p>
        </p:txBody>
      </p:sp>
      <p:sp>
        <p:nvSpPr>
          <p:cNvPr id="3" name="Subtitle 2">
            <a:extLst>
              <a:ext uri="{FF2B5EF4-FFF2-40B4-BE49-F238E27FC236}">
                <a16:creationId xmlns:a16="http://schemas.microsoft.com/office/drawing/2014/main" id="{C5D53E27-20F1-43AD-AC38-92127D499B0C}"/>
              </a:ext>
            </a:extLst>
          </p:cNvPr>
          <p:cNvSpPr>
            <a:spLocks noGrp="1"/>
          </p:cNvSpPr>
          <p:nvPr>
            <p:ph type="subTitle" idx="1"/>
          </p:nvPr>
        </p:nvSpPr>
        <p:spPr/>
        <p:txBody>
          <a:bodyPr/>
          <a:lstStyle/>
          <a:p>
            <a:r>
              <a:rPr lang="en-GB" dirty="0"/>
              <a:t>Project Evolve – Discussion points</a:t>
            </a:r>
          </a:p>
        </p:txBody>
      </p:sp>
      <p:pic>
        <p:nvPicPr>
          <p:cNvPr id="4" name="Picture 3">
            <a:extLst>
              <a:ext uri="{FF2B5EF4-FFF2-40B4-BE49-F238E27FC236}">
                <a16:creationId xmlns:a16="http://schemas.microsoft.com/office/drawing/2014/main" id="{1EBFE51F-81F7-4E40-BA30-6C91F906ABAB}"/>
              </a:ext>
            </a:extLst>
          </p:cNvPr>
          <p:cNvPicPr>
            <a:picLocks noChangeAspect="1"/>
          </p:cNvPicPr>
          <p:nvPr/>
        </p:nvPicPr>
        <p:blipFill>
          <a:blip r:embed="rId2"/>
          <a:stretch>
            <a:fillRect/>
          </a:stretch>
        </p:blipFill>
        <p:spPr>
          <a:xfrm>
            <a:off x="5091112" y="4152900"/>
            <a:ext cx="2009775" cy="2705100"/>
          </a:xfrm>
          <a:prstGeom prst="rect">
            <a:avLst/>
          </a:prstGeom>
        </p:spPr>
      </p:pic>
    </p:spTree>
    <p:extLst>
      <p:ext uri="{BB962C8B-B14F-4D97-AF65-F5344CB8AC3E}">
        <p14:creationId xmlns:p14="http://schemas.microsoft.com/office/powerpoint/2010/main" val="4081296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8A18-727E-4AE5-BE4D-224E175AF38F}"/>
              </a:ext>
            </a:extLst>
          </p:cNvPr>
          <p:cNvSpPr>
            <a:spLocks noGrp="1"/>
          </p:cNvSpPr>
          <p:nvPr>
            <p:ph type="title"/>
          </p:nvPr>
        </p:nvSpPr>
        <p:spPr>
          <a:xfrm>
            <a:off x="112713" y="18255"/>
            <a:ext cx="10515600" cy="1325563"/>
          </a:xfrm>
        </p:spPr>
        <p:txBody>
          <a:bodyPr/>
          <a:lstStyle/>
          <a:p>
            <a:r>
              <a:rPr lang="en-GB" dirty="0"/>
              <a:t>Online Relationships</a:t>
            </a:r>
          </a:p>
        </p:txBody>
      </p:sp>
      <p:sp>
        <p:nvSpPr>
          <p:cNvPr id="3" name="Content Placeholder 2">
            <a:extLst>
              <a:ext uri="{FF2B5EF4-FFF2-40B4-BE49-F238E27FC236}">
                <a16:creationId xmlns:a16="http://schemas.microsoft.com/office/drawing/2014/main" id="{D6E46BD1-6DB7-4B72-A8F6-569B6140E219}"/>
              </a:ext>
            </a:extLst>
          </p:cNvPr>
          <p:cNvSpPr>
            <a:spLocks noGrp="1"/>
          </p:cNvSpPr>
          <p:nvPr>
            <p:ph idx="1"/>
          </p:nvPr>
        </p:nvSpPr>
        <p:spPr>
          <a:xfrm>
            <a:off x="362027" y="985422"/>
            <a:ext cx="10991773" cy="5191542"/>
          </a:xfrm>
        </p:spPr>
        <p:txBody>
          <a:bodyPr>
            <a:normAutofit fontScale="47500" lnSpcReduction="20000"/>
          </a:bodyPr>
          <a:lstStyle/>
          <a:p>
            <a:pPr marL="0" indent="0">
              <a:buNone/>
            </a:pPr>
            <a:r>
              <a:rPr lang="en-GB" sz="4400" dirty="0"/>
              <a:t>I can explain what is meant by ‘trusting someone online’, why this is different from ‘liking someone online’, and why it is important to be careful about who to trust online including what information and content they are trusted with.</a:t>
            </a:r>
          </a:p>
          <a:p>
            <a:pPr marL="0" indent="0">
              <a:buNone/>
            </a:pPr>
            <a:br>
              <a:rPr lang="en-GB" dirty="0"/>
            </a:br>
            <a:r>
              <a:rPr lang="en-GB" b="1" dirty="0">
                <a:solidFill>
                  <a:srgbClr val="FF0000"/>
                </a:solidFill>
              </a:rPr>
              <a:t>Questions To Ask</a:t>
            </a:r>
          </a:p>
          <a:p>
            <a:r>
              <a:rPr lang="en-GB" dirty="0"/>
              <a:t>What is trust? </a:t>
            </a:r>
          </a:p>
          <a:p>
            <a:r>
              <a:rPr lang="en-GB" dirty="0"/>
              <a:t>Why is so important, including online? </a:t>
            </a:r>
          </a:p>
          <a:p>
            <a:r>
              <a:rPr lang="en-GB" dirty="0"/>
              <a:t>Why might you want to trust someone?</a:t>
            </a:r>
          </a:p>
          <a:p>
            <a:r>
              <a:rPr lang="en-GB" dirty="0"/>
              <a:t>How do I earn somebody's trust?</a:t>
            </a:r>
          </a:p>
          <a:p>
            <a:r>
              <a:rPr lang="en-GB" dirty="0"/>
              <a:t>Who do you trust, including online?</a:t>
            </a:r>
          </a:p>
          <a:p>
            <a:r>
              <a:rPr lang="en-GB" dirty="0"/>
              <a:t>Why do you trust them?</a:t>
            </a:r>
          </a:p>
          <a:p>
            <a:r>
              <a:rPr lang="en-GB" dirty="0"/>
              <a:t>What might someone do online to make you break that trust? </a:t>
            </a:r>
          </a:p>
          <a:p>
            <a:r>
              <a:rPr lang="en-GB" dirty="0"/>
              <a:t>What does it mean to like someone?</a:t>
            </a:r>
          </a:p>
          <a:p>
            <a:r>
              <a:rPr lang="en-GB" dirty="0"/>
              <a:t>Who do you like?</a:t>
            </a:r>
          </a:p>
          <a:p>
            <a:r>
              <a:rPr lang="en-GB" dirty="0"/>
              <a:t>Can you like someone you don't trust?</a:t>
            </a:r>
          </a:p>
          <a:p>
            <a:r>
              <a:rPr lang="en-GB" dirty="0"/>
              <a:t>Can you like someone you’ve never met?</a:t>
            </a:r>
          </a:p>
          <a:p>
            <a:r>
              <a:rPr lang="en-GB" dirty="0"/>
              <a:t>Can you trust someone you've never met?</a:t>
            </a:r>
          </a:p>
          <a:p>
            <a:r>
              <a:rPr lang="en-GB" dirty="0"/>
              <a:t>What does liking someone online mean?</a:t>
            </a:r>
          </a:p>
          <a:p>
            <a:r>
              <a:rPr lang="en-GB" dirty="0"/>
              <a:t>How do you show that you like someone online?</a:t>
            </a:r>
          </a:p>
          <a:p>
            <a:r>
              <a:rPr lang="en-GB" dirty="0"/>
              <a:t>Is liking someone online the same as trusting them? Can you do both? Is there a difference?</a:t>
            </a:r>
          </a:p>
          <a:p>
            <a:pPr marL="0" indent="0">
              <a:buNone/>
            </a:pPr>
            <a:endParaRPr lang="en-GB" dirty="0"/>
          </a:p>
        </p:txBody>
      </p:sp>
      <p:sp>
        <p:nvSpPr>
          <p:cNvPr id="7" name="AutoShape 4" descr="https://projectevolve.co.uk/assets/strands/self-image-and-identity-1.svg">
            <a:extLst>
              <a:ext uri="{FF2B5EF4-FFF2-40B4-BE49-F238E27FC236}">
                <a16:creationId xmlns:a16="http://schemas.microsoft.com/office/drawing/2014/main" id="{E8445470-A15D-4916-AFB6-2C85CE69DDB6}"/>
              </a:ext>
            </a:extLst>
          </p:cNvPr>
          <p:cNvSpPr>
            <a:spLocks noChangeAspect="1" noChangeArrowheads="1"/>
          </p:cNvSpPr>
          <p:nvPr/>
        </p:nvSpPr>
        <p:spPr bwMode="auto">
          <a:xfrm>
            <a:off x="112713" y="-1762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Kinetic Letters" panose="00000500000000000000" pitchFamily="50" charset="0"/>
            </a:endParaRPr>
          </a:p>
        </p:txBody>
      </p:sp>
    </p:spTree>
    <p:extLst>
      <p:ext uri="{BB962C8B-B14F-4D97-AF65-F5344CB8AC3E}">
        <p14:creationId xmlns:p14="http://schemas.microsoft.com/office/powerpoint/2010/main" val="3166543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8A18-727E-4AE5-BE4D-224E175AF38F}"/>
              </a:ext>
            </a:extLst>
          </p:cNvPr>
          <p:cNvSpPr>
            <a:spLocks noGrp="1"/>
          </p:cNvSpPr>
          <p:nvPr>
            <p:ph type="title"/>
          </p:nvPr>
        </p:nvSpPr>
        <p:spPr>
          <a:xfrm>
            <a:off x="112713" y="18255"/>
            <a:ext cx="10515600" cy="1325563"/>
          </a:xfrm>
        </p:spPr>
        <p:txBody>
          <a:bodyPr/>
          <a:lstStyle/>
          <a:p>
            <a:r>
              <a:rPr lang="en-GB" dirty="0"/>
              <a:t>Online Relationships</a:t>
            </a:r>
          </a:p>
        </p:txBody>
      </p:sp>
      <p:sp>
        <p:nvSpPr>
          <p:cNvPr id="3" name="Content Placeholder 2">
            <a:extLst>
              <a:ext uri="{FF2B5EF4-FFF2-40B4-BE49-F238E27FC236}">
                <a16:creationId xmlns:a16="http://schemas.microsoft.com/office/drawing/2014/main" id="{D6E46BD1-6DB7-4B72-A8F6-569B6140E219}"/>
              </a:ext>
            </a:extLst>
          </p:cNvPr>
          <p:cNvSpPr>
            <a:spLocks noGrp="1"/>
          </p:cNvSpPr>
          <p:nvPr>
            <p:ph idx="1"/>
          </p:nvPr>
        </p:nvSpPr>
        <p:spPr>
          <a:xfrm>
            <a:off x="362027" y="985422"/>
            <a:ext cx="10991773" cy="5191542"/>
          </a:xfrm>
        </p:spPr>
        <p:txBody>
          <a:bodyPr>
            <a:normAutofit fontScale="70000" lnSpcReduction="20000"/>
          </a:bodyPr>
          <a:lstStyle/>
          <a:p>
            <a:pPr marL="0" indent="0">
              <a:buNone/>
            </a:pPr>
            <a:r>
              <a:rPr lang="en-GB" dirty="0"/>
              <a:t>I can explain why someone may change their mind about trusting anyone with something if they feel nervous, uncomfortable or worried.</a:t>
            </a:r>
          </a:p>
          <a:p>
            <a:pPr marL="0" indent="0">
              <a:buNone/>
            </a:pPr>
            <a:br>
              <a:rPr lang="en-GB" dirty="0"/>
            </a:br>
            <a:r>
              <a:rPr lang="en-GB" b="1" dirty="0">
                <a:solidFill>
                  <a:srgbClr val="FF0000"/>
                </a:solidFill>
              </a:rPr>
              <a:t>Questions To Ask</a:t>
            </a:r>
          </a:p>
          <a:p>
            <a:r>
              <a:rPr lang="en-GB" dirty="0"/>
              <a:t>What is trust?</a:t>
            </a:r>
          </a:p>
          <a:p>
            <a:r>
              <a:rPr lang="en-GB" dirty="0"/>
              <a:t>Why is trust so important, including online?</a:t>
            </a:r>
          </a:p>
          <a:p>
            <a:r>
              <a:rPr lang="en-GB" dirty="0"/>
              <a:t>Why might you want to trust someone?</a:t>
            </a:r>
          </a:p>
          <a:p>
            <a:r>
              <a:rPr lang="en-GB" dirty="0"/>
              <a:t>How do you earn somebody's trust?</a:t>
            </a:r>
          </a:p>
          <a:p>
            <a:r>
              <a:rPr lang="en-GB" dirty="0"/>
              <a:t>What do others have to do/show to earn your trust?</a:t>
            </a:r>
          </a:p>
          <a:p>
            <a:r>
              <a:rPr lang="en-GB" dirty="0"/>
              <a:t>What things can happen between two people online that can break trust?</a:t>
            </a:r>
          </a:p>
          <a:p>
            <a:r>
              <a:rPr lang="en-GB" dirty="0"/>
              <a:t>If you have trusted someone, can your trust be taken back if they do something to break that trust?</a:t>
            </a:r>
          </a:p>
          <a:p>
            <a:r>
              <a:rPr lang="en-GB" dirty="0"/>
              <a:t>Can they do the same if you break their trust?</a:t>
            </a:r>
          </a:p>
          <a:p>
            <a:r>
              <a:rPr lang="en-GB" dirty="0"/>
              <a:t>What kinds of information might you be particularly careful about sharing with someone online?</a:t>
            </a:r>
          </a:p>
          <a:p>
            <a:r>
              <a:rPr lang="en-GB" dirty="0"/>
              <a:t>What sorts of information would you think it was fine to share with someone you trust?</a:t>
            </a:r>
          </a:p>
          <a:p>
            <a:r>
              <a:rPr lang="en-GB" dirty="0"/>
              <a:t>What might happen to your trust in someone if they have done something which has made you feel nervous, uncomfortable and worried online?</a:t>
            </a:r>
          </a:p>
          <a:p>
            <a:pPr marL="0" indent="0">
              <a:buNone/>
            </a:pPr>
            <a:endParaRPr lang="en-GB" dirty="0"/>
          </a:p>
        </p:txBody>
      </p:sp>
      <p:sp>
        <p:nvSpPr>
          <p:cNvPr id="7" name="AutoShape 4" descr="https://projectevolve.co.uk/assets/strands/self-image-and-identity-1.svg">
            <a:extLst>
              <a:ext uri="{FF2B5EF4-FFF2-40B4-BE49-F238E27FC236}">
                <a16:creationId xmlns:a16="http://schemas.microsoft.com/office/drawing/2014/main" id="{E8445470-A15D-4916-AFB6-2C85CE69DDB6}"/>
              </a:ext>
            </a:extLst>
          </p:cNvPr>
          <p:cNvSpPr>
            <a:spLocks noChangeAspect="1" noChangeArrowheads="1"/>
          </p:cNvSpPr>
          <p:nvPr/>
        </p:nvSpPr>
        <p:spPr bwMode="auto">
          <a:xfrm>
            <a:off x="112713" y="-1762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Kinetic Letters" panose="00000500000000000000" pitchFamily="50" charset="0"/>
            </a:endParaRPr>
          </a:p>
        </p:txBody>
      </p:sp>
    </p:spTree>
    <p:extLst>
      <p:ext uri="{BB962C8B-B14F-4D97-AF65-F5344CB8AC3E}">
        <p14:creationId xmlns:p14="http://schemas.microsoft.com/office/powerpoint/2010/main" val="986100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B4662-32D6-4EC6-A943-4F9A12675F0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15B4B76-3BEF-414F-93A2-903C0264DF9B}"/>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51C9367C-36D7-40E3-B589-27D32FE715BA}"/>
              </a:ext>
            </a:extLst>
          </p:cNvPr>
          <p:cNvPicPr>
            <a:picLocks noChangeAspect="1"/>
          </p:cNvPicPr>
          <p:nvPr/>
        </p:nvPicPr>
        <p:blipFill>
          <a:blip r:embed="rId2"/>
          <a:stretch>
            <a:fillRect/>
          </a:stretch>
        </p:blipFill>
        <p:spPr>
          <a:xfrm>
            <a:off x="0" y="584200"/>
            <a:ext cx="12192000" cy="5689600"/>
          </a:xfrm>
          <a:prstGeom prst="rect">
            <a:avLst/>
          </a:prstGeom>
        </p:spPr>
      </p:pic>
    </p:spTree>
    <p:extLst>
      <p:ext uri="{BB962C8B-B14F-4D97-AF65-F5344CB8AC3E}">
        <p14:creationId xmlns:p14="http://schemas.microsoft.com/office/powerpoint/2010/main" val="2100785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A2129-43FC-49CB-9BE9-B43E9CBB657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1188EE3-779E-4536-9BB4-C454FE95D2AA}"/>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D7B80A37-1105-44AD-9178-29B481313C31}"/>
              </a:ext>
            </a:extLst>
          </p:cNvPr>
          <p:cNvPicPr>
            <a:picLocks noChangeAspect="1"/>
          </p:cNvPicPr>
          <p:nvPr/>
        </p:nvPicPr>
        <p:blipFill>
          <a:blip r:embed="rId2"/>
          <a:stretch>
            <a:fillRect/>
          </a:stretch>
        </p:blipFill>
        <p:spPr>
          <a:xfrm>
            <a:off x="0" y="651579"/>
            <a:ext cx="12192000" cy="5554841"/>
          </a:xfrm>
          <a:prstGeom prst="rect">
            <a:avLst/>
          </a:prstGeom>
        </p:spPr>
      </p:pic>
    </p:spTree>
    <p:extLst>
      <p:ext uri="{BB962C8B-B14F-4D97-AF65-F5344CB8AC3E}">
        <p14:creationId xmlns:p14="http://schemas.microsoft.com/office/powerpoint/2010/main" val="3294675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18CE1-2AA1-4616-83FF-CAB4D46F158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38E197A-7CF8-4428-8F03-2DC5A5F83057}"/>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82A9184C-754C-4897-9436-705497E718F7}"/>
              </a:ext>
            </a:extLst>
          </p:cNvPr>
          <p:cNvPicPr>
            <a:picLocks noChangeAspect="1"/>
          </p:cNvPicPr>
          <p:nvPr/>
        </p:nvPicPr>
        <p:blipFill>
          <a:blip r:embed="rId2"/>
          <a:stretch>
            <a:fillRect/>
          </a:stretch>
        </p:blipFill>
        <p:spPr>
          <a:xfrm>
            <a:off x="0" y="446698"/>
            <a:ext cx="12192000" cy="5964604"/>
          </a:xfrm>
          <a:prstGeom prst="rect">
            <a:avLst/>
          </a:prstGeom>
        </p:spPr>
      </p:pic>
    </p:spTree>
    <p:extLst>
      <p:ext uri="{BB962C8B-B14F-4D97-AF65-F5344CB8AC3E}">
        <p14:creationId xmlns:p14="http://schemas.microsoft.com/office/powerpoint/2010/main" val="2854112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9478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8A18-727E-4AE5-BE4D-224E175AF38F}"/>
              </a:ext>
            </a:extLst>
          </p:cNvPr>
          <p:cNvSpPr>
            <a:spLocks noGrp="1"/>
          </p:cNvSpPr>
          <p:nvPr>
            <p:ph type="title"/>
          </p:nvPr>
        </p:nvSpPr>
        <p:spPr>
          <a:xfrm>
            <a:off x="0" y="-8027"/>
            <a:ext cx="10515600" cy="1325563"/>
          </a:xfrm>
        </p:spPr>
        <p:txBody>
          <a:bodyPr/>
          <a:lstStyle/>
          <a:p>
            <a:r>
              <a:rPr lang="en-GB" dirty="0"/>
              <a:t>Online Reputation</a:t>
            </a:r>
          </a:p>
        </p:txBody>
      </p:sp>
      <p:sp>
        <p:nvSpPr>
          <p:cNvPr id="3" name="Content Placeholder 2">
            <a:extLst>
              <a:ext uri="{FF2B5EF4-FFF2-40B4-BE49-F238E27FC236}">
                <a16:creationId xmlns:a16="http://schemas.microsoft.com/office/drawing/2014/main" id="{D6E46BD1-6DB7-4B72-A8F6-569B6140E219}"/>
              </a:ext>
            </a:extLst>
          </p:cNvPr>
          <p:cNvSpPr>
            <a:spLocks noGrp="1"/>
          </p:cNvSpPr>
          <p:nvPr>
            <p:ph idx="1"/>
          </p:nvPr>
        </p:nvSpPr>
        <p:spPr>
          <a:xfrm>
            <a:off x="158689" y="923278"/>
            <a:ext cx="11874622" cy="5841505"/>
          </a:xfrm>
        </p:spPr>
        <p:txBody>
          <a:bodyPr>
            <a:noAutofit/>
          </a:bodyPr>
          <a:lstStyle/>
          <a:p>
            <a:pPr marL="0" indent="0">
              <a:buNone/>
            </a:pPr>
            <a:r>
              <a:rPr lang="en-GB" dirty="0"/>
              <a:t>I can explain how to search for information about others online</a:t>
            </a:r>
          </a:p>
          <a:p>
            <a:pPr marL="0" indent="0">
              <a:buNone/>
            </a:pPr>
            <a:r>
              <a:rPr lang="en-GB" sz="1600" b="1" dirty="0">
                <a:solidFill>
                  <a:srgbClr val="FF0000"/>
                </a:solidFill>
              </a:rPr>
              <a:t>Questions To Ask</a:t>
            </a:r>
          </a:p>
          <a:p>
            <a:r>
              <a:rPr lang="en-GB" dirty="0"/>
              <a:t>What do we use to find information online?</a:t>
            </a:r>
          </a:p>
          <a:p>
            <a:r>
              <a:rPr lang="en-GB" dirty="0"/>
              <a:t>What kinds of information can we find? (social media, videos, pictures, news stories)</a:t>
            </a:r>
          </a:p>
          <a:p>
            <a:r>
              <a:rPr lang="en-GB" dirty="0"/>
              <a:t>Is it ok to search for ourselves online?</a:t>
            </a:r>
          </a:p>
          <a:p>
            <a:r>
              <a:rPr lang="en-GB" dirty="0"/>
              <a:t>Who might share information about us online?</a:t>
            </a:r>
          </a:p>
          <a:p>
            <a:r>
              <a:rPr lang="en-GB" dirty="0"/>
              <a:t>Could there be information about us online that we didn't know about?</a:t>
            </a:r>
          </a:p>
          <a:p>
            <a:r>
              <a:rPr lang="en-GB" dirty="0"/>
              <a:t>Who might share information about us? Parents, </a:t>
            </a:r>
            <a:r>
              <a:rPr lang="en-GB" dirty="0" err="1"/>
              <a:t>carers,grandparents</a:t>
            </a:r>
            <a:r>
              <a:rPr lang="en-GB" dirty="0"/>
              <a:t>, schools, friends, sports clubs</a:t>
            </a:r>
          </a:p>
          <a:p>
            <a:r>
              <a:rPr lang="en-GB" dirty="0"/>
              <a:t>What information would we put in a search engine to find information about ourselves?</a:t>
            </a:r>
          </a:p>
          <a:p>
            <a:r>
              <a:rPr lang="en-GB" dirty="0"/>
              <a:t>What do we mean by ‘keywords’?</a:t>
            </a:r>
          </a:p>
          <a:p>
            <a:r>
              <a:rPr lang="en-GB" dirty="0"/>
              <a:t>If we search for our own name will we only get results about us?</a:t>
            </a:r>
          </a:p>
        </p:txBody>
      </p:sp>
      <p:sp>
        <p:nvSpPr>
          <p:cNvPr id="7" name="AutoShape 4" descr="https://projectevolve.co.uk/assets/strands/self-image-and-identity-1.svg">
            <a:extLst>
              <a:ext uri="{FF2B5EF4-FFF2-40B4-BE49-F238E27FC236}">
                <a16:creationId xmlns:a16="http://schemas.microsoft.com/office/drawing/2014/main" id="{E8445470-A15D-4916-AFB6-2C85CE69DDB6}"/>
              </a:ext>
            </a:extLst>
          </p:cNvPr>
          <p:cNvSpPr>
            <a:spLocks noChangeAspect="1" noChangeArrowheads="1"/>
          </p:cNvSpPr>
          <p:nvPr/>
        </p:nvSpPr>
        <p:spPr bwMode="auto">
          <a:xfrm>
            <a:off x="112713" y="-1762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Kinetic Letters" panose="00000500000000000000" pitchFamily="50" charset="0"/>
            </a:endParaRPr>
          </a:p>
        </p:txBody>
      </p:sp>
    </p:spTree>
    <p:extLst>
      <p:ext uri="{BB962C8B-B14F-4D97-AF65-F5344CB8AC3E}">
        <p14:creationId xmlns:p14="http://schemas.microsoft.com/office/powerpoint/2010/main" val="1074491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9478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8A18-727E-4AE5-BE4D-224E175AF38F}"/>
              </a:ext>
            </a:extLst>
          </p:cNvPr>
          <p:cNvSpPr>
            <a:spLocks noGrp="1"/>
          </p:cNvSpPr>
          <p:nvPr>
            <p:ph type="title"/>
          </p:nvPr>
        </p:nvSpPr>
        <p:spPr>
          <a:xfrm>
            <a:off x="0" y="-8027"/>
            <a:ext cx="10515600" cy="1325563"/>
          </a:xfrm>
        </p:spPr>
        <p:txBody>
          <a:bodyPr/>
          <a:lstStyle/>
          <a:p>
            <a:r>
              <a:rPr lang="en-GB" dirty="0"/>
              <a:t>Online Reputation</a:t>
            </a:r>
          </a:p>
        </p:txBody>
      </p:sp>
      <p:sp>
        <p:nvSpPr>
          <p:cNvPr id="3" name="Content Placeholder 2">
            <a:extLst>
              <a:ext uri="{FF2B5EF4-FFF2-40B4-BE49-F238E27FC236}">
                <a16:creationId xmlns:a16="http://schemas.microsoft.com/office/drawing/2014/main" id="{D6E46BD1-6DB7-4B72-A8F6-569B6140E219}"/>
              </a:ext>
            </a:extLst>
          </p:cNvPr>
          <p:cNvSpPr>
            <a:spLocks noGrp="1"/>
          </p:cNvSpPr>
          <p:nvPr>
            <p:ph idx="1"/>
          </p:nvPr>
        </p:nvSpPr>
        <p:spPr>
          <a:xfrm>
            <a:off x="158689" y="923278"/>
            <a:ext cx="11874622" cy="5841505"/>
          </a:xfrm>
        </p:spPr>
        <p:txBody>
          <a:bodyPr>
            <a:noAutofit/>
          </a:bodyPr>
          <a:lstStyle/>
          <a:p>
            <a:pPr marL="0" indent="0">
              <a:buNone/>
            </a:pPr>
            <a:r>
              <a:rPr lang="en-GB" dirty="0"/>
              <a:t>I can give examples of what anyone may or may not be willing to share about themselves online. I can explain the need to be careful before sharing anything personal.</a:t>
            </a:r>
          </a:p>
          <a:p>
            <a:pPr marL="0" indent="0">
              <a:buNone/>
            </a:pPr>
            <a:r>
              <a:rPr lang="en-GB" sz="2400" b="1" u="sng" dirty="0">
                <a:solidFill>
                  <a:srgbClr val="FF0000"/>
                </a:solidFill>
              </a:rPr>
              <a:t>Questions To Ask</a:t>
            </a:r>
          </a:p>
          <a:p>
            <a:r>
              <a:rPr lang="en-GB" sz="2400" dirty="0"/>
              <a:t>What do we mean by personal information?</a:t>
            </a:r>
          </a:p>
          <a:p>
            <a:pPr lvl="1"/>
            <a:r>
              <a:rPr lang="en-GB" dirty="0"/>
              <a:t>Name</a:t>
            </a:r>
          </a:p>
          <a:p>
            <a:pPr lvl="1"/>
            <a:r>
              <a:rPr lang="en-GB" dirty="0"/>
              <a:t>location</a:t>
            </a:r>
          </a:p>
          <a:p>
            <a:pPr lvl="1"/>
            <a:r>
              <a:rPr lang="en-GB" dirty="0"/>
              <a:t>contact details</a:t>
            </a:r>
          </a:p>
          <a:p>
            <a:pPr lvl="1"/>
            <a:r>
              <a:rPr lang="en-GB" dirty="0"/>
              <a:t>birthday</a:t>
            </a:r>
          </a:p>
          <a:p>
            <a:pPr lvl="1"/>
            <a:r>
              <a:rPr lang="en-GB" dirty="0"/>
              <a:t>email address</a:t>
            </a:r>
          </a:p>
          <a:p>
            <a:pPr lvl="1"/>
            <a:r>
              <a:rPr lang="en-GB" dirty="0"/>
              <a:t>phone number</a:t>
            </a:r>
          </a:p>
          <a:p>
            <a:pPr lvl="1"/>
            <a:r>
              <a:rPr lang="en-GB" dirty="0"/>
              <a:t>school</a:t>
            </a:r>
          </a:p>
          <a:p>
            <a:pPr lvl="1"/>
            <a:r>
              <a:rPr lang="en-GB" dirty="0"/>
              <a:t>parents/carers/siblings details</a:t>
            </a:r>
          </a:p>
          <a:p>
            <a:r>
              <a:rPr lang="en-GB" sz="2400" dirty="0"/>
              <a:t>Why do we share information about ourselves online?</a:t>
            </a:r>
          </a:p>
          <a:p>
            <a:r>
              <a:rPr lang="en-GB" sz="2400" dirty="0"/>
              <a:t>What do we mean by a ‘trusted adult’</a:t>
            </a:r>
          </a:p>
        </p:txBody>
      </p:sp>
      <p:sp>
        <p:nvSpPr>
          <p:cNvPr id="7" name="AutoShape 4" descr="https://projectevolve.co.uk/assets/strands/self-image-and-identity-1.svg">
            <a:extLst>
              <a:ext uri="{FF2B5EF4-FFF2-40B4-BE49-F238E27FC236}">
                <a16:creationId xmlns:a16="http://schemas.microsoft.com/office/drawing/2014/main" id="{E8445470-A15D-4916-AFB6-2C85CE69DDB6}"/>
              </a:ext>
            </a:extLst>
          </p:cNvPr>
          <p:cNvSpPr>
            <a:spLocks noChangeAspect="1" noChangeArrowheads="1"/>
          </p:cNvSpPr>
          <p:nvPr/>
        </p:nvSpPr>
        <p:spPr bwMode="auto">
          <a:xfrm>
            <a:off x="112713" y="-1762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Kinetic Letters" panose="00000500000000000000" pitchFamily="50" charset="0"/>
            </a:endParaRPr>
          </a:p>
        </p:txBody>
      </p:sp>
      <p:sp>
        <p:nvSpPr>
          <p:cNvPr id="4" name="Rectangle 3">
            <a:extLst>
              <a:ext uri="{FF2B5EF4-FFF2-40B4-BE49-F238E27FC236}">
                <a16:creationId xmlns:a16="http://schemas.microsoft.com/office/drawing/2014/main" id="{DE106383-28CE-4CEF-8E31-4135D2297496}"/>
              </a:ext>
            </a:extLst>
          </p:cNvPr>
          <p:cNvSpPr/>
          <p:nvPr/>
        </p:nvSpPr>
        <p:spPr>
          <a:xfrm>
            <a:off x="5835588" y="2335205"/>
            <a:ext cx="6096000" cy="4154984"/>
          </a:xfrm>
          <a:prstGeom prst="rect">
            <a:avLst/>
          </a:prstGeom>
        </p:spPr>
        <p:txBody>
          <a:bodyPr>
            <a:spAutoFit/>
          </a:bodyPr>
          <a:lstStyle/>
          <a:p>
            <a:r>
              <a:rPr lang="en-GB" sz="2400" dirty="0">
                <a:latin typeface="Kinetic Letters" panose="00000500000000000000" pitchFamily="50" charset="0"/>
              </a:rPr>
              <a:t>Who might we ask if we don't know if its ok to share information online?</a:t>
            </a:r>
          </a:p>
          <a:p>
            <a:r>
              <a:rPr lang="en-GB" sz="2400" dirty="0">
                <a:latin typeface="Kinetic Letters" panose="00000500000000000000" pitchFamily="50" charset="0"/>
              </a:rPr>
              <a:t>When might we share information about others online?</a:t>
            </a:r>
          </a:p>
          <a:p>
            <a:pPr lvl="1"/>
            <a:r>
              <a:rPr lang="en-GB" sz="2400" dirty="0">
                <a:latin typeface="Kinetic Letters" panose="00000500000000000000" pitchFamily="50" charset="0"/>
              </a:rPr>
              <a:t>Birthday pirates</a:t>
            </a:r>
          </a:p>
          <a:p>
            <a:pPr lvl="1"/>
            <a:r>
              <a:rPr lang="en-GB" sz="2400" dirty="0">
                <a:latin typeface="Kinetic Letters" panose="00000500000000000000" pitchFamily="50" charset="0"/>
              </a:rPr>
              <a:t>Playdates</a:t>
            </a:r>
          </a:p>
          <a:p>
            <a:pPr lvl="1"/>
            <a:r>
              <a:rPr lang="en-GB" sz="2400" dirty="0">
                <a:latin typeface="Kinetic Letters" panose="00000500000000000000" pitchFamily="50" charset="0"/>
              </a:rPr>
              <a:t>Videos</a:t>
            </a:r>
          </a:p>
          <a:p>
            <a:r>
              <a:rPr lang="en-GB" sz="2400" dirty="0">
                <a:latin typeface="Kinetic Letters" panose="00000500000000000000" pitchFamily="50" charset="0"/>
              </a:rPr>
              <a:t>Can we post information about others without asking them first?</a:t>
            </a:r>
          </a:p>
          <a:p>
            <a:r>
              <a:rPr lang="en-GB" sz="2400" dirty="0">
                <a:latin typeface="Kinetic Letters" panose="00000500000000000000" pitchFamily="50" charset="0"/>
              </a:rPr>
              <a:t>Should we ask permission from their parent/carer?</a:t>
            </a:r>
          </a:p>
          <a:p>
            <a:r>
              <a:rPr lang="en-GB" sz="2400" dirty="0">
                <a:latin typeface="Kinetic Letters" panose="00000500000000000000" pitchFamily="50" charset="0"/>
              </a:rPr>
              <a:t>What if they say no? Is it still ok to share</a:t>
            </a:r>
          </a:p>
          <a:p>
            <a:pPr lvl="1"/>
            <a:r>
              <a:rPr lang="en-GB" sz="2400" dirty="0">
                <a:latin typeface="Kinetic Letters" panose="00000500000000000000" pitchFamily="50" charset="0"/>
              </a:rPr>
              <a:t>why not?</a:t>
            </a:r>
          </a:p>
          <a:p>
            <a:pPr lvl="1"/>
            <a:r>
              <a:rPr lang="en-GB" sz="2400" dirty="0">
                <a:latin typeface="Kinetic Letters" panose="00000500000000000000" pitchFamily="50" charset="0"/>
              </a:rPr>
              <a:t>What might happen if we still share?</a:t>
            </a:r>
          </a:p>
        </p:txBody>
      </p:sp>
    </p:spTree>
    <p:extLst>
      <p:ext uri="{BB962C8B-B14F-4D97-AF65-F5344CB8AC3E}">
        <p14:creationId xmlns:p14="http://schemas.microsoft.com/office/powerpoint/2010/main" val="1987577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9478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8A18-727E-4AE5-BE4D-224E175AF38F}"/>
              </a:ext>
            </a:extLst>
          </p:cNvPr>
          <p:cNvSpPr>
            <a:spLocks noGrp="1"/>
          </p:cNvSpPr>
          <p:nvPr>
            <p:ph type="title"/>
          </p:nvPr>
        </p:nvSpPr>
        <p:spPr>
          <a:xfrm>
            <a:off x="0" y="-8027"/>
            <a:ext cx="10515600" cy="1325563"/>
          </a:xfrm>
        </p:spPr>
        <p:txBody>
          <a:bodyPr/>
          <a:lstStyle/>
          <a:p>
            <a:r>
              <a:rPr lang="en-GB" dirty="0"/>
              <a:t>Online Reputation</a:t>
            </a:r>
          </a:p>
        </p:txBody>
      </p:sp>
      <p:sp>
        <p:nvSpPr>
          <p:cNvPr id="3" name="Content Placeholder 2">
            <a:extLst>
              <a:ext uri="{FF2B5EF4-FFF2-40B4-BE49-F238E27FC236}">
                <a16:creationId xmlns:a16="http://schemas.microsoft.com/office/drawing/2014/main" id="{D6E46BD1-6DB7-4B72-A8F6-569B6140E219}"/>
              </a:ext>
            </a:extLst>
          </p:cNvPr>
          <p:cNvSpPr>
            <a:spLocks noGrp="1"/>
          </p:cNvSpPr>
          <p:nvPr>
            <p:ph idx="1"/>
          </p:nvPr>
        </p:nvSpPr>
        <p:spPr>
          <a:xfrm>
            <a:off x="158689" y="923278"/>
            <a:ext cx="11874622" cy="5841505"/>
          </a:xfrm>
        </p:spPr>
        <p:txBody>
          <a:bodyPr>
            <a:noAutofit/>
          </a:bodyPr>
          <a:lstStyle/>
          <a:p>
            <a:pPr marL="0" indent="0">
              <a:buNone/>
            </a:pPr>
            <a:r>
              <a:rPr lang="en-GB" dirty="0"/>
              <a:t>I can explain who someone can ask if they are unsure about putting something online.</a:t>
            </a:r>
            <a:endParaRPr lang="en-GB" sz="2400" b="1" u="sng" dirty="0">
              <a:solidFill>
                <a:srgbClr val="FF0000"/>
              </a:solidFill>
            </a:endParaRPr>
          </a:p>
          <a:p>
            <a:pPr marL="0" indent="0">
              <a:buNone/>
            </a:pPr>
            <a:r>
              <a:rPr lang="en-GB" sz="2400" b="1" u="sng" dirty="0">
                <a:solidFill>
                  <a:srgbClr val="FF0000"/>
                </a:solidFill>
              </a:rPr>
              <a:t>Questions To Ask</a:t>
            </a:r>
          </a:p>
          <a:p>
            <a:r>
              <a:rPr lang="en-GB" dirty="0"/>
              <a:t>What do we mean by personal information?</a:t>
            </a:r>
          </a:p>
          <a:p>
            <a:pPr lvl="1"/>
            <a:r>
              <a:rPr lang="en-GB" dirty="0"/>
              <a:t>Name</a:t>
            </a:r>
          </a:p>
          <a:p>
            <a:pPr lvl="1"/>
            <a:r>
              <a:rPr lang="en-GB" dirty="0"/>
              <a:t>location</a:t>
            </a:r>
          </a:p>
          <a:p>
            <a:pPr lvl="1"/>
            <a:r>
              <a:rPr lang="en-GB" dirty="0"/>
              <a:t>contact details</a:t>
            </a:r>
          </a:p>
          <a:p>
            <a:pPr lvl="1"/>
            <a:r>
              <a:rPr lang="en-GB" dirty="0"/>
              <a:t>birthday</a:t>
            </a:r>
          </a:p>
          <a:p>
            <a:pPr lvl="1"/>
            <a:r>
              <a:rPr lang="en-GB" dirty="0"/>
              <a:t>email address</a:t>
            </a:r>
          </a:p>
          <a:p>
            <a:pPr lvl="1"/>
            <a:r>
              <a:rPr lang="en-GB" dirty="0"/>
              <a:t>phone number</a:t>
            </a:r>
          </a:p>
          <a:p>
            <a:pPr lvl="1"/>
            <a:r>
              <a:rPr lang="en-GB" dirty="0"/>
              <a:t>school</a:t>
            </a:r>
          </a:p>
          <a:p>
            <a:pPr lvl="1"/>
            <a:r>
              <a:rPr lang="en-GB" dirty="0"/>
              <a:t>parents/carers/siblings details</a:t>
            </a:r>
          </a:p>
          <a:p>
            <a:pPr marL="0" indent="0">
              <a:buNone/>
            </a:pPr>
            <a:endParaRPr lang="en-GB" sz="2400" b="1" u="sng" dirty="0">
              <a:solidFill>
                <a:srgbClr val="FF0000"/>
              </a:solidFill>
            </a:endParaRPr>
          </a:p>
        </p:txBody>
      </p:sp>
      <p:sp>
        <p:nvSpPr>
          <p:cNvPr id="7" name="AutoShape 4" descr="https://projectevolve.co.uk/assets/strands/self-image-and-identity-1.svg">
            <a:extLst>
              <a:ext uri="{FF2B5EF4-FFF2-40B4-BE49-F238E27FC236}">
                <a16:creationId xmlns:a16="http://schemas.microsoft.com/office/drawing/2014/main" id="{E8445470-A15D-4916-AFB6-2C85CE69DDB6}"/>
              </a:ext>
            </a:extLst>
          </p:cNvPr>
          <p:cNvSpPr>
            <a:spLocks noChangeAspect="1" noChangeArrowheads="1"/>
          </p:cNvSpPr>
          <p:nvPr/>
        </p:nvSpPr>
        <p:spPr bwMode="auto">
          <a:xfrm>
            <a:off x="112713" y="-1762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Kinetic Letters" panose="00000500000000000000" pitchFamily="50" charset="0"/>
            </a:endParaRPr>
          </a:p>
        </p:txBody>
      </p:sp>
      <p:sp>
        <p:nvSpPr>
          <p:cNvPr id="4" name="Rectangle 3">
            <a:extLst>
              <a:ext uri="{FF2B5EF4-FFF2-40B4-BE49-F238E27FC236}">
                <a16:creationId xmlns:a16="http://schemas.microsoft.com/office/drawing/2014/main" id="{250F68B1-8291-4C1C-94C8-AAF014FF7BEB}"/>
              </a:ext>
            </a:extLst>
          </p:cNvPr>
          <p:cNvSpPr/>
          <p:nvPr/>
        </p:nvSpPr>
        <p:spPr>
          <a:xfrm>
            <a:off x="5257800" y="1893059"/>
            <a:ext cx="6096000" cy="4524315"/>
          </a:xfrm>
          <a:prstGeom prst="rect">
            <a:avLst/>
          </a:prstGeom>
        </p:spPr>
        <p:txBody>
          <a:bodyPr>
            <a:spAutoFit/>
          </a:bodyPr>
          <a:lstStyle/>
          <a:p>
            <a:r>
              <a:rPr lang="en-GB" sz="2400" dirty="0">
                <a:latin typeface="Kinetic Letters" panose="00000500000000000000" pitchFamily="50" charset="0"/>
              </a:rPr>
              <a:t>Why do we share information about ourselves online?</a:t>
            </a:r>
          </a:p>
          <a:p>
            <a:r>
              <a:rPr lang="en-GB" sz="2400" dirty="0">
                <a:latin typeface="Kinetic Letters" panose="00000500000000000000" pitchFamily="50" charset="0"/>
              </a:rPr>
              <a:t>What do we mean by a ‘trusted adult’</a:t>
            </a:r>
          </a:p>
          <a:p>
            <a:r>
              <a:rPr lang="en-GB" sz="2400" dirty="0">
                <a:latin typeface="Kinetic Letters" panose="00000500000000000000" pitchFamily="50" charset="0"/>
              </a:rPr>
              <a:t>Who might we ask if we don't know if its ok to share information online?</a:t>
            </a:r>
          </a:p>
          <a:p>
            <a:r>
              <a:rPr lang="en-GB" sz="2400" dirty="0">
                <a:latin typeface="Kinetic Letters" panose="00000500000000000000" pitchFamily="50" charset="0"/>
              </a:rPr>
              <a:t>When might we share information about others online?</a:t>
            </a:r>
          </a:p>
          <a:p>
            <a:pPr lvl="1"/>
            <a:r>
              <a:rPr lang="en-GB" sz="2400" dirty="0">
                <a:latin typeface="Kinetic Letters" panose="00000500000000000000" pitchFamily="50" charset="0"/>
              </a:rPr>
              <a:t>Birthday pirates</a:t>
            </a:r>
          </a:p>
          <a:p>
            <a:pPr lvl="1"/>
            <a:r>
              <a:rPr lang="en-GB" sz="2400" dirty="0">
                <a:latin typeface="Kinetic Letters" panose="00000500000000000000" pitchFamily="50" charset="0"/>
              </a:rPr>
              <a:t>Playdates</a:t>
            </a:r>
          </a:p>
          <a:p>
            <a:pPr lvl="1"/>
            <a:r>
              <a:rPr lang="en-GB" sz="2400" dirty="0">
                <a:latin typeface="Kinetic Letters" panose="00000500000000000000" pitchFamily="50" charset="0"/>
              </a:rPr>
              <a:t>Videos</a:t>
            </a:r>
          </a:p>
          <a:p>
            <a:r>
              <a:rPr lang="en-GB" sz="2400" dirty="0">
                <a:latin typeface="Kinetic Letters" panose="00000500000000000000" pitchFamily="50" charset="0"/>
              </a:rPr>
              <a:t>Can we post information about other without asking them first?</a:t>
            </a:r>
          </a:p>
          <a:p>
            <a:r>
              <a:rPr lang="en-GB" sz="2400" dirty="0">
                <a:latin typeface="Kinetic Letters" panose="00000500000000000000" pitchFamily="50" charset="0"/>
              </a:rPr>
              <a:t>Should we ask permission from their parent/ carer?</a:t>
            </a:r>
          </a:p>
          <a:p>
            <a:r>
              <a:rPr lang="en-GB" sz="2400" dirty="0">
                <a:latin typeface="Kinetic Letters" panose="00000500000000000000" pitchFamily="50" charset="0"/>
              </a:rPr>
              <a:t>What if they say no? Is it still ok to share</a:t>
            </a:r>
          </a:p>
          <a:p>
            <a:pPr lvl="1"/>
            <a:r>
              <a:rPr lang="en-GB" sz="2400" dirty="0">
                <a:latin typeface="Kinetic Letters" panose="00000500000000000000" pitchFamily="50" charset="0"/>
              </a:rPr>
              <a:t>why not?</a:t>
            </a:r>
          </a:p>
        </p:txBody>
      </p:sp>
    </p:spTree>
    <p:extLst>
      <p:ext uri="{BB962C8B-B14F-4D97-AF65-F5344CB8AC3E}">
        <p14:creationId xmlns:p14="http://schemas.microsoft.com/office/powerpoint/2010/main" val="2133589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6864C-D381-472B-952A-01811C0C1BE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100C7BF-3B0F-49CD-9ECF-8CB68A0584BA}"/>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8B5B566A-51D3-48FB-9C2B-E0100AD9BCAE}"/>
              </a:ext>
            </a:extLst>
          </p:cNvPr>
          <p:cNvPicPr>
            <a:picLocks noChangeAspect="1"/>
          </p:cNvPicPr>
          <p:nvPr/>
        </p:nvPicPr>
        <p:blipFill>
          <a:blip r:embed="rId2"/>
          <a:stretch>
            <a:fillRect/>
          </a:stretch>
        </p:blipFill>
        <p:spPr>
          <a:xfrm>
            <a:off x="0" y="351019"/>
            <a:ext cx="12192000" cy="6155961"/>
          </a:xfrm>
          <a:prstGeom prst="rect">
            <a:avLst/>
          </a:prstGeom>
        </p:spPr>
      </p:pic>
    </p:spTree>
    <p:extLst>
      <p:ext uri="{BB962C8B-B14F-4D97-AF65-F5344CB8AC3E}">
        <p14:creationId xmlns:p14="http://schemas.microsoft.com/office/powerpoint/2010/main" val="3508804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8A18-727E-4AE5-BE4D-224E175AF38F}"/>
              </a:ext>
            </a:extLst>
          </p:cNvPr>
          <p:cNvSpPr>
            <a:spLocks noGrp="1"/>
          </p:cNvSpPr>
          <p:nvPr>
            <p:ph type="title"/>
          </p:nvPr>
        </p:nvSpPr>
        <p:spPr>
          <a:xfrm>
            <a:off x="0" y="59442"/>
            <a:ext cx="10515600" cy="1325563"/>
          </a:xfrm>
        </p:spPr>
        <p:txBody>
          <a:bodyPr/>
          <a:lstStyle/>
          <a:p>
            <a:r>
              <a:rPr lang="en-GB" dirty="0"/>
              <a:t>Online Bullying</a:t>
            </a:r>
          </a:p>
        </p:txBody>
      </p:sp>
      <p:sp>
        <p:nvSpPr>
          <p:cNvPr id="3" name="Content Placeholder 2">
            <a:extLst>
              <a:ext uri="{FF2B5EF4-FFF2-40B4-BE49-F238E27FC236}">
                <a16:creationId xmlns:a16="http://schemas.microsoft.com/office/drawing/2014/main" id="{D6E46BD1-6DB7-4B72-A8F6-569B6140E219}"/>
              </a:ext>
            </a:extLst>
          </p:cNvPr>
          <p:cNvSpPr>
            <a:spLocks noGrp="1"/>
          </p:cNvSpPr>
          <p:nvPr>
            <p:ph idx="1"/>
          </p:nvPr>
        </p:nvSpPr>
        <p:spPr>
          <a:xfrm>
            <a:off x="112713" y="1052489"/>
            <a:ext cx="11809998" cy="5046470"/>
          </a:xfrm>
        </p:spPr>
        <p:txBody>
          <a:bodyPr>
            <a:normAutofit/>
          </a:bodyPr>
          <a:lstStyle/>
          <a:p>
            <a:pPr marL="0" indent="0">
              <a:buNone/>
            </a:pPr>
            <a:r>
              <a:rPr lang="en-GB" b="1" u="sng" dirty="0"/>
              <a:t>I can explain what bullying is, how people may bully others and how bullying can make someone feel.</a:t>
            </a:r>
          </a:p>
          <a:p>
            <a:pPr marL="0" indent="0">
              <a:buNone/>
            </a:pPr>
            <a:br>
              <a:rPr lang="en-GB" dirty="0"/>
            </a:br>
            <a:r>
              <a:rPr lang="en-GB" b="1" dirty="0">
                <a:solidFill>
                  <a:srgbClr val="FF0000"/>
                </a:solidFill>
              </a:rPr>
              <a:t>Questions To Ask</a:t>
            </a:r>
          </a:p>
          <a:p>
            <a:r>
              <a:rPr lang="en-GB" dirty="0"/>
              <a:t>What does it mean to ‘be kind’ online?</a:t>
            </a:r>
          </a:p>
          <a:p>
            <a:r>
              <a:rPr lang="en-GB" dirty="0"/>
              <a:t>Why are people sometimes unkind online?</a:t>
            </a:r>
          </a:p>
          <a:p>
            <a:r>
              <a:rPr lang="en-GB" dirty="0"/>
              <a:t>Does it matter if you hurt someone’s feelings online?</a:t>
            </a:r>
          </a:p>
          <a:p>
            <a:pPr marL="0" indent="0">
              <a:buNone/>
            </a:pPr>
            <a:endParaRPr lang="en-GB" dirty="0"/>
          </a:p>
        </p:txBody>
      </p:sp>
      <p:sp>
        <p:nvSpPr>
          <p:cNvPr id="7" name="AutoShape 4" descr="https://projectevolve.co.uk/assets/strands/self-image-and-identity-1.svg">
            <a:extLst>
              <a:ext uri="{FF2B5EF4-FFF2-40B4-BE49-F238E27FC236}">
                <a16:creationId xmlns:a16="http://schemas.microsoft.com/office/drawing/2014/main" id="{E8445470-A15D-4916-AFB6-2C85CE69DDB6}"/>
              </a:ext>
            </a:extLst>
          </p:cNvPr>
          <p:cNvSpPr>
            <a:spLocks noChangeAspect="1" noChangeArrowheads="1"/>
          </p:cNvSpPr>
          <p:nvPr/>
        </p:nvSpPr>
        <p:spPr bwMode="auto">
          <a:xfrm>
            <a:off x="112713" y="-1762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Kinetic Letters" panose="00000500000000000000" pitchFamily="50" charset="0"/>
            </a:endParaRPr>
          </a:p>
        </p:txBody>
      </p:sp>
    </p:spTree>
    <p:extLst>
      <p:ext uri="{BB962C8B-B14F-4D97-AF65-F5344CB8AC3E}">
        <p14:creationId xmlns:p14="http://schemas.microsoft.com/office/powerpoint/2010/main" val="4241637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379FB-7B35-4427-ADA9-7F40239583C8}"/>
              </a:ext>
            </a:extLst>
          </p:cNvPr>
          <p:cNvSpPr>
            <a:spLocks noGrp="1"/>
          </p:cNvSpPr>
          <p:nvPr>
            <p:ph type="title"/>
          </p:nvPr>
        </p:nvSpPr>
        <p:spPr/>
        <p:txBody>
          <a:bodyPr/>
          <a:lstStyle/>
          <a:p>
            <a:r>
              <a:rPr lang="en-GB" dirty="0"/>
              <a:t>YEAR 3</a:t>
            </a:r>
          </a:p>
        </p:txBody>
      </p:sp>
      <p:sp>
        <p:nvSpPr>
          <p:cNvPr id="3" name="Content Placeholder 2">
            <a:extLst>
              <a:ext uri="{FF2B5EF4-FFF2-40B4-BE49-F238E27FC236}">
                <a16:creationId xmlns:a16="http://schemas.microsoft.com/office/drawing/2014/main" id="{A629FECA-24B5-4E8D-8D78-10D6496ED1DB}"/>
              </a:ext>
            </a:extLst>
          </p:cNvPr>
          <p:cNvSpPr>
            <a:spLocks noGrp="1"/>
          </p:cNvSpPr>
          <p:nvPr>
            <p:ph idx="1"/>
          </p:nvPr>
        </p:nvSpPr>
        <p:spPr/>
        <p:txBody>
          <a:bodyPr/>
          <a:lstStyle/>
          <a:p>
            <a:r>
              <a:rPr lang="en-GB" dirty="0"/>
              <a:t>For further resources to enrich these topics please log in to Project Evolve and follow the link below. Full lesson plans are available which are resourced as well.</a:t>
            </a:r>
          </a:p>
          <a:p>
            <a:endParaRPr lang="en-GB" dirty="0"/>
          </a:p>
          <a:p>
            <a:r>
              <a:rPr lang="en-GB" dirty="0">
                <a:hlinkClick r:id="rId2"/>
              </a:rPr>
              <a:t>https://projectevolve.co.uk/toolkit/resources/years/year-three/</a:t>
            </a:r>
            <a:endParaRPr lang="en-GB" dirty="0"/>
          </a:p>
          <a:p>
            <a:endParaRPr lang="en-GB" dirty="0"/>
          </a:p>
        </p:txBody>
      </p:sp>
    </p:spTree>
    <p:extLst>
      <p:ext uri="{BB962C8B-B14F-4D97-AF65-F5344CB8AC3E}">
        <p14:creationId xmlns:p14="http://schemas.microsoft.com/office/powerpoint/2010/main" val="1859968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8A18-727E-4AE5-BE4D-224E175AF38F}"/>
              </a:ext>
            </a:extLst>
          </p:cNvPr>
          <p:cNvSpPr>
            <a:spLocks noGrp="1"/>
          </p:cNvSpPr>
          <p:nvPr>
            <p:ph type="title"/>
          </p:nvPr>
        </p:nvSpPr>
        <p:spPr>
          <a:xfrm>
            <a:off x="0" y="59442"/>
            <a:ext cx="10515600" cy="1325563"/>
          </a:xfrm>
        </p:spPr>
        <p:txBody>
          <a:bodyPr/>
          <a:lstStyle/>
          <a:p>
            <a:r>
              <a:rPr lang="en-GB" dirty="0"/>
              <a:t>Online Bullying</a:t>
            </a:r>
          </a:p>
        </p:txBody>
      </p:sp>
      <p:sp>
        <p:nvSpPr>
          <p:cNvPr id="3" name="Content Placeholder 2">
            <a:extLst>
              <a:ext uri="{FF2B5EF4-FFF2-40B4-BE49-F238E27FC236}">
                <a16:creationId xmlns:a16="http://schemas.microsoft.com/office/drawing/2014/main" id="{D6E46BD1-6DB7-4B72-A8F6-569B6140E219}"/>
              </a:ext>
            </a:extLst>
          </p:cNvPr>
          <p:cNvSpPr>
            <a:spLocks noGrp="1"/>
          </p:cNvSpPr>
          <p:nvPr>
            <p:ph idx="1"/>
          </p:nvPr>
        </p:nvSpPr>
        <p:spPr>
          <a:xfrm>
            <a:off x="112713" y="1052488"/>
            <a:ext cx="11809998" cy="5746069"/>
          </a:xfrm>
        </p:spPr>
        <p:txBody>
          <a:bodyPr>
            <a:normAutofit/>
          </a:bodyPr>
          <a:lstStyle/>
          <a:p>
            <a:pPr marL="0" indent="0">
              <a:buNone/>
            </a:pPr>
            <a:r>
              <a:rPr lang="en-GB" dirty="0"/>
              <a:t>I can give examples of how bullying behaviour could appear online and how someone can get support.</a:t>
            </a:r>
            <a:br>
              <a:rPr lang="en-GB" dirty="0"/>
            </a:br>
            <a:r>
              <a:rPr lang="en-GB" b="1" dirty="0">
                <a:solidFill>
                  <a:srgbClr val="FF0000"/>
                </a:solidFill>
              </a:rPr>
              <a:t>Questions To Ask</a:t>
            </a:r>
          </a:p>
          <a:p>
            <a:r>
              <a:rPr lang="en-GB" dirty="0"/>
              <a:t>Could you describe how someone could be unkind online?</a:t>
            </a:r>
          </a:p>
          <a:p>
            <a:r>
              <a:rPr lang="en-GB" dirty="0"/>
              <a:t>How could you tell if someone was being bullied online?</a:t>
            </a:r>
          </a:p>
          <a:p>
            <a:r>
              <a:rPr lang="en-GB" dirty="0"/>
              <a:t>What can you do if you see someone being mean online?</a:t>
            </a:r>
          </a:p>
        </p:txBody>
      </p:sp>
      <p:sp>
        <p:nvSpPr>
          <p:cNvPr id="7" name="AutoShape 4" descr="https://projectevolve.co.uk/assets/strands/self-image-and-identity-1.svg">
            <a:extLst>
              <a:ext uri="{FF2B5EF4-FFF2-40B4-BE49-F238E27FC236}">
                <a16:creationId xmlns:a16="http://schemas.microsoft.com/office/drawing/2014/main" id="{E8445470-A15D-4916-AFB6-2C85CE69DDB6}"/>
              </a:ext>
            </a:extLst>
          </p:cNvPr>
          <p:cNvSpPr>
            <a:spLocks noChangeAspect="1" noChangeArrowheads="1"/>
          </p:cNvSpPr>
          <p:nvPr/>
        </p:nvSpPr>
        <p:spPr bwMode="auto">
          <a:xfrm>
            <a:off x="112713" y="-1762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Kinetic Letters" panose="00000500000000000000" pitchFamily="50" charset="0"/>
            </a:endParaRPr>
          </a:p>
        </p:txBody>
      </p:sp>
    </p:spTree>
    <p:extLst>
      <p:ext uri="{BB962C8B-B14F-4D97-AF65-F5344CB8AC3E}">
        <p14:creationId xmlns:p14="http://schemas.microsoft.com/office/powerpoint/2010/main" val="309010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339A7-A381-4E5C-9C22-A92184B39AB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A8673A5-56DB-4C6D-9C77-CF15FCC693C0}"/>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45CA6F4B-8E46-4209-AA1D-D5C516CBFD58}"/>
              </a:ext>
            </a:extLst>
          </p:cNvPr>
          <p:cNvPicPr>
            <a:picLocks noChangeAspect="1"/>
          </p:cNvPicPr>
          <p:nvPr/>
        </p:nvPicPr>
        <p:blipFill>
          <a:blip r:embed="rId2"/>
          <a:stretch>
            <a:fillRect/>
          </a:stretch>
        </p:blipFill>
        <p:spPr>
          <a:xfrm>
            <a:off x="0" y="655917"/>
            <a:ext cx="12192000" cy="5546165"/>
          </a:xfrm>
          <a:prstGeom prst="rect">
            <a:avLst/>
          </a:prstGeom>
        </p:spPr>
      </p:pic>
    </p:spTree>
    <p:extLst>
      <p:ext uri="{BB962C8B-B14F-4D97-AF65-F5344CB8AC3E}">
        <p14:creationId xmlns:p14="http://schemas.microsoft.com/office/powerpoint/2010/main" val="3695550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8A18-727E-4AE5-BE4D-224E175AF38F}"/>
              </a:ext>
            </a:extLst>
          </p:cNvPr>
          <p:cNvSpPr>
            <a:spLocks noGrp="1"/>
          </p:cNvSpPr>
          <p:nvPr>
            <p:ph type="title"/>
          </p:nvPr>
        </p:nvSpPr>
        <p:spPr>
          <a:xfrm>
            <a:off x="0" y="128588"/>
            <a:ext cx="10515600" cy="1325563"/>
          </a:xfrm>
        </p:spPr>
        <p:txBody>
          <a:bodyPr/>
          <a:lstStyle/>
          <a:p>
            <a:r>
              <a:rPr lang="en-GB" dirty="0"/>
              <a:t>Manging Online Information</a:t>
            </a:r>
          </a:p>
        </p:txBody>
      </p:sp>
      <p:sp>
        <p:nvSpPr>
          <p:cNvPr id="3" name="Content Placeholder 2">
            <a:extLst>
              <a:ext uri="{FF2B5EF4-FFF2-40B4-BE49-F238E27FC236}">
                <a16:creationId xmlns:a16="http://schemas.microsoft.com/office/drawing/2014/main" id="{D6E46BD1-6DB7-4B72-A8F6-569B6140E219}"/>
              </a:ext>
            </a:extLst>
          </p:cNvPr>
          <p:cNvSpPr>
            <a:spLocks noGrp="1"/>
          </p:cNvSpPr>
          <p:nvPr>
            <p:ph idx="1"/>
          </p:nvPr>
        </p:nvSpPr>
        <p:spPr>
          <a:xfrm>
            <a:off x="112713" y="1135884"/>
            <a:ext cx="11907652" cy="4351338"/>
          </a:xfrm>
        </p:spPr>
        <p:txBody>
          <a:bodyPr>
            <a:normAutofit/>
          </a:bodyPr>
          <a:lstStyle/>
          <a:p>
            <a:pPr marL="0" indent="0">
              <a:buNone/>
            </a:pPr>
            <a:r>
              <a:rPr lang="en-GB" dirty="0"/>
              <a:t>I can demonstrate how to use key phrases in search engines to gather accurate information online.</a:t>
            </a:r>
          </a:p>
          <a:p>
            <a:pPr marL="0" indent="0">
              <a:buNone/>
            </a:pPr>
            <a:br>
              <a:rPr lang="en-GB" dirty="0"/>
            </a:br>
            <a:r>
              <a:rPr lang="en-GB" b="1" dirty="0">
                <a:solidFill>
                  <a:srgbClr val="FF0000"/>
                </a:solidFill>
              </a:rPr>
              <a:t>Questions To Ask</a:t>
            </a:r>
          </a:p>
          <a:p>
            <a:r>
              <a:rPr lang="en-GB" dirty="0"/>
              <a:t>What is a search engine?</a:t>
            </a:r>
          </a:p>
          <a:p>
            <a:r>
              <a:rPr lang="en-GB" dirty="0"/>
              <a:t>What is autocomplete?</a:t>
            </a:r>
          </a:p>
          <a:p>
            <a:r>
              <a:rPr lang="en-GB" dirty="0"/>
              <a:t>How does autocomplete work?</a:t>
            </a:r>
          </a:p>
          <a:p>
            <a:r>
              <a:rPr lang="en-GB" dirty="0"/>
              <a:t>Is autocomplete helpful?</a:t>
            </a:r>
          </a:p>
          <a:p>
            <a:r>
              <a:rPr lang="en-GB" dirty="0"/>
              <a:t>How trustworthy is autocomplete?</a:t>
            </a:r>
          </a:p>
        </p:txBody>
      </p:sp>
      <p:sp>
        <p:nvSpPr>
          <p:cNvPr id="7" name="AutoShape 4" descr="https://projectevolve.co.uk/assets/strands/self-image-and-identity-1.svg">
            <a:extLst>
              <a:ext uri="{FF2B5EF4-FFF2-40B4-BE49-F238E27FC236}">
                <a16:creationId xmlns:a16="http://schemas.microsoft.com/office/drawing/2014/main" id="{E8445470-A15D-4916-AFB6-2C85CE69DDB6}"/>
              </a:ext>
            </a:extLst>
          </p:cNvPr>
          <p:cNvSpPr>
            <a:spLocks noChangeAspect="1" noChangeArrowheads="1"/>
          </p:cNvSpPr>
          <p:nvPr/>
        </p:nvSpPr>
        <p:spPr bwMode="auto">
          <a:xfrm>
            <a:off x="112713" y="-1762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Kinetic Letters" panose="00000500000000000000" pitchFamily="50" charset="0"/>
            </a:endParaRPr>
          </a:p>
        </p:txBody>
      </p:sp>
    </p:spTree>
    <p:extLst>
      <p:ext uri="{BB962C8B-B14F-4D97-AF65-F5344CB8AC3E}">
        <p14:creationId xmlns:p14="http://schemas.microsoft.com/office/powerpoint/2010/main" val="3436261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8A18-727E-4AE5-BE4D-224E175AF38F}"/>
              </a:ext>
            </a:extLst>
          </p:cNvPr>
          <p:cNvSpPr>
            <a:spLocks noGrp="1"/>
          </p:cNvSpPr>
          <p:nvPr>
            <p:ph type="title"/>
          </p:nvPr>
        </p:nvSpPr>
        <p:spPr>
          <a:xfrm>
            <a:off x="0" y="128588"/>
            <a:ext cx="10515600" cy="1325563"/>
          </a:xfrm>
        </p:spPr>
        <p:txBody>
          <a:bodyPr/>
          <a:lstStyle/>
          <a:p>
            <a:r>
              <a:rPr lang="en-GB" dirty="0"/>
              <a:t>Manging Online Information</a:t>
            </a:r>
          </a:p>
        </p:txBody>
      </p:sp>
      <p:sp>
        <p:nvSpPr>
          <p:cNvPr id="3" name="Content Placeholder 2">
            <a:extLst>
              <a:ext uri="{FF2B5EF4-FFF2-40B4-BE49-F238E27FC236}">
                <a16:creationId xmlns:a16="http://schemas.microsoft.com/office/drawing/2014/main" id="{D6E46BD1-6DB7-4B72-A8F6-569B6140E219}"/>
              </a:ext>
            </a:extLst>
          </p:cNvPr>
          <p:cNvSpPr>
            <a:spLocks noGrp="1"/>
          </p:cNvSpPr>
          <p:nvPr>
            <p:ph idx="1"/>
          </p:nvPr>
        </p:nvSpPr>
        <p:spPr>
          <a:xfrm>
            <a:off x="112713" y="1135884"/>
            <a:ext cx="11907652" cy="4351338"/>
          </a:xfrm>
        </p:spPr>
        <p:txBody>
          <a:bodyPr>
            <a:normAutofit/>
          </a:bodyPr>
          <a:lstStyle/>
          <a:p>
            <a:r>
              <a:rPr lang="en-GB" dirty="0"/>
              <a:t>I can explain what autocomplete is and how to choose the best suggestion.</a:t>
            </a:r>
          </a:p>
          <a:p>
            <a:pPr marL="0" indent="0">
              <a:buNone/>
            </a:pPr>
            <a:br>
              <a:rPr lang="en-GB" dirty="0"/>
            </a:br>
            <a:r>
              <a:rPr lang="en-GB" b="1" dirty="0">
                <a:solidFill>
                  <a:srgbClr val="FF0000"/>
                </a:solidFill>
              </a:rPr>
              <a:t>Questions To Ask</a:t>
            </a:r>
          </a:p>
          <a:p>
            <a:r>
              <a:rPr lang="en-GB" dirty="0"/>
              <a:t>What is a search engine?</a:t>
            </a:r>
          </a:p>
          <a:p>
            <a:r>
              <a:rPr lang="en-GB" dirty="0"/>
              <a:t>What is autocomplete?</a:t>
            </a:r>
          </a:p>
          <a:p>
            <a:r>
              <a:rPr lang="en-GB" dirty="0"/>
              <a:t>How does autocomplete work?</a:t>
            </a:r>
          </a:p>
          <a:p>
            <a:r>
              <a:rPr lang="en-GB" dirty="0"/>
              <a:t>Is autocomplete helpful?</a:t>
            </a:r>
          </a:p>
          <a:p>
            <a:r>
              <a:rPr lang="en-GB" dirty="0"/>
              <a:t>How trustworthy is autocomplete?</a:t>
            </a:r>
          </a:p>
        </p:txBody>
      </p:sp>
      <p:sp>
        <p:nvSpPr>
          <p:cNvPr id="7" name="AutoShape 4" descr="https://projectevolve.co.uk/assets/strands/self-image-and-identity-1.svg">
            <a:extLst>
              <a:ext uri="{FF2B5EF4-FFF2-40B4-BE49-F238E27FC236}">
                <a16:creationId xmlns:a16="http://schemas.microsoft.com/office/drawing/2014/main" id="{E8445470-A15D-4916-AFB6-2C85CE69DDB6}"/>
              </a:ext>
            </a:extLst>
          </p:cNvPr>
          <p:cNvSpPr>
            <a:spLocks noChangeAspect="1" noChangeArrowheads="1"/>
          </p:cNvSpPr>
          <p:nvPr/>
        </p:nvSpPr>
        <p:spPr bwMode="auto">
          <a:xfrm>
            <a:off x="112713" y="-1762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Kinetic Letters" panose="00000500000000000000" pitchFamily="50" charset="0"/>
            </a:endParaRPr>
          </a:p>
        </p:txBody>
      </p:sp>
    </p:spTree>
    <p:extLst>
      <p:ext uri="{BB962C8B-B14F-4D97-AF65-F5344CB8AC3E}">
        <p14:creationId xmlns:p14="http://schemas.microsoft.com/office/powerpoint/2010/main" val="1408166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8A18-727E-4AE5-BE4D-224E175AF38F}"/>
              </a:ext>
            </a:extLst>
          </p:cNvPr>
          <p:cNvSpPr>
            <a:spLocks noGrp="1"/>
          </p:cNvSpPr>
          <p:nvPr>
            <p:ph type="title"/>
          </p:nvPr>
        </p:nvSpPr>
        <p:spPr>
          <a:xfrm>
            <a:off x="0" y="128588"/>
            <a:ext cx="10515600" cy="1325563"/>
          </a:xfrm>
        </p:spPr>
        <p:txBody>
          <a:bodyPr/>
          <a:lstStyle/>
          <a:p>
            <a:r>
              <a:rPr lang="en-GB" dirty="0"/>
              <a:t>Manging Online Information</a:t>
            </a:r>
          </a:p>
        </p:txBody>
      </p:sp>
      <p:sp>
        <p:nvSpPr>
          <p:cNvPr id="3" name="Content Placeholder 2">
            <a:extLst>
              <a:ext uri="{FF2B5EF4-FFF2-40B4-BE49-F238E27FC236}">
                <a16:creationId xmlns:a16="http://schemas.microsoft.com/office/drawing/2014/main" id="{D6E46BD1-6DB7-4B72-A8F6-569B6140E219}"/>
              </a:ext>
            </a:extLst>
          </p:cNvPr>
          <p:cNvSpPr>
            <a:spLocks noGrp="1"/>
          </p:cNvSpPr>
          <p:nvPr>
            <p:ph idx="1"/>
          </p:nvPr>
        </p:nvSpPr>
        <p:spPr>
          <a:xfrm>
            <a:off x="112713" y="1135884"/>
            <a:ext cx="11907652" cy="4351338"/>
          </a:xfrm>
        </p:spPr>
        <p:txBody>
          <a:bodyPr>
            <a:normAutofit fontScale="92500" lnSpcReduction="20000"/>
          </a:bodyPr>
          <a:lstStyle/>
          <a:p>
            <a:r>
              <a:rPr lang="en-GB" dirty="0"/>
              <a:t>I can explain how the internet can be used to sell and buy things</a:t>
            </a:r>
          </a:p>
          <a:p>
            <a:pPr marL="0" indent="0">
              <a:buNone/>
            </a:pPr>
            <a:br>
              <a:rPr lang="en-GB" dirty="0"/>
            </a:br>
            <a:r>
              <a:rPr lang="en-GB" b="1" dirty="0">
                <a:solidFill>
                  <a:srgbClr val="FF0000"/>
                </a:solidFill>
              </a:rPr>
              <a:t>Questions To Ask</a:t>
            </a:r>
          </a:p>
          <a:p>
            <a:r>
              <a:rPr lang="en-GB" dirty="0"/>
              <a:t>How many different ways are there to spend money online?</a:t>
            </a:r>
          </a:p>
          <a:p>
            <a:r>
              <a:rPr lang="en-GB" dirty="0"/>
              <a:t>Is everything for sale online? Can you think of something you can buy in the physical world which you can't buy online?</a:t>
            </a:r>
          </a:p>
          <a:p>
            <a:r>
              <a:rPr lang="en-GB" dirty="0"/>
              <a:t>And vice versa? What's the difference?</a:t>
            </a:r>
          </a:p>
          <a:p>
            <a:r>
              <a:rPr lang="en-GB" dirty="0"/>
              <a:t>Is virtual currency real money? e.g. </a:t>
            </a:r>
            <a:r>
              <a:rPr lang="en-GB" dirty="0" err="1"/>
              <a:t>Robux</a:t>
            </a:r>
            <a:endParaRPr lang="en-GB" dirty="0"/>
          </a:p>
          <a:p>
            <a:r>
              <a:rPr lang="en-GB" dirty="0"/>
              <a:t>What virtual things can you buy online?</a:t>
            </a:r>
          </a:p>
          <a:p>
            <a:r>
              <a:rPr lang="en-GB" dirty="0"/>
              <a:t>How do you know if what you're buying online is good quality?</a:t>
            </a:r>
          </a:p>
          <a:p>
            <a:r>
              <a:rPr lang="en-GB" dirty="0"/>
              <a:t>Is it possible to buy something online without realising it?</a:t>
            </a:r>
          </a:p>
        </p:txBody>
      </p:sp>
      <p:sp>
        <p:nvSpPr>
          <p:cNvPr id="7" name="AutoShape 4" descr="https://projectevolve.co.uk/assets/strands/self-image-and-identity-1.svg">
            <a:extLst>
              <a:ext uri="{FF2B5EF4-FFF2-40B4-BE49-F238E27FC236}">
                <a16:creationId xmlns:a16="http://schemas.microsoft.com/office/drawing/2014/main" id="{E8445470-A15D-4916-AFB6-2C85CE69DDB6}"/>
              </a:ext>
            </a:extLst>
          </p:cNvPr>
          <p:cNvSpPr>
            <a:spLocks noChangeAspect="1" noChangeArrowheads="1"/>
          </p:cNvSpPr>
          <p:nvPr/>
        </p:nvSpPr>
        <p:spPr bwMode="auto">
          <a:xfrm>
            <a:off x="112713" y="-1762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Kinetic Letters" panose="00000500000000000000" pitchFamily="50" charset="0"/>
            </a:endParaRPr>
          </a:p>
        </p:txBody>
      </p:sp>
    </p:spTree>
    <p:extLst>
      <p:ext uri="{BB962C8B-B14F-4D97-AF65-F5344CB8AC3E}">
        <p14:creationId xmlns:p14="http://schemas.microsoft.com/office/powerpoint/2010/main" val="88028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8A18-727E-4AE5-BE4D-224E175AF38F}"/>
              </a:ext>
            </a:extLst>
          </p:cNvPr>
          <p:cNvSpPr>
            <a:spLocks noGrp="1"/>
          </p:cNvSpPr>
          <p:nvPr>
            <p:ph type="title"/>
          </p:nvPr>
        </p:nvSpPr>
        <p:spPr>
          <a:xfrm>
            <a:off x="0" y="128588"/>
            <a:ext cx="10515600" cy="1325563"/>
          </a:xfrm>
        </p:spPr>
        <p:txBody>
          <a:bodyPr/>
          <a:lstStyle/>
          <a:p>
            <a:r>
              <a:rPr lang="en-GB" dirty="0"/>
              <a:t>Manging Online Information</a:t>
            </a:r>
          </a:p>
        </p:txBody>
      </p:sp>
      <p:sp>
        <p:nvSpPr>
          <p:cNvPr id="3" name="Content Placeholder 2">
            <a:extLst>
              <a:ext uri="{FF2B5EF4-FFF2-40B4-BE49-F238E27FC236}">
                <a16:creationId xmlns:a16="http://schemas.microsoft.com/office/drawing/2014/main" id="{D6E46BD1-6DB7-4B72-A8F6-569B6140E219}"/>
              </a:ext>
            </a:extLst>
          </p:cNvPr>
          <p:cNvSpPr>
            <a:spLocks noGrp="1"/>
          </p:cNvSpPr>
          <p:nvPr>
            <p:ph idx="1"/>
          </p:nvPr>
        </p:nvSpPr>
        <p:spPr>
          <a:xfrm>
            <a:off x="112713" y="1135884"/>
            <a:ext cx="11907652" cy="4351338"/>
          </a:xfrm>
        </p:spPr>
        <p:txBody>
          <a:bodyPr>
            <a:normAutofit fontScale="92500" lnSpcReduction="20000"/>
          </a:bodyPr>
          <a:lstStyle/>
          <a:p>
            <a:pPr marL="0" indent="0">
              <a:buNone/>
            </a:pPr>
            <a:r>
              <a:rPr lang="en-GB" dirty="0"/>
              <a:t>I can explain the difference between a ‘belief’, an ‘opinion’ and a ‘fact. and can give examples of how and where they might be shared online, e.g. in videos, memes, posts, news stories etc.</a:t>
            </a:r>
          </a:p>
          <a:p>
            <a:pPr marL="0" indent="0">
              <a:buNone/>
            </a:pPr>
            <a:br>
              <a:rPr lang="en-GB" dirty="0"/>
            </a:br>
            <a:r>
              <a:rPr lang="en-GB" b="1" dirty="0">
                <a:solidFill>
                  <a:srgbClr val="FF0000"/>
                </a:solidFill>
              </a:rPr>
              <a:t>Questions To Ask</a:t>
            </a:r>
          </a:p>
          <a:p>
            <a:r>
              <a:rPr lang="en-GB" dirty="0"/>
              <a:t>What is the difference between a belief, an opinion and a fact?</a:t>
            </a:r>
          </a:p>
          <a:p>
            <a:r>
              <a:rPr lang="en-GB" dirty="0"/>
              <a:t>How do you know if something is a fact?</a:t>
            </a:r>
          </a:p>
          <a:p>
            <a:r>
              <a:rPr lang="en-GB" dirty="0"/>
              <a:t>Can you prove a belief?</a:t>
            </a:r>
          </a:p>
          <a:p>
            <a:r>
              <a:rPr lang="en-GB" dirty="0"/>
              <a:t>How do you know if evidence is credible?</a:t>
            </a:r>
          </a:p>
          <a:p>
            <a:r>
              <a:rPr lang="en-GB" dirty="0"/>
              <a:t>Does it matter if we have different opinions from our family or friends?</a:t>
            </a:r>
          </a:p>
          <a:p>
            <a:r>
              <a:rPr lang="en-GB" dirty="0"/>
              <a:t>Think of something that everyone knows to be true. What evidence would persuade you out of that belief?</a:t>
            </a:r>
          </a:p>
        </p:txBody>
      </p:sp>
      <p:sp>
        <p:nvSpPr>
          <p:cNvPr id="7" name="AutoShape 4" descr="https://projectevolve.co.uk/assets/strands/self-image-and-identity-1.svg">
            <a:extLst>
              <a:ext uri="{FF2B5EF4-FFF2-40B4-BE49-F238E27FC236}">
                <a16:creationId xmlns:a16="http://schemas.microsoft.com/office/drawing/2014/main" id="{E8445470-A15D-4916-AFB6-2C85CE69DDB6}"/>
              </a:ext>
            </a:extLst>
          </p:cNvPr>
          <p:cNvSpPr>
            <a:spLocks noChangeAspect="1" noChangeArrowheads="1"/>
          </p:cNvSpPr>
          <p:nvPr/>
        </p:nvSpPr>
        <p:spPr bwMode="auto">
          <a:xfrm>
            <a:off x="112713" y="-1762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Kinetic Letters" panose="00000500000000000000" pitchFamily="50" charset="0"/>
            </a:endParaRPr>
          </a:p>
        </p:txBody>
      </p:sp>
    </p:spTree>
    <p:extLst>
      <p:ext uri="{BB962C8B-B14F-4D97-AF65-F5344CB8AC3E}">
        <p14:creationId xmlns:p14="http://schemas.microsoft.com/office/powerpoint/2010/main" val="2777340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8A18-727E-4AE5-BE4D-224E175AF38F}"/>
              </a:ext>
            </a:extLst>
          </p:cNvPr>
          <p:cNvSpPr>
            <a:spLocks noGrp="1"/>
          </p:cNvSpPr>
          <p:nvPr>
            <p:ph type="title"/>
          </p:nvPr>
        </p:nvSpPr>
        <p:spPr>
          <a:xfrm>
            <a:off x="0" y="128588"/>
            <a:ext cx="10515600" cy="1325563"/>
          </a:xfrm>
        </p:spPr>
        <p:txBody>
          <a:bodyPr/>
          <a:lstStyle/>
          <a:p>
            <a:r>
              <a:rPr lang="en-GB" dirty="0"/>
              <a:t>Manging Online Information</a:t>
            </a:r>
          </a:p>
        </p:txBody>
      </p:sp>
      <p:sp>
        <p:nvSpPr>
          <p:cNvPr id="3" name="Content Placeholder 2">
            <a:extLst>
              <a:ext uri="{FF2B5EF4-FFF2-40B4-BE49-F238E27FC236}">
                <a16:creationId xmlns:a16="http://schemas.microsoft.com/office/drawing/2014/main" id="{D6E46BD1-6DB7-4B72-A8F6-569B6140E219}"/>
              </a:ext>
            </a:extLst>
          </p:cNvPr>
          <p:cNvSpPr>
            <a:spLocks noGrp="1"/>
          </p:cNvSpPr>
          <p:nvPr>
            <p:ph idx="1"/>
          </p:nvPr>
        </p:nvSpPr>
        <p:spPr>
          <a:xfrm>
            <a:off x="112713" y="1135884"/>
            <a:ext cx="11907652" cy="4351338"/>
          </a:xfrm>
        </p:spPr>
        <p:txBody>
          <a:bodyPr>
            <a:normAutofit fontScale="92500" lnSpcReduction="10000"/>
          </a:bodyPr>
          <a:lstStyle/>
          <a:p>
            <a:pPr marL="0" indent="0">
              <a:buNone/>
            </a:pPr>
            <a:r>
              <a:rPr lang="en-GB" dirty="0"/>
              <a:t>I can explain that not all opinions shared may be accepted as true or fair by others (e.g. monsters under the bed).</a:t>
            </a:r>
            <a:br>
              <a:rPr lang="en-GB" dirty="0"/>
            </a:br>
            <a:br>
              <a:rPr lang="en-GB" dirty="0"/>
            </a:br>
            <a:r>
              <a:rPr lang="en-GB" b="1" dirty="0">
                <a:solidFill>
                  <a:srgbClr val="FF0000"/>
                </a:solidFill>
              </a:rPr>
              <a:t>Questions To Ask</a:t>
            </a:r>
          </a:p>
          <a:p>
            <a:r>
              <a:rPr lang="en-GB" dirty="0"/>
              <a:t>What is the difference between a belief, an opinion and a fact?</a:t>
            </a:r>
          </a:p>
          <a:p>
            <a:r>
              <a:rPr lang="en-GB" dirty="0"/>
              <a:t>How do you know if something is a fact?</a:t>
            </a:r>
          </a:p>
          <a:p>
            <a:r>
              <a:rPr lang="en-GB" dirty="0"/>
              <a:t>Can you prove a belief?</a:t>
            </a:r>
          </a:p>
          <a:p>
            <a:r>
              <a:rPr lang="en-GB" dirty="0"/>
              <a:t>How do you know if evidence is credible?</a:t>
            </a:r>
          </a:p>
          <a:p>
            <a:r>
              <a:rPr lang="en-GB" dirty="0"/>
              <a:t>Does it matter if we have different opinions from our family or friends?</a:t>
            </a:r>
          </a:p>
          <a:p>
            <a:r>
              <a:rPr lang="en-GB" dirty="0"/>
              <a:t>Think of something that everyone knows to be true. What evidence would persuade you out of that belief?</a:t>
            </a:r>
          </a:p>
        </p:txBody>
      </p:sp>
      <p:sp>
        <p:nvSpPr>
          <p:cNvPr id="7" name="AutoShape 4" descr="https://projectevolve.co.uk/assets/strands/self-image-and-identity-1.svg">
            <a:extLst>
              <a:ext uri="{FF2B5EF4-FFF2-40B4-BE49-F238E27FC236}">
                <a16:creationId xmlns:a16="http://schemas.microsoft.com/office/drawing/2014/main" id="{E8445470-A15D-4916-AFB6-2C85CE69DDB6}"/>
              </a:ext>
            </a:extLst>
          </p:cNvPr>
          <p:cNvSpPr>
            <a:spLocks noChangeAspect="1" noChangeArrowheads="1"/>
          </p:cNvSpPr>
          <p:nvPr/>
        </p:nvSpPr>
        <p:spPr bwMode="auto">
          <a:xfrm>
            <a:off x="112713" y="-1762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Kinetic Letters" panose="00000500000000000000" pitchFamily="50" charset="0"/>
            </a:endParaRPr>
          </a:p>
        </p:txBody>
      </p:sp>
    </p:spTree>
    <p:extLst>
      <p:ext uri="{BB962C8B-B14F-4D97-AF65-F5344CB8AC3E}">
        <p14:creationId xmlns:p14="http://schemas.microsoft.com/office/powerpoint/2010/main" val="890214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8A18-727E-4AE5-BE4D-224E175AF38F}"/>
              </a:ext>
            </a:extLst>
          </p:cNvPr>
          <p:cNvSpPr>
            <a:spLocks noGrp="1"/>
          </p:cNvSpPr>
          <p:nvPr>
            <p:ph type="title"/>
          </p:nvPr>
        </p:nvSpPr>
        <p:spPr>
          <a:xfrm>
            <a:off x="0" y="128588"/>
            <a:ext cx="10515600" cy="1325563"/>
          </a:xfrm>
        </p:spPr>
        <p:txBody>
          <a:bodyPr/>
          <a:lstStyle/>
          <a:p>
            <a:r>
              <a:rPr lang="en-GB" dirty="0"/>
              <a:t>Manging Online Information</a:t>
            </a:r>
          </a:p>
        </p:txBody>
      </p:sp>
      <p:sp>
        <p:nvSpPr>
          <p:cNvPr id="3" name="Content Placeholder 2">
            <a:extLst>
              <a:ext uri="{FF2B5EF4-FFF2-40B4-BE49-F238E27FC236}">
                <a16:creationId xmlns:a16="http://schemas.microsoft.com/office/drawing/2014/main" id="{D6E46BD1-6DB7-4B72-A8F6-569B6140E219}"/>
              </a:ext>
            </a:extLst>
          </p:cNvPr>
          <p:cNvSpPr>
            <a:spLocks noGrp="1"/>
          </p:cNvSpPr>
          <p:nvPr>
            <p:ph idx="1"/>
          </p:nvPr>
        </p:nvSpPr>
        <p:spPr>
          <a:xfrm>
            <a:off x="112713" y="1135884"/>
            <a:ext cx="11907652" cy="4351338"/>
          </a:xfrm>
        </p:spPr>
        <p:txBody>
          <a:bodyPr>
            <a:normAutofit fontScale="92500" lnSpcReduction="10000"/>
          </a:bodyPr>
          <a:lstStyle/>
          <a:p>
            <a:pPr marL="0" indent="0">
              <a:buNone/>
            </a:pPr>
            <a:r>
              <a:rPr lang="en-GB" dirty="0"/>
              <a:t>I can describe and demonstrate how we can get help from a trusted adult if we see content that makes us feel sad, uncomfortable, worried or frightened.</a:t>
            </a:r>
            <a:br>
              <a:rPr lang="en-GB" dirty="0"/>
            </a:br>
            <a:br>
              <a:rPr lang="en-GB" dirty="0"/>
            </a:br>
            <a:r>
              <a:rPr lang="en-GB" b="1" dirty="0">
                <a:solidFill>
                  <a:srgbClr val="FF0000"/>
                </a:solidFill>
              </a:rPr>
              <a:t>Questions To Ask</a:t>
            </a:r>
          </a:p>
          <a:p>
            <a:r>
              <a:rPr lang="en-GB" dirty="0"/>
              <a:t>What is the difference between a belief, an opinion and a fact?</a:t>
            </a:r>
          </a:p>
          <a:p>
            <a:r>
              <a:rPr lang="en-GB" dirty="0"/>
              <a:t>How do you know if something is a fact?</a:t>
            </a:r>
          </a:p>
          <a:p>
            <a:r>
              <a:rPr lang="en-GB" dirty="0"/>
              <a:t>Can you prove a belief?</a:t>
            </a:r>
          </a:p>
          <a:p>
            <a:r>
              <a:rPr lang="en-GB" dirty="0"/>
              <a:t>How do you know if evidence is credible?</a:t>
            </a:r>
          </a:p>
          <a:p>
            <a:r>
              <a:rPr lang="en-GB" dirty="0"/>
              <a:t>Does it matter if we have different opinions from our family or friends?</a:t>
            </a:r>
          </a:p>
          <a:p>
            <a:r>
              <a:rPr lang="en-GB" dirty="0"/>
              <a:t>Think of something that everyone knows to be true. What evidence would persuade you out of that belief?</a:t>
            </a:r>
          </a:p>
        </p:txBody>
      </p:sp>
      <p:sp>
        <p:nvSpPr>
          <p:cNvPr id="7" name="AutoShape 4" descr="https://projectevolve.co.uk/assets/strands/self-image-and-identity-1.svg">
            <a:extLst>
              <a:ext uri="{FF2B5EF4-FFF2-40B4-BE49-F238E27FC236}">
                <a16:creationId xmlns:a16="http://schemas.microsoft.com/office/drawing/2014/main" id="{E8445470-A15D-4916-AFB6-2C85CE69DDB6}"/>
              </a:ext>
            </a:extLst>
          </p:cNvPr>
          <p:cNvSpPr>
            <a:spLocks noChangeAspect="1" noChangeArrowheads="1"/>
          </p:cNvSpPr>
          <p:nvPr/>
        </p:nvSpPr>
        <p:spPr bwMode="auto">
          <a:xfrm>
            <a:off x="112713" y="-1762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Kinetic Letters" panose="00000500000000000000" pitchFamily="50" charset="0"/>
            </a:endParaRPr>
          </a:p>
        </p:txBody>
      </p:sp>
    </p:spTree>
    <p:extLst>
      <p:ext uri="{BB962C8B-B14F-4D97-AF65-F5344CB8AC3E}">
        <p14:creationId xmlns:p14="http://schemas.microsoft.com/office/powerpoint/2010/main" val="226240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E69A3-CDD5-40C1-9B66-3A2E08B4FED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7290064-9707-42A4-BEBB-2804A0F84583}"/>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A1AE7CA3-042D-451B-9718-C665FAAB3B27}"/>
              </a:ext>
            </a:extLst>
          </p:cNvPr>
          <p:cNvPicPr>
            <a:picLocks noChangeAspect="1"/>
          </p:cNvPicPr>
          <p:nvPr/>
        </p:nvPicPr>
        <p:blipFill>
          <a:blip r:embed="rId2"/>
          <a:stretch>
            <a:fillRect/>
          </a:stretch>
        </p:blipFill>
        <p:spPr>
          <a:xfrm>
            <a:off x="0" y="530314"/>
            <a:ext cx="12192000" cy="5797372"/>
          </a:xfrm>
          <a:prstGeom prst="rect">
            <a:avLst/>
          </a:prstGeom>
        </p:spPr>
      </p:pic>
    </p:spTree>
    <p:extLst>
      <p:ext uri="{BB962C8B-B14F-4D97-AF65-F5344CB8AC3E}">
        <p14:creationId xmlns:p14="http://schemas.microsoft.com/office/powerpoint/2010/main" val="246584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9B2E7-B8F0-4B09-8600-3AED1760300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A8BD973-DAB3-4425-9304-816723753862}"/>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E94E2157-777F-4779-8D0F-4FD715B4D66E}"/>
              </a:ext>
            </a:extLst>
          </p:cNvPr>
          <p:cNvPicPr>
            <a:picLocks noChangeAspect="1"/>
          </p:cNvPicPr>
          <p:nvPr/>
        </p:nvPicPr>
        <p:blipFill>
          <a:blip r:embed="rId2"/>
          <a:stretch>
            <a:fillRect/>
          </a:stretch>
        </p:blipFill>
        <p:spPr>
          <a:xfrm>
            <a:off x="0" y="566392"/>
            <a:ext cx="12192000" cy="5725216"/>
          </a:xfrm>
          <a:prstGeom prst="rect">
            <a:avLst/>
          </a:prstGeom>
        </p:spPr>
      </p:pic>
    </p:spTree>
    <p:extLst>
      <p:ext uri="{BB962C8B-B14F-4D97-AF65-F5344CB8AC3E}">
        <p14:creationId xmlns:p14="http://schemas.microsoft.com/office/powerpoint/2010/main" val="1794407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8A18-727E-4AE5-BE4D-224E175AF38F}"/>
              </a:ext>
            </a:extLst>
          </p:cNvPr>
          <p:cNvSpPr>
            <a:spLocks noGrp="1"/>
          </p:cNvSpPr>
          <p:nvPr>
            <p:ph type="title"/>
          </p:nvPr>
        </p:nvSpPr>
        <p:spPr>
          <a:xfrm>
            <a:off x="265113" y="105738"/>
            <a:ext cx="10515600" cy="1325563"/>
          </a:xfrm>
        </p:spPr>
        <p:txBody>
          <a:bodyPr/>
          <a:lstStyle/>
          <a:p>
            <a:r>
              <a:rPr lang="en-GB" dirty="0"/>
              <a:t>Self image and identity </a:t>
            </a:r>
          </a:p>
        </p:txBody>
      </p:sp>
      <p:sp>
        <p:nvSpPr>
          <p:cNvPr id="3" name="Content Placeholder 2">
            <a:extLst>
              <a:ext uri="{FF2B5EF4-FFF2-40B4-BE49-F238E27FC236}">
                <a16:creationId xmlns:a16="http://schemas.microsoft.com/office/drawing/2014/main" id="{D6E46BD1-6DB7-4B72-A8F6-569B6140E219}"/>
              </a:ext>
            </a:extLst>
          </p:cNvPr>
          <p:cNvSpPr>
            <a:spLocks noGrp="1"/>
          </p:cNvSpPr>
          <p:nvPr>
            <p:ph idx="1"/>
          </p:nvPr>
        </p:nvSpPr>
        <p:spPr>
          <a:xfrm>
            <a:off x="265113" y="1177047"/>
            <a:ext cx="11353800" cy="5575215"/>
          </a:xfrm>
        </p:spPr>
        <p:txBody>
          <a:bodyPr>
            <a:normAutofit/>
          </a:bodyPr>
          <a:lstStyle/>
          <a:p>
            <a:pPr marL="0" indent="0">
              <a:buNone/>
            </a:pPr>
            <a:r>
              <a:rPr lang="en-GB" dirty="0"/>
              <a:t>I can explain what is meant by the term ‘identity’.</a:t>
            </a:r>
          </a:p>
          <a:p>
            <a:pPr marL="0" indent="0">
              <a:buNone/>
            </a:pPr>
            <a:r>
              <a:rPr lang="en-GB" dirty="0">
                <a:solidFill>
                  <a:srgbClr val="FF0000"/>
                </a:solidFill>
              </a:rPr>
              <a:t>Questions To Ask</a:t>
            </a:r>
          </a:p>
          <a:p>
            <a:r>
              <a:rPr lang="en-GB" dirty="0"/>
              <a:t>What is an identity? What makes up our identity?</a:t>
            </a:r>
          </a:p>
          <a:p>
            <a:r>
              <a:rPr lang="en-GB" dirty="0"/>
              <a:t>What ways can our identities be similar or different to others?</a:t>
            </a:r>
          </a:p>
          <a:p>
            <a:r>
              <a:rPr lang="en-GB" dirty="0"/>
              <a:t>How might someone show their identity online?</a:t>
            </a:r>
          </a:p>
          <a:p>
            <a:r>
              <a:rPr lang="en-GB" dirty="0"/>
              <a:t>What might someone feel happy to share about themselves online and what might they not want to share? Why?</a:t>
            </a:r>
          </a:p>
          <a:p>
            <a:r>
              <a:rPr lang="en-GB" dirty="0"/>
              <a:t>Why might someone change their identity online for different platforms? e.g. gaming; using an </a:t>
            </a:r>
            <a:r>
              <a:rPr lang="en-GB" b="1" dirty="0"/>
              <a:t>avatar</a:t>
            </a:r>
            <a:r>
              <a:rPr lang="en-GB" dirty="0"/>
              <a:t>; social media </a:t>
            </a:r>
          </a:p>
          <a:p>
            <a:r>
              <a:rPr lang="en-GB" dirty="0"/>
              <a:t>How can someone change their identity online?</a:t>
            </a:r>
          </a:p>
        </p:txBody>
      </p:sp>
      <p:sp>
        <p:nvSpPr>
          <p:cNvPr id="7" name="AutoShape 4" descr="https://projectevolve.co.uk/assets/strands/self-image-and-identity-1.svg">
            <a:extLst>
              <a:ext uri="{FF2B5EF4-FFF2-40B4-BE49-F238E27FC236}">
                <a16:creationId xmlns:a16="http://schemas.microsoft.com/office/drawing/2014/main" id="{E8445470-A15D-4916-AFB6-2C85CE69DDB6}"/>
              </a:ext>
            </a:extLst>
          </p:cNvPr>
          <p:cNvSpPr>
            <a:spLocks noChangeAspect="1" noChangeArrowheads="1"/>
          </p:cNvSpPr>
          <p:nvPr/>
        </p:nvSpPr>
        <p:spPr bwMode="auto">
          <a:xfrm>
            <a:off x="112713" y="-1762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Kinetic Letters" panose="00000500000000000000" pitchFamily="50" charset="0"/>
            </a:endParaRPr>
          </a:p>
        </p:txBody>
      </p:sp>
    </p:spTree>
    <p:extLst>
      <p:ext uri="{BB962C8B-B14F-4D97-AF65-F5344CB8AC3E}">
        <p14:creationId xmlns:p14="http://schemas.microsoft.com/office/powerpoint/2010/main" val="3564716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289D9-E9BF-4C31-8A20-B87DDE3BCE0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0405287-469A-4E58-BFBA-8483DAF942D7}"/>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23CA8FDA-2E6F-4261-A2C0-8DE3554A2A34}"/>
              </a:ext>
            </a:extLst>
          </p:cNvPr>
          <p:cNvPicPr>
            <a:picLocks noChangeAspect="1"/>
          </p:cNvPicPr>
          <p:nvPr/>
        </p:nvPicPr>
        <p:blipFill>
          <a:blip r:embed="rId2"/>
          <a:stretch>
            <a:fillRect/>
          </a:stretch>
        </p:blipFill>
        <p:spPr>
          <a:xfrm>
            <a:off x="0" y="534496"/>
            <a:ext cx="12192000" cy="5789007"/>
          </a:xfrm>
          <a:prstGeom prst="rect">
            <a:avLst/>
          </a:prstGeom>
        </p:spPr>
      </p:pic>
    </p:spTree>
    <p:extLst>
      <p:ext uri="{BB962C8B-B14F-4D97-AF65-F5344CB8AC3E}">
        <p14:creationId xmlns:p14="http://schemas.microsoft.com/office/powerpoint/2010/main" val="2931820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F5FE4-037E-4C19-8343-933A05C7AB8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7D7F6D8-65EF-47E1-98F6-88773896694D}"/>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B2FA5900-62D6-47F2-9DB0-21F89EAD05D2}"/>
              </a:ext>
            </a:extLst>
          </p:cNvPr>
          <p:cNvPicPr>
            <a:picLocks noChangeAspect="1"/>
          </p:cNvPicPr>
          <p:nvPr/>
        </p:nvPicPr>
        <p:blipFill>
          <a:blip r:embed="rId2"/>
          <a:stretch>
            <a:fillRect/>
          </a:stretch>
        </p:blipFill>
        <p:spPr>
          <a:xfrm>
            <a:off x="0" y="444832"/>
            <a:ext cx="12192000" cy="5968335"/>
          </a:xfrm>
          <a:prstGeom prst="rect">
            <a:avLst/>
          </a:prstGeom>
        </p:spPr>
      </p:pic>
    </p:spTree>
    <p:extLst>
      <p:ext uri="{BB962C8B-B14F-4D97-AF65-F5344CB8AC3E}">
        <p14:creationId xmlns:p14="http://schemas.microsoft.com/office/powerpoint/2010/main" val="2559991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9EB1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0312F-DE2F-4F12-A0A0-9FBE7DFF88C3}"/>
              </a:ext>
            </a:extLst>
          </p:cNvPr>
          <p:cNvSpPr>
            <a:spLocks noGrp="1"/>
          </p:cNvSpPr>
          <p:nvPr>
            <p:ph type="title"/>
          </p:nvPr>
        </p:nvSpPr>
        <p:spPr>
          <a:xfrm>
            <a:off x="101353" y="0"/>
            <a:ext cx="10515600" cy="1325563"/>
          </a:xfrm>
        </p:spPr>
        <p:txBody>
          <a:bodyPr/>
          <a:lstStyle/>
          <a:p>
            <a:r>
              <a:rPr lang="en-GB" dirty="0"/>
              <a:t>Health, Wellbeing and lifestyle</a:t>
            </a:r>
          </a:p>
        </p:txBody>
      </p:sp>
      <p:sp>
        <p:nvSpPr>
          <p:cNvPr id="3" name="Content Placeholder 2">
            <a:extLst>
              <a:ext uri="{FF2B5EF4-FFF2-40B4-BE49-F238E27FC236}">
                <a16:creationId xmlns:a16="http://schemas.microsoft.com/office/drawing/2014/main" id="{674534AD-DB7A-4055-B299-78B7CA228889}"/>
              </a:ext>
            </a:extLst>
          </p:cNvPr>
          <p:cNvSpPr>
            <a:spLocks noGrp="1"/>
          </p:cNvSpPr>
          <p:nvPr>
            <p:ph idx="1"/>
          </p:nvPr>
        </p:nvSpPr>
        <p:spPr>
          <a:xfrm>
            <a:off x="186431" y="1065320"/>
            <a:ext cx="11167369" cy="5111643"/>
          </a:xfrm>
        </p:spPr>
        <p:txBody>
          <a:bodyPr>
            <a:normAutofit fontScale="70000" lnSpcReduction="20000"/>
          </a:bodyPr>
          <a:lstStyle/>
          <a:p>
            <a:pPr marL="0" indent="0">
              <a:buNone/>
            </a:pPr>
            <a:r>
              <a:rPr lang="en-GB" dirty="0"/>
              <a:t>I can explain why spending too much time using technology can sometimes have a negative impact on anyone; I can give some examples of both positive and negative activities where it is easy to spend a lot of time engaged</a:t>
            </a:r>
            <a:endParaRPr lang="en-GB" b="1" u="sng" dirty="0">
              <a:solidFill>
                <a:srgbClr val="FF0000"/>
              </a:solidFill>
            </a:endParaRPr>
          </a:p>
          <a:p>
            <a:pPr marL="0" indent="0">
              <a:buNone/>
            </a:pPr>
            <a:r>
              <a:rPr lang="en-GB" b="1" u="sng" dirty="0">
                <a:solidFill>
                  <a:srgbClr val="FF0000"/>
                </a:solidFill>
              </a:rPr>
              <a:t>Questions To Ask</a:t>
            </a:r>
          </a:p>
          <a:p>
            <a:r>
              <a:rPr lang="en-GB" dirty="0"/>
              <a:t>What are the good things you use technology for?  What makes these things good? (e.g. do they make you feel happy, excited, interested, relaxed? Do they make you laugh or feel part of a group?)</a:t>
            </a:r>
          </a:p>
          <a:p>
            <a:r>
              <a:rPr lang="en-GB" dirty="0"/>
              <a:t>How long does it take to do these things? Do some things take longer than others? Which ones?</a:t>
            </a:r>
          </a:p>
          <a:p>
            <a:r>
              <a:rPr lang="en-GB" dirty="0"/>
              <a:t>Which things could you keep doing for a long time without stopping?  Would you want to keep doing one thing for a long time?</a:t>
            </a:r>
          </a:p>
          <a:p>
            <a:r>
              <a:rPr lang="en-GB" dirty="0"/>
              <a:t>Can you say how playing a game for a long time can make your body feel? </a:t>
            </a:r>
          </a:p>
          <a:p>
            <a:r>
              <a:rPr lang="en-GB" dirty="0"/>
              <a:t>Do you notice if a lot of time has passed when you play a game, or watch a video?</a:t>
            </a:r>
          </a:p>
          <a:p>
            <a:r>
              <a:rPr lang="en-GB" dirty="0"/>
              <a:t>What sorts of things do you normally do when you’re not at school? (E.g. eat meals, do homework, tidy my room, go to judo lesson, etc.).  Does it matter if you do these things or not? If a child spends all their time after school and at the weekend playing an online game, could that affect these other things they normally do?  What can a child do about this? (e.g. agree a set time to do the activity; take regular breaks; do homework beforehand etc.)</a:t>
            </a:r>
          </a:p>
        </p:txBody>
      </p:sp>
    </p:spTree>
    <p:extLst>
      <p:ext uri="{BB962C8B-B14F-4D97-AF65-F5344CB8AC3E}">
        <p14:creationId xmlns:p14="http://schemas.microsoft.com/office/powerpoint/2010/main" val="3008805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9EB1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0312F-DE2F-4F12-A0A0-9FBE7DFF88C3}"/>
              </a:ext>
            </a:extLst>
          </p:cNvPr>
          <p:cNvSpPr>
            <a:spLocks noGrp="1"/>
          </p:cNvSpPr>
          <p:nvPr>
            <p:ph type="title"/>
          </p:nvPr>
        </p:nvSpPr>
        <p:spPr>
          <a:xfrm>
            <a:off x="101353" y="0"/>
            <a:ext cx="10515600" cy="1325563"/>
          </a:xfrm>
        </p:spPr>
        <p:txBody>
          <a:bodyPr/>
          <a:lstStyle/>
          <a:p>
            <a:r>
              <a:rPr lang="en-GB" dirty="0"/>
              <a:t>Health, Wellbeing and lifestyle</a:t>
            </a:r>
          </a:p>
        </p:txBody>
      </p:sp>
      <p:sp>
        <p:nvSpPr>
          <p:cNvPr id="3" name="Content Placeholder 2">
            <a:extLst>
              <a:ext uri="{FF2B5EF4-FFF2-40B4-BE49-F238E27FC236}">
                <a16:creationId xmlns:a16="http://schemas.microsoft.com/office/drawing/2014/main" id="{674534AD-DB7A-4055-B299-78B7CA228889}"/>
              </a:ext>
            </a:extLst>
          </p:cNvPr>
          <p:cNvSpPr>
            <a:spLocks noGrp="1"/>
          </p:cNvSpPr>
          <p:nvPr>
            <p:ph idx="1"/>
          </p:nvPr>
        </p:nvSpPr>
        <p:spPr>
          <a:xfrm>
            <a:off x="186431" y="1065320"/>
            <a:ext cx="11167369" cy="5690587"/>
          </a:xfrm>
        </p:spPr>
        <p:txBody>
          <a:bodyPr>
            <a:normAutofit fontScale="92500" lnSpcReduction="10000"/>
          </a:bodyPr>
          <a:lstStyle/>
          <a:p>
            <a:pPr marL="0" indent="0">
              <a:buNone/>
            </a:pPr>
            <a:r>
              <a:rPr lang="en-GB" dirty="0"/>
              <a:t>I can explain why some online activities have age restrictions, why it is important to follow them and know who I can talk to if others pressure me to watch or do something online that makes me feel uncomfortable (e.g. age restricted gaming or web sites).</a:t>
            </a:r>
          </a:p>
          <a:p>
            <a:pPr marL="0" indent="0">
              <a:buNone/>
            </a:pPr>
            <a:endParaRPr lang="en-GB" b="1" u="sng" dirty="0">
              <a:solidFill>
                <a:srgbClr val="FF0000"/>
              </a:solidFill>
            </a:endParaRPr>
          </a:p>
          <a:p>
            <a:pPr marL="0" indent="0">
              <a:buNone/>
            </a:pPr>
            <a:r>
              <a:rPr lang="en-GB" b="1" u="sng" dirty="0">
                <a:solidFill>
                  <a:srgbClr val="FF0000"/>
                </a:solidFill>
              </a:rPr>
              <a:t>Questions To Ask</a:t>
            </a:r>
          </a:p>
          <a:p>
            <a:r>
              <a:rPr lang="en-GB" dirty="0"/>
              <a:t>What are age ratings? Why do games, videos and apps have age ratings?</a:t>
            </a:r>
          </a:p>
          <a:p>
            <a:r>
              <a:rPr lang="en-GB" dirty="0"/>
              <a:t>What sort of content would make a game have a higher age rating?</a:t>
            </a:r>
          </a:p>
          <a:p>
            <a:r>
              <a:rPr lang="en-GB" dirty="0"/>
              <a:t>Why might a child play a game they're underage for?</a:t>
            </a:r>
          </a:p>
          <a:p>
            <a:r>
              <a:rPr lang="en-GB" dirty="0"/>
              <a:t>What tactics could someone use to persuade a child to watch a video they're underage for?</a:t>
            </a:r>
          </a:p>
          <a:p>
            <a:r>
              <a:rPr lang="en-GB" dirty="0"/>
              <a:t>Is a child to blame if they see something upsetting in a game, if they knew they were underage but played anyway?</a:t>
            </a:r>
          </a:p>
          <a:p>
            <a:r>
              <a:rPr lang="en-GB" dirty="0"/>
              <a:t>If we didn't have age ratings, how could we protect children?</a:t>
            </a:r>
          </a:p>
        </p:txBody>
      </p:sp>
    </p:spTree>
    <p:extLst>
      <p:ext uri="{BB962C8B-B14F-4D97-AF65-F5344CB8AC3E}">
        <p14:creationId xmlns:p14="http://schemas.microsoft.com/office/powerpoint/2010/main" val="2506981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30B53-20C8-4735-9EA5-4D6590E3BC1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038D1D9-0CB8-49D8-ABF5-94113770587E}"/>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F8CCE098-C7AE-4A1E-9491-E514E685EE98}"/>
              </a:ext>
            </a:extLst>
          </p:cNvPr>
          <p:cNvPicPr>
            <a:picLocks noChangeAspect="1"/>
          </p:cNvPicPr>
          <p:nvPr/>
        </p:nvPicPr>
        <p:blipFill>
          <a:blip r:embed="rId2"/>
          <a:stretch>
            <a:fillRect/>
          </a:stretch>
        </p:blipFill>
        <p:spPr>
          <a:xfrm>
            <a:off x="0" y="556310"/>
            <a:ext cx="12192000" cy="5745380"/>
          </a:xfrm>
          <a:prstGeom prst="rect">
            <a:avLst/>
          </a:prstGeom>
        </p:spPr>
      </p:pic>
    </p:spTree>
    <p:extLst>
      <p:ext uri="{BB962C8B-B14F-4D97-AF65-F5344CB8AC3E}">
        <p14:creationId xmlns:p14="http://schemas.microsoft.com/office/powerpoint/2010/main" val="2950784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DDBE6-9357-490A-B139-3CB087EF683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EADE5E1-9267-42B6-8FB5-17A6603C846F}"/>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C9F21EA0-F1F3-4375-B826-1EB025C9EA5F}"/>
              </a:ext>
            </a:extLst>
          </p:cNvPr>
          <p:cNvPicPr>
            <a:picLocks noChangeAspect="1"/>
          </p:cNvPicPr>
          <p:nvPr/>
        </p:nvPicPr>
        <p:blipFill>
          <a:blip r:embed="rId2"/>
          <a:stretch>
            <a:fillRect/>
          </a:stretch>
        </p:blipFill>
        <p:spPr>
          <a:xfrm>
            <a:off x="0" y="705934"/>
            <a:ext cx="12192000" cy="5446132"/>
          </a:xfrm>
          <a:prstGeom prst="rect">
            <a:avLst/>
          </a:prstGeom>
        </p:spPr>
      </p:pic>
    </p:spTree>
    <p:extLst>
      <p:ext uri="{BB962C8B-B14F-4D97-AF65-F5344CB8AC3E}">
        <p14:creationId xmlns:p14="http://schemas.microsoft.com/office/powerpoint/2010/main" val="2424810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0312F-DE2F-4F12-A0A0-9FBE7DFF88C3}"/>
              </a:ext>
            </a:extLst>
          </p:cNvPr>
          <p:cNvSpPr>
            <a:spLocks noGrp="1"/>
          </p:cNvSpPr>
          <p:nvPr>
            <p:ph type="title"/>
          </p:nvPr>
        </p:nvSpPr>
        <p:spPr>
          <a:xfrm>
            <a:off x="0" y="0"/>
            <a:ext cx="10515600" cy="1325563"/>
          </a:xfrm>
        </p:spPr>
        <p:txBody>
          <a:bodyPr/>
          <a:lstStyle/>
          <a:p>
            <a:r>
              <a:rPr lang="en-GB" dirty="0"/>
              <a:t>Privacy and Security</a:t>
            </a:r>
          </a:p>
        </p:txBody>
      </p:sp>
      <p:sp>
        <p:nvSpPr>
          <p:cNvPr id="3" name="Content Placeholder 2">
            <a:extLst>
              <a:ext uri="{FF2B5EF4-FFF2-40B4-BE49-F238E27FC236}">
                <a16:creationId xmlns:a16="http://schemas.microsoft.com/office/drawing/2014/main" id="{674534AD-DB7A-4055-B299-78B7CA228889}"/>
              </a:ext>
            </a:extLst>
          </p:cNvPr>
          <p:cNvSpPr>
            <a:spLocks noGrp="1"/>
          </p:cNvSpPr>
          <p:nvPr>
            <p:ph idx="1"/>
          </p:nvPr>
        </p:nvSpPr>
        <p:spPr>
          <a:xfrm>
            <a:off x="133165" y="985421"/>
            <a:ext cx="11220635" cy="5191542"/>
          </a:xfrm>
        </p:spPr>
        <p:txBody>
          <a:bodyPr>
            <a:normAutofit/>
          </a:bodyPr>
          <a:lstStyle/>
          <a:p>
            <a:pPr marL="0" indent="0">
              <a:buNone/>
            </a:pPr>
            <a:r>
              <a:rPr lang="en-GB" dirty="0"/>
              <a:t>I can describe simple strategies for creating and keeping passwords private.</a:t>
            </a:r>
          </a:p>
          <a:p>
            <a:pPr marL="0" indent="0">
              <a:buNone/>
            </a:pPr>
            <a:br>
              <a:rPr lang="en-GB" dirty="0"/>
            </a:br>
            <a:r>
              <a:rPr lang="en-GB" dirty="0">
                <a:solidFill>
                  <a:srgbClr val="FF0000"/>
                </a:solidFill>
              </a:rPr>
              <a:t>Questions to ask</a:t>
            </a:r>
          </a:p>
          <a:p>
            <a:r>
              <a:rPr lang="en-GB" dirty="0"/>
              <a:t>What would happen if you didn’t have a password?</a:t>
            </a:r>
          </a:p>
          <a:p>
            <a:r>
              <a:rPr lang="en-GB" dirty="0"/>
              <a:t>What is a safe way to remember your password?</a:t>
            </a:r>
          </a:p>
          <a:p>
            <a:r>
              <a:rPr lang="en-GB" dirty="0"/>
              <a:t>How can you store passwords...</a:t>
            </a:r>
          </a:p>
          <a:p>
            <a:r>
              <a:rPr lang="en-GB" dirty="0"/>
              <a:t>...on devices?</a:t>
            </a:r>
          </a:p>
          <a:p>
            <a:r>
              <a:rPr lang="en-GB" dirty="0"/>
              <a:t>...on apps?</a:t>
            </a:r>
          </a:p>
        </p:txBody>
      </p:sp>
    </p:spTree>
    <p:extLst>
      <p:ext uri="{BB962C8B-B14F-4D97-AF65-F5344CB8AC3E}">
        <p14:creationId xmlns:p14="http://schemas.microsoft.com/office/powerpoint/2010/main" val="3703057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0312F-DE2F-4F12-A0A0-9FBE7DFF88C3}"/>
              </a:ext>
            </a:extLst>
          </p:cNvPr>
          <p:cNvSpPr>
            <a:spLocks noGrp="1"/>
          </p:cNvSpPr>
          <p:nvPr>
            <p:ph type="title"/>
          </p:nvPr>
        </p:nvSpPr>
        <p:spPr>
          <a:xfrm>
            <a:off x="0" y="0"/>
            <a:ext cx="10515600" cy="1325563"/>
          </a:xfrm>
        </p:spPr>
        <p:txBody>
          <a:bodyPr/>
          <a:lstStyle/>
          <a:p>
            <a:r>
              <a:rPr lang="en-GB" dirty="0"/>
              <a:t>Privacy and Security</a:t>
            </a:r>
          </a:p>
        </p:txBody>
      </p:sp>
      <p:sp>
        <p:nvSpPr>
          <p:cNvPr id="3" name="Content Placeholder 2">
            <a:extLst>
              <a:ext uri="{FF2B5EF4-FFF2-40B4-BE49-F238E27FC236}">
                <a16:creationId xmlns:a16="http://schemas.microsoft.com/office/drawing/2014/main" id="{674534AD-DB7A-4055-B299-78B7CA228889}"/>
              </a:ext>
            </a:extLst>
          </p:cNvPr>
          <p:cNvSpPr>
            <a:spLocks noGrp="1"/>
          </p:cNvSpPr>
          <p:nvPr>
            <p:ph idx="1"/>
          </p:nvPr>
        </p:nvSpPr>
        <p:spPr>
          <a:xfrm>
            <a:off x="133165" y="985421"/>
            <a:ext cx="11220635" cy="5191542"/>
          </a:xfrm>
        </p:spPr>
        <p:txBody>
          <a:bodyPr>
            <a:normAutofit/>
          </a:bodyPr>
          <a:lstStyle/>
          <a:p>
            <a:pPr marL="0" indent="0">
              <a:buNone/>
            </a:pPr>
            <a:r>
              <a:rPr lang="en-GB" dirty="0"/>
              <a:t>I can give reasons why someone should only share information with people they choose to and can trust. I can explain that if they are not sure or feel pressured then they should tell a trusted adult.</a:t>
            </a:r>
            <a:br>
              <a:rPr lang="en-GB" dirty="0"/>
            </a:br>
            <a:br>
              <a:rPr lang="en-GB" dirty="0"/>
            </a:br>
            <a:r>
              <a:rPr lang="en-GB" dirty="0">
                <a:solidFill>
                  <a:srgbClr val="FF0000"/>
                </a:solidFill>
              </a:rPr>
              <a:t>Questions to ask</a:t>
            </a:r>
          </a:p>
          <a:p>
            <a:r>
              <a:rPr lang="en-GB" dirty="0"/>
              <a:t>What makes a company trustworthy?</a:t>
            </a:r>
          </a:p>
          <a:p>
            <a:r>
              <a:rPr lang="en-GB" dirty="0"/>
              <a:t>What makes a person trustworthy?</a:t>
            </a:r>
          </a:p>
          <a:p>
            <a:r>
              <a:rPr lang="en-GB" dirty="0"/>
              <a:t>Ask the children what is information? </a:t>
            </a:r>
          </a:p>
          <a:p>
            <a:r>
              <a:rPr lang="en-GB" dirty="0"/>
              <a:t>Why might we be concerned about sharing information with others?</a:t>
            </a:r>
          </a:p>
        </p:txBody>
      </p:sp>
    </p:spTree>
    <p:extLst>
      <p:ext uri="{BB962C8B-B14F-4D97-AF65-F5344CB8AC3E}">
        <p14:creationId xmlns:p14="http://schemas.microsoft.com/office/powerpoint/2010/main" val="19842013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0312F-DE2F-4F12-A0A0-9FBE7DFF88C3}"/>
              </a:ext>
            </a:extLst>
          </p:cNvPr>
          <p:cNvSpPr>
            <a:spLocks noGrp="1"/>
          </p:cNvSpPr>
          <p:nvPr>
            <p:ph type="title"/>
          </p:nvPr>
        </p:nvSpPr>
        <p:spPr>
          <a:xfrm>
            <a:off x="0" y="0"/>
            <a:ext cx="10515600" cy="1325563"/>
          </a:xfrm>
        </p:spPr>
        <p:txBody>
          <a:bodyPr/>
          <a:lstStyle/>
          <a:p>
            <a:r>
              <a:rPr lang="en-GB" dirty="0"/>
              <a:t>Privacy and Security</a:t>
            </a:r>
          </a:p>
        </p:txBody>
      </p:sp>
      <p:sp>
        <p:nvSpPr>
          <p:cNvPr id="3" name="Content Placeholder 2">
            <a:extLst>
              <a:ext uri="{FF2B5EF4-FFF2-40B4-BE49-F238E27FC236}">
                <a16:creationId xmlns:a16="http://schemas.microsoft.com/office/drawing/2014/main" id="{674534AD-DB7A-4055-B299-78B7CA228889}"/>
              </a:ext>
            </a:extLst>
          </p:cNvPr>
          <p:cNvSpPr>
            <a:spLocks noGrp="1"/>
          </p:cNvSpPr>
          <p:nvPr>
            <p:ph idx="1"/>
          </p:nvPr>
        </p:nvSpPr>
        <p:spPr>
          <a:xfrm>
            <a:off x="133165" y="985421"/>
            <a:ext cx="11220635" cy="5191542"/>
          </a:xfrm>
        </p:spPr>
        <p:txBody>
          <a:bodyPr>
            <a:normAutofit/>
          </a:bodyPr>
          <a:lstStyle/>
          <a:p>
            <a:pPr marL="0" indent="0">
              <a:buNone/>
            </a:pPr>
            <a:r>
              <a:rPr lang="en-GB" dirty="0"/>
              <a:t>I can describe how connected devices can collect and share anyone’s information with others.</a:t>
            </a:r>
            <a:br>
              <a:rPr lang="en-GB" dirty="0"/>
            </a:br>
            <a:br>
              <a:rPr lang="en-GB" dirty="0"/>
            </a:br>
            <a:r>
              <a:rPr lang="en-GB" dirty="0">
                <a:solidFill>
                  <a:srgbClr val="FF0000"/>
                </a:solidFill>
              </a:rPr>
              <a:t>Questions to ask</a:t>
            </a:r>
          </a:p>
          <a:p>
            <a:r>
              <a:rPr lang="en-GB" dirty="0"/>
              <a:t>How do you know if your voice is being recorded? </a:t>
            </a:r>
          </a:p>
          <a:p>
            <a:r>
              <a:rPr lang="en-GB" dirty="0"/>
              <a:t>When you’re listening to someone, do you always hear all that they say?</a:t>
            </a:r>
          </a:p>
          <a:p>
            <a:r>
              <a:rPr lang="en-GB" dirty="0"/>
              <a:t>What does the assistant have to do after it’s heard the key word?</a:t>
            </a:r>
          </a:p>
          <a:p>
            <a:r>
              <a:rPr lang="en-GB" dirty="0"/>
              <a:t>Is there a difference between hearing and listening?</a:t>
            </a:r>
          </a:p>
          <a:p>
            <a:r>
              <a:rPr lang="en-GB" dirty="0"/>
              <a:t>How do devices find out the answers to commands asked?</a:t>
            </a:r>
          </a:p>
        </p:txBody>
      </p:sp>
    </p:spTree>
    <p:extLst>
      <p:ext uri="{BB962C8B-B14F-4D97-AF65-F5344CB8AC3E}">
        <p14:creationId xmlns:p14="http://schemas.microsoft.com/office/powerpoint/2010/main" val="1461793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0CBBB-5E58-4191-AB65-61508097F37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E8CC21E-5746-4823-8FC4-D5FE31AE141D}"/>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552A436-2BAB-4AC1-849A-593B2F2923DF}"/>
              </a:ext>
            </a:extLst>
          </p:cNvPr>
          <p:cNvPicPr>
            <a:picLocks noChangeAspect="1"/>
          </p:cNvPicPr>
          <p:nvPr/>
        </p:nvPicPr>
        <p:blipFill>
          <a:blip r:embed="rId2"/>
          <a:stretch>
            <a:fillRect/>
          </a:stretch>
        </p:blipFill>
        <p:spPr>
          <a:xfrm>
            <a:off x="0" y="482666"/>
            <a:ext cx="12192000" cy="5892667"/>
          </a:xfrm>
          <a:prstGeom prst="rect">
            <a:avLst/>
          </a:prstGeom>
        </p:spPr>
      </p:pic>
    </p:spTree>
    <p:extLst>
      <p:ext uri="{BB962C8B-B14F-4D97-AF65-F5344CB8AC3E}">
        <p14:creationId xmlns:p14="http://schemas.microsoft.com/office/powerpoint/2010/main" val="498713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8A18-727E-4AE5-BE4D-224E175AF38F}"/>
              </a:ext>
            </a:extLst>
          </p:cNvPr>
          <p:cNvSpPr>
            <a:spLocks noGrp="1"/>
          </p:cNvSpPr>
          <p:nvPr>
            <p:ph type="title"/>
          </p:nvPr>
        </p:nvSpPr>
        <p:spPr>
          <a:xfrm>
            <a:off x="265113" y="105738"/>
            <a:ext cx="10515600" cy="1325563"/>
          </a:xfrm>
        </p:spPr>
        <p:txBody>
          <a:bodyPr/>
          <a:lstStyle/>
          <a:p>
            <a:r>
              <a:rPr lang="en-GB" dirty="0"/>
              <a:t>Self image and identity </a:t>
            </a:r>
          </a:p>
        </p:txBody>
      </p:sp>
      <p:sp>
        <p:nvSpPr>
          <p:cNvPr id="3" name="Content Placeholder 2">
            <a:extLst>
              <a:ext uri="{FF2B5EF4-FFF2-40B4-BE49-F238E27FC236}">
                <a16:creationId xmlns:a16="http://schemas.microsoft.com/office/drawing/2014/main" id="{D6E46BD1-6DB7-4B72-A8F6-569B6140E219}"/>
              </a:ext>
            </a:extLst>
          </p:cNvPr>
          <p:cNvSpPr>
            <a:spLocks noGrp="1"/>
          </p:cNvSpPr>
          <p:nvPr>
            <p:ph idx="1"/>
          </p:nvPr>
        </p:nvSpPr>
        <p:spPr>
          <a:xfrm>
            <a:off x="265113" y="1177047"/>
            <a:ext cx="11353800" cy="5575215"/>
          </a:xfrm>
        </p:spPr>
        <p:txBody>
          <a:bodyPr>
            <a:normAutofit/>
          </a:bodyPr>
          <a:lstStyle/>
          <a:p>
            <a:pPr marL="0" indent="0">
              <a:buNone/>
            </a:pPr>
            <a:r>
              <a:rPr lang="en-GB" dirty="0"/>
              <a:t>I can explain how people can represent themselves in different ways online</a:t>
            </a:r>
          </a:p>
          <a:p>
            <a:pPr marL="0" indent="0">
              <a:buNone/>
            </a:pPr>
            <a:r>
              <a:rPr lang="en-GB" dirty="0">
                <a:solidFill>
                  <a:srgbClr val="FF0000"/>
                </a:solidFill>
              </a:rPr>
              <a:t>Questions To Ask</a:t>
            </a:r>
          </a:p>
          <a:p>
            <a:r>
              <a:rPr lang="en-GB" dirty="0"/>
              <a:t>What is an identity? What makes up our identity?</a:t>
            </a:r>
          </a:p>
          <a:p>
            <a:r>
              <a:rPr lang="en-GB" dirty="0"/>
              <a:t>What ways can our identities be similar or different to others?</a:t>
            </a:r>
          </a:p>
          <a:p>
            <a:r>
              <a:rPr lang="en-GB" dirty="0"/>
              <a:t>How might someone show their identity online?</a:t>
            </a:r>
          </a:p>
          <a:p>
            <a:r>
              <a:rPr lang="en-GB" dirty="0"/>
              <a:t>What might someone feel happy to share about themselves online and what might they not want to share? Why?</a:t>
            </a:r>
          </a:p>
          <a:p>
            <a:r>
              <a:rPr lang="en-GB" dirty="0"/>
              <a:t>Why might someone change their identity online for different platforms? e.g. gaming; using an avatar; social media </a:t>
            </a:r>
          </a:p>
          <a:p>
            <a:r>
              <a:rPr lang="en-GB" dirty="0"/>
              <a:t>How can someone change their identity online?</a:t>
            </a:r>
          </a:p>
        </p:txBody>
      </p:sp>
      <p:sp>
        <p:nvSpPr>
          <p:cNvPr id="7" name="AutoShape 4" descr="https://projectevolve.co.uk/assets/strands/self-image-and-identity-1.svg">
            <a:extLst>
              <a:ext uri="{FF2B5EF4-FFF2-40B4-BE49-F238E27FC236}">
                <a16:creationId xmlns:a16="http://schemas.microsoft.com/office/drawing/2014/main" id="{E8445470-A15D-4916-AFB6-2C85CE69DDB6}"/>
              </a:ext>
            </a:extLst>
          </p:cNvPr>
          <p:cNvSpPr>
            <a:spLocks noChangeAspect="1" noChangeArrowheads="1"/>
          </p:cNvSpPr>
          <p:nvPr/>
        </p:nvSpPr>
        <p:spPr bwMode="auto">
          <a:xfrm>
            <a:off x="112713" y="-1762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Kinetic Letters" panose="00000500000000000000" pitchFamily="50" charset="0"/>
            </a:endParaRPr>
          </a:p>
        </p:txBody>
      </p:sp>
    </p:spTree>
    <p:extLst>
      <p:ext uri="{BB962C8B-B14F-4D97-AF65-F5344CB8AC3E}">
        <p14:creationId xmlns:p14="http://schemas.microsoft.com/office/powerpoint/2010/main" val="12450840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0312F-DE2F-4F12-A0A0-9FBE7DFF88C3}"/>
              </a:ext>
            </a:extLst>
          </p:cNvPr>
          <p:cNvSpPr>
            <a:spLocks noGrp="1"/>
          </p:cNvSpPr>
          <p:nvPr>
            <p:ph type="title"/>
          </p:nvPr>
        </p:nvSpPr>
        <p:spPr>
          <a:xfrm>
            <a:off x="0" y="0"/>
            <a:ext cx="10515600" cy="1325563"/>
          </a:xfrm>
        </p:spPr>
        <p:txBody>
          <a:bodyPr/>
          <a:lstStyle/>
          <a:p>
            <a:r>
              <a:rPr lang="en-GB" dirty="0"/>
              <a:t>Copyright and ownership</a:t>
            </a:r>
          </a:p>
        </p:txBody>
      </p:sp>
      <p:sp>
        <p:nvSpPr>
          <p:cNvPr id="3" name="Content Placeholder 2">
            <a:extLst>
              <a:ext uri="{FF2B5EF4-FFF2-40B4-BE49-F238E27FC236}">
                <a16:creationId xmlns:a16="http://schemas.microsoft.com/office/drawing/2014/main" id="{674534AD-DB7A-4055-B299-78B7CA228889}"/>
              </a:ext>
            </a:extLst>
          </p:cNvPr>
          <p:cNvSpPr>
            <a:spLocks noGrp="1"/>
          </p:cNvSpPr>
          <p:nvPr>
            <p:ph idx="1"/>
          </p:nvPr>
        </p:nvSpPr>
        <p:spPr>
          <a:xfrm>
            <a:off x="257452" y="1154097"/>
            <a:ext cx="11096348" cy="5022866"/>
          </a:xfrm>
        </p:spPr>
        <p:txBody>
          <a:bodyPr>
            <a:normAutofit/>
          </a:bodyPr>
          <a:lstStyle/>
          <a:p>
            <a:pPr marL="0" indent="0">
              <a:buNone/>
            </a:pPr>
            <a:r>
              <a:rPr lang="en-GB" dirty="0"/>
              <a:t>I can explain why copying someone else’s work from the internet without permission isn’t fair and can explain what problems this might cause.</a:t>
            </a:r>
          </a:p>
          <a:p>
            <a:pPr marL="0" indent="0">
              <a:buNone/>
            </a:pPr>
            <a:br>
              <a:rPr lang="en-GB" dirty="0"/>
            </a:br>
            <a:r>
              <a:rPr lang="en-GB" dirty="0">
                <a:solidFill>
                  <a:srgbClr val="FF0000"/>
                </a:solidFill>
              </a:rPr>
              <a:t>Questions to ask</a:t>
            </a:r>
          </a:p>
          <a:p>
            <a:r>
              <a:rPr lang="en-GB" dirty="0"/>
              <a:t>Where did the Internet come from?</a:t>
            </a:r>
          </a:p>
          <a:p>
            <a:r>
              <a:rPr lang="en-GB" dirty="0"/>
              <a:t>Who made the internet?</a:t>
            </a:r>
          </a:p>
          <a:p>
            <a:r>
              <a:rPr lang="en-GB" dirty="0"/>
              <a:t>How does the Internet get bigger?</a:t>
            </a:r>
          </a:p>
          <a:p>
            <a:r>
              <a:rPr lang="en-GB" dirty="0"/>
              <a:t>Who owns the stuff you see on the Internet?</a:t>
            </a:r>
          </a:p>
        </p:txBody>
      </p:sp>
    </p:spTree>
    <p:extLst>
      <p:ext uri="{BB962C8B-B14F-4D97-AF65-F5344CB8AC3E}">
        <p14:creationId xmlns:p14="http://schemas.microsoft.com/office/powerpoint/2010/main" val="36224702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6FE79-C274-4B17-8499-10A72F281F1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72F295C-F4A8-448D-B6F4-A88234C896F0}"/>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EB6462C9-72C0-48DD-9FF5-EFFF56DAEFA7}"/>
              </a:ext>
            </a:extLst>
          </p:cNvPr>
          <p:cNvPicPr>
            <a:picLocks noChangeAspect="1"/>
          </p:cNvPicPr>
          <p:nvPr/>
        </p:nvPicPr>
        <p:blipFill>
          <a:blip r:embed="rId2"/>
          <a:stretch>
            <a:fillRect/>
          </a:stretch>
        </p:blipFill>
        <p:spPr>
          <a:xfrm>
            <a:off x="0" y="233194"/>
            <a:ext cx="12192000" cy="6391612"/>
          </a:xfrm>
          <a:prstGeom prst="rect">
            <a:avLst/>
          </a:prstGeom>
        </p:spPr>
      </p:pic>
    </p:spTree>
    <p:extLst>
      <p:ext uri="{BB962C8B-B14F-4D97-AF65-F5344CB8AC3E}">
        <p14:creationId xmlns:p14="http://schemas.microsoft.com/office/powerpoint/2010/main" val="1765329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8A18-727E-4AE5-BE4D-224E175AF38F}"/>
              </a:ext>
            </a:extLst>
          </p:cNvPr>
          <p:cNvSpPr>
            <a:spLocks noGrp="1"/>
          </p:cNvSpPr>
          <p:nvPr>
            <p:ph type="title"/>
          </p:nvPr>
        </p:nvSpPr>
        <p:spPr>
          <a:xfrm>
            <a:off x="265113" y="105738"/>
            <a:ext cx="10515600" cy="1325563"/>
          </a:xfrm>
        </p:spPr>
        <p:txBody>
          <a:bodyPr/>
          <a:lstStyle/>
          <a:p>
            <a:r>
              <a:rPr lang="en-GB" dirty="0"/>
              <a:t>Self image and identity </a:t>
            </a:r>
          </a:p>
        </p:txBody>
      </p:sp>
      <p:sp>
        <p:nvSpPr>
          <p:cNvPr id="3" name="Content Placeholder 2">
            <a:extLst>
              <a:ext uri="{FF2B5EF4-FFF2-40B4-BE49-F238E27FC236}">
                <a16:creationId xmlns:a16="http://schemas.microsoft.com/office/drawing/2014/main" id="{D6E46BD1-6DB7-4B72-A8F6-569B6140E219}"/>
              </a:ext>
            </a:extLst>
          </p:cNvPr>
          <p:cNvSpPr>
            <a:spLocks noGrp="1"/>
          </p:cNvSpPr>
          <p:nvPr>
            <p:ph idx="1"/>
          </p:nvPr>
        </p:nvSpPr>
        <p:spPr>
          <a:xfrm>
            <a:off x="265113" y="1177047"/>
            <a:ext cx="11353800" cy="5575215"/>
          </a:xfrm>
        </p:spPr>
        <p:txBody>
          <a:bodyPr>
            <a:normAutofit lnSpcReduction="10000"/>
          </a:bodyPr>
          <a:lstStyle/>
          <a:p>
            <a:pPr marL="0" indent="0">
              <a:buNone/>
            </a:pPr>
            <a:r>
              <a:rPr lang="en-GB" dirty="0"/>
              <a:t>I can explain ways in which someone might change their identity depending on what they are doing online (e.g. gaming; using an avatar; social media) and why.</a:t>
            </a:r>
          </a:p>
          <a:p>
            <a:pPr marL="0" indent="0">
              <a:buNone/>
            </a:pPr>
            <a:r>
              <a:rPr lang="en-GB" dirty="0">
                <a:solidFill>
                  <a:srgbClr val="FF0000"/>
                </a:solidFill>
              </a:rPr>
              <a:t>Questions To Ask</a:t>
            </a:r>
          </a:p>
          <a:p>
            <a:r>
              <a:rPr lang="en-GB" dirty="0"/>
              <a:t>What is an identity? What makes up our identity?</a:t>
            </a:r>
          </a:p>
          <a:p>
            <a:r>
              <a:rPr lang="en-GB" dirty="0"/>
              <a:t>What ways can our identities be similar or different to others?</a:t>
            </a:r>
          </a:p>
          <a:p>
            <a:r>
              <a:rPr lang="en-GB" dirty="0"/>
              <a:t>How might someone show their identity online?</a:t>
            </a:r>
          </a:p>
          <a:p>
            <a:r>
              <a:rPr lang="en-GB" dirty="0"/>
              <a:t>What might someone feel happy to share about themselves online and what might they not want to share? Why?</a:t>
            </a:r>
          </a:p>
          <a:p>
            <a:r>
              <a:rPr lang="en-GB" dirty="0"/>
              <a:t>Why might someone change their identity online for different platforms? e.g. gaming; using an </a:t>
            </a:r>
            <a:r>
              <a:rPr lang="en-GB" b="1" dirty="0"/>
              <a:t>avatar</a:t>
            </a:r>
            <a:r>
              <a:rPr lang="en-GB" dirty="0"/>
              <a:t>; social media </a:t>
            </a:r>
          </a:p>
          <a:p>
            <a:r>
              <a:rPr lang="en-GB" dirty="0"/>
              <a:t>How can someone change their identity online?</a:t>
            </a:r>
          </a:p>
        </p:txBody>
      </p:sp>
      <p:sp>
        <p:nvSpPr>
          <p:cNvPr id="7" name="AutoShape 4" descr="https://projectevolve.co.uk/assets/strands/self-image-and-identity-1.svg">
            <a:extLst>
              <a:ext uri="{FF2B5EF4-FFF2-40B4-BE49-F238E27FC236}">
                <a16:creationId xmlns:a16="http://schemas.microsoft.com/office/drawing/2014/main" id="{E8445470-A15D-4916-AFB6-2C85CE69DDB6}"/>
              </a:ext>
            </a:extLst>
          </p:cNvPr>
          <p:cNvSpPr>
            <a:spLocks noChangeAspect="1" noChangeArrowheads="1"/>
          </p:cNvSpPr>
          <p:nvPr/>
        </p:nvSpPr>
        <p:spPr bwMode="auto">
          <a:xfrm>
            <a:off x="112713" y="-1762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Kinetic Letters" panose="00000500000000000000" pitchFamily="50" charset="0"/>
            </a:endParaRPr>
          </a:p>
        </p:txBody>
      </p:sp>
    </p:spTree>
    <p:extLst>
      <p:ext uri="{BB962C8B-B14F-4D97-AF65-F5344CB8AC3E}">
        <p14:creationId xmlns:p14="http://schemas.microsoft.com/office/powerpoint/2010/main" val="3952659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AC183-B57D-4336-8F0E-9AD0A4C0DBC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1ACB632-DDC8-469E-98FF-2D311B857DFE}"/>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BB8E2EC4-9EAE-4BF6-8284-60D9687644F5}"/>
              </a:ext>
            </a:extLst>
          </p:cNvPr>
          <p:cNvPicPr>
            <a:picLocks noChangeAspect="1"/>
          </p:cNvPicPr>
          <p:nvPr/>
        </p:nvPicPr>
        <p:blipFill>
          <a:blip r:embed="rId2"/>
          <a:stretch>
            <a:fillRect/>
          </a:stretch>
        </p:blipFill>
        <p:spPr>
          <a:xfrm>
            <a:off x="0" y="673656"/>
            <a:ext cx="12192000" cy="5510688"/>
          </a:xfrm>
          <a:prstGeom prst="rect">
            <a:avLst/>
          </a:prstGeom>
        </p:spPr>
      </p:pic>
    </p:spTree>
    <p:extLst>
      <p:ext uri="{BB962C8B-B14F-4D97-AF65-F5344CB8AC3E}">
        <p14:creationId xmlns:p14="http://schemas.microsoft.com/office/powerpoint/2010/main" val="101220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23CCC-902B-465E-9EC1-9630A5B4032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9167A0E-BFCF-421A-ACDA-6E5FB9DC1E5B}"/>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8F38DD99-E350-4445-8ED4-F50116BE042F}"/>
              </a:ext>
            </a:extLst>
          </p:cNvPr>
          <p:cNvPicPr>
            <a:picLocks noChangeAspect="1"/>
          </p:cNvPicPr>
          <p:nvPr/>
        </p:nvPicPr>
        <p:blipFill>
          <a:blip r:embed="rId2"/>
          <a:stretch>
            <a:fillRect/>
          </a:stretch>
        </p:blipFill>
        <p:spPr>
          <a:xfrm>
            <a:off x="0" y="582339"/>
            <a:ext cx="12192000" cy="5693321"/>
          </a:xfrm>
          <a:prstGeom prst="rect">
            <a:avLst/>
          </a:prstGeom>
        </p:spPr>
      </p:pic>
    </p:spTree>
    <p:extLst>
      <p:ext uri="{BB962C8B-B14F-4D97-AF65-F5344CB8AC3E}">
        <p14:creationId xmlns:p14="http://schemas.microsoft.com/office/powerpoint/2010/main" val="29791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8A18-727E-4AE5-BE4D-224E175AF38F}"/>
              </a:ext>
            </a:extLst>
          </p:cNvPr>
          <p:cNvSpPr>
            <a:spLocks noGrp="1"/>
          </p:cNvSpPr>
          <p:nvPr>
            <p:ph type="title"/>
          </p:nvPr>
        </p:nvSpPr>
        <p:spPr>
          <a:xfrm>
            <a:off x="112713" y="18255"/>
            <a:ext cx="10515600" cy="1325563"/>
          </a:xfrm>
        </p:spPr>
        <p:txBody>
          <a:bodyPr/>
          <a:lstStyle/>
          <a:p>
            <a:r>
              <a:rPr lang="en-GB" dirty="0"/>
              <a:t>Online Relationships</a:t>
            </a:r>
          </a:p>
        </p:txBody>
      </p:sp>
      <p:sp>
        <p:nvSpPr>
          <p:cNvPr id="3" name="Content Placeholder 2">
            <a:extLst>
              <a:ext uri="{FF2B5EF4-FFF2-40B4-BE49-F238E27FC236}">
                <a16:creationId xmlns:a16="http://schemas.microsoft.com/office/drawing/2014/main" id="{D6E46BD1-6DB7-4B72-A8F6-569B6140E219}"/>
              </a:ext>
            </a:extLst>
          </p:cNvPr>
          <p:cNvSpPr>
            <a:spLocks noGrp="1"/>
          </p:cNvSpPr>
          <p:nvPr>
            <p:ph idx="1"/>
          </p:nvPr>
        </p:nvSpPr>
        <p:spPr>
          <a:xfrm>
            <a:off x="362027" y="985422"/>
            <a:ext cx="10991773" cy="5191542"/>
          </a:xfrm>
        </p:spPr>
        <p:txBody>
          <a:bodyPr>
            <a:normAutofit fontScale="55000" lnSpcReduction="20000"/>
          </a:bodyPr>
          <a:lstStyle/>
          <a:p>
            <a:pPr marL="0" indent="0">
              <a:buNone/>
            </a:pPr>
            <a:r>
              <a:rPr lang="en-GB" sz="4400" dirty="0"/>
              <a:t>I can describe ways people who have similar likes and interests can get together online.</a:t>
            </a:r>
          </a:p>
          <a:p>
            <a:pPr marL="0" indent="0">
              <a:buNone/>
            </a:pPr>
            <a:endParaRPr lang="en-GB" b="1" u="sng" dirty="0"/>
          </a:p>
          <a:p>
            <a:pPr marL="0" indent="0">
              <a:buNone/>
            </a:pPr>
            <a:r>
              <a:rPr lang="en-GB" b="1" dirty="0">
                <a:solidFill>
                  <a:srgbClr val="FF0000"/>
                </a:solidFill>
              </a:rPr>
              <a:t>Questions To Ask</a:t>
            </a:r>
          </a:p>
          <a:p>
            <a:r>
              <a:rPr lang="en-GB" dirty="0"/>
              <a:t>What does communicate mean?</a:t>
            </a:r>
          </a:p>
          <a:p>
            <a:r>
              <a:rPr lang="en-GB" dirty="0"/>
              <a:t>Who do you know well?</a:t>
            </a:r>
          </a:p>
          <a:p>
            <a:r>
              <a:rPr lang="en-GB" dirty="0"/>
              <a:t>Who do you know but not very well?</a:t>
            </a:r>
          </a:p>
          <a:p>
            <a:r>
              <a:rPr lang="en-GB" dirty="0"/>
              <a:t>What’s the difference between ‘friends’ you know well and not so well?</a:t>
            </a:r>
          </a:p>
          <a:p>
            <a:r>
              <a:rPr lang="en-GB" dirty="0"/>
              <a:t>Why do friends get together?</a:t>
            </a:r>
          </a:p>
          <a:p>
            <a:r>
              <a:rPr lang="en-GB" dirty="0"/>
              <a:t>What sorts of things do friends do together?</a:t>
            </a:r>
          </a:p>
          <a:p>
            <a:r>
              <a:rPr lang="en-GB" dirty="0"/>
              <a:t>When you get together with your friends what do you do with them that is different to being on your own?</a:t>
            </a:r>
          </a:p>
          <a:p>
            <a:r>
              <a:rPr lang="en-GB" dirty="0"/>
              <a:t>How does being together with friends make you feel?</a:t>
            </a:r>
          </a:p>
          <a:p>
            <a:r>
              <a:rPr lang="en-GB" dirty="0"/>
              <a:t>What are some of the things that happen when you are with friends that can cause problems?</a:t>
            </a:r>
          </a:p>
          <a:p>
            <a:r>
              <a:rPr lang="en-GB" dirty="0"/>
              <a:t>Why do friends get together online?</a:t>
            </a:r>
          </a:p>
          <a:p>
            <a:r>
              <a:rPr lang="en-GB" dirty="0"/>
              <a:t>What are the sorts of things friends can do together online?</a:t>
            </a:r>
          </a:p>
          <a:p>
            <a:r>
              <a:rPr lang="en-GB" dirty="0"/>
              <a:t>How is being with friends online different than offline e.g. in school or at home?</a:t>
            </a:r>
          </a:p>
          <a:p>
            <a:r>
              <a:rPr lang="en-GB" dirty="0"/>
              <a:t>If you wanted to get together with other friends online, what are the different ways in which you might do this?</a:t>
            </a:r>
          </a:p>
          <a:p>
            <a:r>
              <a:rPr lang="en-GB" dirty="0"/>
              <a:t>Why might this be a good thing?</a:t>
            </a:r>
          </a:p>
        </p:txBody>
      </p:sp>
      <p:sp>
        <p:nvSpPr>
          <p:cNvPr id="7" name="AutoShape 4" descr="https://projectevolve.co.uk/assets/strands/self-image-and-identity-1.svg">
            <a:extLst>
              <a:ext uri="{FF2B5EF4-FFF2-40B4-BE49-F238E27FC236}">
                <a16:creationId xmlns:a16="http://schemas.microsoft.com/office/drawing/2014/main" id="{E8445470-A15D-4916-AFB6-2C85CE69DDB6}"/>
              </a:ext>
            </a:extLst>
          </p:cNvPr>
          <p:cNvSpPr>
            <a:spLocks noChangeAspect="1" noChangeArrowheads="1"/>
          </p:cNvSpPr>
          <p:nvPr/>
        </p:nvSpPr>
        <p:spPr bwMode="auto">
          <a:xfrm>
            <a:off x="112713" y="-1762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Kinetic Letters" panose="00000500000000000000" pitchFamily="50" charset="0"/>
            </a:endParaRPr>
          </a:p>
        </p:txBody>
      </p:sp>
    </p:spTree>
    <p:extLst>
      <p:ext uri="{BB962C8B-B14F-4D97-AF65-F5344CB8AC3E}">
        <p14:creationId xmlns:p14="http://schemas.microsoft.com/office/powerpoint/2010/main" val="3455398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8A18-727E-4AE5-BE4D-224E175AF38F}"/>
              </a:ext>
            </a:extLst>
          </p:cNvPr>
          <p:cNvSpPr>
            <a:spLocks noGrp="1"/>
          </p:cNvSpPr>
          <p:nvPr>
            <p:ph type="title"/>
          </p:nvPr>
        </p:nvSpPr>
        <p:spPr>
          <a:xfrm>
            <a:off x="112713" y="18255"/>
            <a:ext cx="10515600" cy="1325563"/>
          </a:xfrm>
        </p:spPr>
        <p:txBody>
          <a:bodyPr/>
          <a:lstStyle/>
          <a:p>
            <a:r>
              <a:rPr lang="en-GB" dirty="0"/>
              <a:t>Online Relationships</a:t>
            </a:r>
          </a:p>
        </p:txBody>
      </p:sp>
      <p:sp>
        <p:nvSpPr>
          <p:cNvPr id="3" name="Content Placeholder 2">
            <a:extLst>
              <a:ext uri="{FF2B5EF4-FFF2-40B4-BE49-F238E27FC236}">
                <a16:creationId xmlns:a16="http://schemas.microsoft.com/office/drawing/2014/main" id="{D6E46BD1-6DB7-4B72-A8F6-569B6140E219}"/>
              </a:ext>
            </a:extLst>
          </p:cNvPr>
          <p:cNvSpPr>
            <a:spLocks noGrp="1"/>
          </p:cNvSpPr>
          <p:nvPr>
            <p:ph idx="1"/>
          </p:nvPr>
        </p:nvSpPr>
        <p:spPr>
          <a:xfrm>
            <a:off x="362027" y="985422"/>
            <a:ext cx="10991773" cy="5191542"/>
          </a:xfrm>
        </p:spPr>
        <p:txBody>
          <a:bodyPr>
            <a:normAutofit fontScale="92500"/>
          </a:bodyPr>
          <a:lstStyle/>
          <a:p>
            <a:pPr marL="0" indent="0">
              <a:buNone/>
            </a:pPr>
            <a:r>
              <a:rPr lang="en-GB" dirty="0"/>
              <a:t>I can explain what it means to ‘know someone’ online and why this might be different from knowing someone offline.</a:t>
            </a:r>
          </a:p>
          <a:p>
            <a:pPr marL="0" indent="0">
              <a:buNone/>
            </a:pPr>
            <a:r>
              <a:rPr lang="en-GB" b="1" dirty="0">
                <a:solidFill>
                  <a:srgbClr val="FF0000"/>
                </a:solidFill>
              </a:rPr>
              <a:t>Questions To Ask</a:t>
            </a:r>
          </a:p>
          <a:p>
            <a:r>
              <a:rPr lang="en-GB" dirty="0"/>
              <a:t>What does online mean?  What does offline mean?</a:t>
            </a:r>
          </a:p>
          <a:p>
            <a:r>
              <a:rPr lang="en-GB" dirty="0"/>
              <a:t>Who do you know, including online?</a:t>
            </a:r>
          </a:p>
          <a:p>
            <a:r>
              <a:rPr lang="en-GB" dirty="0"/>
              <a:t>How well do you know them? </a:t>
            </a:r>
          </a:p>
          <a:p>
            <a:r>
              <a:rPr lang="en-GB" dirty="0"/>
              <a:t>How do you know when you really know someone?</a:t>
            </a:r>
          </a:p>
          <a:p>
            <a:r>
              <a:rPr lang="en-GB" dirty="0"/>
              <a:t>What kinds of information do you know about different people, including online?</a:t>
            </a:r>
          </a:p>
          <a:p>
            <a:r>
              <a:rPr lang="en-GB" dirty="0"/>
              <a:t>Does the amount of information you know about people make a difference?</a:t>
            </a:r>
          </a:p>
          <a:p>
            <a:r>
              <a:rPr lang="en-GB" dirty="0"/>
              <a:t>Is knowing someone online the same as knowing someone offline?</a:t>
            </a:r>
          </a:p>
          <a:p>
            <a:pPr marL="0" indent="0">
              <a:buNone/>
            </a:pPr>
            <a:endParaRPr lang="en-GB" dirty="0"/>
          </a:p>
        </p:txBody>
      </p:sp>
      <p:sp>
        <p:nvSpPr>
          <p:cNvPr id="7" name="AutoShape 4" descr="https://projectevolve.co.uk/assets/strands/self-image-and-identity-1.svg">
            <a:extLst>
              <a:ext uri="{FF2B5EF4-FFF2-40B4-BE49-F238E27FC236}">
                <a16:creationId xmlns:a16="http://schemas.microsoft.com/office/drawing/2014/main" id="{E8445470-A15D-4916-AFB6-2C85CE69DDB6}"/>
              </a:ext>
            </a:extLst>
          </p:cNvPr>
          <p:cNvSpPr>
            <a:spLocks noChangeAspect="1" noChangeArrowheads="1"/>
          </p:cNvSpPr>
          <p:nvPr/>
        </p:nvSpPr>
        <p:spPr bwMode="auto">
          <a:xfrm>
            <a:off x="112713" y="-1762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Kinetic Letters" panose="00000500000000000000" pitchFamily="50" charset="0"/>
            </a:endParaRPr>
          </a:p>
        </p:txBody>
      </p:sp>
    </p:spTree>
    <p:extLst>
      <p:ext uri="{BB962C8B-B14F-4D97-AF65-F5344CB8AC3E}">
        <p14:creationId xmlns:p14="http://schemas.microsoft.com/office/powerpoint/2010/main" val="3780930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5225</TotalTime>
  <Words>2840</Words>
  <Application>Microsoft Office PowerPoint</Application>
  <PresentationFormat>Widescreen</PresentationFormat>
  <Paragraphs>261</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 Light</vt:lpstr>
      <vt:lpstr>Kinetic Letters</vt:lpstr>
      <vt:lpstr>Office Theme</vt:lpstr>
      <vt:lpstr>Online Safety – Starter tasks linked to progression of skills</vt:lpstr>
      <vt:lpstr>YEAR 3</vt:lpstr>
      <vt:lpstr>Self image and identity </vt:lpstr>
      <vt:lpstr>Self image and identity </vt:lpstr>
      <vt:lpstr>Self image and identity </vt:lpstr>
      <vt:lpstr>PowerPoint Presentation</vt:lpstr>
      <vt:lpstr>PowerPoint Presentation</vt:lpstr>
      <vt:lpstr>Online Relationships</vt:lpstr>
      <vt:lpstr>Online Relationships</vt:lpstr>
      <vt:lpstr>Online Relationships</vt:lpstr>
      <vt:lpstr>Online Relationships</vt:lpstr>
      <vt:lpstr>PowerPoint Presentation</vt:lpstr>
      <vt:lpstr>PowerPoint Presentation</vt:lpstr>
      <vt:lpstr>PowerPoint Presentation</vt:lpstr>
      <vt:lpstr>Online Reputation</vt:lpstr>
      <vt:lpstr>Online Reputation</vt:lpstr>
      <vt:lpstr>Online Reputation</vt:lpstr>
      <vt:lpstr>PowerPoint Presentation</vt:lpstr>
      <vt:lpstr>Online Bullying</vt:lpstr>
      <vt:lpstr>Online Bullying</vt:lpstr>
      <vt:lpstr>PowerPoint Presentation</vt:lpstr>
      <vt:lpstr>Manging Online Information</vt:lpstr>
      <vt:lpstr>Manging Online Information</vt:lpstr>
      <vt:lpstr>Manging Online Information</vt:lpstr>
      <vt:lpstr>Manging Online Information</vt:lpstr>
      <vt:lpstr>Manging Online Information</vt:lpstr>
      <vt:lpstr>Manging Online Information</vt:lpstr>
      <vt:lpstr>PowerPoint Presentation</vt:lpstr>
      <vt:lpstr>PowerPoint Presentation</vt:lpstr>
      <vt:lpstr>PowerPoint Presentation</vt:lpstr>
      <vt:lpstr>PowerPoint Presentation</vt:lpstr>
      <vt:lpstr>Health, Wellbeing and lifestyle</vt:lpstr>
      <vt:lpstr>Health, Wellbeing and lifestyle</vt:lpstr>
      <vt:lpstr>PowerPoint Presentation</vt:lpstr>
      <vt:lpstr>PowerPoint Presentation</vt:lpstr>
      <vt:lpstr>Privacy and Security</vt:lpstr>
      <vt:lpstr>Privacy and Security</vt:lpstr>
      <vt:lpstr>Privacy and Security</vt:lpstr>
      <vt:lpstr>PowerPoint Presentation</vt:lpstr>
      <vt:lpstr>Copyright and ownership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Safety – Starter tasks linked to progression of skills</dc:title>
  <dc:creator>Ewan Hamilton</dc:creator>
  <cp:lastModifiedBy>LCopley</cp:lastModifiedBy>
  <cp:revision>48</cp:revision>
  <cp:lastPrinted>2024-01-25T12:01:20Z</cp:lastPrinted>
  <dcterms:created xsi:type="dcterms:W3CDTF">2023-11-23T16:40:42Z</dcterms:created>
  <dcterms:modified xsi:type="dcterms:W3CDTF">2024-01-25T12:01:57Z</dcterms:modified>
</cp:coreProperties>
</file>