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76" r:id="rId4"/>
    <p:sldId id="334" r:id="rId5"/>
    <p:sldId id="335" r:id="rId6"/>
    <p:sldId id="359" r:id="rId7"/>
    <p:sldId id="277" r:id="rId8"/>
    <p:sldId id="300" r:id="rId9"/>
    <p:sldId id="301" r:id="rId10"/>
    <p:sldId id="355" r:id="rId11"/>
    <p:sldId id="357" r:id="rId12"/>
    <p:sldId id="278" r:id="rId13"/>
    <p:sldId id="306" r:id="rId14"/>
    <p:sldId id="360" r:id="rId15"/>
    <p:sldId id="363" r:id="rId16"/>
    <p:sldId id="279" r:id="rId17"/>
    <p:sldId id="308" r:id="rId18"/>
    <p:sldId id="352" r:id="rId19"/>
    <p:sldId id="356" r:id="rId20"/>
    <p:sldId id="280" r:id="rId21"/>
    <p:sldId id="310" r:id="rId22"/>
    <p:sldId id="311" r:id="rId23"/>
    <p:sldId id="312" r:id="rId24"/>
    <p:sldId id="313" r:id="rId25"/>
    <p:sldId id="336" r:id="rId26"/>
    <p:sldId id="364" r:id="rId27"/>
    <p:sldId id="367" r:id="rId28"/>
    <p:sldId id="282" r:id="rId29"/>
    <p:sldId id="314" r:id="rId30"/>
    <p:sldId id="361" r:id="rId31"/>
    <p:sldId id="362" r:id="rId32"/>
    <p:sldId id="285" r:id="rId33"/>
    <p:sldId id="315" r:id="rId34"/>
    <p:sldId id="316" r:id="rId35"/>
    <p:sldId id="353" r:id="rId36"/>
    <p:sldId id="368" r:id="rId37"/>
    <p:sldId id="365" r:id="rId38"/>
    <p:sldId id="366" r:id="rId39"/>
    <p:sldId id="286" r:id="rId40"/>
    <p:sldId id="354" r:id="rId41"/>
    <p:sldId id="358" r:id="rId4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478B"/>
    <a:srgbClr val="09EB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4B3E1-9DA7-478F-862C-DFCDB06DB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BC01EC-50D9-4D5E-90C5-A738896BE9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1533A-A431-4CBF-90B4-817918999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C62AF-D80E-4FF4-ADF6-5AB2F2B57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C0FD5A-BA3A-4E72-B614-E35517EDD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93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59F87-7B64-4DF6-B9C6-129B7D868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2EAD5-6F1E-47C7-94E5-2C2A79C79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590AC-6B11-4342-8E65-16B7C099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F2C096-5CFA-4AF0-92F6-59A38117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AFEC2-ED50-4376-8E87-EEEA1A4DB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40D1CA-A125-4B8B-BF3C-E694F7A0E5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7A123B-E5EC-4C10-9745-FF1E464FBB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4CBB-E694-4ABF-9FB9-87F16BD27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58C19-E4AD-4BC8-8691-B1BC0490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A48A4-FF2F-4374-A0B8-4CCC588D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27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07988-1E4A-451A-95B9-361C0B94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65740-CBF9-4D30-8A62-B4C8642F7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158A0-AA4A-4B0B-9F2D-5CEBE60A2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BEBBC-5A9D-47C5-9C57-40F95BCC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61C1BE-48AA-4B22-86EA-FDC231EDA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03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5196-02C2-4190-8965-800025D9C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C3E1D-D766-4413-A87B-633CCFCBC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03B27-F3E9-4966-BDF1-0BDF3D0E7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0B6B-F70A-4819-9AC6-26EDD9ABC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1E75F-3753-4D18-8E5A-70DEE5D4C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227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8205-C8B6-4F2D-A5E4-1861A826F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0508D-26DA-4B2D-AAE2-113C2C217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307CE-FDAE-4FC7-B95D-C284393FA9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78A91-5B77-4AB3-80F6-50BEC762F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D01371-762A-43A3-84DE-9A3B39A7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319A8-6F42-456D-BE73-FDA16CD17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32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A60F4-2623-4F49-906A-2629E3F18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ED2AB-0AED-4629-82CF-A05EEBBF96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B1511-557E-43D1-897C-2332FD0B54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60642-2C8F-4EB1-A56D-26042AC05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50722-C85C-4553-A343-E0C988187F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9A65EF-96B9-4748-9543-98A7F0EAC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BE2358-9936-453C-97FF-E45A7BDA5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AEDEF-646D-43B9-9851-E0654BC2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24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2BAE8-84C2-4C35-BBA1-D072E4E69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9D970-F8F5-49F8-8A76-BE5B71F5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E78B98-2D82-4F3D-8668-8AC57991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C6B8F7-39F9-464D-95BD-87C4B0762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36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BD831-9480-4266-822C-2C4DD758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1CE08-3449-40E9-99DA-C33B7D24B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FDA2-4501-42B9-86D1-B54F7E72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61A16-C8B0-43EF-B71F-AE1A1C168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6F10E-6B4C-4097-9E8D-24EC93100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82783-8D42-4FC8-8DD8-D8EE33CCE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223D8-6E4D-44C0-A929-AC604B4E3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84E300-EB72-425E-81D2-6A26F5DA1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E446A-CD8C-48DC-837A-4912B59C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471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9636-83AA-4739-8FA5-28EF9E593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C968CF-2273-43AB-B203-AFA2A0B521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4DD54-F541-4649-BE7E-838798C2C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71904A-D282-46C2-A33C-61AFEECE8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399E-6E79-4058-B1C6-8DB9C849B185}" type="datetimeFigureOut">
              <a:rPr lang="en-GB" smtClean="0"/>
              <a:t>25/01/2024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8EE38-C8CD-4A29-B80A-50A6558D4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90D7CB-BDBA-43F4-9F1A-C5A42D2E5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10F82-B57C-4A00-BB50-8DCC6B4AB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93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4FC47-DE71-49BF-BFA5-F3B4617E1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39501-7798-4837-A429-E59E04B62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1A541-F767-43FC-A036-69AA272223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fld id="{7975399E-6E79-4058-B1C6-8DB9C849B185}" type="datetimeFigureOut">
              <a:rPr lang="en-GB" smtClean="0"/>
              <a:pPr/>
              <a:t>25/01/2024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3EC01-E284-4800-AEA8-E9EADA2C2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1DDE9-7E1A-40F6-938D-722BF4FE2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Kinetic Letters" panose="00000500000000000000" pitchFamily="50" charset="0"/>
              </a:defRPr>
            </a:lvl1pPr>
          </a:lstStyle>
          <a:p>
            <a:fld id="{29310F82-B57C-4A00-BB50-8DCC6B4AB4C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1148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Kinetic Letters" panose="00000500000000000000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rojectevolve.co.uk/toolkit/resources/years/4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5CBA3-93B4-4B6C-B54B-90CB4A74AA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Online Safety – Starter tasks linked to progression of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53E27-20F1-43AD-AC38-92127D499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Project Evolve – Discussion points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98B87-27C1-422F-BFA8-9B49255E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112" y="3997325"/>
            <a:ext cx="200977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296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C801F-2C7F-4DDF-AAFD-D923A0F79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C1144-144E-4EDF-838A-796362949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E5E5C-38AD-412A-BB46-AA5DFFA10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4619"/>
            <a:ext cx="12192000" cy="570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4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459E6-7D6C-4659-A7AF-76EA17F4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B63CC-161A-4FB1-AF94-FB1C3C211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F1FE51-1CC2-4643-A122-38DD64682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985"/>
            <a:ext cx="12192000" cy="565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75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4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27"/>
            <a:ext cx="10515600" cy="1325563"/>
          </a:xfrm>
        </p:spPr>
        <p:txBody>
          <a:bodyPr/>
          <a:lstStyle/>
          <a:p>
            <a:r>
              <a:rPr lang="en-GB" dirty="0"/>
              <a:t>Online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861134"/>
            <a:ext cx="11874622" cy="5841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I can describe how to find out information about others by searching online.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sz="2000" dirty="0"/>
              <a:t>Who might search for you online?</a:t>
            </a:r>
          </a:p>
          <a:p>
            <a:r>
              <a:rPr lang="en-GB" sz="2000" dirty="0"/>
              <a:t>Why might people search for you online?</a:t>
            </a:r>
          </a:p>
          <a:p>
            <a:r>
              <a:rPr lang="en-GB" sz="2000" dirty="0"/>
              <a:t>Have you ever searched for information about someone else online? Who was it?</a:t>
            </a:r>
          </a:p>
          <a:p>
            <a:pPr lvl="1"/>
            <a:r>
              <a:rPr lang="en-GB" sz="2000" dirty="0"/>
              <a:t>A friend</a:t>
            </a:r>
          </a:p>
          <a:p>
            <a:pPr lvl="1"/>
            <a:r>
              <a:rPr lang="en-GB" sz="2000" dirty="0"/>
              <a:t>Family member</a:t>
            </a:r>
          </a:p>
          <a:p>
            <a:pPr lvl="1"/>
            <a:r>
              <a:rPr lang="en-GB" sz="2000" dirty="0"/>
              <a:t>Celebrity</a:t>
            </a:r>
          </a:p>
          <a:p>
            <a:pPr lvl="1"/>
            <a:r>
              <a:rPr lang="en-GB" sz="2000" dirty="0"/>
              <a:t>Sportsperson</a:t>
            </a:r>
          </a:p>
          <a:p>
            <a:r>
              <a:rPr lang="en-GB" sz="2000" dirty="0"/>
              <a:t>Can other people put your information online</a:t>
            </a:r>
          </a:p>
          <a:p>
            <a:r>
              <a:rPr lang="en-GB" sz="2000" dirty="0"/>
              <a:t>Can they do this without your consent?</a:t>
            </a:r>
          </a:p>
          <a:p>
            <a:r>
              <a:rPr lang="en-GB" sz="2000" dirty="0"/>
              <a:t>Can other people copy and share your information when you have shared it online</a:t>
            </a:r>
            <a:r>
              <a:rPr lang="en-GB" sz="1600" dirty="0"/>
              <a:t>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791AB3-9350-4EC6-BBE2-486B3E8871F0}"/>
              </a:ext>
            </a:extLst>
          </p:cNvPr>
          <p:cNvSpPr/>
          <p:nvPr/>
        </p:nvSpPr>
        <p:spPr>
          <a:xfrm>
            <a:off x="6653705" y="1903438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Kinetic Letters" panose="00000500000000000000" pitchFamily="50" charset="0"/>
              </a:rPr>
              <a:t>What information could these people find about you online? 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your family members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friends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your school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what you look like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what your interests are</a:t>
            </a:r>
          </a:p>
          <a:p>
            <a:r>
              <a:rPr lang="en-GB" sz="2000" dirty="0">
                <a:latin typeface="Kinetic Letters" panose="00000500000000000000" pitchFamily="50" charset="0"/>
              </a:rPr>
              <a:t>What could someone do with the information they find about you online? 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find out more about you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save your photos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pass on your information to other people</a:t>
            </a:r>
          </a:p>
          <a:p>
            <a:r>
              <a:rPr lang="en-GB" sz="2000" dirty="0">
                <a:latin typeface="Kinetic Letters" panose="00000500000000000000" pitchFamily="50" charset="0"/>
              </a:rPr>
              <a:t>Can you find information about your friends online? </a:t>
            </a:r>
          </a:p>
          <a:p>
            <a:r>
              <a:rPr lang="en-GB" sz="2000" dirty="0">
                <a:latin typeface="Kinetic Letters" panose="00000500000000000000" pitchFamily="50" charset="0"/>
              </a:rPr>
              <a:t>Do people have to ask you before searching for you online?</a:t>
            </a:r>
          </a:p>
          <a:p>
            <a:r>
              <a:rPr lang="en-GB" sz="2000" dirty="0">
                <a:latin typeface="Kinetic Letters" panose="00000500000000000000" pitchFamily="50" charset="0"/>
              </a:rPr>
              <a:t>Can other people copy or share the information you put online?</a:t>
            </a:r>
          </a:p>
        </p:txBody>
      </p:sp>
    </p:spTree>
    <p:extLst>
      <p:ext uri="{BB962C8B-B14F-4D97-AF65-F5344CB8AC3E}">
        <p14:creationId xmlns:p14="http://schemas.microsoft.com/office/powerpoint/2010/main" val="10744911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947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027"/>
            <a:ext cx="10515600" cy="1325563"/>
          </a:xfrm>
        </p:spPr>
        <p:txBody>
          <a:bodyPr/>
          <a:lstStyle/>
          <a:p>
            <a:r>
              <a:rPr lang="en-GB" dirty="0"/>
              <a:t>Online Reputation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89" y="923278"/>
            <a:ext cx="11874622" cy="5841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 can explain ways that some of the information about anyone online could have been created, copied or shared by others.</a:t>
            </a:r>
          </a:p>
          <a:p>
            <a:pPr marL="0" indent="0">
              <a:buNone/>
            </a:pPr>
            <a:r>
              <a:rPr lang="en-GB" sz="2400" b="1" u="sng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sz="2000" dirty="0"/>
              <a:t>Who might search for you online?</a:t>
            </a:r>
          </a:p>
          <a:p>
            <a:r>
              <a:rPr lang="en-GB" sz="2000" dirty="0"/>
              <a:t>Why might people search for you online?</a:t>
            </a:r>
          </a:p>
          <a:p>
            <a:r>
              <a:rPr lang="en-GB" sz="2000" dirty="0"/>
              <a:t>Have you ever searched for information about someone else online? Who was it?</a:t>
            </a:r>
          </a:p>
          <a:p>
            <a:pPr lvl="1"/>
            <a:r>
              <a:rPr lang="en-GB" sz="2000" dirty="0"/>
              <a:t>A friend</a:t>
            </a:r>
          </a:p>
          <a:p>
            <a:pPr lvl="1"/>
            <a:r>
              <a:rPr lang="en-GB" sz="2000" dirty="0"/>
              <a:t>Family member</a:t>
            </a:r>
          </a:p>
          <a:p>
            <a:pPr lvl="1"/>
            <a:r>
              <a:rPr lang="en-GB" sz="2000" dirty="0"/>
              <a:t>Celebrity</a:t>
            </a:r>
          </a:p>
          <a:p>
            <a:pPr lvl="1"/>
            <a:r>
              <a:rPr lang="en-GB" sz="2000" dirty="0"/>
              <a:t>Sportsperson</a:t>
            </a:r>
          </a:p>
          <a:p>
            <a:r>
              <a:rPr lang="en-GB" sz="2000" dirty="0"/>
              <a:t>Can other people put your information online</a:t>
            </a:r>
          </a:p>
          <a:p>
            <a:r>
              <a:rPr lang="en-GB" sz="2000" dirty="0"/>
              <a:t>Can they do this without your consent?</a:t>
            </a:r>
          </a:p>
          <a:p>
            <a:r>
              <a:rPr lang="en-GB" sz="2000" dirty="0"/>
              <a:t>Can other people copy and share your information when you have shared it online?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106383-28CE-4CEF-8E31-4135D2297496}"/>
              </a:ext>
            </a:extLst>
          </p:cNvPr>
          <p:cNvSpPr/>
          <p:nvPr/>
        </p:nvSpPr>
        <p:spPr>
          <a:xfrm>
            <a:off x="6741111" y="1994445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Kinetic Letters" panose="00000500000000000000" pitchFamily="50" charset="0"/>
              </a:rPr>
              <a:t>What information could these people find about you online? 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your family members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friends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your school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what you look like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what your interests are</a:t>
            </a:r>
          </a:p>
          <a:p>
            <a:r>
              <a:rPr lang="en-GB" sz="2000" dirty="0">
                <a:latin typeface="Kinetic Letters" panose="00000500000000000000" pitchFamily="50" charset="0"/>
              </a:rPr>
              <a:t>What could someone do with the information they find about you online? 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find out more about you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save your photos</a:t>
            </a:r>
          </a:p>
          <a:p>
            <a:pPr lvl="1"/>
            <a:r>
              <a:rPr lang="en-GB" sz="2000" dirty="0">
                <a:latin typeface="Kinetic Letters" panose="00000500000000000000" pitchFamily="50" charset="0"/>
              </a:rPr>
              <a:t>pass on your information to other people</a:t>
            </a:r>
          </a:p>
          <a:p>
            <a:r>
              <a:rPr lang="en-GB" sz="2000" dirty="0">
                <a:latin typeface="Kinetic Letters" panose="00000500000000000000" pitchFamily="50" charset="0"/>
              </a:rPr>
              <a:t>Can you find information about your friends online? </a:t>
            </a:r>
          </a:p>
          <a:p>
            <a:r>
              <a:rPr lang="en-GB" sz="2000" dirty="0">
                <a:latin typeface="Kinetic Letters" panose="00000500000000000000" pitchFamily="50" charset="0"/>
              </a:rPr>
              <a:t>Do people have to ask you before searching for you online?</a:t>
            </a:r>
          </a:p>
          <a:p>
            <a:r>
              <a:rPr lang="en-GB" sz="2000" dirty="0">
                <a:latin typeface="Kinetic Letters" panose="00000500000000000000" pitchFamily="50" charset="0"/>
              </a:rPr>
              <a:t>Can other people copy or share the information you put online?</a:t>
            </a:r>
          </a:p>
        </p:txBody>
      </p:sp>
    </p:spTree>
    <p:extLst>
      <p:ext uri="{BB962C8B-B14F-4D97-AF65-F5344CB8AC3E}">
        <p14:creationId xmlns:p14="http://schemas.microsoft.com/office/powerpoint/2010/main" val="1987577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83CB3-BC58-48AB-9982-248650631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AA3F8-12FD-4A9B-8D85-F9EAC6A9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26D047-7CE4-45B3-A2FA-453EFF0FB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8745"/>
            <a:ext cx="12192000" cy="59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30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E010B-35F1-43A8-BE15-DE7B32496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31FC-1F74-4C48-9741-76041751D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31C71-6369-4315-8C71-4E7E01C5F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59"/>
            <a:ext cx="12192000" cy="57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2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42"/>
            <a:ext cx="10515600" cy="1325563"/>
          </a:xfrm>
        </p:spPr>
        <p:txBody>
          <a:bodyPr/>
          <a:lstStyle/>
          <a:p>
            <a:r>
              <a:rPr lang="en-GB" dirty="0"/>
              <a:t>Online 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052489"/>
            <a:ext cx="11809998" cy="5046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recognise when someone is upset, hurt or angry online.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sort of things do people do when they’re feeling upset, hurt or angry?</a:t>
            </a:r>
          </a:p>
          <a:p>
            <a:r>
              <a:rPr lang="en-GB" dirty="0"/>
              <a:t>If someone is upset, hurt or angry, how can they show their feelings online?</a:t>
            </a:r>
          </a:p>
          <a:p>
            <a:r>
              <a:rPr lang="en-GB" dirty="0"/>
              <a:t>Do you think people show their ‘true’ feelings online?</a:t>
            </a:r>
          </a:p>
          <a:p>
            <a:r>
              <a:rPr lang="en-GB" dirty="0"/>
              <a:t>Can you always tell if someone is feeling upset, hurt or angry online?</a:t>
            </a:r>
          </a:p>
          <a:p>
            <a:r>
              <a:rPr lang="en-GB" dirty="0"/>
              <a:t>What can you do if you think someone is being bullied online?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3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42"/>
            <a:ext cx="10515600" cy="1325563"/>
          </a:xfrm>
        </p:spPr>
        <p:txBody>
          <a:bodyPr/>
          <a:lstStyle/>
          <a:p>
            <a:r>
              <a:rPr lang="en-GB" dirty="0"/>
              <a:t>Online 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052488"/>
            <a:ext cx="11809998" cy="5746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describe ways people can be bullied through a range of media (e.g. image, video, text, chat).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I know what are different types of media online.</a:t>
            </a:r>
          </a:p>
          <a:p>
            <a:r>
              <a:rPr lang="en-GB" dirty="0"/>
              <a:t>I can explain the different features of different media</a:t>
            </a:r>
          </a:p>
          <a:p>
            <a:r>
              <a:rPr lang="en-GB" dirty="0"/>
              <a:t>I can simply describe what bullying online may look like on these different forms of media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100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442"/>
            <a:ext cx="10515600" cy="1325563"/>
          </a:xfrm>
        </p:spPr>
        <p:txBody>
          <a:bodyPr/>
          <a:lstStyle/>
          <a:p>
            <a:r>
              <a:rPr lang="en-GB" dirty="0"/>
              <a:t>Online 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052488"/>
            <a:ext cx="11809998" cy="5746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explain why people need to think carefully about how content they post might affect others, their feelings and how it may affect how others feel about them (their reputation).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Can you predict how others would feel when you do things online, like write a message?</a:t>
            </a:r>
          </a:p>
          <a:p>
            <a:r>
              <a:rPr lang="en-GB" dirty="0"/>
              <a:t>Have you ever found that your posts have been taken well or positively?</a:t>
            </a:r>
          </a:p>
          <a:p>
            <a:r>
              <a:rPr lang="en-GB" dirty="0"/>
              <a:t>Have you ever found that your posts have been taken negatively?</a:t>
            </a:r>
          </a:p>
          <a:p>
            <a:r>
              <a:rPr lang="en-GB" dirty="0"/>
              <a:t>What do you need to think about before doing things online?</a:t>
            </a:r>
          </a:p>
          <a:p>
            <a:r>
              <a:rPr lang="en-GB" dirty="0"/>
              <a:t>Why would someone post something hurtful online?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45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B9002-226D-45D5-AA99-3F12D9C19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0C4A4-6765-40E1-B4F9-C6CA8E1CA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B4A1C2-B622-4727-8246-D6A0CD9C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624"/>
            <a:ext cx="12192000" cy="59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81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379FB-7B35-4427-ADA9-7F402395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YEAR </a:t>
            </a:r>
            <a:r>
              <a:rPr lang="en-GB" dirty="0"/>
              <a:t>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9FECA-24B5-4E8D-8D78-10D6496ED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 further resources to enrich these topics please log in to Project Evolve and follow the link below. Full lesson plans are available which are resourced as well.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https://projectevolve.co.uk/toolkit/resources/years/4/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996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135884"/>
            <a:ext cx="11907652" cy="55935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I can analyse information to make a judgement about probable accuracy and I understand why it is important to make my own decisions regarding content and that my decisions are respected by others.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is the difference between a belief, an opinion and a fact?</a:t>
            </a:r>
          </a:p>
          <a:p>
            <a:r>
              <a:rPr lang="en-GB" dirty="0"/>
              <a:t>How do you know if something is a fact?</a:t>
            </a:r>
          </a:p>
          <a:p>
            <a:r>
              <a:rPr lang="en-GB" dirty="0"/>
              <a:t>Can you prove a belief?</a:t>
            </a:r>
          </a:p>
          <a:p>
            <a:r>
              <a:rPr lang="en-GB" dirty="0"/>
              <a:t>How do you know if evidence is credible?</a:t>
            </a:r>
          </a:p>
          <a:p>
            <a:r>
              <a:rPr lang="en-GB" dirty="0"/>
              <a:t>Does it matter if we have different opinions from our family or friends?</a:t>
            </a:r>
          </a:p>
          <a:p>
            <a:r>
              <a:rPr lang="en-GB" dirty="0"/>
              <a:t>Think of something that everyone knows to be true. What evidence would persuade you out of that belief?</a:t>
            </a:r>
          </a:p>
          <a:p>
            <a:r>
              <a:rPr lang="en-GB" dirty="0"/>
              <a:t>hat is a search engine?</a:t>
            </a:r>
          </a:p>
          <a:p>
            <a:r>
              <a:rPr lang="en-GB" dirty="0"/>
              <a:t>What is autocomplete?</a:t>
            </a:r>
          </a:p>
          <a:p>
            <a:r>
              <a:rPr lang="en-GB" dirty="0"/>
              <a:t>How does autocomplete work?</a:t>
            </a:r>
          </a:p>
          <a:p>
            <a:r>
              <a:rPr lang="en-GB" dirty="0"/>
              <a:t>Is autocomplete helpful?</a:t>
            </a:r>
          </a:p>
          <a:p>
            <a:r>
              <a:rPr lang="en-GB" dirty="0"/>
              <a:t>How trustworthy is autocomplete?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135884"/>
            <a:ext cx="11907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describe how to search for information within a wide group of technologies and make a judgement about the probable accuracy (e.g. social media, image sites, video sites).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If you want to find out something, what different ways can you search online?</a:t>
            </a:r>
          </a:p>
          <a:p>
            <a:r>
              <a:rPr lang="en-GB" dirty="0"/>
              <a:t>What can we learn from text, images or videos? Is one more believable than another?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166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135884"/>
            <a:ext cx="11907652" cy="5486858"/>
          </a:xfrm>
        </p:spPr>
        <p:txBody>
          <a:bodyPr>
            <a:normAutofit/>
          </a:bodyPr>
          <a:lstStyle/>
          <a:p>
            <a:r>
              <a:rPr lang="en-GB" dirty="0"/>
              <a:t>I can describe some of the methods used to encourage people to buy things online (e.g. advertising offers; in-app purchases, pop-ups) and can recognise some of these when they appear online.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Thinking about the things you do online, e.g. the games you play or the apps you use, which ones are free and which ones cost money?</a:t>
            </a:r>
          </a:p>
          <a:p>
            <a:r>
              <a:rPr lang="en-GB" dirty="0"/>
              <a:t>For the ones that are free, why are they free? How do they make money?</a:t>
            </a:r>
          </a:p>
          <a:p>
            <a:r>
              <a:rPr lang="en-GB" dirty="0"/>
              <a:t>What is the purpose of an advert?</a:t>
            </a:r>
          </a:p>
          <a:p>
            <a:r>
              <a:rPr lang="en-GB" dirty="0"/>
              <a:t>Does it matter if you don't realise something is an advert?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28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135884"/>
            <a:ext cx="11907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explain why lots of people sharing the same opinions or beliefs online do not make those opinions or beliefs true.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I can describe what is a 'bot'.</a:t>
            </a:r>
          </a:p>
          <a:p>
            <a:r>
              <a:rPr lang="en-GB" dirty="0"/>
              <a:t>I can explain how bots are used online (e.g. boost follower/retweet numbers, chat bot for help on a site, or as part of an app or game, impersonation).</a:t>
            </a:r>
          </a:p>
          <a:p>
            <a:r>
              <a:rPr lang="en-GB" dirty="0"/>
              <a:t>I can describe techniques to identify if I'm talking to a bot.</a:t>
            </a:r>
          </a:p>
          <a:p>
            <a:r>
              <a:rPr lang="en-GB" dirty="0"/>
              <a:t>I can explain why lots of people sharing the same opinions or beliefs online does not make those opinions or beliefs true.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404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135884"/>
            <a:ext cx="11907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explain that technology can be designed to act like or impersonate living things (e.g. bots) and describe what the benefits and the risks might be.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is a 'bot'?</a:t>
            </a:r>
          </a:p>
          <a:p>
            <a:r>
              <a:rPr lang="en-GB" dirty="0"/>
              <a:t>What are bots used for?</a:t>
            </a:r>
          </a:p>
          <a:p>
            <a:r>
              <a:rPr lang="en-GB" dirty="0"/>
              <a:t>Can bots be helpful?</a:t>
            </a:r>
          </a:p>
          <a:p>
            <a:r>
              <a:rPr lang="en-GB" dirty="0"/>
              <a:t>How do you know if you're talking to a bot? Does it matter if you know?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147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8588"/>
            <a:ext cx="10515600" cy="1325563"/>
          </a:xfrm>
        </p:spPr>
        <p:txBody>
          <a:bodyPr/>
          <a:lstStyle/>
          <a:p>
            <a:r>
              <a:rPr lang="en-GB" dirty="0"/>
              <a:t>Manging Online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13" y="1135884"/>
            <a:ext cx="1190765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explain what is meant by fake news e.g. why some people will create stories or alter photographs and put them online to pretend something is true when it isn’t.</a:t>
            </a: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Why do people create false information online?</a:t>
            </a:r>
          </a:p>
          <a:p>
            <a:r>
              <a:rPr lang="en-GB" dirty="0"/>
              <a:t>Why do people create disinformation (false information intended to be harmful)?</a:t>
            </a:r>
          </a:p>
          <a:p>
            <a:r>
              <a:rPr lang="en-GB" dirty="0"/>
              <a:t>Why do people share misinformation and disinformation?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40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3EC2-1B62-4FEB-87FD-F1A7F2A57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C918-80B1-4788-A2C6-8A2358B6A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F5E78-DA39-4C0B-8B67-C0B399E22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109"/>
            <a:ext cx="12192000" cy="545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38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53FFB-F418-44BB-9956-168E4265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86DE9-812E-4C78-94CC-F2B7BD84D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8E75EE-A3D0-4068-93B2-484198D20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2642"/>
            <a:ext cx="12192000" cy="573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73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E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" y="0"/>
            <a:ext cx="10515600" cy="1325563"/>
          </a:xfrm>
        </p:spPr>
        <p:txBody>
          <a:bodyPr/>
          <a:lstStyle/>
          <a:p>
            <a:r>
              <a:rPr lang="en-GB" dirty="0"/>
              <a:t>Health, Wellbeing and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065320"/>
            <a:ext cx="11167369" cy="511164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/>
              <a:t>I can explain how using technology can be a distraction from other things, in both a positive and negative way.</a:t>
            </a:r>
          </a:p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Thinking of the things you use technology for, some of them take a lot of concentration.  What sort of things do you use technology for, which need you to pay attention? (e.g. playing a game needs me to focus on what I’m doing in the game). </a:t>
            </a:r>
          </a:p>
          <a:p>
            <a:r>
              <a:rPr lang="en-GB" dirty="0"/>
              <a:t>Why do you need to pay attention to it?  Are you able to do anything else at the same time?  Does that matter?</a:t>
            </a:r>
          </a:p>
          <a:p>
            <a:r>
              <a:rPr lang="en-GB" dirty="0"/>
              <a:t>(Recap)  If a child spends all their time after school and at the weekend playing an online game, could that affect other things they normally do?</a:t>
            </a:r>
          </a:p>
          <a:p>
            <a:r>
              <a:rPr lang="en-GB" dirty="0"/>
              <a:t>How you decide between activities to do online/using technology? (e.g. do you pick an activity based on the time available? Based on how you feel at that moment? Do you plan out what to do in advance?)</a:t>
            </a:r>
          </a:p>
          <a:p>
            <a:r>
              <a:rPr lang="en-GB" dirty="0"/>
              <a:t>Do you ever lose track of time when using technology/going online? Why do you think this is?</a:t>
            </a:r>
          </a:p>
          <a:p>
            <a:r>
              <a:rPr lang="en-GB" dirty="0"/>
              <a:t>Are some activities more distracting than others? Why do you think this is?</a:t>
            </a:r>
          </a:p>
          <a:p>
            <a:r>
              <a:rPr lang="en-GB" dirty="0"/>
              <a:t>What are some things you can do at the same time as using a device?</a:t>
            </a:r>
          </a:p>
          <a:p>
            <a:r>
              <a:rPr lang="en-GB" dirty="0"/>
              <a:t>What are some things that you can’t do at the same time as using a device?</a:t>
            </a:r>
          </a:p>
          <a:p>
            <a:r>
              <a:rPr lang="en-GB" dirty="0"/>
              <a:t>How do you decide what is important/not important to do when using technology?</a:t>
            </a:r>
          </a:p>
        </p:txBody>
      </p:sp>
    </p:spTree>
    <p:extLst>
      <p:ext uri="{BB962C8B-B14F-4D97-AF65-F5344CB8AC3E}">
        <p14:creationId xmlns:p14="http://schemas.microsoft.com/office/powerpoint/2010/main" val="30088055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E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" y="0"/>
            <a:ext cx="10515600" cy="1325563"/>
          </a:xfrm>
        </p:spPr>
        <p:txBody>
          <a:bodyPr/>
          <a:lstStyle/>
          <a:p>
            <a:r>
              <a:rPr lang="en-GB" dirty="0"/>
              <a:t>Health, Wellbeing and lifestyle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431" y="1065320"/>
            <a:ext cx="11167369" cy="569058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/>
              <a:t>I can identify times or situations when someone may need to limit the amount of time they use technology e.g. I can suggest strategies to help with limiting this time.</a:t>
            </a:r>
            <a:endParaRPr lang="en-GB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b="1" u="sng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 you use technology for?</a:t>
            </a:r>
          </a:p>
          <a:p>
            <a:r>
              <a:rPr lang="en-GB" dirty="0"/>
              <a:t>How long do you spend using technology each day/ week?</a:t>
            </a:r>
          </a:p>
          <a:p>
            <a:r>
              <a:rPr lang="en-GB" dirty="0"/>
              <a:t>What happens when you’ve been using technology for too long? (to your body? to your mood? to your device?)</a:t>
            </a:r>
          </a:p>
          <a:p>
            <a:r>
              <a:rPr lang="en-GB" dirty="0"/>
              <a:t>What rules do you have at home/ school for when you can use technology and how long for?</a:t>
            </a:r>
          </a:p>
          <a:p>
            <a:r>
              <a:rPr lang="en-GB" dirty="0"/>
              <a:t>Is it easy to set time limits for going online? How do you do this at home/ school?</a:t>
            </a:r>
          </a:p>
          <a:p>
            <a:r>
              <a:rPr lang="en-GB" dirty="0"/>
              <a:t>When might you need to take a break from using technology?</a:t>
            </a:r>
          </a:p>
          <a:p>
            <a:r>
              <a:rPr lang="en-GB" dirty="0"/>
              <a:t>How does it make you feel when you do take a break from technology? Is it easy to do?</a:t>
            </a:r>
          </a:p>
          <a:p>
            <a:r>
              <a:rPr lang="en-GB" dirty="0"/>
              <a:t>How can you limit your time using technology? How can your family help you? How can your device help you?</a:t>
            </a:r>
          </a:p>
          <a:p>
            <a:pPr marL="0" indent="0">
              <a:buNone/>
            </a:pPr>
            <a:endParaRPr lang="en-GB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8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3" y="105738"/>
            <a:ext cx="10515600" cy="1325563"/>
          </a:xfrm>
        </p:spPr>
        <p:txBody>
          <a:bodyPr/>
          <a:lstStyle/>
          <a:p>
            <a:r>
              <a:rPr lang="en-GB" dirty="0"/>
              <a:t>Self image and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177047"/>
            <a:ext cx="11353800" cy="5575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explain how my online identity can be different to my offline identity.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How can we show who we are online?</a:t>
            </a:r>
          </a:p>
          <a:p>
            <a:r>
              <a:rPr lang="en-GB" dirty="0"/>
              <a:t>Do we have to share everything about ourselves online?</a:t>
            </a:r>
          </a:p>
          <a:p>
            <a:r>
              <a:rPr lang="en-GB" dirty="0"/>
              <a:t>What might someone prefer not to share about themselves online?</a:t>
            </a:r>
          </a:p>
          <a:p>
            <a:r>
              <a:rPr lang="en-GB" dirty="0"/>
              <a:t>What are the right choices to make when sharing things about yourself online?</a:t>
            </a:r>
          </a:p>
          <a:p>
            <a:r>
              <a:rPr lang="en-GB" dirty="0"/>
              <a:t>What can we change about our identity online?  </a:t>
            </a:r>
          </a:p>
          <a:p>
            <a:r>
              <a:rPr lang="en-GB" dirty="0"/>
              <a:t>What are the reasons for and against choosing a different identity online?</a:t>
            </a:r>
          </a:p>
          <a:p>
            <a:r>
              <a:rPr lang="en-GB" dirty="0"/>
              <a:t>Why might someone hide who they are or present themselves differently when online?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716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C3BF5-4DFE-4A25-BA0B-925CBEA6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C0A70-EB33-4446-BEB6-6CD81548D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BBC56A-053F-4BE4-AD2A-318C7957C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186"/>
            <a:ext cx="12192000" cy="574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4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AC9B0-72DA-44A8-B3F2-B60BAFFC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4A4295-D66C-4844-9F2D-EBC496696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C355ED-F574-456F-A589-BD07AB4AA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17"/>
            <a:ext cx="12192000" cy="595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24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985421"/>
            <a:ext cx="11220635" cy="519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describe strategies for keeping personal information private, depending on context.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Why do we use passwords? (What do they keep safe?)</a:t>
            </a:r>
          </a:p>
          <a:p>
            <a:r>
              <a:rPr lang="en-GB" dirty="0"/>
              <a:t>What is a strong password - how would you know?</a:t>
            </a:r>
          </a:p>
          <a:p>
            <a:r>
              <a:rPr lang="en-GB" dirty="0"/>
              <a:t>What might happen if you didn’t have a (strong) password?</a:t>
            </a:r>
          </a:p>
          <a:p>
            <a:r>
              <a:rPr lang="en-GB" dirty="0"/>
              <a:t>Why do we share personal information online? Who might we share it with?</a:t>
            </a:r>
          </a:p>
          <a:p>
            <a:r>
              <a:rPr lang="en-GB" dirty="0"/>
              <a:t>What ways do you know to keep personal information private online?</a:t>
            </a:r>
          </a:p>
        </p:txBody>
      </p:sp>
    </p:spTree>
    <p:extLst>
      <p:ext uri="{BB962C8B-B14F-4D97-AF65-F5344CB8AC3E}">
        <p14:creationId xmlns:p14="http://schemas.microsoft.com/office/powerpoint/2010/main" val="3703057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985421"/>
            <a:ext cx="11220635" cy="5191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 can explain that internet use is never fully private and is monitored, e.g. adult supervision.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Should people be able to watch what you’re doing all the time?</a:t>
            </a:r>
          </a:p>
          <a:p>
            <a:r>
              <a:rPr lang="en-GB" dirty="0"/>
              <a:t>Why/why not?</a:t>
            </a:r>
          </a:p>
          <a:p>
            <a:r>
              <a:rPr lang="en-GB" dirty="0"/>
              <a:t>Who watches what you do online?</a:t>
            </a:r>
          </a:p>
          <a:p>
            <a:r>
              <a:rPr lang="en-GB" dirty="0"/>
              <a:t>Why do you think your online actions are monitored…</a:t>
            </a:r>
          </a:p>
          <a:p>
            <a:r>
              <a:rPr lang="en-GB" dirty="0"/>
              <a:t>...at school?</a:t>
            </a:r>
          </a:p>
          <a:p>
            <a:r>
              <a:rPr lang="en-GB" dirty="0"/>
              <a:t>...at home?</a:t>
            </a:r>
          </a:p>
          <a:p>
            <a:r>
              <a:rPr lang="en-GB" dirty="0"/>
              <a:t>...in public?</a:t>
            </a:r>
          </a:p>
          <a:p>
            <a:r>
              <a:rPr lang="en-GB" dirty="0"/>
              <a:t>...on a game/app?</a:t>
            </a:r>
          </a:p>
        </p:txBody>
      </p:sp>
    </p:spTree>
    <p:extLst>
      <p:ext uri="{BB962C8B-B14F-4D97-AF65-F5344CB8AC3E}">
        <p14:creationId xmlns:p14="http://schemas.microsoft.com/office/powerpoint/2010/main" val="1984201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985421"/>
            <a:ext cx="11220635" cy="51915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 can describe how some online services may seek consent to store information about me; I know how to respond appropriately and who I can ask if I am not sure.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sort of personal data do online services collect?  Why?</a:t>
            </a:r>
          </a:p>
          <a:p>
            <a:r>
              <a:rPr lang="en-GB" dirty="0"/>
              <a:t>What are 'Terms of Use'?</a:t>
            </a:r>
          </a:p>
          <a:p>
            <a:r>
              <a:rPr lang="en-GB" dirty="0"/>
              <a:t>What is a 'Privacy Policy'?</a:t>
            </a:r>
          </a:p>
          <a:p>
            <a:r>
              <a:rPr lang="en-GB" dirty="0"/>
              <a:t>Why is the minimum age for lots of online services 13?</a:t>
            </a:r>
          </a:p>
          <a:p>
            <a:r>
              <a:rPr lang="en-GB" dirty="0"/>
              <a:t>How is children's personal information protected online?</a:t>
            </a:r>
          </a:p>
          <a:p>
            <a:r>
              <a:rPr lang="en-GB" dirty="0"/>
              <a:t>What can a child do if they want to use an app but don't understand (or agree with) the Terms of Use or Privacy Policy?</a:t>
            </a:r>
          </a:p>
        </p:txBody>
      </p:sp>
    </p:spTree>
    <p:extLst>
      <p:ext uri="{BB962C8B-B14F-4D97-AF65-F5344CB8AC3E}">
        <p14:creationId xmlns:p14="http://schemas.microsoft.com/office/powerpoint/2010/main" val="14617938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Privacy and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985421"/>
            <a:ext cx="11220635" cy="519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know what the digital age of consent is and the impact this has on online services asking for consent.</a:t>
            </a:r>
            <a:br>
              <a:rPr lang="en-GB" dirty="0"/>
            </a:b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sort of personal data do online services collect?  Why?</a:t>
            </a:r>
          </a:p>
          <a:p>
            <a:r>
              <a:rPr lang="en-GB" dirty="0"/>
              <a:t>What are 'Terms of Use'?</a:t>
            </a:r>
          </a:p>
          <a:p>
            <a:r>
              <a:rPr lang="en-GB" dirty="0"/>
              <a:t>What is a 'Privacy Policy'?</a:t>
            </a:r>
          </a:p>
          <a:p>
            <a:r>
              <a:rPr lang="en-GB" dirty="0"/>
              <a:t>Why is the minimum age for lots of online services 13?</a:t>
            </a:r>
          </a:p>
          <a:p>
            <a:r>
              <a:rPr lang="en-GB" dirty="0"/>
              <a:t>How is children's personal information protected online?</a:t>
            </a:r>
          </a:p>
          <a:p>
            <a:r>
              <a:rPr lang="en-GB" dirty="0"/>
              <a:t>What can a child do if they want to use an app but don't understand (or agree with) the Terms of Use or Privacy Policy?</a:t>
            </a:r>
          </a:p>
        </p:txBody>
      </p:sp>
    </p:spTree>
    <p:extLst>
      <p:ext uri="{BB962C8B-B14F-4D97-AF65-F5344CB8AC3E}">
        <p14:creationId xmlns:p14="http://schemas.microsoft.com/office/powerpoint/2010/main" val="1989213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58275-E25F-4651-94E8-C4CC87705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8C9FF-6AA9-459B-AFA3-BEBE68D53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E1CF-637E-4DCE-BAC7-F0A0BE9FF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608"/>
            <a:ext cx="12192000" cy="58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832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7EFD-9D0F-4338-A58E-3F45BB83A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9614"/>
            <a:ext cx="10515600" cy="1325563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BAFDB-0132-4944-8291-ABA9AD136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FB02A-519F-4ECC-87AB-72D16EBED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2263"/>
            <a:ext cx="12192000" cy="57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67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E53A1-2017-4685-8A84-6D2DD7C2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61A71-5C4A-4299-AD1F-57CDBCBA4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29C6D0-C665-45B9-8205-FB53A4404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8094"/>
            <a:ext cx="12192000" cy="570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555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154097"/>
            <a:ext cx="11096348" cy="50228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When searching on the internet for content to use, I can explain why I need to consider who owns it and whether I have the right to reuse it.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When you find things (such as images, videos, music) using a search engine, who owns that content?</a:t>
            </a:r>
          </a:p>
          <a:p>
            <a:pPr lvl="1"/>
            <a:r>
              <a:rPr lang="en-GB" dirty="0"/>
              <a:t>How do you know they own it?</a:t>
            </a:r>
          </a:p>
          <a:p>
            <a:r>
              <a:rPr lang="en-GB" dirty="0"/>
              <a:t>Who owns the content posted on social media?</a:t>
            </a:r>
          </a:p>
          <a:p>
            <a:pPr lvl="1"/>
            <a:r>
              <a:rPr lang="en-GB" dirty="0"/>
              <a:t>How do you know they own it?</a:t>
            </a:r>
          </a:p>
          <a:p>
            <a:r>
              <a:rPr lang="en-GB" dirty="0"/>
              <a:t>What does reusing online content mean?</a:t>
            </a:r>
          </a:p>
          <a:p>
            <a:r>
              <a:rPr lang="en-GB" dirty="0"/>
              <a:t>Have you ever used content that belongs to someone else?</a:t>
            </a:r>
          </a:p>
          <a:p>
            <a:pPr lvl="1"/>
            <a:r>
              <a:rPr lang="en-GB" dirty="0"/>
              <a:t>What did you use it for?</a:t>
            </a:r>
          </a:p>
          <a:p>
            <a:pPr lvl="1"/>
            <a:r>
              <a:rPr lang="en-GB" dirty="0"/>
              <a:t>Did you know it belonged to someone else?</a:t>
            </a:r>
          </a:p>
          <a:p>
            <a:pPr lvl="1"/>
            <a:r>
              <a:rPr lang="en-GB" dirty="0"/>
              <a:t>How did you show others that it belonged to someone else?</a:t>
            </a:r>
          </a:p>
          <a:p>
            <a:r>
              <a:rPr lang="en-GB" dirty="0"/>
              <a:t>How would you know if it is okay to reuse someone else’s content online?</a:t>
            </a:r>
          </a:p>
        </p:txBody>
      </p:sp>
    </p:spTree>
    <p:extLst>
      <p:ext uri="{BB962C8B-B14F-4D97-AF65-F5344CB8AC3E}">
        <p14:creationId xmlns:p14="http://schemas.microsoft.com/office/powerpoint/2010/main" val="3622470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3" y="105738"/>
            <a:ext cx="10515600" cy="1325563"/>
          </a:xfrm>
        </p:spPr>
        <p:txBody>
          <a:bodyPr/>
          <a:lstStyle/>
          <a:p>
            <a:r>
              <a:rPr lang="en-GB" dirty="0"/>
              <a:t>Self image and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177047"/>
            <a:ext cx="11353800" cy="55752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I can describe positive ways for someone to interact with others online and understand how this will positively impact on how others perceive them.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How can we show who we are online?</a:t>
            </a:r>
          </a:p>
          <a:p>
            <a:r>
              <a:rPr lang="en-GB" dirty="0"/>
              <a:t>Do we have to share everything about ourselves online?</a:t>
            </a:r>
          </a:p>
          <a:p>
            <a:r>
              <a:rPr lang="en-GB" dirty="0"/>
              <a:t>What might someone prefer not to share about themselves online?</a:t>
            </a:r>
          </a:p>
          <a:p>
            <a:r>
              <a:rPr lang="en-GB" dirty="0"/>
              <a:t>What are the right choices to make when sharing things about yourself online?</a:t>
            </a:r>
          </a:p>
          <a:p>
            <a:r>
              <a:rPr lang="en-GB" dirty="0"/>
              <a:t>What can we change about our identity online?  </a:t>
            </a:r>
          </a:p>
          <a:p>
            <a:r>
              <a:rPr lang="en-GB" dirty="0"/>
              <a:t>What are the reasons for and against choosing a different identity online?</a:t>
            </a:r>
          </a:p>
          <a:p>
            <a:r>
              <a:rPr lang="en-GB" dirty="0"/>
              <a:t>Why might someone hide who they are or present themselves differently when online?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0840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312F-DE2F-4F12-A0A0-9FBE7DFF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GB" dirty="0"/>
              <a:t>Copyright and ownership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34AD-DB7A-4055-B299-78B7CA228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52" y="1154097"/>
            <a:ext cx="11096348" cy="502286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I can give some simple examples of content which I must not use without permission from the owner, e.g. videos, music, images.</a:t>
            </a:r>
          </a:p>
          <a:p>
            <a:pPr marL="0" indent="0">
              <a:buNone/>
            </a:pPr>
            <a:br>
              <a:rPr lang="en-GB" dirty="0"/>
            </a:b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When you find things (such as images, videos, music) using a search engine, who owns that content?</a:t>
            </a:r>
          </a:p>
          <a:p>
            <a:pPr lvl="1"/>
            <a:r>
              <a:rPr lang="en-GB" dirty="0"/>
              <a:t>How do you know they own it?</a:t>
            </a:r>
          </a:p>
          <a:p>
            <a:r>
              <a:rPr lang="en-GB" dirty="0"/>
              <a:t>Who owns the content posted on social media?</a:t>
            </a:r>
          </a:p>
          <a:p>
            <a:pPr lvl="1"/>
            <a:r>
              <a:rPr lang="en-GB" dirty="0"/>
              <a:t>How do you know they own it?</a:t>
            </a:r>
          </a:p>
          <a:p>
            <a:r>
              <a:rPr lang="en-GB" dirty="0"/>
              <a:t>What does reusing online content mean?</a:t>
            </a:r>
          </a:p>
          <a:p>
            <a:r>
              <a:rPr lang="en-GB" dirty="0"/>
              <a:t>Have you ever used content that belongs to someone else?</a:t>
            </a:r>
          </a:p>
          <a:p>
            <a:pPr lvl="1"/>
            <a:r>
              <a:rPr lang="en-GB" dirty="0"/>
              <a:t>What did you use it for?</a:t>
            </a:r>
          </a:p>
          <a:p>
            <a:pPr lvl="1"/>
            <a:r>
              <a:rPr lang="en-GB" dirty="0"/>
              <a:t>Did you know it belonged to someone else?</a:t>
            </a:r>
          </a:p>
          <a:p>
            <a:pPr lvl="1"/>
            <a:r>
              <a:rPr lang="en-GB" dirty="0"/>
              <a:t>How did you show others that it belonged to someone else?</a:t>
            </a:r>
          </a:p>
          <a:p>
            <a:r>
              <a:rPr lang="en-GB" dirty="0"/>
              <a:t>How would you know if it is okay to reuse someone else’s content online?</a:t>
            </a:r>
          </a:p>
        </p:txBody>
      </p:sp>
    </p:spTree>
    <p:extLst>
      <p:ext uri="{BB962C8B-B14F-4D97-AF65-F5344CB8AC3E}">
        <p14:creationId xmlns:p14="http://schemas.microsoft.com/office/powerpoint/2010/main" val="2726762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BFA3-A3EF-434F-9C65-B4BAF49E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93BB9-A3B1-4BC3-8D73-2DB6A9ECF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C82F9-F52F-43F5-B035-27BFDF99B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1157"/>
            <a:ext cx="12192000" cy="61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63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113" y="105738"/>
            <a:ext cx="10515600" cy="1325563"/>
          </a:xfrm>
        </p:spPr>
        <p:txBody>
          <a:bodyPr/>
          <a:lstStyle/>
          <a:p>
            <a:r>
              <a:rPr lang="en-GB" dirty="0"/>
              <a:t>Self image and identity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13" y="1177047"/>
            <a:ext cx="11353800" cy="5575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explain that others online can pretend to be someone else, including my friends, and can suggest reasons why they might do this.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How do you know if someone is your friend?</a:t>
            </a:r>
          </a:p>
          <a:p>
            <a:r>
              <a:rPr lang="en-GB" dirty="0"/>
              <a:t>How do you know if someone is your friend online?</a:t>
            </a:r>
          </a:p>
          <a:p>
            <a:r>
              <a:rPr lang="en-GB" dirty="0"/>
              <a:t>How do you know that someone is who they say they are online?</a:t>
            </a:r>
          </a:p>
          <a:p>
            <a:r>
              <a:rPr lang="en-GB" dirty="0"/>
              <a:t>Do you have any different personas in your online spaces?</a:t>
            </a:r>
          </a:p>
          <a:p>
            <a:r>
              <a:rPr lang="en-GB" dirty="0"/>
              <a:t>What reasons can you think of when it might be good to have a different persona online?</a:t>
            </a:r>
          </a:p>
          <a:p>
            <a:r>
              <a:rPr lang="en-GB" dirty="0"/>
              <a:t>Why might someone pretend to be someone else online?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659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BA40-6581-4E94-9127-3BF419A14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6A3B6-0478-41B8-9353-3D7A30F77E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F95F36-455E-4252-8D3D-1D072E556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822"/>
            <a:ext cx="12192000" cy="596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62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18255"/>
            <a:ext cx="10515600" cy="1325563"/>
          </a:xfrm>
        </p:spPr>
        <p:txBody>
          <a:bodyPr/>
          <a:lstStyle/>
          <a:p>
            <a:r>
              <a:rPr lang="en-GB" dirty="0"/>
              <a:t>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27" y="985422"/>
            <a:ext cx="10991773" cy="51915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I can describe strategies for safe and fun experiences in a range of online social environments (e.g. livestreaming, gaming platforms)</a:t>
            </a:r>
            <a:endParaRPr lang="en-GB" b="1" u="sng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kinds of things do you like to do for fun?</a:t>
            </a:r>
          </a:p>
          <a:p>
            <a:r>
              <a:rPr lang="en-GB" dirty="0"/>
              <a:t>What do you like to do with friends for fun?</a:t>
            </a:r>
          </a:p>
          <a:p>
            <a:r>
              <a:rPr lang="en-GB" dirty="0"/>
              <a:t>What about online?</a:t>
            </a:r>
          </a:p>
          <a:p>
            <a:r>
              <a:rPr lang="en-GB" dirty="0"/>
              <a:t>What does feeling safe mean?</a:t>
            </a:r>
          </a:p>
          <a:p>
            <a:r>
              <a:rPr lang="en-GB" dirty="0"/>
              <a:t>How does it feel when you are safe?</a:t>
            </a:r>
          </a:p>
          <a:p>
            <a:r>
              <a:rPr lang="en-GB" dirty="0"/>
              <a:t>How do you feel when you feel unsafe?</a:t>
            </a:r>
          </a:p>
          <a:p>
            <a:r>
              <a:rPr lang="en-GB" dirty="0"/>
              <a:t>What would make you feel unsafe online? Give some examples.</a:t>
            </a:r>
          </a:p>
          <a:p>
            <a:r>
              <a:rPr lang="en-GB" dirty="0"/>
              <a:t>When you feel unsafe online what are the first things you might do?</a:t>
            </a:r>
          </a:p>
          <a:p>
            <a:r>
              <a:rPr lang="en-GB" dirty="0"/>
              <a:t>How could you make sure that you stay as safe as possible online?</a:t>
            </a:r>
          </a:p>
          <a:p>
            <a:r>
              <a:rPr lang="en-GB" dirty="0"/>
              <a:t>Where might you go to get help if things make you feel embarrassed, sad, angry or upset?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98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18255"/>
            <a:ext cx="10515600" cy="1325563"/>
          </a:xfrm>
        </p:spPr>
        <p:txBody>
          <a:bodyPr/>
          <a:lstStyle/>
          <a:p>
            <a:r>
              <a:rPr lang="en-GB" dirty="0"/>
              <a:t>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27" y="985422"/>
            <a:ext cx="10991773" cy="51915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 can give examples of how to be respectful to others online and describe how to recognise healthy and unhealthy online behaviours.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r>
              <a:rPr lang="en-GB" dirty="0"/>
              <a:t>What does respect mean?</a:t>
            </a:r>
          </a:p>
          <a:p>
            <a:r>
              <a:rPr lang="en-GB" dirty="0"/>
              <a:t>Can you give examples of how you show people respect </a:t>
            </a:r>
            <a:r>
              <a:rPr lang="en-GB" dirty="0" err="1"/>
              <a:t>eg</a:t>
            </a:r>
            <a:r>
              <a:rPr lang="en-GB" dirty="0"/>
              <a:t> friends, family, teachers, people you don't know very well?</a:t>
            </a:r>
          </a:p>
          <a:p>
            <a:r>
              <a:rPr lang="en-GB" dirty="0"/>
              <a:t>In what ways might people show respect to you? What might they do or say?</a:t>
            </a:r>
          </a:p>
          <a:p>
            <a:r>
              <a:rPr lang="en-GB" dirty="0"/>
              <a:t>How do you feel when someone shows you respect?</a:t>
            </a:r>
          </a:p>
          <a:p>
            <a:r>
              <a:rPr lang="en-GB" dirty="0"/>
              <a:t>How do you feel when you someone doesn't respect you?</a:t>
            </a:r>
          </a:p>
          <a:p>
            <a:r>
              <a:rPr lang="en-GB" dirty="0"/>
              <a:t>When might it be important to show respect to others?</a:t>
            </a:r>
          </a:p>
          <a:p>
            <a:r>
              <a:rPr lang="en-GB" dirty="0"/>
              <a:t>How can you make sure that you show respect online?</a:t>
            </a:r>
          </a:p>
          <a:p>
            <a:r>
              <a:rPr lang="en-GB" dirty="0"/>
              <a:t>What things might be disrespectful online?</a:t>
            </a:r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93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8A18-727E-4AE5-BE4D-224E175A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3" y="0"/>
            <a:ext cx="10515600" cy="1325563"/>
          </a:xfrm>
        </p:spPr>
        <p:txBody>
          <a:bodyPr/>
          <a:lstStyle/>
          <a:p>
            <a:r>
              <a:rPr lang="en-GB" dirty="0"/>
              <a:t>Online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46BD1-6DB7-4B72-A8F6-569B6140E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27" y="967167"/>
            <a:ext cx="10991773" cy="51915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explain how content shared online may feel unimportant to one person but may be important to other people’s thoughts feelings and beliefs.</a:t>
            </a:r>
            <a:br>
              <a:rPr lang="en-GB" dirty="0"/>
            </a:br>
            <a:r>
              <a:rPr lang="en-GB" b="1" dirty="0">
                <a:solidFill>
                  <a:srgbClr val="FF0000"/>
                </a:solidFill>
              </a:rPr>
              <a:t>Questions To Ask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AutoShape 4" descr="https://projectevolve.co.uk/assets/strands/self-image-and-identity-1.svg">
            <a:extLst>
              <a:ext uri="{FF2B5EF4-FFF2-40B4-BE49-F238E27FC236}">
                <a16:creationId xmlns:a16="http://schemas.microsoft.com/office/drawing/2014/main" id="{E8445470-A15D-4916-AFB6-2C85CE69DD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2713" y="-17621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Kinetic Letters" panose="000005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22323-0A8D-4ACD-800E-3390E23B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27" y="2164141"/>
            <a:ext cx="5233557" cy="42632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22061-8DF8-424C-8EFA-5EE0FE2F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2041" y="2188815"/>
            <a:ext cx="5092084" cy="421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543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6330</TotalTime>
  <Words>3036</Words>
  <Application>Microsoft Office PowerPoint</Application>
  <PresentationFormat>Widescreen</PresentationFormat>
  <Paragraphs>261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 Light</vt:lpstr>
      <vt:lpstr>Kinetic Letters</vt:lpstr>
      <vt:lpstr>Office Theme</vt:lpstr>
      <vt:lpstr>Online Safety – Starter tasks linked to progression of skills</vt:lpstr>
      <vt:lpstr>YEAR 4</vt:lpstr>
      <vt:lpstr>Self image and identity </vt:lpstr>
      <vt:lpstr>Self image and identity </vt:lpstr>
      <vt:lpstr>Self image and identity </vt:lpstr>
      <vt:lpstr>PowerPoint Presentation</vt:lpstr>
      <vt:lpstr>Online Relationships</vt:lpstr>
      <vt:lpstr>Online Relationships</vt:lpstr>
      <vt:lpstr>Online Relationships</vt:lpstr>
      <vt:lpstr>PowerPoint Presentation</vt:lpstr>
      <vt:lpstr>PowerPoint Presentation</vt:lpstr>
      <vt:lpstr>Online Reputation</vt:lpstr>
      <vt:lpstr>Online Reputation</vt:lpstr>
      <vt:lpstr>PowerPoint Presentation</vt:lpstr>
      <vt:lpstr>PowerPoint Presentation</vt:lpstr>
      <vt:lpstr>Online Bullying</vt:lpstr>
      <vt:lpstr>Online Bullying</vt:lpstr>
      <vt:lpstr>Online Bullying</vt:lpstr>
      <vt:lpstr>PowerPoint Presentation</vt:lpstr>
      <vt:lpstr>Manging Online Information</vt:lpstr>
      <vt:lpstr>Manging Online Information</vt:lpstr>
      <vt:lpstr>Manging Online Information</vt:lpstr>
      <vt:lpstr>Manging Online Information</vt:lpstr>
      <vt:lpstr>Manging Online Information</vt:lpstr>
      <vt:lpstr>Manging Online Information</vt:lpstr>
      <vt:lpstr>PowerPoint Presentation</vt:lpstr>
      <vt:lpstr>PowerPoint Presentation</vt:lpstr>
      <vt:lpstr>Health, Wellbeing and lifestyle</vt:lpstr>
      <vt:lpstr>Health, Wellbeing and lifestyle</vt:lpstr>
      <vt:lpstr>PowerPoint Presentation</vt:lpstr>
      <vt:lpstr>PowerPoint Presentation</vt:lpstr>
      <vt:lpstr>Privacy and Security</vt:lpstr>
      <vt:lpstr>Privacy and Security</vt:lpstr>
      <vt:lpstr>Privacy and Security</vt:lpstr>
      <vt:lpstr>Privacy and Security</vt:lpstr>
      <vt:lpstr>PowerPoint Presentation</vt:lpstr>
      <vt:lpstr>PowerPoint Presentation</vt:lpstr>
      <vt:lpstr>PowerPoint Presentation</vt:lpstr>
      <vt:lpstr>Copyright and ownership</vt:lpstr>
      <vt:lpstr>Copyright and ownership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Safety – Starter tasks linked to progression of skills</dc:title>
  <dc:creator>Ewan Hamilton</dc:creator>
  <cp:lastModifiedBy>LCopley</cp:lastModifiedBy>
  <cp:revision>56</cp:revision>
  <cp:lastPrinted>2024-01-25T12:03:06Z</cp:lastPrinted>
  <dcterms:created xsi:type="dcterms:W3CDTF">2023-11-23T16:40:42Z</dcterms:created>
  <dcterms:modified xsi:type="dcterms:W3CDTF">2024-01-25T12:04:32Z</dcterms:modified>
</cp:coreProperties>
</file>