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76" r:id="rId4"/>
    <p:sldId id="334" r:id="rId5"/>
    <p:sldId id="277" r:id="rId6"/>
    <p:sldId id="300" r:id="rId7"/>
    <p:sldId id="369" r:id="rId8"/>
    <p:sldId id="370" r:id="rId9"/>
    <p:sldId id="371" r:id="rId10"/>
    <p:sldId id="278" r:id="rId11"/>
    <p:sldId id="306" r:id="rId12"/>
    <p:sldId id="279" r:id="rId13"/>
    <p:sldId id="308" r:id="rId14"/>
    <p:sldId id="352" r:id="rId15"/>
    <p:sldId id="372" r:id="rId16"/>
    <p:sldId id="373" r:id="rId17"/>
    <p:sldId id="280" r:id="rId18"/>
    <p:sldId id="310" r:id="rId19"/>
    <p:sldId id="311" r:id="rId20"/>
    <p:sldId id="312" r:id="rId21"/>
    <p:sldId id="313" r:id="rId22"/>
    <p:sldId id="336" r:id="rId23"/>
    <p:sldId id="374" r:id="rId24"/>
    <p:sldId id="375" r:id="rId25"/>
    <p:sldId id="376" r:id="rId26"/>
    <p:sldId id="282" r:id="rId27"/>
    <p:sldId id="314" r:id="rId28"/>
    <p:sldId id="377" r:id="rId29"/>
    <p:sldId id="378" r:id="rId30"/>
    <p:sldId id="285" r:id="rId31"/>
    <p:sldId id="315" r:id="rId32"/>
    <p:sldId id="316" r:id="rId33"/>
    <p:sldId id="286" r:id="rId34"/>
    <p:sldId id="354" r:id="rId3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478B"/>
    <a:srgbClr val="09EB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4B3E1-9DA7-478F-862C-DFCDB06DB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3BC01EC-50D9-4D5E-90C5-A738896BE9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F1533A-A431-4CBF-90B4-8179189999D2}"/>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B28C62AF-D80E-4FF4-ADF6-5AB2F2B576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C0FD5A-BA3A-4E72-B614-E35517EDD463}"/>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48589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9F87-7B64-4DF6-B9C6-129B7D8686D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62EAD5-6F1E-47C7-94E5-2C2A79C79B2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4590AC-6B11-4342-8E65-16B7C099542E}"/>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10F2C096-5CFA-4AF0-92F6-59A38117B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2AFEC2-ED50-4376-8E87-EEEA1A4DB69C}"/>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059459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40D1CA-A125-4B8B-BF3C-E694F7A0E5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97A123B-E5EC-4C10-9745-FF1E464FBB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7E4CBB-E694-4ABF-9FB9-87F16BD276AB}"/>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37A58C19-E4AD-4BC8-8691-B1BC049013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5A48A4-FF2F-4374-A0B8-4CCC588D4FE5}"/>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16102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07988-1E4A-451A-95B9-361C0B94A5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A65740-CBF9-4D30-8A62-B4C8642F7FB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158A0-AA4A-4B0B-9F2D-5CEBE60A2198}"/>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1D4BEBBC-5A9D-47C5-9C57-40F95BCC1B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61C1BE-48AA-4B22-86EA-FDC231EDAA21}"/>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296003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D5196-02C2-4190-8965-800025D9C6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3EC3E1D-D766-4413-A87B-633CCFCBC0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7003B27-F3E9-4966-BDF1-0BDF3D0E7AF9}"/>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5" name="Footer Placeholder 4">
            <a:extLst>
              <a:ext uri="{FF2B5EF4-FFF2-40B4-BE49-F238E27FC236}">
                <a16:creationId xmlns:a16="http://schemas.microsoft.com/office/drawing/2014/main" id="{5E560B6B-F70A-4819-9AC6-26EDD9ABCC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A1E75F-3753-4D18-8E5A-70DEE5D4C8B9}"/>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1517227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B8205-C8B6-4F2D-A5E4-1861A826FD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F0508D-26DA-4B2D-AAE2-113C2C217AF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9307CE-FDAE-4FC7-B95D-C284393FA97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C078A91-5B77-4AB3-80F6-50BEC762FCD0}"/>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6" name="Footer Placeholder 5">
            <a:extLst>
              <a:ext uri="{FF2B5EF4-FFF2-40B4-BE49-F238E27FC236}">
                <a16:creationId xmlns:a16="http://schemas.microsoft.com/office/drawing/2014/main" id="{2ED01371-762A-43A3-84DE-9A3B39A78D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1319A8-6F42-456D-BE73-FDA16CD175DF}"/>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104832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60F4-2623-4F49-906A-2629E3F189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AED2AB-0AED-4629-82CF-A05EEBBF96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32B1511-557E-43D1-897C-2332FD0B54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3160642-2C8F-4EB1-A56D-26042AC055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C50722-C85C-4553-A343-E0C988187FF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49A65EF-96B9-4748-9543-98A7F0EACD46}"/>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8" name="Footer Placeholder 7">
            <a:extLst>
              <a:ext uri="{FF2B5EF4-FFF2-40B4-BE49-F238E27FC236}">
                <a16:creationId xmlns:a16="http://schemas.microsoft.com/office/drawing/2014/main" id="{77BE2358-9936-453C-97FF-E45A7BDA5B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BCAEDEF-646D-43B9-9851-E0654BC22B01}"/>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59024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2BAE8-84C2-4C35-BBA1-D072E4E695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4C9D970-F8F5-49F8-8A76-BE5B71F51121}"/>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4" name="Footer Placeholder 3">
            <a:extLst>
              <a:ext uri="{FF2B5EF4-FFF2-40B4-BE49-F238E27FC236}">
                <a16:creationId xmlns:a16="http://schemas.microsoft.com/office/drawing/2014/main" id="{A4E78B98-2D82-4F3D-8668-8AC579914F5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C6B8F7-39F9-464D-95BD-87C4B0762A44}"/>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669367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9BD831-9480-4266-822C-2C4DD758BA62}"/>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3" name="Footer Placeholder 2">
            <a:extLst>
              <a:ext uri="{FF2B5EF4-FFF2-40B4-BE49-F238E27FC236}">
                <a16:creationId xmlns:a16="http://schemas.microsoft.com/office/drawing/2014/main" id="{2A41CE08-3449-40E9-99DA-C33B7D24BCD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ABFDA2-4501-42B9-86D1-B54F7E7253C8}"/>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754951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61A16-C8B0-43EF-B71F-AE1A1C168C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3D6F10E-6B4C-4097-9E8D-24EC931005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882783-8D42-4FC8-8DD8-D8EE33CCE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7223D8-6E4D-44C0-A929-AC604B4E3A33}"/>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6" name="Footer Placeholder 5">
            <a:extLst>
              <a:ext uri="{FF2B5EF4-FFF2-40B4-BE49-F238E27FC236}">
                <a16:creationId xmlns:a16="http://schemas.microsoft.com/office/drawing/2014/main" id="{CE84E300-EB72-425E-81D2-6A26F5DA1B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AE446A-CD8C-48DC-837A-4912B59CDA14}"/>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41471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99636-83AA-4739-8FA5-28EF9E5933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C968CF-2273-43AB-B203-AFA2A0B521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C74DD54-F541-4649-BE7E-838798C2C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71904A-D282-46C2-A33C-61AFEECE894F}"/>
              </a:ext>
            </a:extLst>
          </p:cNvPr>
          <p:cNvSpPr>
            <a:spLocks noGrp="1"/>
          </p:cNvSpPr>
          <p:nvPr>
            <p:ph type="dt" sz="half" idx="10"/>
          </p:nvPr>
        </p:nvSpPr>
        <p:spPr/>
        <p:txBody>
          <a:bodyPr/>
          <a:lstStyle/>
          <a:p>
            <a:fld id="{7975399E-6E79-4058-B1C6-8DB9C849B185}" type="datetimeFigureOut">
              <a:rPr lang="en-GB" smtClean="0"/>
              <a:t>25/01/2024</a:t>
            </a:fld>
            <a:endParaRPr lang="en-GB"/>
          </a:p>
        </p:txBody>
      </p:sp>
      <p:sp>
        <p:nvSpPr>
          <p:cNvPr id="6" name="Footer Placeholder 5">
            <a:extLst>
              <a:ext uri="{FF2B5EF4-FFF2-40B4-BE49-F238E27FC236}">
                <a16:creationId xmlns:a16="http://schemas.microsoft.com/office/drawing/2014/main" id="{9A78EE38-C8CD-4A29-B80A-50A6558D46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90D7CB-BDBA-43F4-9F1A-C5A42D2E5B5B}"/>
              </a:ext>
            </a:extLst>
          </p:cNvPr>
          <p:cNvSpPr>
            <a:spLocks noGrp="1"/>
          </p:cNvSpPr>
          <p:nvPr>
            <p:ph type="sldNum" sz="quarter" idx="12"/>
          </p:nvPr>
        </p:nvSpPr>
        <p:spPr/>
        <p:txBody>
          <a:bodyPr/>
          <a:lstStyle/>
          <a:p>
            <a:fld id="{29310F82-B57C-4A00-BB50-8DCC6B4AB4CD}" type="slidenum">
              <a:rPr lang="en-GB" smtClean="0"/>
              <a:t>‹#›</a:t>
            </a:fld>
            <a:endParaRPr lang="en-GB"/>
          </a:p>
        </p:txBody>
      </p:sp>
    </p:spTree>
    <p:extLst>
      <p:ext uri="{BB962C8B-B14F-4D97-AF65-F5344CB8AC3E}">
        <p14:creationId xmlns:p14="http://schemas.microsoft.com/office/powerpoint/2010/main" val="325293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E4FC47-DE71-49BF-BFA5-F3B4617E10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939501-7798-4837-A429-E59E04B62F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921A541-F767-43FC-A036-69AA272223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Kinetic Letters" panose="00000500000000000000" pitchFamily="50" charset="0"/>
              </a:defRPr>
            </a:lvl1pPr>
          </a:lstStyle>
          <a:p>
            <a:fld id="{7975399E-6E79-4058-B1C6-8DB9C849B185}" type="datetimeFigureOut">
              <a:rPr lang="en-GB" smtClean="0"/>
              <a:pPr/>
              <a:t>25/01/2024</a:t>
            </a:fld>
            <a:endParaRPr lang="en-GB" dirty="0"/>
          </a:p>
        </p:txBody>
      </p:sp>
      <p:sp>
        <p:nvSpPr>
          <p:cNvPr id="5" name="Footer Placeholder 4">
            <a:extLst>
              <a:ext uri="{FF2B5EF4-FFF2-40B4-BE49-F238E27FC236}">
                <a16:creationId xmlns:a16="http://schemas.microsoft.com/office/drawing/2014/main" id="{ED43EC01-E284-4800-AEA8-E9EADA2C2D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Kinetic Letters" panose="00000500000000000000" pitchFamily="50" charset="0"/>
              </a:defRPr>
            </a:lvl1pPr>
          </a:lstStyle>
          <a:p>
            <a:endParaRPr lang="en-GB" dirty="0"/>
          </a:p>
        </p:txBody>
      </p:sp>
      <p:sp>
        <p:nvSpPr>
          <p:cNvPr id="6" name="Slide Number Placeholder 5">
            <a:extLst>
              <a:ext uri="{FF2B5EF4-FFF2-40B4-BE49-F238E27FC236}">
                <a16:creationId xmlns:a16="http://schemas.microsoft.com/office/drawing/2014/main" id="{B951DDE9-7E1A-40F6-938D-722BF4FE22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Kinetic Letters" panose="00000500000000000000" pitchFamily="50" charset="0"/>
              </a:defRPr>
            </a:lvl1pPr>
          </a:lstStyle>
          <a:p>
            <a:fld id="{29310F82-B57C-4A00-BB50-8DCC6B4AB4CD}" type="slidenum">
              <a:rPr lang="en-GB" smtClean="0"/>
              <a:pPr/>
              <a:t>‹#›</a:t>
            </a:fld>
            <a:endParaRPr lang="en-GB" dirty="0"/>
          </a:p>
        </p:txBody>
      </p:sp>
    </p:spTree>
    <p:extLst>
      <p:ext uri="{BB962C8B-B14F-4D97-AF65-F5344CB8AC3E}">
        <p14:creationId xmlns:p14="http://schemas.microsoft.com/office/powerpoint/2010/main" val="3951148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Kinetic Letters"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Kinetic Letters" panose="000005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Kinetic Letters" panose="000005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Kinetic Letters" panose="000005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Kinetic Letters" panose="000005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projectevolve.co.uk/toolkit/resources/years/5/"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CBA3-93B4-4B6C-B54B-90CB4A74AACC}"/>
              </a:ext>
            </a:extLst>
          </p:cNvPr>
          <p:cNvSpPr>
            <a:spLocks noGrp="1"/>
          </p:cNvSpPr>
          <p:nvPr>
            <p:ph type="ctrTitle"/>
          </p:nvPr>
        </p:nvSpPr>
        <p:spPr/>
        <p:txBody>
          <a:bodyPr/>
          <a:lstStyle/>
          <a:p>
            <a:r>
              <a:rPr lang="en-GB" dirty="0"/>
              <a:t>Online Safety – Starter tasks linked to progression of skills</a:t>
            </a:r>
          </a:p>
        </p:txBody>
      </p:sp>
      <p:sp>
        <p:nvSpPr>
          <p:cNvPr id="3" name="Subtitle 2">
            <a:extLst>
              <a:ext uri="{FF2B5EF4-FFF2-40B4-BE49-F238E27FC236}">
                <a16:creationId xmlns:a16="http://schemas.microsoft.com/office/drawing/2014/main" id="{C5D53E27-20F1-43AD-AC38-92127D499B0C}"/>
              </a:ext>
            </a:extLst>
          </p:cNvPr>
          <p:cNvSpPr>
            <a:spLocks noGrp="1"/>
          </p:cNvSpPr>
          <p:nvPr>
            <p:ph type="subTitle" idx="1"/>
          </p:nvPr>
        </p:nvSpPr>
        <p:spPr/>
        <p:txBody>
          <a:bodyPr/>
          <a:lstStyle/>
          <a:p>
            <a:r>
              <a:rPr lang="en-GB" dirty="0"/>
              <a:t>Project Evolve – Discussion points</a:t>
            </a:r>
          </a:p>
        </p:txBody>
      </p:sp>
      <p:pic>
        <p:nvPicPr>
          <p:cNvPr id="4" name="Picture 3">
            <a:extLst>
              <a:ext uri="{FF2B5EF4-FFF2-40B4-BE49-F238E27FC236}">
                <a16:creationId xmlns:a16="http://schemas.microsoft.com/office/drawing/2014/main" id="{79AA3681-43F3-4A2B-86B7-F341478AF78D}"/>
              </a:ext>
            </a:extLst>
          </p:cNvPr>
          <p:cNvPicPr>
            <a:picLocks noChangeAspect="1"/>
          </p:cNvPicPr>
          <p:nvPr/>
        </p:nvPicPr>
        <p:blipFill>
          <a:blip r:embed="rId2"/>
          <a:stretch>
            <a:fillRect/>
          </a:stretch>
        </p:blipFill>
        <p:spPr>
          <a:xfrm>
            <a:off x="5091112" y="3905250"/>
            <a:ext cx="2009775" cy="2705100"/>
          </a:xfrm>
          <a:prstGeom prst="rect">
            <a:avLst/>
          </a:prstGeom>
        </p:spPr>
      </p:pic>
    </p:spTree>
    <p:extLst>
      <p:ext uri="{BB962C8B-B14F-4D97-AF65-F5344CB8AC3E}">
        <p14:creationId xmlns:p14="http://schemas.microsoft.com/office/powerpoint/2010/main" val="408129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89478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8027"/>
            <a:ext cx="10515600" cy="1325563"/>
          </a:xfrm>
        </p:spPr>
        <p:txBody>
          <a:bodyPr/>
          <a:lstStyle/>
          <a:p>
            <a:r>
              <a:rPr lang="en-GB" dirty="0"/>
              <a:t>Online Reputation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861134"/>
            <a:ext cx="11874622" cy="5841505"/>
          </a:xfrm>
        </p:spPr>
        <p:txBody>
          <a:bodyPr>
            <a:noAutofit/>
          </a:bodyPr>
          <a:lstStyle/>
          <a:p>
            <a:pPr marL="0" indent="0">
              <a:buNone/>
            </a:pPr>
            <a:r>
              <a:rPr lang="en-GB" dirty="0"/>
              <a:t>I can search for information about an individual online and summarise the information found.</a:t>
            </a:r>
          </a:p>
          <a:p>
            <a:pPr marL="0" indent="0">
              <a:buNone/>
            </a:pPr>
            <a:endParaRPr lang="en-GB" sz="2000" dirty="0"/>
          </a:p>
          <a:p>
            <a:pPr marL="0" indent="0">
              <a:buNone/>
            </a:pPr>
            <a:r>
              <a:rPr lang="en-GB" sz="2000" b="1" dirty="0">
                <a:solidFill>
                  <a:srgbClr val="FF0000"/>
                </a:solidFill>
              </a:rPr>
              <a:t>Questions To Ask</a:t>
            </a:r>
          </a:p>
          <a:p>
            <a:r>
              <a:rPr lang="en-GB" dirty="0"/>
              <a:t>Can you name 3 different search engines?</a:t>
            </a:r>
          </a:p>
          <a:p>
            <a:pPr lvl="1"/>
            <a:r>
              <a:rPr lang="en-GB" dirty="0" err="1"/>
              <a:t>Swiggle</a:t>
            </a:r>
            <a:r>
              <a:rPr lang="en-GB" dirty="0"/>
              <a:t> is a child friendly search engine</a:t>
            </a:r>
          </a:p>
          <a:p>
            <a:r>
              <a:rPr lang="en-GB" dirty="0"/>
              <a:t>What categories of results will your search return?</a:t>
            </a:r>
          </a:p>
          <a:p>
            <a:pPr lvl="1"/>
            <a:r>
              <a:rPr lang="en-GB" dirty="0"/>
              <a:t>All</a:t>
            </a:r>
          </a:p>
          <a:p>
            <a:pPr lvl="1"/>
            <a:r>
              <a:rPr lang="en-GB" dirty="0"/>
              <a:t>News</a:t>
            </a:r>
          </a:p>
          <a:p>
            <a:pPr lvl="1"/>
            <a:r>
              <a:rPr lang="en-GB" dirty="0"/>
              <a:t>Images</a:t>
            </a:r>
          </a:p>
          <a:p>
            <a:pPr lvl="1"/>
            <a:r>
              <a:rPr lang="en-GB" dirty="0"/>
              <a:t>Videos</a:t>
            </a:r>
          </a:p>
          <a:p>
            <a:pPr lvl="1"/>
            <a:r>
              <a:rPr lang="en-GB" dirty="0"/>
              <a:t>Shopping</a:t>
            </a:r>
          </a:p>
          <a:p>
            <a:pPr lvl="1"/>
            <a:r>
              <a:rPr lang="en-GB" dirty="0"/>
              <a:t> Maps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
        <p:nvSpPr>
          <p:cNvPr id="5" name="Rectangle 4">
            <a:extLst>
              <a:ext uri="{FF2B5EF4-FFF2-40B4-BE49-F238E27FC236}">
                <a16:creationId xmlns:a16="http://schemas.microsoft.com/office/drawing/2014/main" id="{72791AB3-9350-4EC6-BBE2-486B3E8871F0}"/>
              </a:ext>
            </a:extLst>
          </p:cNvPr>
          <p:cNvSpPr/>
          <p:nvPr/>
        </p:nvSpPr>
        <p:spPr>
          <a:xfrm>
            <a:off x="6316354" y="2073726"/>
            <a:ext cx="6096000" cy="3416320"/>
          </a:xfrm>
          <a:prstGeom prst="rect">
            <a:avLst/>
          </a:prstGeom>
        </p:spPr>
        <p:txBody>
          <a:bodyPr>
            <a:spAutoFit/>
          </a:bodyPr>
          <a:lstStyle/>
          <a:p>
            <a:r>
              <a:rPr lang="en-GB" sz="2400" dirty="0">
                <a:latin typeface="Kinetic Letters" panose="00000500000000000000" pitchFamily="50" charset="0"/>
              </a:rPr>
              <a:t>Why might it be useful to use different search engines?</a:t>
            </a:r>
          </a:p>
          <a:p>
            <a:pPr lvl="1"/>
            <a:r>
              <a:rPr lang="en-GB" sz="2400" dirty="0">
                <a:latin typeface="Kinetic Letters" panose="00000500000000000000" pitchFamily="50" charset="0"/>
              </a:rPr>
              <a:t>They may return different results</a:t>
            </a:r>
          </a:p>
          <a:p>
            <a:r>
              <a:rPr lang="en-GB" sz="2400" dirty="0">
                <a:latin typeface="Kinetic Letters" panose="00000500000000000000" pitchFamily="50" charset="0"/>
              </a:rPr>
              <a:t> Have you ever searched for yourself?</a:t>
            </a:r>
          </a:p>
          <a:p>
            <a:r>
              <a:rPr lang="en-GB" sz="2400" dirty="0">
                <a:latin typeface="Kinetic Letters" panose="00000500000000000000" pitchFamily="50" charset="0"/>
              </a:rPr>
              <a:t>What information did you find?</a:t>
            </a:r>
          </a:p>
          <a:p>
            <a:r>
              <a:rPr lang="en-GB" sz="2400" dirty="0">
                <a:latin typeface="Kinetic Letters" panose="00000500000000000000" pitchFamily="50" charset="0"/>
              </a:rPr>
              <a:t>Were there many people with your name?</a:t>
            </a:r>
          </a:p>
          <a:p>
            <a:r>
              <a:rPr lang="en-GB" sz="2400" dirty="0">
                <a:latin typeface="Kinetic Letters" panose="00000500000000000000" pitchFamily="50" charset="0"/>
              </a:rPr>
              <a:t>How do we know this information is trustworthy or accurate?</a:t>
            </a:r>
          </a:p>
          <a:p>
            <a:r>
              <a:rPr lang="en-GB" sz="2400" dirty="0">
                <a:latin typeface="Kinetic Letters" panose="00000500000000000000" pitchFamily="50" charset="0"/>
              </a:rPr>
              <a:t>Who wrote the information?</a:t>
            </a:r>
          </a:p>
          <a:p>
            <a:r>
              <a:rPr lang="en-GB" sz="2400" dirty="0">
                <a:latin typeface="Kinetic Letters" panose="00000500000000000000" pitchFamily="50" charset="0"/>
              </a:rPr>
              <a:t>Do they know the person in real life?</a:t>
            </a:r>
          </a:p>
          <a:p>
            <a:r>
              <a:rPr lang="en-GB" sz="2400" dirty="0">
                <a:latin typeface="Kinetic Letters" panose="00000500000000000000" pitchFamily="50" charset="0"/>
              </a:rPr>
              <a:t>How does the author know the information is accurate?</a:t>
            </a:r>
          </a:p>
        </p:txBody>
      </p:sp>
    </p:spTree>
    <p:extLst>
      <p:ext uri="{BB962C8B-B14F-4D97-AF65-F5344CB8AC3E}">
        <p14:creationId xmlns:p14="http://schemas.microsoft.com/office/powerpoint/2010/main" val="107449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89478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8027"/>
            <a:ext cx="10515600" cy="1325563"/>
          </a:xfrm>
        </p:spPr>
        <p:txBody>
          <a:bodyPr/>
          <a:lstStyle/>
          <a:p>
            <a:r>
              <a:rPr lang="en-GB" dirty="0"/>
              <a:t>Online Reputation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58689" y="923278"/>
            <a:ext cx="11874622" cy="5841505"/>
          </a:xfrm>
        </p:spPr>
        <p:txBody>
          <a:bodyPr>
            <a:noAutofit/>
          </a:bodyPr>
          <a:lstStyle/>
          <a:p>
            <a:pPr marL="0" indent="0">
              <a:buNone/>
            </a:pPr>
            <a:r>
              <a:rPr lang="en-GB" dirty="0"/>
              <a:t>I can describe ways that information about anyone online can be used by others to make judgments about an individual and why these may be incorrect</a:t>
            </a:r>
          </a:p>
          <a:p>
            <a:pPr marL="0" indent="0">
              <a:buNone/>
            </a:pPr>
            <a:r>
              <a:rPr lang="en-GB" sz="2400" b="1" u="sng" dirty="0">
                <a:solidFill>
                  <a:srgbClr val="FF0000"/>
                </a:solidFill>
              </a:rPr>
              <a:t>Questions To Ask</a:t>
            </a:r>
          </a:p>
          <a:p>
            <a:r>
              <a:rPr lang="en-GB" dirty="0"/>
              <a:t>I can use a search engine to search for information about other people and present that information for others to read</a:t>
            </a:r>
          </a:p>
          <a:p>
            <a:r>
              <a:rPr lang="en-GB" dirty="0"/>
              <a:t>I understand that the information I find may not be accurate</a:t>
            </a:r>
          </a:p>
          <a:p>
            <a:r>
              <a:rPr lang="en-GB" dirty="0"/>
              <a:t>I understand that people may make judgements against others on the information that they find</a:t>
            </a:r>
          </a:p>
          <a:p>
            <a:pPr marL="0" indent="0">
              <a:buNone/>
            </a:pPr>
            <a:endParaRPr lang="en-GB" sz="2400" b="1" u="sng" dirty="0">
              <a:solidFill>
                <a:srgbClr val="FF0000"/>
              </a:solidFill>
            </a:endParaRP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987577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9"/>
            <a:ext cx="11809998" cy="5046470"/>
          </a:xfrm>
        </p:spPr>
        <p:txBody>
          <a:bodyPr>
            <a:normAutofit fontScale="92500" lnSpcReduction="10000"/>
          </a:bodyPr>
          <a:lstStyle/>
          <a:p>
            <a:pPr marL="0" indent="0">
              <a:buNone/>
            </a:pPr>
            <a:r>
              <a:rPr lang="en-GB" dirty="0"/>
              <a:t>I can recognise online bullying can be different to bullying in the physical world and can describe some of those differences.</a:t>
            </a:r>
          </a:p>
          <a:p>
            <a:pPr marL="0" indent="0">
              <a:buNone/>
            </a:pPr>
            <a:br>
              <a:rPr lang="en-GB" dirty="0"/>
            </a:br>
            <a:r>
              <a:rPr lang="en-GB" b="1" dirty="0">
                <a:solidFill>
                  <a:srgbClr val="FF0000"/>
                </a:solidFill>
              </a:rPr>
              <a:t>Questions To Ask</a:t>
            </a:r>
          </a:p>
          <a:p>
            <a:r>
              <a:rPr lang="en-GB" dirty="0"/>
              <a:t>What is the difference between online bullying and face to face bullying?</a:t>
            </a:r>
          </a:p>
          <a:p>
            <a:r>
              <a:rPr lang="en-GB" dirty="0"/>
              <a:t>Is online bullying less harmful than face to face bullying? </a:t>
            </a:r>
          </a:p>
          <a:p>
            <a:r>
              <a:rPr lang="en-GB" dirty="0"/>
              <a:t>Are people more likely be hurtful online than face to face?</a:t>
            </a:r>
          </a:p>
          <a:p>
            <a:r>
              <a:rPr lang="en-GB" dirty="0"/>
              <a:t>Are there any laws against bullying other people online?</a:t>
            </a:r>
          </a:p>
          <a:p>
            <a:r>
              <a:rPr lang="en-GB" dirty="0"/>
              <a:t>If someone wants to be online, do they need to get used to hurtful behaviour that happens online?</a:t>
            </a:r>
          </a:p>
          <a:p>
            <a:r>
              <a:rPr lang="en-GB" dirty="0"/>
              <a:t>What different ways can people be hurtful to others online</a:t>
            </a:r>
          </a:p>
          <a:p>
            <a:r>
              <a:rPr lang="en-GB" dirty="0"/>
              <a:t>What is an upstander?</a:t>
            </a:r>
          </a:p>
          <a:p>
            <a:pPr marL="0" indent="0">
              <a:buNone/>
            </a:pPr>
            <a:endParaRPr lang="en-GB" dirty="0"/>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4241637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8"/>
            <a:ext cx="11809998" cy="5746069"/>
          </a:xfrm>
        </p:spPr>
        <p:txBody>
          <a:bodyPr>
            <a:normAutofit fontScale="77500" lnSpcReduction="20000"/>
          </a:bodyPr>
          <a:lstStyle/>
          <a:p>
            <a:pPr marL="0" indent="0">
              <a:buNone/>
            </a:pPr>
            <a:r>
              <a:rPr lang="en-GB" dirty="0"/>
              <a:t>I can describe how what one person perceives as playful joking and teasing (including ‘banter’) might be experienced by others as bullying.</a:t>
            </a:r>
          </a:p>
          <a:p>
            <a:pPr marL="0" indent="0">
              <a:buNone/>
            </a:pPr>
            <a:br>
              <a:rPr lang="en-GB" dirty="0"/>
            </a:br>
            <a:r>
              <a:rPr lang="en-GB" b="1" dirty="0">
                <a:solidFill>
                  <a:srgbClr val="FF0000"/>
                </a:solidFill>
              </a:rPr>
              <a:t>Questions To Ask</a:t>
            </a:r>
          </a:p>
          <a:p>
            <a:r>
              <a:rPr lang="en-GB" dirty="0"/>
              <a:t>What jokes do you find funny? Can you share an example?</a:t>
            </a:r>
          </a:p>
          <a:p>
            <a:r>
              <a:rPr lang="en-GB" dirty="0"/>
              <a:t>Do you always find jokes funny? What about your friends, do they always find your jokes funny?</a:t>
            </a:r>
          </a:p>
          <a:p>
            <a:r>
              <a:rPr lang="en-GB" dirty="0"/>
              <a:t>Do people find the same things funny?</a:t>
            </a:r>
          </a:p>
          <a:p>
            <a:r>
              <a:rPr lang="en-GB" dirty="0"/>
              <a:t>Is it funny to poke fun at someone else - about their appearance or something they've done or said?</a:t>
            </a:r>
          </a:p>
          <a:p>
            <a:r>
              <a:rPr lang="en-GB" dirty="0"/>
              <a:t>Have you ever been on the receiving end of a ‘joke’ which you didn't find amusing?</a:t>
            </a:r>
          </a:p>
          <a:p>
            <a:r>
              <a:rPr lang="en-GB" dirty="0"/>
              <a:t>How did that make you feel? </a:t>
            </a:r>
          </a:p>
          <a:p>
            <a:r>
              <a:rPr lang="en-GB" dirty="0"/>
              <a:t>What is banter?  How does banter differ from bullying?</a:t>
            </a:r>
          </a:p>
          <a:p>
            <a:r>
              <a:rPr lang="en-GB" dirty="0"/>
              <a:t>Banter can only happen between two people who have the same power.  What does that mean?</a:t>
            </a:r>
          </a:p>
          <a:p>
            <a:r>
              <a:rPr lang="en-GB" dirty="0"/>
              <a:t>How would you know if something is banter?</a:t>
            </a:r>
          </a:p>
          <a:p>
            <a:r>
              <a:rPr lang="en-GB" dirty="0"/>
              <a:t>If someone was accused of being mean and said ‘It was only a joke!’, does that mean they don’t have to apologise?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09010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8"/>
            <a:ext cx="11809998" cy="5746069"/>
          </a:xfrm>
        </p:spPr>
        <p:txBody>
          <a:bodyPr>
            <a:normAutofit lnSpcReduction="10000"/>
          </a:bodyPr>
          <a:lstStyle/>
          <a:p>
            <a:pPr marL="0" indent="0">
              <a:buNone/>
            </a:pPr>
            <a:r>
              <a:rPr lang="en-GB" dirty="0"/>
              <a:t>I can explain how anyone can get help if they are being bullied online and identify when to tell a trusted adult.</a:t>
            </a:r>
          </a:p>
          <a:p>
            <a:pPr marL="0" indent="0">
              <a:buNone/>
            </a:pPr>
            <a:br>
              <a:rPr lang="en-GB" dirty="0"/>
            </a:br>
            <a:r>
              <a:rPr lang="en-GB" b="1" dirty="0">
                <a:solidFill>
                  <a:srgbClr val="FF0000"/>
                </a:solidFill>
              </a:rPr>
              <a:t>Questions To Ask</a:t>
            </a:r>
          </a:p>
          <a:p>
            <a:r>
              <a:rPr lang="en-GB" dirty="0"/>
              <a:t>What would you say to someone who is being bullied online?</a:t>
            </a:r>
          </a:p>
          <a:p>
            <a:r>
              <a:rPr lang="en-GB" dirty="0"/>
              <a:t>What would you do if someone was being bullied online?</a:t>
            </a:r>
          </a:p>
          <a:p>
            <a:r>
              <a:rPr lang="en-GB" dirty="0"/>
              <a:t>Where can someone get help if they’re being bullied online?</a:t>
            </a:r>
          </a:p>
          <a:p>
            <a:r>
              <a:rPr lang="en-GB" dirty="0"/>
              <a:t>Who would you ask for help if someone is being bullied?</a:t>
            </a:r>
          </a:p>
          <a:p>
            <a:r>
              <a:rPr lang="en-GB" dirty="0"/>
              <a:t>Why might a child not tell an adult that they’re being bullied online?</a:t>
            </a:r>
          </a:p>
          <a:p>
            <a:r>
              <a:rPr lang="en-GB" dirty="0"/>
              <a:t>If someone is being bullied and asks you not to tell anyone, is it important that you keep that secret (hint: not if a child is in danger)</a:t>
            </a:r>
          </a:p>
          <a:p>
            <a:r>
              <a:rPr lang="en-GB" dirty="0"/>
              <a:t>Would you know what to do if you were being bullied online? Who could you reach out to?</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689745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8"/>
            <a:ext cx="11809998" cy="5746069"/>
          </a:xfrm>
        </p:spPr>
        <p:txBody>
          <a:bodyPr>
            <a:normAutofit fontScale="77500" lnSpcReduction="20000"/>
          </a:bodyPr>
          <a:lstStyle/>
          <a:p>
            <a:pPr marL="0" indent="0">
              <a:buNone/>
            </a:pPr>
            <a:r>
              <a:rPr lang="en-GB" dirty="0"/>
              <a:t>I can explain how to block abusive users.</a:t>
            </a:r>
          </a:p>
          <a:p>
            <a:pPr marL="0" indent="0">
              <a:buNone/>
            </a:pPr>
            <a:br>
              <a:rPr lang="en-GB" dirty="0"/>
            </a:br>
            <a:r>
              <a:rPr lang="en-GB" b="1" dirty="0">
                <a:solidFill>
                  <a:srgbClr val="FF0000"/>
                </a:solidFill>
              </a:rPr>
              <a:t>Questions To Ask</a:t>
            </a:r>
          </a:p>
          <a:p>
            <a:r>
              <a:rPr lang="en-GB" dirty="0"/>
              <a:t>What does ‘abusive’ mean?</a:t>
            </a:r>
          </a:p>
          <a:p>
            <a:r>
              <a:rPr lang="en-GB" dirty="0"/>
              <a:t>How would you block an abusive user online? </a:t>
            </a:r>
          </a:p>
          <a:p>
            <a:r>
              <a:rPr lang="en-GB" dirty="0"/>
              <a:t>Is the process of blocking/reporting users similar across the platforms that you use?</a:t>
            </a:r>
          </a:p>
          <a:p>
            <a:pPr lvl="1"/>
            <a:r>
              <a:rPr lang="en-GB" dirty="0"/>
              <a:t>What symbols/words should you be looking for to help find these tools?</a:t>
            </a:r>
          </a:p>
          <a:p>
            <a:r>
              <a:rPr lang="en-GB" dirty="0"/>
              <a:t>What’s the difference between muting and blocking?</a:t>
            </a:r>
          </a:p>
          <a:p>
            <a:r>
              <a:rPr lang="en-GB" dirty="0"/>
              <a:t>If you did not know how to block/report a user, what would you do to find out?</a:t>
            </a:r>
          </a:p>
          <a:p>
            <a:r>
              <a:rPr lang="en-GB" dirty="0"/>
              <a:t>Is it easy to block someone being abusive online?</a:t>
            </a:r>
          </a:p>
          <a:p>
            <a:pPr lvl="1"/>
            <a:r>
              <a:rPr lang="en-GB" dirty="0"/>
              <a:t>Why/why not?</a:t>
            </a:r>
          </a:p>
          <a:p>
            <a:pPr lvl="1"/>
            <a:r>
              <a:rPr lang="en-GB" dirty="0"/>
              <a:t>Is blocking an effective solution?</a:t>
            </a:r>
          </a:p>
          <a:p>
            <a:r>
              <a:rPr lang="en-GB" dirty="0"/>
              <a:t>Would you block a friend/someone you know from school?</a:t>
            </a:r>
          </a:p>
          <a:p>
            <a:pPr lvl="1"/>
            <a:r>
              <a:rPr lang="en-GB" dirty="0"/>
              <a:t>Why/why not?</a:t>
            </a:r>
          </a:p>
          <a:p>
            <a:pPr lvl="1"/>
            <a:r>
              <a:rPr lang="en-GB" dirty="0"/>
              <a:t>Under what circumstances?</a:t>
            </a:r>
          </a:p>
          <a:p>
            <a:pPr lvl="1"/>
            <a:r>
              <a:rPr lang="en-GB" dirty="0"/>
              <a:t>What else might you do to deal with this issue?</a:t>
            </a:r>
          </a:p>
          <a:p>
            <a:r>
              <a:rPr lang="en-GB" dirty="0"/>
              <a:t>Does blocking a user help other people?</a:t>
            </a:r>
          </a:p>
          <a:p>
            <a:pPr lvl="1"/>
            <a:r>
              <a:rPr lang="en-GB" dirty="0"/>
              <a:t>Why/why not?</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1113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59442"/>
            <a:ext cx="10515600" cy="1325563"/>
          </a:xfrm>
        </p:spPr>
        <p:txBody>
          <a:bodyPr/>
          <a:lstStyle/>
          <a:p>
            <a:r>
              <a:rPr lang="en-GB" dirty="0"/>
              <a:t>Online Bullying</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052488"/>
            <a:ext cx="11809998" cy="5746069"/>
          </a:xfrm>
        </p:spPr>
        <p:txBody>
          <a:bodyPr>
            <a:normAutofit/>
          </a:bodyPr>
          <a:lstStyle/>
          <a:p>
            <a:pPr marL="0" indent="0">
              <a:buNone/>
            </a:pPr>
            <a:r>
              <a:rPr lang="en-GB" dirty="0"/>
              <a:t>I can describe the helpline services which can help people experiencing bullying, and how to access them (e.g. Childline or The Mix).</a:t>
            </a:r>
            <a:br>
              <a:rPr lang="en-GB" dirty="0"/>
            </a:br>
            <a:r>
              <a:rPr lang="en-GB" b="1" dirty="0">
                <a:solidFill>
                  <a:srgbClr val="FF0000"/>
                </a:solidFill>
              </a:rPr>
              <a:t>Questions To Ask</a:t>
            </a:r>
          </a:p>
          <a:p>
            <a:r>
              <a:rPr lang="en-GB" dirty="0"/>
              <a:t>What would you say to someone who is being bullied online?</a:t>
            </a:r>
          </a:p>
          <a:p>
            <a:r>
              <a:rPr lang="en-GB" dirty="0"/>
              <a:t>What would you do if someone was being bullied online?</a:t>
            </a:r>
          </a:p>
          <a:p>
            <a:r>
              <a:rPr lang="en-GB" dirty="0"/>
              <a:t>Where can someone get help if they’re being bullied online?</a:t>
            </a:r>
          </a:p>
          <a:p>
            <a:r>
              <a:rPr lang="en-GB" dirty="0"/>
              <a:t>Who would you ask for help if someone is being bullied?</a:t>
            </a:r>
          </a:p>
          <a:p>
            <a:r>
              <a:rPr lang="en-GB" dirty="0"/>
              <a:t>Why might a child not tell an adult that they’re being bullied online?</a:t>
            </a:r>
          </a:p>
          <a:p>
            <a:r>
              <a:rPr lang="en-GB" dirty="0"/>
              <a:t>If someone is being bullied and asks you not to tell anyone, is it important that you keep that secret (hint: not if a child is in danger)</a:t>
            </a:r>
          </a:p>
          <a:p>
            <a:r>
              <a:rPr lang="en-GB" dirty="0"/>
              <a:t>Would you know what to do if you were being bullied online? Who could you reach out to?</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209242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593528"/>
          </a:xfrm>
        </p:spPr>
        <p:txBody>
          <a:bodyPr>
            <a:normAutofit/>
          </a:bodyPr>
          <a:lstStyle/>
          <a:p>
            <a:pPr marL="0" indent="0">
              <a:buNone/>
            </a:pPr>
            <a:r>
              <a:rPr lang="en-GB" dirty="0"/>
              <a:t>I can explain the benefits and limitations of using different types of search technologies e.g. voice-activation search engine. I can explain how some technology can limit the information I am presented with.</a:t>
            </a:r>
          </a:p>
          <a:p>
            <a:pPr marL="0" indent="0">
              <a:buNone/>
            </a:pPr>
            <a:br>
              <a:rPr lang="en-GB" dirty="0"/>
            </a:br>
            <a:r>
              <a:rPr lang="en-GB" b="1" dirty="0">
                <a:solidFill>
                  <a:srgbClr val="FF0000"/>
                </a:solidFill>
              </a:rPr>
              <a:t>Questions To Ask</a:t>
            </a:r>
          </a:p>
          <a:p>
            <a:r>
              <a:rPr lang="en-GB" dirty="0"/>
              <a:t>If you want to find out something, what different ways can you search online?</a:t>
            </a:r>
          </a:p>
          <a:p>
            <a:r>
              <a:rPr lang="en-GB" dirty="0"/>
              <a:t>Would you use a different device or app depending on what you're looking for?</a:t>
            </a:r>
          </a:p>
          <a:p>
            <a:r>
              <a:rPr lang="en-GB" dirty="0"/>
              <a:t>Are some devices/apps easier to use for search, than others?</a:t>
            </a:r>
          </a:p>
          <a:p>
            <a:r>
              <a:rPr lang="en-GB" dirty="0"/>
              <a:t>Do some devices/apps give 'better' search results than others?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436261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4351338"/>
          </a:xfrm>
        </p:spPr>
        <p:txBody>
          <a:bodyPr>
            <a:normAutofit fontScale="70000" lnSpcReduction="20000"/>
          </a:bodyPr>
          <a:lstStyle/>
          <a:p>
            <a:pPr marL="0" indent="0">
              <a:buNone/>
            </a:pPr>
            <a:r>
              <a:rPr lang="en-GB" dirty="0"/>
              <a:t>I can explain what is meant by ‘being sceptical’; I can give examples of when and why it is important to be ‘sceptical’.</a:t>
            </a:r>
          </a:p>
          <a:p>
            <a:pPr marL="0" indent="0">
              <a:buNone/>
            </a:pPr>
            <a:br>
              <a:rPr lang="en-GB" dirty="0"/>
            </a:br>
            <a:r>
              <a:rPr lang="en-GB" b="1" dirty="0">
                <a:solidFill>
                  <a:srgbClr val="FF0000"/>
                </a:solidFill>
              </a:rPr>
              <a:t>Questions To Ask</a:t>
            </a:r>
          </a:p>
          <a:p>
            <a:r>
              <a:rPr lang="en-GB" dirty="0"/>
              <a:t>How do you know if something you see online is genuine?</a:t>
            </a:r>
          </a:p>
          <a:p>
            <a:r>
              <a:rPr lang="en-GB" dirty="0"/>
              <a:t>What things would you look for, to check if something is genuine?</a:t>
            </a:r>
          </a:p>
          <a:p>
            <a:r>
              <a:rPr lang="en-GB" dirty="0"/>
              <a:t>What is misinformation?</a:t>
            </a:r>
          </a:p>
          <a:p>
            <a:r>
              <a:rPr lang="en-GB" dirty="0"/>
              <a:t>What is disinformation?</a:t>
            </a:r>
          </a:p>
          <a:p>
            <a:r>
              <a:rPr lang="en-GB" dirty="0"/>
              <a:t>Is a hoax misinformation or disinformation?</a:t>
            </a:r>
          </a:p>
          <a:p>
            <a:r>
              <a:rPr lang="en-GB" dirty="0"/>
              <a:t>What is 'critical thinking'?</a:t>
            </a:r>
          </a:p>
          <a:p>
            <a:r>
              <a:rPr lang="en-GB" dirty="0"/>
              <a:t>How can we use critical thinking skills?</a:t>
            </a:r>
          </a:p>
          <a:p>
            <a:r>
              <a:rPr lang="en-GB" dirty="0"/>
              <a:t>How would you know if a piece of evidence is reliable?</a:t>
            </a:r>
          </a:p>
          <a:p>
            <a:r>
              <a:rPr lang="en-GB" dirty="0"/>
              <a:t>What is the difference between facts, opinions and beliefs?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408166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486858"/>
          </a:xfrm>
        </p:spPr>
        <p:txBody>
          <a:bodyPr>
            <a:normAutofit fontScale="92500" lnSpcReduction="20000"/>
          </a:bodyPr>
          <a:lstStyle/>
          <a:p>
            <a:r>
              <a:rPr lang="en-GB" dirty="0"/>
              <a:t>I can evaluate digital content and can explain how to make choices about what is trustworthy e.g. differentiating between adverts and search results.</a:t>
            </a:r>
          </a:p>
          <a:p>
            <a:pPr marL="0" indent="0">
              <a:buNone/>
            </a:pPr>
            <a:br>
              <a:rPr lang="en-GB" dirty="0"/>
            </a:br>
            <a:r>
              <a:rPr lang="en-GB" b="1" dirty="0">
                <a:solidFill>
                  <a:srgbClr val="FF0000"/>
                </a:solidFill>
              </a:rPr>
              <a:t>Questions To Ask</a:t>
            </a:r>
          </a:p>
          <a:p>
            <a:r>
              <a:rPr lang="en-GB" dirty="0"/>
              <a:t>How do you know if something you see online is genuine?</a:t>
            </a:r>
          </a:p>
          <a:p>
            <a:r>
              <a:rPr lang="en-GB" dirty="0"/>
              <a:t>What things would you look for, to check if something is genuine?</a:t>
            </a:r>
          </a:p>
          <a:p>
            <a:r>
              <a:rPr lang="en-GB" dirty="0"/>
              <a:t>What is misinformation?</a:t>
            </a:r>
          </a:p>
          <a:p>
            <a:r>
              <a:rPr lang="en-GB" dirty="0"/>
              <a:t>What is disinformation?</a:t>
            </a:r>
          </a:p>
          <a:p>
            <a:r>
              <a:rPr lang="en-GB" dirty="0"/>
              <a:t>Is a hoax misinformation or disinformation?</a:t>
            </a:r>
          </a:p>
          <a:p>
            <a:r>
              <a:rPr lang="en-GB" dirty="0"/>
              <a:t>What is 'critical thinking'?</a:t>
            </a:r>
          </a:p>
          <a:p>
            <a:r>
              <a:rPr lang="en-GB" dirty="0"/>
              <a:t>How can we use critical thinking skills?</a:t>
            </a:r>
          </a:p>
          <a:p>
            <a:r>
              <a:rPr lang="en-GB" dirty="0"/>
              <a:t>How would you know if a piece of evidence is reliable?</a:t>
            </a:r>
          </a:p>
          <a:p>
            <a:r>
              <a:rPr lang="en-GB" dirty="0"/>
              <a:t>What is the difference between facts, opinions and beliefs?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88028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379FB-7B35-4427-ADA9-7F40239583C8}"/>
              </a:ext>
            </a:extLst>
          </p:cNvPr>
          <p:cNvSpPr>
            <a:spLocks noGrp="1"/>
          </p:cNvSpPr>
          <p:nvPr>
            <p:ph type="title"/>
          </p:nvPr>
        </p:nvSpPr>
        <p:spPr/>
        <p:txBody>
          <a:bodyPr/>
          <a:lstStyle/>
          <a:p>
            <a:r>
              <a:rPr lang="en-GB" dirty="0"/>
              <a:t>YEAR 5</a:t>
            </a:r>
          </a:p>
        </p:txBody>
      </p:sp>
      <p:sp>
        <p:nvSpPr>
          <p:cNvPr id="3" name="Content Placeholder 2">
            <a:extLst>
              <a:ext uri="{FF2B5EF4-FFF2-40B4-BE49-F238E27FC236}">
                <a16:creationId xmlns:a16="http://schemas.microsoft.com/office/drawing/2014/main" id="{A629FECA-24B5-4E8D-8D78-10D6496ED1DB}"/>
              </a:ext>
            </a:extLst>
          </p:cNvPr>
          <p:cNvSpPr>
            <a:spLocks noGrp="1"/>
          </p:cNvSpPr>
          <p:nvPr>
            <p:ph idx="1"/>
          </p:nvPr>
        </p:nvSpPr>
        <p:spPr/>
        <p:txBody>
          <a:bodyPr/>
          <a:lstStyle/>
          <a:p>
            <a:r>
              <a:rPr lang="en-GB" dirty="0"/>
              <a:t>For further resources to enrich these topics please log in to Project Evolve and follow the link below. Full lesson plans are available which are resourced as well.</a:t>
            </a:r>
          </a:p>
          <a:p>
            <a:endParaRPr lang="en-GB" dirty="0"/>
          </a:p>
          <a:p>
            <a:r>
              <a:rPr lang="en-GB" dirty="0">
                <a:hlinkClick r:id="rId2"/>
              </a:rPr>
              <a:t>https://projectevolve.co.uk/toolkit/resources/years/5/</a:t>
            </a:r>
            <a:endParaRPr lang="en-GB" dirty="0"/>
          </a:p>
          <a:p>
            <a:endParaRPr lang="en-GB" dirty="0"/>
          </a:p>
        </p:txBody>
      </p:sp>
    </p:spTree>
    <p:extLst>
      <p:ext uri="{BB962C8B-B14F-4D97-AF65-F5344CB8AC3E}">
        <p14:creationId xmlns:p14="http://schemas.microsoft.com/office/powerpoint/2010/main" val="1859968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4351338"/>
          </a:xfrm>
        </p:spPr>
        <p:txBody>
          <a:bodyPr>
            <a:normAutofit fontScale="70000" lnSpcReduction="20000"/>
          </a:bodyPr>
          <a:lstStyle/>
          <a:p>
            <a:pPr marL="0" indent="0">
              <a:buNone/>
            </a:pPr>
            <a:r>
              <a:rPr lang="en-GB" dirty="0"/>
              <a:t>I can explain key concepts including: information, reviews, fact, opinion, belief, validity, reliability and evidence.</a:t>
            </a:r>
          </a:p>
          <a:p>
            <a:pPr marL="0" indent="0">
              <a:buNone/>
            </a:pPr>
            <a:br>
              <a:rPr lang="en-GB" dirty="0"/>
            </a:br>
            <a:r>
              <a:rPr lang="en-GB" b="1" dirty="0">
                <a:solidFill>
                  <a:srgbClr val="FF0000"/>
                </a:solidFill>
              </a:rPr>
              <a:t>Questions To Ask</a:t>
            </a:r>
          </a:p>
          <a:p>
            <a:r>
              <a:rPr lang="en-GB" dirty="0"/>
              <a:t>How do you know if something you see online is genuine?</a:t>
            </a:r>
          </a:p>
          <a:p>
            <a:r>
              <a:rPr lang="en-GB" dirty="0"/>
              <a:t>What things would you look for, to check if something is genuine?</a:t>
            </a:r>
          </a:p>
          <a:p>
            <a:r>
              <a:rPr lang="en-GB" dirty="0"/>
              <a:t>What is misinformation?</a:t>
            </a:r>
          </a:p>
          <a:p>
            <a:r>
              <a:rPr lang="en-GB" dirty="0"/>
              <a:t>What is disinformation?</a:t>
            </a:r>
          </a:p>
          <a:p>
            <a:r>
              <a:rPr lang="en-GB" dirty="0"/>
              <a:t>Is a hoax misinformation or disinformation?</a:t>
            </a:r>
          </a:p>
          <a:p>
            <a:r>
              <a:rPr lang="en-GB" dirty="0"/>
              <a:t>What is 'critical thinking'?</a:t>
            </a:r>
          </a:p>
          <a:p>
            <a:r>
              <a:rPr lang="en-GB" dirty="0"/>
              <a:t>How can we use critical thinking skills?</a:t>
            </a:r>
          </a:p>
          <a:p>
            <a:r>
              <a:rPr lang="en-GB" dirty="0"/>
              <a:t>How would you know if a piece of evidence is reliable?</a:t>
            </a:r>
          </a:p>
          <a:p>
            <a:r>
              <a:rPr lang="en-GB" dirty="0"/>
              <a:t>What is the difference between facts, opinions and beliefs?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777340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6117172"/>
          </a:xfrm>
        </p:spPr>
        <p:txBody>
          <a:bodyPr>
            <a:normAutofit/>
          </a:bodyPr>
          <a:lstStyle/>
          <a:p>
            <a:pPr marL="0" indent="0">
              <a:buNone/>
            </a:pPr>
            <a:r>
              <a:rPr lang="en-GB" sz="2000" dirty="0"/>
              <a:t>I can identify ways the internet can draw us to information for different agendas, e.g. website notifications, pop-ups, targeted ads</a:t>
            </a:r>
            <a:br>
              <a:rPr lang="en-GB" sz="2000" dirty="0"/>
            </a:br>
            <a:r>
              <a:rPr lang="en-GB" sz="2000" b="1" dirty="0">
                <a:solidFill>
                  <a:srgbClr val="FF0000"/>
                </a:solidFill>
              </a:rPr>
              <a:t>Questions To Ask</a:t>
            </a:r>
          </a:p>
          <a:p>
            <a:r>
              <a:rPr lang="en-GB" sz="2000" b="1" dirty="0"/>
              <a:t>When we search for something, does everyone get the same results?</a:t>
            </a:r>
            <a:endParaRPr lang="en-GB" sz="2000" dirty="0"/>
          </a:p>
          <a:p>
            <a:r>
              <a:rPr lang="en-GB" sz="2000" b="1" dirty="0"/>
              <a:t>Why don’t we all see the same results?</a:t>
            </a:r>
            <a:endParaRPr lang="en-GB" sz="2000" dirty="0"/>
          </a:p>
          <a:p>
            <a:r>
              <a:rPr lang="en-GB" sz="2000" b="1" dirty="0"/>
              <a:t>What things may influence what we see?</a:t>
            </a:r>
            <a:endParaRPr lang="en-GB" sz="2000" dirty="0"/>
          </a:p>
          <a:p>
            <a:r>
              <a:rPr lang="en-GB" sz="2000" b="1" dirty="0"/>
              <a:t>Is it okay that the online world collects information about what we do online?</a:t>
            </a:r>
            <a:endParaRPr lang="en-GB" sz="2000" dirty="0"/>
          </a:p>
          <a:p>
            <a:r>
              <a:rPr lang="en-GB" sz="2000" b="1" dirty="0"/>
              <a:t>Why would our online habits be collected?</a:t>
            </a:r>
            <a:endParaRPr lang="en-GB" sz="2000" dirty="0"/>
          </a:p>
          <a:p>
            <a:r>
              <a:rPr lang="en-GB" sz="2000" b="1" dirty="0"/>
              <a:t>Can we think of some examples when this may be Helpful?</a:t>
            </a:r>
            <a:endParaRPr lang="en-GB" sz="2000" dirty="0"/>
          </a:p>
          <a:p>
            <a:r>
              <a:rPr lang="en-GB" sz="2000" b="1" dirty="0"/>
              <a:t>Can we think of some examples when this may be Unhelpful?</a:t>
            </a:r>
            <a:endParaRPr lang="en-GB" sz="2000" dirty="0"/>
          </a:p>
          <a:p>
            <a:r>
              <a:rPr lang="en-GB" sz="2000" b="1" dirty="0"/>
              <a:t>What different ways are used online to get our attention?</a:t>
            </a:r>
            <a:endParaRPr lang="en-GB" sz="2000" dirty="0"/>
          </a:p>
          <a:p>
            <a:pPr marL="0" indent="0">
              <a:buNone/>
            </a:pPr>
            <a:endParaRPr lang="en-GB" b="1" dirty="0">
              <a:solidFill>
                <a:srgbClr val="FF0000"/>
              </a:solidFill>
            </a:endParaRP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
        <p:nvSpPr>
          <p:cNvPr id="6" name="Rectangle 5">
            <a:extLst>
              <a:ext uri="{FF2B5EF4-FFF2-40B4-BE49-F238E27FC236}">
                <a16:creationId xmlns:a16="http://schemas.microsoft.com/office/drawing/2014/main" id="{838BCB57-26A2-4007-A347-92565740738A}"/>
              </a:ext>
            </a:extLst>
          </p:cNvPr>
          <p:cNvSpPr/>
          <p:nvPr/>
        </p:nvSpPr>
        <p:spPr>
          <a:xfrm>
            <a:off x="6954175" y="1758952"/>
            <a:ext cx="6096000" cy="3785652"/>
          </a:xfrm>
          <a:prstGeom prst="rect">
            <a:avLst/>
          </a:prstGeom>
        </p:spPr>
        <p:txBody>
          <a:bodyPr>
            <a:spAutoFit/>
          </a:bodyPr>
          <a:lstStyle/>
          <a:p>
            <a:r>
              <a:rPr lang="en-GB" sz="2000" b="1" dirty="0">
                <a:latin typeface="Kinetic Letters" panose="00000500000000000000" pitchFamily="50" charset="0"/>
              </a:rPr>
              <a:t>How could the following be used to get our attention?</a:t>
            </a:r>
            <a:endParaRPr lang="en-GB" sz="2000" dirty="0">
              <a:latin typeface="Kinetic Letters" panose="00000500000000000000" pitchFamily="50" charset="0"/>
            </a:endParaRPr>
          </a:p>
          <a:p>
            <a:r>
              <a:rPr lang="en-GB" sz="2000" b="1" dirty="0">
                <a:latin typeface="Kinetic Letters" panose="00000500000000000000" pitchFamily="50" charset="0"/>
              </a:rPr>
              <a:t>Notifications; </a:t>
            </a:r>
            <a:endParaRPr lang="en-GB" sz="2000" dirty="0">
              <a:latin typeface="Kinetic Letters" panose="00000500000000000000" pitchFamily="50" charset="0"/>
            </a:endParaRPr>
          </a:p>
          <a:p>
            <a:r>
              <a:rPr lang="en-GB" sz="2000" b="1" dirty="0">
                <a:latin typeface="Kinetic Letters" panose="00000500000000000000" pitchFamily="50" charset="0"/>
              </a:rPr>
              <a:t>Pop-Ups; </a:t>
            </a:r>
            <a:endParaRPr lang="en-GB" sz="2000" dirty="0">
              <a:latin typeface="Kinetic Letters" panose="00000500000000000000" pitchFamily="50" charset="0"/>
            </a:endParaRPr>
          </a:p>
          <a:p>
            <a:r>
              <a:rPr lang="en-GB" sz="2000" b="1" dirty="0">
                <a:latin typeface="Kinetic Letters" panose="00000500000000000000" pitchFamily="50" charset="0"/>
              </a:rPr>
              <a:t>E-mails;</a:t>
            </a:r>
            <a:endParaRPr lang="en-GB" sz="2000" dirty="0">
              <a:latin typeface="Kinetic Letters" panose="00000500000000000000" pitchFamily="50" charset="0"/>
            </a:endParaRPr>
          </a:p>
          <a:p>
            <a:r>
              <a:rPr lang="en-GB" sz="2000" b="1" dirty="0">
                <a:latin typeface="Kinetic Letters" panose="00000500000000000000" pitchFamily="50" charset="0"/>
              </a:rPr>
              <a:t>(Targeted) Content; </a:t>
            </a:r>
            <a:endParaRPr lang="en-GB" sz="2000" dirty="0">
              <a:latin typeface="Kinetic Letters" panose="00000500000000000000" pitchFamily="50" charset="0"/>
            </a:endParaRPr>
          </a:p>
          <a:p>
            <a:r>
              <a:rPr lang="en-GB" sz="2000" b="1" dirty="0">
                <a:latin typeface="Kinetic Letters" panose="00000500000000000000" pitchFamily="50" charset="0"/>
              </a:rPr>
              <a:t>Recommendations; </a:t>
            </a:r>
            <a:endParaRPr lang="en-GB" sz="2000" dirty="0">
              <a:latin typeface="Kinetic Letters" panose="00000500000000000000" pitchFamily="50" charset="0"/>
            </a:endParaRPr>
          </a:p>
          <a:p>
            <a:r>
              <a:rPr lang="en-GB" sz="2000" b="1" dirty="0">
                <a:latin typeface="Kinetic Letters" panose="00000500000000000000" pitchFamily="50" charset="0"/>
              </a:rPr>
              <a:t>News Feeds; </a:t>
            </a:r>
            <a:endParaRPr lang="en-GB" sz="2000" dirty="0">
              <a:latin typeface="Kinetic Letters" panose="00000500000000000000" pitchFamily="50" charset="0"/>
            </a:endParaRPr>
          </a:p>
          <a:p>
            <a:r>
              <a:rPr lang="en-GB" sz="2000" b="1" dirty="0">
                <a:latin typeface="Kinetic Letters" panose="00000500000000000000" pitchFamily="50" charset="0"/>
              </a:rPr>
              <a:t>Messages; </a:t>
            </a:r>
            <a:endParaRPr lang="en-GB" sz="2000" dirty="0">
              <a:latin typeface="Kinetic Letters" panose="00000500000000000000" pitchFamily="50" charset="0"/>
            </a:endParaRPr>
          </a:p>
          <a:p>
            <a:r>
              <a:rPr lang="en-GB" sz="2000" b="1" dirty="0">
                <a:latin typeface="Kinetic Letters" panose="00000500000000000000" pitchFamily="50" charset="0"/>
              </a:rPr>
              <a:t>Clickbait; </a:t>
            </a:r>
            <a:endParaRPr lang="en-GB" sz="2000" dirty="0">
              <a:latin typeface="Kinetic Letters" panose="00000500000000000000" pitchFamily="50" charset="0"/>
            </a:endParaRPr>
          </a:p>
          <a:p>
            <a:r>
              <a:rPr lang="en-GB" sz="2000" b="1" dirty="0">
                <a:latin typeface="Kinetic Letters" panose="00000500000000000000" pitchFamily="50" charset="0"/>
              </a:rPr>
              <a:t>Advertisements</a:t>
            </a:r>
            <a:endParaRPr lang="en-GB" sz="2000" dirty="0">
              <a:latin typeface="Kinetic Letters" panose="00000500000000000000" pitchFamily="50" charset="0"/>
            </a:endParaRPr>
          </a:p>
          <a:p>
            <a:r>
              <a:rPr lang="en-GB" sz="2000" b="1" dirty="0">
                <a:latin typeface="Kinetic Letters" panose="00000500000000000000" pitchFamily="50" charset="0"/>
              </a:rPr>
              <a:t>Can we limit what information is collected about us?</a:t>
            </a:r>
            <a:endParaRPr lang="en-GB" sz="2000" dirty="0">
              <a:latin typeface="Kinetic Letters" panose="00000500000000000000" pitchFamily="50" charset="0"/>
            </a:endParaRPr>
          </a:p>
          <a:p>
            <a:r>
              <a:rPr lang="en-GB" sz="2000" b="1" dirty="0">
                <a:latin typeface="Kinetic Letters" panose="00000500000000000000" pitchFamily="50" charset="0"/>
              </a:rPr>
              <a:t>How could we do this?</a:t>
            </a:r>
            <a:endParaRPr lang="en-GB" sz="2000" dirty="0">
              <a:latin typeface="Kinetic Letters" panose="00000500000000000000" pitchFamily="50" charset="0"/>
            </a:endParaRPr>
          </a:p>
        </p:txBody>
      </p:sp>
    </p:spTree>
    <p:extLst>
      <p:ext uri="{BB962C8B-B14F-4D97-AF65-F5344CB8AC3E}">
        <p14:creationId xmlns:p14="http://schemas.microsoft.com/office/powerpoint/2010/main" val="890214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4351338"/>
          </a:xfrm>
        </p:spPr>
        <p:txBody>
          <a:bodyPr>
            <a:normAutofit fontScale="62500" lnSpcReduction="20000"/>
          </a:bodyPr>
          <a:lstStyle/>
          <a:p>
            <a:pPr marL="0" indent="0">
              <a:buNone/>
            </a:pPr>
            <a:r>
              <a:rPr lang="en-GB" dirty="0"/>
              <a:t>I can describe ways of identifying when online content has been commercially sponsored or boosted, (e.g. by commercial companies or by vloggers, content creators, influencers).</a:t>
            </a:r>
            <a:br>
              <a:rPr lang="en-GB" dirty="0"/>
            </a:br>
            <a:br>
              <a:rPr lang="en-GB" dirty="0"/>
            </a:br>
            <a:r>
              <a:rPr lang="en-GB" b="1" dirty="0">
                <a:solidFill>
                  <a:srgbClr val="FF0000"/>
                </a:solidFill>
              </a:rPr>
              <a:t>Questions To Ask</a:t>
            </a:r>
          </a:p>
          <a:p>
            <a:r>
              <a:rPr lang="en-GB" dirty="0"/>
              <a:t>What is 'sponsored' or 'boosted' content?</a:t>
            </a:r>
          </a:p>
          <a:p>
            <a:r>
              <a:rPr lang="en-GB" dirty="0"/>
              <a:t>Is it okay if products or services are promoted by influencers?</a:t>
            </a:r>
          </a:p>
          <a:p>
            <a:pPr lvl="1"/>
            <a:r>
              <a:rPr lang="en-GB" dirty="0"/>
              <a:t>Why/Why not?</a:t>
            </a:r>
          </a:p>
          <a:p>
            <a:r>
              <a:rPr lang="en-GB" dirty="0"/>
              <a:t>Why may companies use influencers or vloggers to promote their products?</a:t>
            </a:r>
          </a:p>
          <a:p>
            <a:r>
              <a:rPr lang="en-GB" dirty="0"/>
              <a:t>What benefit does it have for...</a:t>
            </a:r>
          </a:p>
          <a:p>
            <a:pPr lvl="1"/>
            <a:r>
              <a:rPr lang="en-GB" dirty="0"/>
              <a:t>...the company?</a:t>
            </a:r>
          </a:p>
          <a:p>
            <a:pPr lvl="1"/>
            <a:r>
              <a:rPr lang="en-GB" dirty="0"/>
              <a:t>...the influencer?</a:t>
            </a:r>
          </a:p>
          <a:p>
            <a:r>
              <a:rPr lang="en-GB" dirty="0"/>
              <a:t>Is it important that we are able to tell if content has been sponsored?</a:t>
            </a:r>
          </a:p>
          <a:p>
            <a:pPr lvl="1"/>
            <a:r>
              <a:rPr lang="en-GB" dirty="0"/>
              <a:t>Why?</a:t>
            </a:r>
          </a:p>
          <a:p>
            <a:r>
              <a:rPr lang="en-GB" dirty="0"/>
              <a:t>Can we always tell if content has been sponsored or boosted?</a:t>
            </a:r>
          </a:p>
          <a:p>
            <a:r>
              <a:rPr lang="en-GB" dirty="0"/>
              <a:t>Have you ever come across content that you think may have been sponsored?</a:t>
            </a:r>
          </a:p>
          <a:p>
            <a:r>
              <a:rPr lang="en-GB" dirty="0"/>
              <a:t>Do you think sponsorship of online content should be more or less obvious?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26240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fontScale="85000" lnSpcReduction="10000"/>
          </a:bodyPr>
          <a:lstStyle/>
          <a:p>
            <a:pPr marL="0" indent="0">
              <a:buNone/>
            </a:pPr>
            <a:r>
              <a:rPr lang="en-GB" dirty="0"/>
              <a:t>I can explain what is meant by the term ‘stereotype’, how ‘stereotypes’ are amplified and reinforced online, and why accepting ‘stereotypes’ may influence how people think about others.</a:t>
            </a:r>
          </a:p>
          <a:p>
            <a:pPr marL="0" indent="0">
              <a:buNone/>
            </a:pPr>
            <a:r>
              <a:rPr lang="en-GB" b="1" dirty="0">
                <a:solidFill>
                  <a:srgbClr val="FF0000"/>
                </a:solidFill>
              </a:rPr>
              <a:t>Questions To Ask</a:t>
            </a:r>
          </a:p>
          <a:p>
            <a:r>
              <a:rPr lang="en-GB" dirty="0"/>
              <a:t>What is a stereotype?</a:t>
            </a:r>
          </a:p>
          <a:p>
            <a:r>
              <a:rPr lang="en-GB" dirty="0"/>
              <a:t>Can you think of some examples of stereotypes?</a:t>
            </a:r>
          </a:p>
          <a:p>
            <a:r>
              <a:rPr lang="en-GB" dirty="0"/>
              <a:t>Do you think stereotypes are misleading?</a:t>
            </a:r>
          </a:p>
          <a:p>
            <a:pPr lvl="1"/>
            <a:r>
              <a:rPr lang="en-GB" dirty="0"/>
              <a:t>Why/Why not?</a:t>
            </a:r>
          </a:p>
          <a:p>
            <a:r>
              <a:rPr lang="en-GB" dirty="0"/>
              <a:t>How might the online world amplify a stereotype?</a:t>
            </a:r>
          </a:p>
          <a:p>
            <a:r>
              <a:rPr lang="en-GB" dirty="0"/>
              <a:t>Why might someone promote a particular stereotype?</a:t>
            </a:r>
          </a:p>
          <a:p>
            <a:r>
              <a:rPr lang="en-GB" dirty="0"/>
              <a:t>Do we think stereotypes influence our views?</a:t>
            </a:r>
          </a:p>
          <a:p>
            <a:pPr lvl="1"/>
            <a:r>
              <a:rPr lang="en-GB" dirty="0"/>
              <a:t>How?</a:t>
            </a:r>
          </a:p>
          <a:p>
            <a:r>
              <a:rPr lang="en-GB" dirty="0"/>
              <a:t>What could happen if a lot of people online only see one viewpoint?</a:t>
            </a:r>
          </a:p>
          <a:p>
            <a:r>
              <a:rPr lang="en-GB" dirty="0"/>
              <a:t>What role might popular people online (e.g. influencers) have in promoting a stereotype?</a:t>
            </a:r>
          </a:p>
          <a:p>
            <a:pPr lvl="1"/>
            <a:r>
              <a:rPr lang="en-GB" dirty="0"/>
              <a:t>How could they help to </a:t>
            </a:r>
            <a:r>
              <a:rPr lang="en-GB" dirty="0" err="1"/>
              <a:t>chellenge</a:t>
            </a:r>
            <a:r>
              <a:rPr lang="en-GB" dirty="0"/>
              <a:t> a common stereotype?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782404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a:bodyPr>
          <a:lstStyle/>
          <a:p>
            <a:pPr marL="0" indent="0">
              <a:buNone/>
            </a:pPr>
            <a:r>
              <a:rPr lang="en-GB" dirty="0"/>
              <a:t>I can describe how fake news may affect someone’s emotions and behaviour, and explain why this may be harmful.</a:t>
            </a:r>
          </a:p>
          <a:p>
            <a:pPr marL="0" indent="0">
              <a:buNone/>
            </a:pPr>
            <a:r>
              <a:rPr lang="en-GB" b="1" dirty="0">
                <a:solidFill>
                  <a:srgbClr val="FF0000"/>
                </a:solidFill>
              </a:rPr>
              <a:t>Questions To Ask</a:t>
            </a:r>
          </a:p>
          <a:p>
            <a:r>
              <a:rPr lang="en-GB" dirty="0"/>
              <a:t>Why do people create false information online?</a:t>
            </a:r>
          </a:p>
          <a:p>
            <a:r>
              <a:rPr lang="en-GB" dirty="0"/>
              <a:t>Why do people create disinformation (false information intended to be harmful)?</a:t>
            </a:r>
          </a:p>
          <a:p>
            <a:r>
              <a:rPr lang="en-GB" dirty="0"/>
              <a:t>Why do people share misinformation and disinformation?</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219579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0" y="128588"/>
            <a:ext cx="10515600" cy="1325563"/>
          </a:xfrm>
        </p:spPr>
        <p:txBody>
          <a:bodyPr/>
          <a:lstStyle/>
          <a:p>
            <a:r>
              <a:rPr lang="en-GB" dirty="0"/>
              <a:t>Manging Online Information</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112713" y="1135884"/>
            <a:ext cx="11907652" cy="5722116"/>
          </a:xfrm>
        </p:spPr>
        <p:txBody>
          <a:bodyPr>
            <a:normAutofit/>
          </a:bodyPr>
          <a:lstStyle/>
          <a:p>
            <a:pPr marL="0" indent="0">
              <a:buNone/>
            </a:pPr>
            <a:r>
              <a:rPr lang="en-GB" dirty="0"/>
              <a:t>I can describe how fake news may affect someone’s emotions and behaviour, and explain why this may be harmful.</a:t>
            </a:r>
          </a:p>
          <a:p>
            <a:pPr marL="0" indent="0">
              <a:buNone/>
            </a:pPr>
            <a:r>
              <a:rPr lang="en-GB" b="1" dirty="0">
                <a:solidFill>
                  <a:srgbClr val="FF0000"/>
                </a:solidFill>
              </a:rPr>
              <a:t>Questions To Ask</a:t>
            </a:r>
          </a:p>
          <a:p>
            <a:r>
              <a:rPr lang="en-GB" dirty="0"/>
              <a:t>Why do people create false information online?</a:t>
            </a:r>
          </a:p>
          <a:p>
            <a:r>
              <a:rPr lang="en-GB" dirty="0"/>
              <a:t>Why do people create disinformation (false information intended to be harmful)?</a:t>
            </a:r>
          </a:p>
          <a:p>
            <a:r>
              <a:rPr lang="en-GB" dirty="0"/>
              <a:t>Why do people share misinformation and disinformation?</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460900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111643"/>
          </a:xfrm>
        </p:spPr>
        <p:txBody>
          <a:bodyPr>
            <a:normAutofit fontScale="62500" lnSpcReduction="20000"/>
          </a:bodyPr>
          <a:lstStyle/>
          <a:p>
            <a:pPr marL="0" indent="0">
              <a:buNone/>
            </a:pPr>
            <a:r>
              <a:rPr lang="en-GB" dirty="0"/>
              <a:t>I can describe ways technology can affect health and well-being both positively (e.g. mindfulness apps) and negatively.</a:t>
            </a:r>
          </a:p>
          <a:p>
            <a:pPr marL="0" indent="0">
              <a:buNone/>
            </a:pPr>
            <a:r>
              <a:rPr lang="en-GB" b="1" u="sng" dirty="0">
                <a:solidFill>
                  <a:srgbClr val="FF0000"/>
                </a:solidFill>
              </a:rPr>
              <a:t>Questions To Ask</a:t>
            </a:r>
          </a:p>
          <a:p>
            <a:r>
              <a:rPr lang="en-GB" dirty="0"/>
              <a:t>Is sleep important?</a:t>
            </a:r>
          </a:p>
          <a:p>
            <a:r>
              <a:rPr lang="en-GB" dirty="0"/>
              <a:t>Why do you think we sleep? (Hard question but let the responses shape the dialogue)</a:t>
            </a:r>
          </a:p>
          <a:p>
            <a:r>
              <a:rPr lang="en-GB" dirty="0"/>
              <a:t>What do you think is a “good night’s sleep”?</a:t>
            </a:r>
          </a:p>
          <a:p>
            <a:r>
              <a:rPr lang="en-GB" dirty="0"/>
              <a:t>How do you feel after a “good” sleep?</a:t>
            </a:r>
          </a:p>
          <a:p>
            <a:r>
              <a:rPr lang="en-GB" dirty="0"/>
              <a:t>How do you feel if you haven’t slept well?</a:t>
            </a:r>
          </a:p>
          <a:p>
            <a:r>
              <a:rPr lang="en-GB" dirty="0"/>
              <a:t>What do you need to do to get a “good night’s sleep”? What are the most important things to have in place?</a:t>
            </a:r>
          </a:p>
          <a:p>
            <a:r>
              <a:rPr lang="en-GB" dirty="0"/>
              <a:t>What do you think are the things that prevent sleep? What might keep you awake?</a:t>
            </a:r>
          </a:p>
          <a:p>
            <a:r>
              <a:rPr lang="en-GB" dirty="0"/>
              <a:t>What sort of things do you do before getting ready for bed?</a:t>
            </a:r>
          </a:p>
          <a:p>
            <a:r>
              <a:rPr lang="en-GB" dirty="0"/>
              <a:t>Do you use technology before going to sleep? (Read, game, watch TV, YouTube, Social Media etc?)</a:t>
            </a:r>
          </a:p>
          <a:p>
            <a:r>
              <a:rPr lang="en-GB" dirty="0"/>
              <a:t>Do you think any of these things might make it easier/harder to drop off to sleep? Which ones?</a:t>
            </a:r>
          </a:p>
          <a:p>
            <a:r>
              <a:rPr lang="en-GB" dirty="0"/>
              <a:t>How do you think some of these activities might affect our mood, feelings; our readiness for sleep?</a:t>
            </a:r>
          </a:p>
          <a:p>
            <a:r>
              <a:rPr lang="en-GB" dirty="0"/>
              <a:t>Is it the technology you use or what you are doing that makes a difference?</a:t>
            </a:r>
          </a:p>
          <a:p>
            <a:r>
              <a:rPr lang="en-GB" dirty="0"/>
              <a:t>Can you suggest which technologies might worse/better than others? Why?</a:t>
            </a:r>
          </a:p>
        </p:txBody>
      </p:sp>
    </p:spTree>
    <p:extLst>
      <p:ext uri="{BB962C8B-B14F-4D97-AF65-F5344CB8AC3E}">
        <p14:creationId xmlns:p14="http://schemas.microsoft.com/office/powerpoint/2010/main" val="30088055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690587"/>
          </a:xfrm>
        </p:spPr>
        <p:txBody>
          <a:bodyPr>
            <a:normAutofit fontScale="70000" lnSpcReduction="20000"/>
          </a:bodyPr>
          <a:lstStyle/>
          <a:p>
            <a:pPr marL="0" indent="0">
              <a:buNone/>
            </a:pPr>
            <a:r>
              <a:rPr lang="en-GB" dirty="0"/>
              <a:t>I can describe some strategies, tips or advice to promote health and wellbeing with regards to technology.</a:t>
            </a:r>
          </a:p>
          <a:p>
            <a:pPr marL="0" indent="0">
              <a:buNone/>
            </a:pPr>
            <a:br>
              <a:rPr lang="en-GB" dirty="0"/>
            </a:br>
            <a:r>
              <a:rPr lang="en-GB" b="1" u="sng" dirty="0">
                <a:solidFill>
                  <a:srgbClr val="FF0000"/>
                </a:solidFill>
              </a:rPr>
              <a:t>Questions To Ask</a:t>
            </a:r>
          </a:p>
          <a:p>
            <a:r>
              <a:rPr lang="en-GB" dirty="0"/>
              <a:t>Talk about what you think healthy sleep is and why it is an important part of our lives.</a:t>
            </a:r>
          </a:p>
          <a:p>
            <a:r>
              <a:rPr lang="en-GB" dirty="0"/>
              <a:t>What are some of the things about using technology that might get in the way of a “good night’s sleep”?</a:t>
            </a:r>
          </a:p>
          <a:p>
            <a:r>
              <a:rPr lang="en-GB" dirty="0"/>
              <a:t>Which are the sorts of activities that affect us the most? Can you give some examples from your own life?</a:t>
            </a:r>
          </a:p>
          <a:p>
            <a:r>
              <a:rPr lang="en-GB" dirty="0"/>
              <a:t>Does having “rules” set by parents/carers help?</a:t>
            </a:r>
          </a:p>
          <a:p>
            <a:r>
              <a:rPr lang="en-GB" dirty="0"/>
              <a:t>What might those rules look like?</a:t>
            </a:r>
          </a:p>
          <a:p>
            <a:r>
              <a:rPr lang="en-GB" dirty="0"/>
              <a:t>What about rules that you might set for yourself?</a:t>
            </a:r>
          </a:p>
          <a:p>
            <a:r>
              <a:rPr lang="en-GB" dirty="0"/>
              <a:t>How and when might those rules change depending on what other things are happening that day/or the next day?</a:t>
            </a:r>
          </a:p>
          <a:p>
            <a:r>
              <a:rPr lang="en-GB" dirty="0"/>
              <a:t>Can you use technology itself to get a better sleep?</a:t>
            </a:r>
          </a:p>
          <a:p>
            <a:r>
              <a:rPr lang="en-GB" dirty="0"/>
              <a:t>Can you give some examples?</a:t>
            </a:r>
            <a:r>
              <a:rPr lang="en-GB" i="1" dirty="0"/>
              <a:t> (Bedtime reminders/calmer activities/dimming screens/timing limiters/nightshift mode?)</a:t>
            </a:r>
            <a:endParaRPr lang="en-GB" dirty="0"/>
          </a:p>
          <a:p>
            <a:r>
              <a:rPr lang="en-GB" dirty="0"/>
              <a:t>If you were going to give some advice to younger children about technology and sleep, what might that be?</a:t>
            </a:r>
          </a:p>
          <a:p>
            <a:pPr marL="0" indent="0">
              <a:buNone/>
            </a:pPr>
            <a:endParaRPr lang="en-GB" b="1" u="sng" dirty="0">
              <a:solidFill>
                <a:srgbClr val="FF0000"/>
              </a:solidFill>
            </a:endParaRPr>
          </a:p>
        </p:txBody>
      </p:sp>
    </p:spTree>
    <p:extLst>
      <p:ext uri="{BB962C8B-B14F-4D97-AF65-F5344CB8AC3E}">
        <p14:creationId xmlns:p14="http://schemas.microsoft.com/office/powerpoint/2010/main" val="2506981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690587"/>
          </a:xfrm>
        </p:spPr>
        <p:txBody>
          <a:bodyPr>
            <a:normAutofit fontScale="92500" lnSpcReduction="20000"/>
          </a:bodyPr>
          <a:lstStyle/>
          <a:p>
            <a:pPr marL="0" indent="0">
              <a:buNone/>
            </a:pPr>
            <a:r>
              <a:rPr lang="en-GB" dirty="0"/>
              <a:t>I recognise the benefits and risks of accessing information about health and well-being online and how we should balance this with talking to trusted adults and professionals.</a:t>
            </a:r>
          </a:p>
          <a:p>
            <a:pPr marL="0" indent="0">
              <a:buNone/>
            </a:pPr>
            <a:br>
              <a:rPr lang="en-GB" dirty="0"/>
            </a:br>
            <a:r>
              <a:rPr lang="en-GB" b="1" u="sng" dirty="0">
                <a:solidFill>
                  <a:srgbClr val="FF0000"/>
                </a:solidFill>
              </a:rPr>
              <a:t>Questions To Ask</a:t>
            </a:r>
          </a:p>
          <a:p>
            <a:r>
              <a:rPr lang="en-GB" dirty="0"/>
              <a:t>Have you ever been to the doctors?</a:t>
            </a:r>
          </a:p>
          <a:p>
            <a:r>
              <a:rPr lang="en-GB" dirty="0"/>
              <a:t>Before you went, did you ‘google’ your symptoms?</a:t>
            </a:r>
          </a:p>
          <a:p>
            <a:r>
              <a:rPr lang="en-GB" dirty="0"/>
              <a:t>How accurate was the information?</a:t>
            </a:r>
          </a:p>
          <a:p>
            <a:r>
              <a:rPr lang="en-GB" dirty="0"/>
              <a:t>What is a trusted site?</a:t>
            </a:r>
          </a:p>
          <a:p>
            <a:r>
              <a:rPr lang="en-GB" dirty="0"/>
              <a:t>How do you know?</a:t>
            </a:r>
          </a:p>
          <a:p>
            <a:r>
              <a:rPr lang="en-GB" dirty="0"/>
              <a:t>How can you check the trustworthiness of online information?</a:t>
            </a:r>
          </a:p>
          <a:p>
            <a:r>
              <a:rPr lang="en-GB" dirty="0"/>
              <a:t>Can you list the benefits of researching online?</a:t>
            </a:r>
          </a:p>
          <a:p>
            <a:r>
              <a:rPr lang="en-GB" dirty="0"/>
              <a:t>How can we balance this when talking to a healthcare professional?</a:t>
            </a:r>
          </a:p>
          <a:p>
            <a:r>
              <a:rPr lang="en-GB" dirty="0"/>
              <a:t>What about forums? Helpful/Unhelpful? (We all can benefit from having the opportunity to give, as well as receive, information, advice and support.)</a:t>
            </a:r>
          </a:p>
          <a:p>
            <a:pPr marL="0" indent="0">
              <a:buNone/>
            </a:pPr>
            <a:endParaRPr lang="en-GB" b="1" u="sng" dirty="0">
              <a:solidFill>
                <a:srgbClr val="FF0000"/>
              </a:solidFill>
            </a:endParaRPr>
          </a:p>
        </p:txBody>
      </p:sp>
    </p:spTree>
    <p:extLst>
      <p:ext uri="{BB962C8B-B14F-4D97-AF65-F5344CB8AC3E}">
        <p14:creationId xmlns:p14="http://schemas.microsoft.com/office/powerpoint/2010/main" val="2032936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9EB1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101353" y="0"/>
            <a:ext cx="10515600" cy="1325563"/>
          </a:xfrm>
        </p:spPr>
        <p:txBody>
          <a:bodyPr/>
          <a:lstStyle/>
          <a:p>
            <a:r>
              <a:rPr lang="en-GB" dirty="0"/>
              <a:t>Health, Wellbeing and lifestyle</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86431" y="1065320"/>
            <a:ext cx="11167369" cy="5690587"/>
          </a:xfrm>
        </p:spPr>
        <p:txBody>
          <a:bodyPr>
            <a:normAutofit fontScale="92500" lnSpcReduction="20000"/>
          </a:bodyPr>
          <a:lstStyle/>
          <a:p>
            <a:pPr marL="0" indent="0">
              <a:buNone/>
            </a:pPr>
            <a:r>
              <a:rPr lang="en-GB" dirty="0"/>
              <a:t>I can explain how and why some apps and games may request or take payment for additional content (e.g. in-app purchases, </a:t>
            </a:r>
            <a:r>
              <a:rPr lang="en-GB" dirty="0" err="1"/>
              <a:t>lootboxes</a:t>
            </a:r>
            <a:r>
              <a:rPr lang="en-GB" dirty="0"/>
              <a:t>) and explain the importance of seeking permission from a trusted adult before purchasing.</a:t>
            </a:r>
          </a:p>
          <a:p>
            <a:pPr marL="0" indent="0">
              <a:buNone/>
            </a:pPr>
            <a:br>
              <a:rPr lang="en-GB" dirty="0"/>
            </a:br>
            <a:r>
              <a:rPr lang="en-GB" b="1" u="sng" dirty="0">
                <a:solidFill>
                  <a:srgbClr val="FF0000"/>
                </a:solidFill>
              </a:rPr>
              <a:t>Questions To Ask</a:t>
            </a:r>
          </a:p>
          <a:p>
            <a:r>
              <a:rPr lang="en-GB" dirty="0"/>
              <a:t>What do you understand by the term ‘consequences’?</a:t>
            </a:r>
          </a:p>
          <a:p>
            <a:r>
              <a:rPr lang="en-GB" dirty="0"/>
              <a:t>How does this apply when playing games?</a:t>
            </a:r>
          </a:p>
          <a:p>
            <a:r>
              <a:rPr lang="en-GB" dirty="0"/>
              <a:t>What are in-app purchases?</a:t>
            </a:r>
          </a:p>
          <a:p>
            <a:r>
              <a:rPr lang="en-GB" dirty="0"/>
              <a:t>What ways do you know to pay for in-app purchases?</a:t>
            </a:r>
          </a:p>
          <a:p>
            <a:r>
              <a:rPr lang="en-GB" dirty="0"/>
              <a:t>What are loot boxes?</a:t>
            </a:r>
          </a:p>
          <a:p>
            <a:r>
              <a:rPr lang="en-GB" dirty="0"/>
              <a:t>What is positive about in-app purchases and loot boxes?</a:t>
            </a:r>
          </a:p>
          <a:p>
            <a:r>
              <a:rPr lang="en-GB" dirty="0"/>
              <a:t>What is negative about in-app purchases and loot boxes?</a:t>
            </a:r>
          </a:p>
          <a:p>
            <a:r>
              <a:rPr lang="en-GB" dirty="0"/>
              <a:t>What advice would you give to someone thinking of buying a loot box or in-app purchases?</a:t>
            </a:r>
          </a:p>
          <a:p>
            <a:r>
              <a:rPr lang="en-GB" dirty="0"/>
              <a:t>Why do you need to ask permission before making an in-app purchase?</a:t>
            </a:r>
          </a:p>
          <a:p>
            <a:pPr marL="0" indent="0">
              <a:buNone/>
            </a:pPr>
            <a:endParaRPr lang="en-GB" b="1" u="sng" dirty="0">
              <a:solidFill>
                <a:srgbClr val="FF0000"/>
              </a:solidFill>
            </a:endParaRPr>
          </a:p>
        </p:txBody>
      </p:sp>
    </p:spTree>
    <p:extLst>
      <p:ext uri="{BB962C8B-B14F-4D97-AF65-F5344CB8AC3E}">
        <p14:creationId xmlns:p14="http://schemas.microsoft.com/office/powerpoint/2010/main" val="1298814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265113" y="105738"/>
            <a:ext cx="10515600" cy="1325563"/>
          </a:xfrm>
        </p:spPr>
        <p:txBody>
          <a:bodyPr/>
          <a:lstStyle/>
          <a:p>
            <a:r>
              <a:rPr lang="en-GB" dirty="0"/>
              <a:t>Self image and identity </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265113" y="1177047"/>
            <a:ext cx="11353800" cy="5575215"/>
          </a:xfrm>
        </p:spPr>
        <p:txBody>
          <a:bodyPr>
            <a:normAutofit/>
          </a:bodyPr>
          <a:lstStyle/>
          <a:p>
            <a:pPr marL="0" indent="0">
              <a:buNone/>
            </a:pPr>
            <a:r>
              <a:rPr lang="en-GB" dirty="0"/>
              <a:t>I can explain how identity online can be copied, modified or altered.</a:t>
            </a:r>
          </a:p>
          <a:p>
            <a:pPr marL="0" indent="0">
              <a:buNone/>
            </a:pPr>
            <a:r>
              <a:rPr lang="en-GB" dirty="0">
                <a:solidFill>
                  <a:srgbClr val="FF0000"/>
                </a:solidFill>
              </a:rPr>
              <a:t>Questions To Ask</a:t>
            </a:r>
          </a:p>
          <a:p>
            <a:r>
              <a:rPr lang="en-GB" dirty="0"/>
              <a:t>How would someone create their identity online?</a:t>
            </a:r>
          </a:p>
          <a:p>
            <a:r>
              <a:rPr lang="en-GB" dirty="0"/>
              <a:t>What do the words ‘copy’, ‘modify’ and ‘alter’ mean?</a:t>
            </a:r>
          </a:p>
          <a:p>
            <a:r>
              <a:rPr lang="en-GB" dirty="0"/>
              <a:t>Why might someone copy someone else’s identity online?</a:t>
            </a:r>
          </a:p>
          <a:p>
            <a:r>
              <a:rPr lang="en-GB" dirty="0"/>
              <a:t>How could someone change their online identity to make it different to their identity in ‘real life’?</a:t>
            </a:r>
          </a:p>
          <a:p>
            <a:r>
              <a:rPr lang="en-GB" dirty="0"/>
              <a:t>Debate Q - Should people be allowed to change their identity online?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564716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a:bodyPr>
          <a:lstStyle/>
          <a:p>
            <a:pPr marL="0" indent="0">
              <a:buNone/>
            </a:pPr>
            <a:r>
              <a:rPr lang="en-GB" dirty="0"/>
              <a:t>I can explain what a strong password is and demonstrate how to create one.</a:t>
            </a:r>
          </a:p>
          <a:p>
            <a:pPr marL="0" indent="0">
              <a:buNone/>
            </a:pPr>
            <a:br>
              <a:rPr lang="en-GB" dirty="0"/>
            </a:br>
            <a:r>
              <a:rPr lang="en-GB" dirty="0">
                <a:solidFill>
                  <a:srgbClr val="FF0000"/>
                </a:solidFill>
              </a:rPr>
              <a:t>Questions to ask</a:t>
            </a:r>
          </a:p>
          <a:p>
            <a:r>
              <a:rPr lang="en-GB" dirty="0"/>
              <a:t>Why do we use passwords? (What do they keep safe?)</a:t>
            </a:r>
          </a:p>
          <a:p>
            <a:r>
              <a:rPr lang="en-GB" dirty="0"/>
              <a:t>What is a strong password - how would you know?</a:t>
            </a:r>
          </a:p>
          <a:p>
            <a:r>
              <a:rPr lang="en-GB" dirty="0"/>
              <a:t>What might happen if you didn’t have a (strong) password?</a:t>
            </a:r>
          </a:p>
          <a:p>
            <a:r>
              <a:rPr lang="en-GB" dirty="0"/>
              <a:t>Why do we share personal information online? Who might we share it with?</a:t>
            </a:r>
          </a:p>
          <a:p>
            <a:r>
              <a:rPr lang="en-GB" dirty="0"/>
              <a:t>What ways do you know to keep personal information private online?</a:t>
            </a:r>
          </a:p>
        </p:txBody>
      </p:sp>
    </p:spTree>
    <p:extLst>
      <p:ext uri="{BB962C8B-B14F-4D97-AF65-F5344CB8AC3E}">
        <p14:creationId xmlns:p14="http://schemas.microsoft.com/office/powerpoint/2010/main" val="37030576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a:bodyPr>
          <a:lstStyle/>
          <a:p>
            <a:pPr marL="0" indent="0">
              <a:buNone/>
            </a:pPr>
            <a:r>
              <a:rPr lang="en-GB" dirty="0"/>
              <a:t>I can explain how many free apps or services may read and share private information (e.g. friends, contacts, likes, images, videos, voice, messages, geolocation) with others.</a:t>
            </a:r>
            <a:br>
              <a:rPr lang="en-GB" dirty="0"/>
            </a:br>
            <a:br>
              <a:rPr lang="en-GB" dirty="0"/>
            </a:br>
            <a:r>
              <a:rPr lang="en-GB" dirty="0">
                <a:solidFill>
                  <a:srgbClr val="FF0000"/>
                </a:solidFill>
              </a:rPr>
              <a:t>Questions to ask</a:t>
            </a:r>
          </a:p>
          <a:p>
            <a:r>
              <a:rPr lang="en-GB" dirty="0"/>
              <a:t>What information might a free app want to collect?</a:t>
            </a:r>
          </a:p>
          <a:p>
            <a:r>
              <a:rPr lang="en-GB" dirty="0"/>
              <a:t>Why might a free app need to collect personal information?</a:t>
            </a:r>
          </a:p>
          <a:p>
            <a:r>
              <a:rPr lang="en-GB" dirty="0"/>
              <a:t>When a free app collects your information what happens to it?</a:t>
            </a:r>
          </a:p>
          <a:p>
            <a:r>
              <a:rPr lang="en-GB" dirty="0"/>
              <a:t>Why is information valuable?</a:t>
            </a:r>
          </a:p>
          <a:p>
            <a:r>
              <a:rPr lang="en-GB" dirty="0"/>
              <a:t>What other examples can you think of where information is collected?</a:t>
            </a:r>
          </a:p>
        </p:txBody>
      </p:sp>
    </p:spTree>
    <p:extLst>
      <p:ext uri="{BB962C8B-B14F-4D97-AF65-F5344CB8AC3E}">
        <p14:creationId xmlns:p14="http://schemas.microsoft.com/office/powerpoint/2010/main" val="1984201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Privacy and Security</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133165" y="985421"/>
            <a:ext cx="11220635" cy="5191542"/>
          </a:xfrm>
        </p:spPr>
        <p:txBody>
          <a:bodyPr>
            <a:normAutofit fontScale="92500" lnSpcReduction="10000"/>
          </a:bodyPr>
          <a:lstStyle/>
          <a:p>
            <a:pPr marL="0" indent="0">
              <a:buNone/>
            </a:pPr>
            <a:r>
              <a:rPr lang="en-GB" dirty="0"/>
              <a:t>I can explain what app permissions are and can give some examples.</a:t>
            </a:r>
            <a:br>
              <a:rPr lang="en-GB" dirty="0"/>
            </a:br>
            <a:br>
              <a:rPr lang="en-GB" dirty="0"/>
            </a:br>
            <a:r>
              <a:rPr lang="en-GB" dirty="0">
                <a:solidFill>
                  <a:srgbClr val="FF0000"/>
                </a:solidFill>
              </a:rPr>
              <a:t>Questions to ask</a:t>
            </a:r>
          </a:p>
          <a:p>
            <a:r>
              <a:rPr lang="en-GB" dirty="0"/>
              <a:t>Why do apps ask for permission to access information/device features?</a:t>
            </a:r>
          </a:p>
          <a:p>
            <a:r>
              <a:rPr lang="en-GB" dirty="0"/>
              <a:t>What do you think apps do with that access/information?</a:t>
            </a:r>
          </a:p>
          <a:p>
            <a:r>
              <a:rPr lang="en-GB" dirty="0"/>
              <a:t>What might happen if you deny permission?</a:t>
            </a:r>
          </a:p>
          <a:p>
            <a:r>
              <a:rPr lang="en-GB" dirty="0"/>
              <a:t>How can we protect our own privacy on the games/apps/sites we use?</a:t>
            </a:r>
          </a:p>
          <a:p>
            <a:r>
              <a:rPr lang="en-GB" dirty="0"/>
              <a:t>Through the way we behave or communicate?</a:t>
            </a:r>
          </a:p>
          <a:p>
            <a:r>
              <a:rPr lang="en-GB" dirty="0"/>
              <a:t>Through privacy settings?</a:t>
            </a:r>
          </a:p>
          <a:p>
            <a:r>
              <a:rPr lang="en-GB" dirty="0"/>
              <a:t>What are privacy settings?</a:t>
            </a:r>
          </a:p>
          <a:p>
            <a:r>
              <a:rPr lang="en-GB" dirty="0"/>
              <a:t>What do they allow you to do?</a:t>
            </a:r>
          </a:p>
          <a:p>
            <a:r>
              <a:rPr lang="en-GB" dirty="0"/>
              <a:t>What do you think are the most important privacy settings to use?</a:t>
            </a:r>
          </a:p>
          <a:p>
            <a:pPr marL="0" indent="0">
              <a:buNone/>
            </a:pPr>
            <a:endParaRPr lang="en-GB" dirty="0">
              <a:solidFill>
                <a:srgbClr val="FF0000"/>
              </a:solidFill>
            </a:endParaRPr>
          </a:p>
        </p:txBody>
      </p:sp>
    </p:spTree>
    <p:extLst>
      <p:ext uri="{BB962C8B-B14F-4D97-AF65-F5344CB8AC3E}">
        <p14:creationId xmlns:p14="http://schemas.microsoft.com/office/powerpoint/2010/main" val="14617938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Copyright and ownership</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257452" y="1154097"/>
            <a:ext cx="11096348" cy="5022866"/>
          </a:xfrm>
        </p:spPr>
        <p:txBody>
          <a:bodyPr>
            <a:normAutofit/>
          </a:bodyPr>
          <a:lstStyle/>
          <a:p>
            <a:pPr marL="0" indent="0">
              <a:buNone/>
            </a:pPr>
            <a:r>
              <a:rPr lang="en-GB" dirty="0"/>
              <a:t>I can assess and justify when it is acceptable to use the work of others</a:t>
            </a:r>
            <a:br>
              <a:rPr lang="en-GB" dirty="0"/>
            </a:br>
            <a:r>
              <a:rPr lang="en-GB" dirty="0">
                <a:solidFill>
                  <a:srgbClr val="FF0000"/>
                </a:solidFill>
              </a:rPr>
              <a:t>Questions to ask</a:t>
            </a:r>
          </a:p>
          <a:p>
            <a:r>
              <a:rPr lang="en-GB" dirty="0"/>
              <a:t>What happened?</a:t>
            </a:r>
          </a:p>
          <a:p>
            <a:r>
              <a:rPr lang="en-GB" dirty="0"/>
              <a:t>What the pupils found out?</a:t>
            </a:r>
          </a:p>
          <a:p>
            <a:r>
              <a:rPr lang="en-GB" dirty="0"/>
              <a:t>What they discussed?</a:t>
            </a:r>
          </a:p>
          <a:p>
            <a:r>
              <a:rPr lang="en-GB" dirty="0"/>
              <a:t>The difficulties they encountered in the court?</a:t>
            </a:r>
          </a:p>
          <a:p>
            <a:r>
              <a:rPr lang="en-GB" dirty="0"/>
              <a:t>Was the outcome fair?</a:t>
            </a:r>
          </a:p>
        </p:txBody>
      </p:sp>
    </p:spTree>
    <p:extLst>
      <p:ext uri="{BB962C8B-B14F-4D97-AF65-F5344CB8AC3E}">
        <p14:creationId xmlns:p14="http://schemas.microsoft.com/office/powerpoint/2010/main" val="3622470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312F-DE2F-4F12-A0A0-9FBE7DFF88C3}"/>
              </a:ext>
            </a:extLst>
          </p:cNvPr>
          <p:cNvSpPr>
            <a:spLocks noGrp="1"/>
          </p:cNvSpPr>
          <p:nvPr>
            <p:ph type="title"/>
          </p:nvPr>
        </p:nvSpPr>
        <p:spPr>
          <a:xfrm>
            <a:off x="0" y="0"/>
            <a:ext cx="10515600" cy="1325563"/>
          </a:xfrm>
        </p:spPr>
        <p:txBody>
          <a:bodyPr/>
          <a:lstStyle/>
          <a:p>
            <a:r>
              <a:rPr lang="en-GB" dirty="0"/>
              <a:t>Copyright and ownership</a:t>
            </a:r>
          </a:p>
        </p:txBody>
      </p:sp>
      <p:sp>
        <p:nvSpPr>
          <p:cNvPr id="3" name="Content Placeholder 2">
            <a:extLst>
              <a:ext uri="{FF2B5EF4-FFF2-40B4-BE49-F238E27FC236}">
                <a16:creationId xmlns:a16="http://schemas.microsoft.com/office/drawing/2014/main" id="{674534AD-DB7A-4055-B299-78B7CA228889}"/>
              </a:ext>
            </a:extLst>
          </p:cNvPr>
          <p:cNvSpPr>
            <a:spLocks noGrp="1"/>
          </p:cNvSpPr>
          <p:nvPr>
            <p:ph idx="1"/>
          </p:nvPr>
        </p:nvSpPr>
        <p:spPr>
          <a:xfrm>
            <a:off x="257452" y="1154097"/>
            <a:ext cx="11096348" cy="5022866"/>
          </a:xfrm>
        </p:spPr>
        <p:txBody>
          <a:bodyPr>
            <a:normAutofit/>
          </a:bodyPr>
          <a:lstStyle/>
          <a:p>
            <a:pPr marL="0" indent="0">
              <a:buNone/>
            </a:pPr>
            <a:r>
              <a:rPr lang="en-GB" dirty="0"/>
              <a:t>I can give examples of content that is permitted to be reused and know how this content can be found online.</a:t>
            </a:r>
            <a:br>
              <a:rPr lang="en-GB" dirty="0"/>
            </a:br>
            <a:r>
              <a:rPr lang="en-GB" dirty="0">
                <a:solidFill>
                  <a:srgbClr val="FF0000"/>
                </a:solidFill>
              </a:rPr>
              <a:t>Questions to ask</a:t>
            </a:r>
          </a:p>
          <a:p>
            <a:r>
              <a:rPr lang="en-GB" dirty="0"/>
              <a:t>What happened?</a:t>
            </a:r>
          </a:p>
          <a:p>
            <a:r>
              <a:rPr lang="en-GB" dirty="0"/>
              <a:t>What the pupils found out?</a:t>
            </a:r>
          </a:p>
          <a:p>
            <a:r>
              <a:rPr lang="en-GB" dirty="0"/>
              <a:t>What they discussed?</a:t>
            </a:r>
          </a:p>
          <a:p>
            <a:r>
              <a:rPr lang="en-GB" dirty="0"/>
              <a:t>The difficulties they encountered in the court?</a:t>
            </a:r>
          </a:p>
          <a:p>
            <a:r>
              <a:rPr lang="en-GB" dirty="0"/>
              <a:t>Was the outcome fair?</a:t>
            </a:r>
          </a:p>
        </p:txBody>
      </p:sp>
    </p:spTree>
    <p:extLst>
      <p:ext uri="{BB962C8B-B14F-4D97-AF65-F5344CB8AC3E}">
        <p14:creationId xmlns:p14="http://schemas.microsoft.com/office/powerpoint/2010/main" val="2726762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265113" y="105738"/>
            <a:ext cx="10515600" cy="1325563"/>
          </a:xfrm>
        </p:spPr>
        <p:txBody>
          <a:bodyPr/>
          <a:lstStyle/>
          <a:p>
            <a:r>
              <a:rPr lang="en-GB" dirty="0"/>
              <a:t>Self image and identity </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265113" y="1177047"/>
            <a:ext cx="11353800" cy="5575215"/>
          </a:xfrm>
        </p:spPr>
        <p:txBody>
          <a:bodyPr>
            <a:normAutofit/>
          </a:bodyPr>
          <a:lstStyle/>
          <a:p>
            <a:pPr marL="0" indent="0">
              <a:buNone/>
            </a:pPr>
            <a:r>
              <a:rPr lang="en-GB" dirty="0"/>
              <a:t>I can demonstrate how to make responsible choices about having an online identity, depending on context.</a:t>
            </a:r>
          </a:p>
          <a:p>
            <a:pPr marL="0" indent="0">
              <a:buNone/>
            </a:pPr>
            <a:r>
              <a:rPr lang="en-GB" dirty="0">
                <a:solidFill>
                  <a:srgbClr val="FF0000"/>
                </a:solidFill>
              </a:rPr>
              <a:t>Questions To Ask</a:t>
            </a:r>
          </a:p>
          <a:p>
            <a:r>
              <a:rPr lang="en-GB" dirty="0"/>
              <a:t>What does a positive online identity look like?</a:t>
            </a:r>
          </a:p>
          <a:p>
            <a:r>
              <a:rPr lang="en-GB" dirty="0"/>
              <a:t>What does a negative online identity look like?</a:t>
            </a:r>
          </a:p>
          <a:p>
            <a:r>
              <a:rPr lang="en-GB" dirty="0"/>
              <a:t>How can someone’s online identity impact on others, both positively and negatively?</a:t>
            </a:r>
          </a:p>
          <a:p>
            <a:r>
              <a:rPr lang="en-GB" dirty="0"/>
              <a:t>What responsible choices should you make when creating and managing your online identity?</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245084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77500" lnSpcReduction="20000"/>
          </a:bodyPr>
          <a:lstStyle/>
          <a:p>
            <a:pPr marL="0" indent="0">
              <a:buNone/>
            </a:pPr>
            <a:r>
              <a:rPr lang="en-GB" dirty="0"/>
              <a:t>I can give examples of technology-specific forms of communication (e.g. emojis, memes and GIFs).</a:t>
            </a:r>
          </a:p>
          <a:p>
            <a:pPr marL="0" indent="0">
              <a:buNone/>
            </a:pPr>
            <a:r>
              <a:rPr lang="en-GB" b="1" dirty="0">
                <a:solidFill>
                  <a:srgbClr val="FF0000"/>
                </a:solidFill>
              </a:rPr>
              <a:t>Questions To Ask</a:t>
            </a:r>
          </a:p>
          <a:p>
            <a:r>
              <a:rPr lang="en-GB" dirty="0"/>
              <a:t>Who do you communicate with online?</a:t>
            </a:r>
          </a:p>
          <a:p>
            <a:r>
              <a:rPr lang="en-GB" dirty="0"/>
              <a:t>What can be the benefit of online communication?</a:t>
            </a:r>
          </a:p>
          <a:p>
            <a:r>
              <a:rPr lang="en-GB" dirty="0"/>
              <a:t>What ways can we communicate online?</a:t>
            </a:r>
          </a:p>
          <a:p>
            <a:r>
              <a:rPr lang="en-GB" dirty="0"/>
              <a:t>How can online communication sometimes be difficult or go wrong?</a:t>
            </a:r>
          </a:p>
          <a:p>
            <a:r>
              <a:rPr lang="en-GB" dirty="0"/>
              <a:t>How has the language we use online changed (</a:t>
            </a:r>
            <a:r>
              <a:rPr lang="en-GB" dirty="0" err="1"/>
              <a:t>eg</a:t>
            </a:r>
            <a:r>
              <a:rPr lang="en-GB" dirty="0"/>
              <a:t> acronyms, slang)</a:t>
            </a:r>
          </a:p>
          <a:p>
            <a:r>
              <a:rPr lang="en-GB" dirty="0"/>
              <a:t>What is an emoji - what are they designed to do?</a:t>
            </a:r>
          </a:p>
          <a:p>
            <a:r>
              <a:rPr lang="en-GB" dirty="0"/>
              <a:t>What is a gif - why do we use them?</a:t>
            </a:r>
          </a:p>
          <a:p>
            <a:r>
              <a:rPr lang="en-GB" dirty="0"/>
              <a:t>What is a meme - when might we use them and why?</a:t>
            </a:r>
          </a:p>
          <a:p>
            <a:r>
              <a:rPr lang="en-GB" dirty="0"/>
              <a:t>In what circumstances should we use certain technology-specific communication?  Are some more or less formal than others?</a:t>
            </a:r>
          </a:p>
          <a:p>
            <a:r>
              <a:rPr lang="en-GB" dirty="0"/>
              <a:t>Can some technology-specific communication be misunderstood or misinterpreted?  If so, why?</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455398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92500" lnSpcReduction="20000"/>
          </a:bodyPr>
          <a:lstStyle/>
          <a:p>
            <a:pPr marL="0" indent="0">
              <a:buNone/>
            </a:pPr>
            <a:r>
              <a:rPr lang="en-GB" dirty="0"/>
              <a:t>I can explain that there are some people I communicate with online who may want to do me or my friends harm. I can recognise that this is not my / our fault.</a:t>
            </a:r>
          </a:p>
          <a:p>
            <a:pPr marL="0" indent="0">
              <a:buNone/>
            </a:pPr>
            <a:r>
              <a:rPr lang="en-GB" b="1" dirty="0">
                <a:solidFill>
                  <a:srgbClr val="FF0000"/>
                </a:solidFill>
              </a:rPr>
              <a:t>Questions To Ask</a:t>
            </a:r>
          </a:p>
          <a:p>
            <a:r>
              <a:rPr lang="en-GB" dirty="0"/>
              <a:t>Who do you communicate with online?</a:t>
            </a:r>
          </a:p>
          <a:p>
            <a:r>
              <a:rPr lang="en-GB" dirty="0"/>
              <a:t>What can be the benefit of online communication?</a:t>
            </a:r>
          </a:p>
          <a:p>
            <a:r>
              <a:rPr lang="en-GB" dirty="0"/>
              <a:t>What is harm?  How could this happen online?</a:t>
            </a:r>
          </a:p>
          <a:p>
            <a:r>
              <a:rPr lang="en-GB" dirty="0"/>
              <a:t>Can you give some examples of harmful behaviour that others might show towards you?</a:t>
            </a:r>
          </a:p>
          <a:p>
            <a:r>
              <a:rPr lang="en-GB" dirty="0"/>
              <a:t>Why do you think some people might behave in this way?</a:t>
            </a:r>
          </a:p>
          <a:p>
            <a:r>
              <a:rPr lang="en-GB" dirty="0"/>
              <a:t>How might harmful behaviour make your online group feel </a:t>
            </a:r>
            <a:r>
              <a:rPr lang="en-GB" dirty="0" err="1"/>
              <a:t>eg</a:t>
            </a:r>
            <a:r>
              <a:rPr lang="en-GB" dirty="0"/>
              <a:t> gaming group; social media group etc</a:t>
            </a:r>
          </a:p>
          <a:p>
            <a:r>
              <a:rPr lang="en-GB" dirty="0"/>
              <a:t>What can you do to try to make sure that you and your friends avoid as much harmful online behaviour as possible?</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37809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fontScale="77500" lnSpcReduction="20000"/>
          </a:bodyPr>
          <a:lstStyle/>
          <a:p>
            <a:pPr marL="0" indent="0">
              <a:buNone/>
            </a:pPr>
            <a:r>
              <a:rPr lang="en-GB" dirty="0"/>
              <a:t>I can describe some of the ways people may be involved in online communities and describe how they might collaborate constructively with others and make positive contributions. (e.g. gaming communities or social media groups).</a:t>
            </a:r>
          </a:p>
          <a:p>
            <a:pPr marL="0" indent="0">
              <a:buNone/>
            </a:pPr>
            <a:r>
              <a:rPr lang="en-GB" b="1" dirty="0">
                <a:solidFill>
                  <a:srgbClr val="FF0000"/>
                </a:solidFill>
              </a:rPr>
              <a:t>Questions To Ask</a:t>
            </a:r>
          </a:p>
          <a:p>
            <a:r>
              <a:rPr lang="en-GB" dirty="0"/>
              <a:t>What communities do you belong to?</a:t>
            </a:r>
          </a:p>
          <a:p>
            <a:r>
              <a:rPr lang="en-GB" dirty="0"/>
              <a:t>What is the benefit of belonging to a community?  How does it feel to belong to a community?</a:t>
            </a:r>
          </a:p>
          <a:p>
            <a:r>
              <a:rPr lang="en-GB" dirty="0"/>
              <a:t>What is meant by an online community?  </a:t>
            </a:r>
          </a:p>
          <a:p>
            <a:r>
              <a:rPr lang="en-GB" dirty="0"/>
              <a:t>How might these be different to offline communities?</a:t>
            </a:r>
          </a:p>
          <a:p>
            <a:r>
              <a:rPr lang="en-GB" dirty="0"/>
              <a:t>Do you belong to any online communities?</a:t>
            </a:r>
          </a:p>
          <a:p>
            <a:r>
              <a:rPr lang="en-GB" dirty="0"/>
              <a:t>Do you behave differently online? </a:t>
            </a:r>
          </a:p>
          <a:p>
            <a:r>
              <a:rPr lang="en-GB" dirty="0"/>
              <a:t>Should you behave differently online?</a:t>
            </a:r>
          </a:p>
          <a:p>
            <a:r>
              <a:rPr lang="en-GB" dirty="0"/>
              <a:t>How should people behave in these communities to make sure the experience is positive for everyone?</a:t>
            </a:r>
          </a:p>
          <a:p>
            <a:r>
              <a:rPr lang="en-GB" dirty="0"/>
              <a:t>How might positive experiences make yourself and others feel?</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665905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a:bodyPr>
          <a:lstStyle/>
          <a:p>
            <a:pPr marL="0" indent="0">
              <a:buNone/>
            </a:pPr>
            <a:r>
              <a:rPr lang="en-GB" dirty="0"/>
              <a:t>I can explain how someone can get help if they are having problems and identify when to tell a trusted adult.</a:t>
            </a:r>
          </a:p>
          <a:p>
            <a:pPr marL="0" indent="0">
              <a:buNone/>
            </a:pPr>
            <a:r>
              <a:rPr lang="en-GB" b="1" dirty="0">
                <a:solidFill>
                  <a:srgbClr val="FF0000"/>
                </a:solidFill>
              </a:rPr>
              <a:t>Questions To Ask</a:t>
            </a:r>
          </a:p>
          <a:p>
            <a:r>
              <a:rPr lang="en-GB" dirty="0"/>
              <a:t>What does ‘supporting’ someone mean?  How could you do this online?</a:t>
            </a:r>
          </a:p>
          <a:p>
            <a:r>
              <a:rPr lang="en-GB" dirty="0"/>
              <a:t>What difficulties do you think others may experience online?</a:t>
            </a:r>
          </a:p>
          <a:p>
            <a:r>
              <a:rPr lang="en-GB" dirty="0"/>
              <a:t>What things can you do to help support others online? </a:t>
            </a:r>
          </a:p>
          <a:p>
            <a:r>
              <a:rPr lang="en-GB" dirty="0"/>
              <a:t>Would you involve others?  If so, who and how?</a:t>
            </a:r>
          </a:p>
          <a:p>
            <a:r>
              <a:rPr lang="en-GB" dirty="0"/>
              <a:t>How could you report worrying issues?</a:t>
            </a:r>
          </a:p>
          <a:p>
            <a:r>
              <a:rPr lang="en-GB" dirty="0"/>
              <a:t>Why might some issues not be reported? </a:t>
            </a:r>
          </a:p>
          <a:p>
            <a:r>
              <a:rPr lang="en-GB" dirty="0"/>
              <a:t>When or why would you choose not to report some issues?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1629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E8A18-727E-4AE5-BE4D-224E175AF38F}"/>
              </a:ext>
            </a:extLst>
          </p:cNvPr>
          <p:cNvSpPr>
            <a:spLocks noGrp="1"/>
          </p:cNvSpPr>
          <p:nvPr>
            <p:ph type="title"/>
          </p:nvPr>
        </p:nvSpPr>
        <p:spPr>
          <a:xfrm>
            <a:off x="112713" y="18255"/>
            <a:ext cx="10515600" cy="1325563"/>
          </a:xfrm>
        </p:spPr>
        <p:txBody>
          <a:bodyPr/>
          <a:lstStyle/>
          <a:p>
            <a:r>
              <a:rPr lang="en-GB" dirty="0"/>
              <a:t>Online Relationships</a:t>
            </a:r>
          </a:p>
        </p:txBody>
      </p:sp>
      <p:sp>
        <p:nvSpPr>
          <p:cNvPr id="3" name="Content Placeholder 2">
            <a:extLst>
              <a:ext uri="{FF2B5EF4-FFF2-40B4-BE49-F238E27FC236}">
                <a16:creationId xmlns:a16="http://schemas.microsoft.com/office/drawing/2014/main" id="{D6E46BD1-6DB7-4B72-A8F6-569B6140E219}"/>
              </a:ext>
            </a:extLst>
          </p:cNvPr>
          <p:cNvSpPr>
            <a:spLocks noGrp="1"/>
          </p:cNvSpPr>
          <p:nvPr>
            <p:ph idx="1"/>
          </p:nvPr>
        </p:nvSpPr>
        <p:spPr>
          <a:xfrm>
            <a:off x="362027" y="985422"/>
            <a:ext cx="10991773" cy="5191542"/>
          </a:xfrm>
        </p:spPr>
        <p:txBody>
          <a:bodyPr>
            <a:normAutofit lnSpcReduction="10000"/>
          </a:bodyPr>
          <a:lstStyle/>
          <a:p>
            <a:pPr marL="0" indent="0">
              <a:buNone/>
            </a:pPr>
            <a:r>
              <a:rPr lang="en-GB" dirty="0"/>
              <a:t>I can demonstrate how to support others (including those who are having difficulties) online.</a:t>
            </a:r>
          </a:p>
          <a:p>
            <a:pPr marL="0" indent="0">
              <a:buNone/>
            </a:pPr>
            <a:br>
              <a:rPr lang="en-GB" dirty="0"/>
            </a:br>
            <a:r>
              <a:rPr lang="en-GB" b="1" dirty="0">
                <a:solidFill>
                  <a:srgbClr val="FF0000"/>
                </a:solidFill>
              </a:rPr>
              <a:t>Questions To Ask</a:t>
            </a:r>
          </a:p>
          <a:p>
            <a:r>
              <a:rPr lang="en-GB" dirty="0"/>
              <a:t>What does ‘supporting’ someone mean?  How could you do this online?</a:t>
            </a:r>
          </a:p>
          <a:p>
            <a:r>
              <a:rPr lang="en-GB" dirty="0"/>
              <a:t>What difficulties do you think others may experience online?</a:t>
            </a:r>
          </a:p>
          <a:p>
            <a:r>
              <a:rPr lang="en-GB" dirty="0"/>
              <a:t>What things can you do to help support others online? </a:t>
            </a:r>
          </a:p>
          <a:p>
            <a:r>
              <a:rPr lang="en-GB" dirty="0"/>
              <a:t>Would you involve others?  If so, who and how?</a:t>
            </a:r>
          </a:p>
          <a:p>
            <a:r>
              <a:rPr lang="en-GB" dirty="0"/>
              <a:t>How could you report worrying issues?</a:t>
            </a:r>
          </a:p>
          <a:p>
            <a:r>
              <a:rPr lang="en-GB" dirty="0"/>
              <a:t>Why might some issues not be reported? </a:t>
            </a:r>
          </a:p>
          <a:p>
            <a:r>
              <a:rPr lang="en-GB" dirty="0"/>
              <a:t>When or why would you choose not to report some issues?</a:t>
            </a:r>
          </a:p>
        </p:txBody>
      </p:sp>
      <p:sp>
        <p:nvSpPr>
          <p:cNvPr id="7" name="AutoShape 4" descr="https://projectevolve.co.uk/assets/strands/self-image-and-identity-1.svg">
            <a:extLst>
              <a:ext uri="{FF2B5EF4-FFF2-40B4-BE49-F238E27FC236}">
                <a16:creationId xmlns:a16="http://schemas.microsoft.com/office/drawing/2014/main" id="{E8445470-A15D-4916-AFB6-2C85CE69DDB6}"/>
              </a:ext>
            </a:extLst>
          </p:cNvPr>
          <p:cNvSpPr>
            <a:spLocks noChangeAspect="1" noChangeArrowheads="1"/>
          </p:cNvSpPr>
          <p:nvPr/>
        </p:nvSpPr>
        <p:spPr bwMode="auto">
          <a:xfrm>
            <a:off x="112713" y="-1762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latin typeface="Kinetic Letters" panose="00000500000000000000" pitchFamily="50" charset="0"/>
            </a:endParaRPr>
          </a:p>
        </p:txBody>
      </p:sp>
    </p:spTree>
    <p:extLst>
      <p:ext uri="{BB962C8B-B14F-4D97-AF65-F5344CB8AC3E}">
        <p14:creationId xmlns:p14="http://schemas.microsoft.com/office/powerpoint/2010/main" val="2095369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6404</TotalTime>
  <Words>3909</Words>
  <Application>Microsoft Office PowerPoint</Application>
  <PresentationFormat>Widescreen</PresentationFormat>
  <Paragraphs>362</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 Light</vt:lpstr>
      <vt:lpstr>Kinetic Letters</vt:lpstr>
      <vt:lpstr>Office Theme</vt:lpstr>
      <vt:lpstr>Online Safety – Starter tasks linked to progression of skills</vt:lpstr>
      <vt:lpstr>YEAR 5</vt:lpstr>
      <vt:lpstr>Self image and identity </vt:lpstr>
      <vt:lpstr>Self image and identity </vt:lpstr>
      <vt:lpstr>Online Relationships</vt:lpstr>
      <vt:lpstr>Online Relationships</vt:lpstr>
      <vt:lpstr>Online Relationships</vt:lpstr>
      <vt:lpstr>Online Relationships</vt:lpstr>
      <vt:lpstr>Online Relationships</vt:lpstr>
      <vt:lpstr>Online Reputation</vt:lpstr>
      <vt:lpstr>Online Reputation</vt:lpstr>
      <vt:lpstr>Online Bullying</vt:lpstr>
      <vt:lpstr>Online Bullying</vt:lpstr>
      <vt:lpstr>Online Bullying</vt:lpstr>
      <vt:lpstr>Online Bullying</vt:lpstr>
      <vt:lpstr>Online Bullying</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Manging Online Information</vt:lpstr>
      <vt:lpstr>Health, Wellbeing and lifestyle</vt:lpstr>
      <vt:lpstr>Health, Wellbeing and lifestyle</vt:lpstr>
      <vt:lpstr>Health, Wellbeing and lifestyle</vt:lpstr>
      <vt:lpstr>Health, Wellbeing and lifestyle</vt:lpstr>
      <vt:lpstr>Privacy and Security</vt:lpstr>
      <vt:lpstr>Privacy and Security</vt:lpstr>
      <vt:lpstr>Privacy and Security</vt:lpstr>
      <vt:lpstr>Copyright and ownership</vt:lpstr>
      <vt:lpstr>Copyright and ownership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Safety – Starter tasks linked to progression of skills</dc:title>
  <dc:creator>Ewan Hamilton</dc:creator>
  <cp:lastModifiedBy>LCopley</cp:lastModifiedBy>
  <cp:revision>68</cp:revision>
  <cp:lastPrinted>2024-01-25T12:05:17Z</cp:lastPrinted>
  <dcterms:created xsi:type="dcterms:W3CDTF">2023-11-23T16:40:42Z</dcterms:created>
  <dcterms:modified xsi:type="dcterms:W3CDTF">2024-01-25T12:05:29Z</dcterms:modified>
</cp:coreProperties>
</file>