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76" r:id="rId4"/>
    <p:sldId id="334" r:id="rId5"/>
    <p:sldId id="379" r:id="rId6"/>
    <p:sldId id="277" r:id="rId7"/>
    <p:sldId id="300" r:id="rId8"/>
    <p:sldId id="369" r:id="rId9"/>
    <p:sldId id="370" r:id="rId10"/>
    <p:sldId id="278" r:id="rId11"/>
    <p:sldId id="306" r:id="rId12"/>
    <p:sldId id="279" r:id="rId13"/>
    <p:sldId id="308" r:id="rId14"/>
    <p:sldId id="280" r:id="rId15"/>
    <p:sldId id="310" r:id="rId16"/>
    <p:sldId id="311" r:id="rId17"/>
    <p:sldId id="312" r:id="rId18"/>
    <p:sldId id="313" r:id="rId19"/>
    <p:sldId id="336" r:id="rId20"/>
    <p:sldId id="374" r:id="rId21"/>
    <p:sldId id="375" r:id="rId22"/>
    <p:sldId id="376" r:id="rId23"/>
    <p:sldId id="380" r:id="rId24"/>
    <p:sldId id="381" r:id="rId25"/>
    <p:sldId id="282" r:id="rId26"/>
    <p:sldId id="314" r:id="rId27"/>
    <p:sldId id="377" r:id="rId28"/>
    <p:sldId id="378" r:id="rId29"/>
    <p:sldId id="285" r:id="rId30"/>
    <p:sldId id="315" r:id="rId31"/>
    <p:sldId id="316" r:id="rId32"/>
    <p:sldId id="382" r:id="rId33"/>
    <p:sldId id="383" r:id="rId34"/>
    <p:sldId id="384" r:id="rId35"/>
    <p:sldId id="286" r:id="rId36"/>
    <p:sldId id="354" r:id="rId3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478B"/>
    <a:srgbClr val="09EB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4B3E1-9DA7-478F-862C-DFCDB06DB8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3BC01EC-50D9-4D5E-90C5-A738896BE9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7F1533A-A431-4CBF-90B4-8179189999D2}"/>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B28C62AF-D80E-4FF4-ADF6-5AB2F2B576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C0FD5A-BA3A-4E72-B614-E35517EDD463}"/>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48589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59F87-7B64-4DF6-B9C6-129B7D8686D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62EAD5-6F1E-47C7-94E5-2C2A79C79B2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4590AC-6B11-4342-8E65-16B7C099542E}"/>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10F2C096-5CFA-4AF0-92F6-59A38117B8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2AFEC2-ED50-4376-8E87-EEEA1A4DB69C}"/>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059459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40D1CA-A125-4B8B-BF3C-E694F7A0E5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97A123B-E5EC-4C10-9745-FF1E464FBB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7E4CBB-E694-4ABF-9FB9-87F16BD276AB}"/>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37A58C19-E4AD-4BC8-8691-B1BC049013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5A48A4-FF2F-4374-A0B8-4CCC588D4FE5}"/>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161027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07988-1E4A-451A-95B9-361C0B94A5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A65740-CBF9-4D30-8A62-B4C8642F7FB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158A0-AA4A-4B0B-9F2D-5CEBE60A2198}"/>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1D4BEBBC-5A9D-47C5-9C57-40F95BCC1B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61C1BE-48AA-4B22-86EA-FDC231EDAA21}"/>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2960038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D5196-02C2-4190-8965-800025D9C6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3EC3E1D-D766-4413-A87B-633CCFCBC0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7003B27-F3E9-4966-BDF1-0BDF3D0E7AF9}"/>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5E560B6B-F70A-4819-9AC6-26EDD9ABCC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A1E75F-3753-4D18-8E5A-70DEE5D4C8B9}"/>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1517227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B8205-C8B6-4F2D-A5E4-1861A826FD1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F0508D-26DA-4B2D-AAE2-113C2C217AF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9307CE-FDAE-4FC7-B95D-C284393FA97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C078A91-5B77-4AB3-80F6-50BEC762FCD0}"/>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6" name="Footer Placeholder 5">
            <a:extLst>
              <a:ext uri="{FF2B5EF4-FFF2-40B4-BE49-F238E27FC236}">
                <a16:creationId xmlns:a16="http://schemas.microsoft.com/office/drawing/2014/main" id="{2ED01371-762A-43A3-84DE-9A3B39A78D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1319A8-6F42-456D-BE73-FDA16CD175DF}"/>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104832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A60F4-2623-4F49-906A-2629E3F1896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AED2AB-0AED-4629-82CF-A05EEBBF96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32B1511-557E-43D1-897C-2332FD0B545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3160642-2C8F-4EB1-A56D-26042AC055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4C50722-C85C-4553-A343-E0C988187FF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49A65EF-96B9-4748-9543-98A7F0EACD46}"/>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8" name="Footer Placeholder 7">
            <a:extLst>
              <a:ext uri="{FF2B5EF4-FFF2-40B4-BE49-F238E27FC236}">
                <a16:creationId xmlns:a16="http://schemas.microsoft.com/office/drawing/2014/main" id="{77BE2358-9936-453C-97FF-E45A7BDA5B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BCAEDEF-646D-43B9-9851-E0654BC22B01}"/>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590245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2BAE8-84C2-4C35-BBA1-D072E4E6957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4C9D970-F8F5-49F8-8A76-BE5B71F51121}"/>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4" name="Footer Placeholder 3">
            <a:extLst>
              <a:ext uri="{FF2B5EF4-FFF2-40B4-BE49-F238E27FC236}">
                <a16:creationId xmlns:a16="http://schemas.microsoft.com/office/drawing/2014/main" id="{A4E78B98-2D82-4F3D-8668-8AC579914F5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C6B8F7-39F9-464D-95BD-87C4B0762A44}"/>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669367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9BD831-9480-4266-822C-2C4DD758BA62}"/>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3" name="Footer Placeholder 2">
            <a:extLst>
              <a:ext uri="{FF2B5EF4-FFF2-40B4-BE49-F238E27FC236}">
                <a16:creationId xmlns:a16="http://schemas.microsoft.com/office/drawing/2014/main" id="{2A41CE08-3449-40E9-99DA-C33B7D24BCD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ABFDA2-4501-42B9-86D1-B54F7E7253C8}"/>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754951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61A16-C8B0-43EF-B71F-AE1A1C168C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3D6F10E-6B4C-4097-9E8D-24EC931005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6882783-8D42-4FC8-8DD8-D8EE33CCEC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47223D8-6E4D-44C0-A929-AC604B4E3A33}"/>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6" name="Footer Placeholder 5">
            <a:extLst>
              <a:ext uri="{FF2B5EF4-FFF2-40B4-BE49-F238E27FC236}">
                <a16:creationId xmlns:a16="http://schemas.microsoft.com/office/drawing/2014/main" id="{CE84E300-EB72-425E-81D2-6A26F5DA1B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7AE446A-CD8C-48DC-837A-4912B59CDA14}"/>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414711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99636-83AA-4739-8FA5-28EF9E5933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AC968CF-2273-43AB-B203-AFA2A0B521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C74DD54-F541-4649-BE7E-838798C2C8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71904A-D282-46C2-A33C-61AFEECE894F}"/>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6" name="Footer Placeholder 5">
            <a:extLst>
              <a:ext uri="{FF2B5EF4-FFF2-40B4-BE49-F238E27FC236}">
                <a16:creationId xmlns:a16="http://schemas.microsoft.com/office/drawing/2014/main" id="{9A78EE38-C8CD-4A29-B80A-50A6558D46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90D7CB-BDBA-43F4-9F1A-C5A42D2E5B5B}"/>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25293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E4FC47-DE71-49BF-BFA5-F3B4617E10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4939501-7798-4837-A429-E59E04B62F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F921A541-F767-43FC-A036-69AA272223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Kinetic Letters" panose="00000500000000000000" pitchFamily="50" charset="0"/>
              </a:defRPr>
            </a:lvl1pPr>
          </a:lstStyle>
          <a:p>
            <a:fld id="{7975399E-6E79-4058-B1C6-8DB9C849B185}" type="datetimeFigureOut">
              <a:rPr lang="en-GB" smtClean="0"/>
              <a:pPr/>
              <a:t>25/01/2024</a:t>
            </a:fld>
            <a:endParaRPr lang="en-GB" dirty="0"/>
          </a:p>
        </p:txBody>
      </p:sp>
      <p:sp>
        <p:nvSpPr>
          <p:cNvPr id="5" name="Footer Placeholder 4">
            <a:extLst>
              <a:ext uri="{FF2B5EF4-FFF2-40B4-BE49-F238E27FC236}">
                <a16:creationId xmlns:a16="http://schemas.microsoft.com/office/drawing/2014/main" id="{ED43EC01-E284-4800-AEA8-E9EADA2C2D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Kinetic Letters" panose="00000500000000000000" pitchFamily="50" charset="0"/>
              </a:defRPr>
            </a:lvl1pPr>
          </a:lstStyle>
          <a:p>
            <a:endParaRPr lang="en-GB" dirty="0"/>
          </a:p>
        </p:txBody>
      </p:sp>
      <p:sp>
        <p:nvSpPr>
          <p:cNvPr id="6" name="Slide Number Placeholder 5">
            <a:extLst>
              <a:ext uri="{FF2B5EF4-FFF2-40B4-BE49-F238E27FC236}">
                <a16:creationId xmlns:a16="http://schemas.microsoft.com/office/drawing/2014/main" id="{B951DDE9-7E1A-40F6-938D-722BF4FE22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Kinetic Letters" panose="00000500000000000000" pitchFamily="50" charset="0"/>
              </a:defRPr>
            </a:lvl1pPr>
          </a:lstStyle>
          <a:p>
            <a:fld id="{29310F82-B57C-4A00-BB50-8DCC6B4AB4CD}" type="slidenum">
              <a:rPr lang="en-GB" smtClean="0"/>
              <a:pPr/>
              <a:t>‹#›</a:t>
            </a:fld>
            <a:endParaRPr lang="en-GB" dirty="0"/>
          </a:p>
        </p:txBody>
      </p:sp>
    </p:spTree>
    <p:extLst>
      <p:ext uri="{BB962C8B-B14F-4D97-AF65-F5344CB8AC3E}">
        <p14:creationId xmlns:p14="http://schemas.microsoft.com/office/powerpoint/2010/main" val="3951148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Kinetic Letters"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Kinetic Letters"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Kinetic Letters"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Kinetic Letters"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Kinetic Letters"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projectevolve.co.uk/toolkit/resources/years/6/"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5CBA3-93B4-4B6C-B54B-90CB4A74AACC}"/>
              </a:ext>
            </a:extLst>
          </p:cNvPr>
          <p:cNvSpPr>
            <a:spLocks noGrp="1"/>
          </p:cNvSpPr>
          <p:nvPr>
            <p:ph type="ctrTitle"/>
          </p:nvPr>
        </p:nvSpPr>
        <p:spPr/>
        <p:txBody>
          <a:bodyPr/>
          <a:lstStyle/>
          <a:p>
            <a:r>
              <a:rPr lang="en-GB" dirty="0"/>
              <a:t>Online Safety – Starter tasks linked to progression of skills</a:t>
            </a:r>
          </a:p>
        </p:txBody>
      </p:sp>
      <p:sp>
        <p:nvSpPr>
          <p:cNvPr id="3" name="Subtitle 2">
            <a:extLst>
              <a:ext uri="{FF2B5EF4-FFF2-40B4-BE49-F238E27FC236}">
                <a16:creationId xmlns:a16="http://schemas.microsoft.com/office/drawing/2014/main" id="{C5D53E27-20F1-43AD-AC38-92127D499B0C}"/>
              </a:ext>
            </a:extLst>
          </p:cNvPr>
          <p:cNvSpPr>
            <a:spLocks noGrp="1"/>
          </p:cNvSpPr>
          <p:nvPr>
            <p:ph type="subTitle" idx="1"/>
          </p:nvPr>
        </p:nvSpPr>
        <p:spPr/>
        <p:txBody>
          <a:bodyPr/>
          <a:lstStyle/>
          <a:p>
            <a:r>
              <a:rPr lang="en-GB" dirty="0"/>
              <a:t>Project Evolve – Discussion points</a:t>
            </a:r>
          </a:p>
        </p:txBody>
      </p:sp>
      <p:pic>
        <p:nvPicPr>
          <p:cNvPr id="4" name="Picture 3">
            <a:extLst>
              <a:ext uri="{FF2B5EF4-FFF2-40B4-BE49-F238E27FC236}">
                <a16:creationId xmlns:a16="http://schemas.microsoft.com/office/drawing/2014/main" id="{281019A6-0DC0-444F-9050-F435F141F996}"/>
              </a:ext>
            </a:extLst>
          </p:cNvPr>
          <p:cNvPicPr>
            <a:picLocks noChangeAspect="1"/>
          </p:cNvPicPr>
          <p:nvPr/>
        </p:nvPicPr>
        <p:blipFill>
          <a:blip r:embed="rId2"/>
          <a:stretch>
            <a:fillRect/>
          </a:stretch>
        </p:blipFill>
        <p:spPr>
          <a:xfrm>
            <a:off x="4918834" y="3997325"/>
            <a:ext cx="2009775" cy="2705100"/>
          </a:xfrm>
          <a:prstGeom prst="rect">
            <a:avLst/>
          </a:prstGeom>
        </p:spPr>
      </p:pic>
    </p:spTree>
    <p:extLst>
      <p:ext uri="{BB962C8B-B14F-4D97-AF65-F5344CB8AC3E}">
        <p14:creationId xmlns:p14="http://schemas.microsoft.com/office/powerpoint/2010/main" val="4081296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89478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8027"/>
            <a:ext cx="10515600" cy="1325563"/>
          </a:xfrm>
        </p:spPr>
        <p:txBody>
          <a:bodyPr/>
          <a:lstStyle/>
          <a:p>
            <a:r>
              <a:rPr lang="en-GB" dirty="0"/>
              <a:t>Online Reputation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86343" y="861133"/>
            <a:ext cx="9670216" cy="5841505"/>
          </a:xfrm>
        </p:spPr>
        <p:txBody>
          <a:bodyPr>
            <a:noAutofit/>
          </a:bodyPr>
          <a:lstStyle/>
          <a:p>
            <a:pPr marL="0" indent="0">
              <a:buNone/>
            </a:pPr>
            <a:r>
              <a:rPr lang="en-GB" dirty="0"/>
              <a:t>I can explain the ways in which anyone can develop a positive online reputation.</a:t>
            </a:r>
            <a:endParaRPr lang="en-GB" sz="2000" dirty="0"/>
          </a:p>
          <a:p>
            <a:pPr marL="0" indent="0">
              <a:buNone/>
            </a:pPr>
            <a:r>
              <a:rPr lang="en-GB" sz="2000" b="1" dirty="0">
                <a:solidFill>
                  <a:srgbClr val="FF0000"/>
                </a:solidFill>
              </a:rPr>
              <a:t>Questions To Ask</a:t>
            </a:r>
          </a:p>
          <a:p>
            <a:r>
              <a:rPr lang="en-GB" dirty="0"/>
              <a:t>What do we mean by online reputation?</a:t>
            </a:r>
          </a:p>
          <a:p>
            <a:r>
              <a:rPr lang="en-GB" dirty="0"/>
              <a:t>Do people always get the right opinion of us from the information we share online?</a:t>
            </a:r>
          </a:p>
          <a:p>
            <a:r>
              <a:rPr lang="en-GB" dirty="0"/>
              <a:t>Why might we share information about ourselves online?</a:t>
            </a:r>
          </a:p>
          <a:p>
            <a:r>
              <a:rPr lang="en-GB" dirty="0"/>
              <a:t>Can we control our own digital reputation?</a:t>
            </a:r>
          </a:p>
          <a:p>
            <a:pPr lvl="1"/>
            <a:r>
              <a:rPr lang="en-GB" dirty="0"/>
              <a:t>How can we do this?</a:t>
            </a:r>
          </a:p>
          <a:p>
            <a:pPr lvl="1"/>
            <a:r>
              <a:rPr lang="en-GB" dirty="0"/>
              <a:t>Why should we do this?</a:t>
            </a:r>
          </a:p>
          <a:p>
            <a:pPr lvl="1"/>
            <a:r>
              <a:rPr lang="en-GB" dirty="0"/>
              <a:t>Are there online tools available to help with this?</a:t>
            </a:r>
          </a:p>
          <a:p>
            <a:r>
              <a:rPr lang="en-GB" dirty="0"/>
              <a:t>Why is it important to have a positive online reputation</a:t>
            </a:r>
          </a:p>
          <a:p>
            <a:r>
              <a:rPr lang="en-GB" dirty="0"/>
              <a:t>How can a negative online reputation impact on your future?</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
        <p:nvSpPr>
          <p:cNvPr id="5" name="Rectangle 4">
            <a:extLst>
              <a:ext uri="{FF2B5EF4-FFF2-40B4-BE49-F238E27FC236}">
                <a16:creationId xmlns:a16="http://schemas.microsoft.com/office/drawing/2014/main" id="{72791AB3-9350-4EC6-BBE2-486B3E8871F0}"/>
              </a:ext>
            </a:extLst>
          </p:cNvPr>
          <p:cNvSpPr/>
          <p:nvPr/>
        </p:nvSpPr>
        <p:spPr>
          <a:xfrm>
            <a:off x="7195243" y="2966277"/>
            <a:ext cx="6096000" cy="1631216"/>
          </a:xfrm>
          <a:prstGeom prst="rect">
            <a:avLst/>
          </a:prstGeom>
        </p:spPr>
        <p:txBody>
          <a:bodyPr>
            <a:spAutoFit/>
          </a:bodyPr>
          <a:lstStyle/>
          <a:p>
            <a:r>
              <a:rPr lang="en-GB" sz="2000" dirty="0">
                <a:latin typeface="Kinetic Letters" panose="00000500000000000000" pitchFamily="50" charset="0"/>
              </a:rPr>
              <a:t>Can other people impact upon your online reputation?</a:t>
            </a:r>
          </a:p>
          <a:p>
            <a:r>
              <a:rPr lang="en-GB" sz="2000" dirty="0">
                <a:latin typeface="Kinetic Letters" panose="00000500000000000000" pitchFamily="50" charset="0"/>
              </a:rPr>
              <a:t>Does having a positive online reputation have benefits as a </a:t>
            </a:r>
          </a:p>
          <a:p>
            <a:pPr lvl="1"/>
            <a:r>
              <a:rPr lang="en-GB" sz="2000" dirty="0">
                <a:latin typeface="Kinetic Letters" panose="00000500000000000000" pitchFamily="50" charset="0"/>
              </a:rPr>
              <a:t>gamer</a:t>
            </a:r>
          </a:p>
          <a:p>
            <a:pPr lvl="1"/>
            <a:r>
              <a:rPr lang="en-GB" sz="2000" dirty="0">
                <a:latin typeface="Kinetic Letters" panose="00000500000000000000" pitchFamily="50" charset="0"/>
              </a:rPr>
              <a:t>vlogger</a:t>
            </a:r>
          </a:p>
          <a:p>
            <a:pPr lvl="1"/>
            <a:r>
              <a:rPr lang="en-GB" sz="2000" dirty="0">
                <a:latin typeface="Kinetic Letters" panose="00000500000000000000" pitchFamily="50" charset="0"/>
              </a:rPr>
              <a:t>friend</a:t>
            </a:r>
          </a:p>
        </p:txBody>
      </p:sp>
    </p:spTree>
    <p:extLst>
      <p:ext uri="{BB962C8B-B14F-4D97-AF65-F5344CB8AC3E}">
        <p14:creationId xmlns:p14="http://schemas.microsoft.com/office/powerpoint/2010/main" val="1074491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89478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8027"/>
            <a:ext cx="10515600" cy="1325563"/>
          </a:xfrm>
        </p:spPr>
        <p:txBody>
          <a:bodyPr/>
          <a:lstStyle/>
          <a:p>
            <a:r>
              <a:rPr lang="en-GB" dirty="0"/>
              <a:t>Online Reputation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58689" y="923278"/>
            <a:ext cx="11874622" cy="5841505"/>
          </a:xfrm>
        </p:spPr>
        <p:txBody>
          <a:bodyPr>
            <a:noAutofit/>
          </a:bodyPr>
          <a:lstStyle/>
          <a:p>
            <a:pPr marL="0" indent="0">
              <a:buNone/>
            </a:pPr>
            <a:r>
              <a:rPr lang="en-GB" dirty="0"/>
              <a:t>I can explain strategies anyone can use to protect their ‘digital personality’ and online reputation, including degrees of anonymity.</a:t>
            </a:r>
          </a:p>
          <a:p>
            <a:pPr marL="0" indent="0">
              <a:buNone/>
            </a:pPr>
            <a:r>
              <a:rPr lang="en-GB" sz="2400" b="1" u="sng" dirty="0">
                <a:solidFill>
                  <a:srgbClr val="FF0000"/>
                </a:solidFill>
              </a:rPr>
              <a:t>Questions To Ask</a:t>
            </a:r>
          </a:p>
          <a:p>
            <a:r>
              <a:rPr lang="en-GB" dirty="0"/>
              <a:t>What is a 'digital personality'?</a:t>
            </a:r>
          </a:p>
          <a:p>
            <a:r>
              <a:rPr lang="en-GB" dirty="0"/>
              <a:t>Why would someone want to be anonymous online?</a:t>
            </a:r>
          </a:p>
          <a:p>
            <a:r>
              <a:rPr lang="en-GB" dirty="0"/>
              <a:t>Should you use the same username for every online service (the name that other users will see)?</a:t>
            </a:r>
          </a:p>
          <a:p>
            <a:r>
              <a:rPr lang="en-GB" dirty="0"/>
              <a:t>If a message is encrypted, or set to disappear, does that protect it from anyone else seeing it?</a:t>
            </a:r>
          </a:p>
          <a:p>
            <a:r>
              <a:rPr lang="en-GB" dirty="0"/>
              <a:t>Does it matter if companies track what we do online?</a:t>
            </a:r>
          </a:p>
          <a:p>
            <a:pPr marL="0" indent="0">
              <a:buNone/>
            </a:pPr>
            <a:endParaRPr lang="en-GB" sz="2400" b="1" u="sng" dirty="0">
              <a:solidFill>
                <a:srgbClr val="FF0000"/>
              </a:solidFill>
            </a:endParaRP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987577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59442"/>
            <a:ext cx="10515600" cy="1325563"/>
          </a:xfrm>
        </p:spPr>
        <p:txBody>
          <a:bodyPr/>
          <a:lstStyle/>
          <a:p>
            <a:r>
              <a:rPr lang="en-GB" dirty="0"/>
              <a:t>Online Bullying</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052489"/>
            <a:ext cx="11809998" cy="5046470"/>
          </a:xfrm>
        </p:spPr>
        <p:txBody>
          <a:bodyPr>
            <a:normAutofit fontScale="92500" lnSpcReduction="10000"/>
          </a:bodyPr>
          <a:lstStyle/>
          <a:p>
            <a:pPr marL="0" indent="0">
              <a:buNone/>
            </a:pPr>
            <a:r>
              <a:rPr lang="en-GB" dirty="0"/>
              <a:t>I can describe how to capture bullying content as evidence (</a:t>
            </a:r>
            <a:r>
              <a:rPr lang="en-GB" dirty="0" err="1"/>
              <a:t>e.g</a:t>
            </a:r>
            <a:r>
              <a:rPr lang="en-GB" dirty="0"/>
              <a:t> screen-grab, URL, profile) to share with others who can help me.</a:t>
            </a:r>
            <a:br>
              <a:rPr lang="en-GB" dirty="0"/>
            </a:br>
            <a:r>
              <a:rPr lang="en-GB" b="1" dirty="0">
                <a:solidFill>
                  <a:srgbClr val="FF0000"/>
                </a:solidFill>
              </a:rPr>
              <a:t>Questions To Ask</a:t>
            </a:r>
          </a:p>
          <a:p>
            <a:r>
              <a:rPr lang="en-GB" dirty="0"/>
              <a:t>What is the first step I would take if I saw bullying online? </a:t>
            </a:r>
          </a:p>
          <a:p>
            <a:r>
              <a:rPr lang="en-GB" dirty="0"/>
              <a:t>How could I save the evidence of the bullying online?</a:t>
            </a:r>
          </a:p>
          <a:p>
            <a:r>
              <a:rPr lang="en-GB" dirty="0"/>
              <a:t>How could I screenshot on different technologies i.e. phone, tablet and computer?</a:t>
            </a:r>
          </a:p>
          <a:p>
            <a:r>
              <a:rPr lang="en-GB" dirty="0"/>
              <a:t>What should I not screenshot?</a:t>
            </a:r>
          </a:p>
          <a:p>
            <a:r>
              <a:rPr lang="en-GB" dirty="0"/>
              <a:t>Who would I show the screenshots to?</a:t>
            </a:r>
          </a:p>
          <a:p>
            <a:r>
              <a:rPr lang="en-GB" dirty="0"/>
              <a:t>What is the difference between blocking and muting someone online?  Why would you do one or the other?</a:t>
            </a:r>
          </a:p>
          <a:p>
            <a:r>
              <a:rPr lang="en-GB" dirty="0"/>
              <a:t>Would you know what to do if you were being bullied online? Who could you reach out to?</a:t>
            </a:r>
          </a:p>
          <a:p>
            <a:pPr marL="0" indent="0">
              <a:buNone/>
            </a:pPr>
            <a:endParaRPr lang="en-GB" dirty="0"/>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4241637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59442"/>
            <a:ext cx="10515600" cy="1325563"/>
          </a:xfrm>
        </p:spPr>
        <p:txBody>
          <a:bodyPr/>
          <a:lstStyle/>
          <a:p>
            <a:r>
              <a:rPr lang="en-GB" dirty="0"/>
              <a:t>Online Bullying</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052488"/>
            <a:ext cx="11809998" cy="5746069"/>
          </a:xfrm>
        </p:spPr>
        <p:txBody>
          <a:bodyPr>
            <a:normAutofit fontScale="70000" lnSpcReduction="20000"/>
          </a:bodyPr>
          <a:lstStyle/>
          <a:p>
            <a:pPr marL="0" indent="0">
              <a:buNone/>
            </a:pPr>
            <a:r>
              <a:rPr lang="en-GB" dirty="0"/>
              <a:t>I can explain how someone would report online bullying in different contexts.</a:t>
            </a:r>
          </a:p>
          <a:p>
            <a:pPr marL="0" indent="0">
              <a:buNone/>
            </a:pPr>
            <a:br>
              <a:rPr lang="en-GB" dirty="0"/>
            </a:br>
            <a:r>
              <a:rPr lang="en-GB" b="1" dirty="0">
                <a:solidFill>
                  <a:srgbClr val="FF0000"/>
                </a:solidFill>
              </a:rPr>
              <a:t>Questions To Ask</a:t>
            </a:r>
          </a:p>
          <a:p>
            <a:r>
              <a:rPr lang="en-GB" dirty="0"/>
              <a:t>If you thought someone online was behaving in a way that bullies or harms others, what would you do?</a:t>
            </a:r>
          </a:p>
          <a:p>
            <a:pPr lvl="1"/>
            <a:r>
              <a:rPr lang="en-GB" dirty="0"/>
              <a:t>How could you report it online?</a:t>
            </a:r>
          </a:p>
          <a:p>
            <a:pPr lvl="1"/>
            <a:r>
              <a:rPr lang="en-GB" dirty="0"/>
              <a:t>How could you report it offline? (e.g. ways to report in school, at home, etc.)</a:t>
            </a:r>
          </a:p>
          <a:p>
            <a:r>
              <a:rPr lang="en-GB" dirty="0"/>
              <a:t>What tools exist to tackle bullying or harmful behaviour…</a:t>
            </a:r>
          </a:p>
          <a:p>
            <a:pPr lvl="1"/>
            <a:r>
              <a:rPr lang="en-GB" dirty="0"/>
              <a:t>…in online games?</a:t>
            </a:r>
          </a:p>
          <a:p>
            <a:pPr lvl="1"/>
            <a:r>
              <a:rPr lang="en-GB" dirty="0"/>
              <a:t>…on social media?</a:t>
            </a:r>
          </a:p>
          <a:p>
            <a:pPr lvl="1"/>
            <a:r>
              <a:rPr lang="en-GB" dirty="0"/>
              <a:t>…on communication apps and sites?</a:t>
            </a:r>
          </a:p>
          <a:p>
            <a:pPr lvl="1"/>
            <a:r>
              <a:rPr lang="en-GB" dirty="0"/>
              <a:t>…on video sharing services?</a:t>
            </a:r>
          </a:p>
          <a:p>
            <a:r>
              <a:rPr lang="en-GB" dirty="0"/>
              <a:t>Do you think online reporting tools work?</a:t>
            </a:r>
          </a:p>
          <a:p>
            <a:pPr lvl="1"/>
            <a:r>
              <a:rPr lang="en-GB" dirty="0"/>
              <a:t>Why/why not?</a:t>
            </a:r>
          </a:p>
          <a:p>
            <a:pPr lvl="1"/>
            <a:r>
              <a:rPr lang="en-GB" dirty="0"/>
              <a:t>What steps could you take if you feel they aren’t working?</a:t>
            </a:r>
          </a:p>
          <a:p>
            <a:r>
              <a:rPr lang="en-GB" dirty="0"/>
              <a:t>Apart from reporting, how else could you intervene in a bullying or harmful situation online?</a:t>
            </a:r>
          </a:p>
          <a:p>
            <a:pPr lvl="1"/>
            <a:r>
              <a:rPr lang="en-GB" dirty="0"/>
              <a:t>Which strategies do you think might improve the situation, and why?</a:t>
            </a:r>
          </a:p>
          <a:p>
            <a:pPr lvl="1"/>
            <a:r>
              <a:rPr lang="en-GB" dirty="0"/>
              <a:t>Which strategies do you think might make the situation worse (for you or others), and why?</a:t>
            </a:r>
          </a:p>
          <a:p>
            <a:r>
              <a:rPr lang="en-GB" dirty="0"/>
              <a:t>Does challenging bullying/harmful behaviour (e.g. ‘calling it out’) work online? Why/why not?</a:t>
            </a:r>
          </a:p>
          <a:p>
            <a:r>
              <a:rPr lang="en-GB" dirty="0"/>
              <a:t>Where else can you find help and support if tools and strategies aren’t working for you?</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09010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593528"/>
          </a:xfrm>
        </p:spPr>
        <p:txBody>
          <a:bodyPr>
            <a:normAutofit/>
          </a:bodyPr>
          <a:lstStyle/>
          <a:p>
            <a:r>
              <a:rPr lang="en-GB" dirty="0"/>
              <a:t>I can explain how search engines work and how results are selected and ranked.</a:t>
            </a:r>
          </a:p>
          <a:p>
            <a:pPr marL="0" indent="0">
              <a:buNone/>
            </a:pPr>
            <a:br>
              <a:rPr lang="en-GB" dirty="0"/>
            </a:br>
            <a:r>
              <a:rPr lang="en-GB" b="1" dirty="0">
                <a:solidFill>
                  <a:srgbClr val="FF0000"/>
                </a:solidFill>
              </a:rPr>
              <a:t>Questions To Ask</a:t>
            </a:r>
          </a:p>
          <a:p>
            <a:r>
              <a:rPr lang="en-GB" dirty="0"/>
              <a:t>How does a search engine work?</a:t>
            </a:r>
          </a:p>
          <a:p>
            <a:r>
              <a:rPr lang="en-GB" dirty="0"/>
              <a:t>What rules does a search engine use, to decide what results come to the top of the list?</a:t>
            </a:r>
          </a:p>
          <a:p>
            <a:r>
              <a:rPr lang="en-GB" dirty="0"/>
              <a:t>Are you in control of what information and content you see online?</a:t>
            </a:r>
          </a:p>
          <a:p>
            <a:r>
              <a:rPr lang="en-GB" dirty="0"/>
              <a:t>What information about you is used to determine your search results?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436261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4351338"/>
          </a:xfrm>
        </p:spPr>
        <p:txBody>
          <a:bodyPr>
            <a:normAutofit/>
          </a:bodyPr>
          <a:lstStyle/>
          <a:p>
            <a:pPr marL="0" indent="0">
              <a:buNone/>
            </a:pPr>
            <a:r>
              <a:rPr lang="en-GB" dirty="0"/>
              <a:t>I can explain how to use search technologies effectively.</a:t>
            </a:r>
          </a:p>
          <a:p>
            <a:pPr marL="0" indent="0">
              <a:buNone/>
            </a:pPr>
            <a:br>
              <a:rPr lang="en-GB" dirty="0"/>
            </a:br>
            <a:r>
              <a:rPr lang="en-GB" b="1" dirty="0">
                <a:solidFill>
                  <a:srgbClr val="FF0000"/>
                </a:solidFill>
              </a:rPr>
              <a:t>Questions To Ask</a:t>
            </a:r>
          </a:p>
          <a:p>
            <a:r>
              <a:rPr lang="en-GB" dirty="0"/>
              <a:t>How does a search engine work?</a:t>
            </a:r>
          </a:p>
          <a:p>
            <a:r>
              <a:rPr lang="en-GB" dirty="0"/>
              <a:t>What rules does a search engine use, to decide what results come to the top of the list?</a:t>
            </a:r>
          </a:p>
          <a:p>
            <a:r>
              <a:rPr lang="en-GB" dirty="0"/>
              <a:t>Are you in control of what information and content you see online?</a:t>
            </a:r>
          </a:p>
          <a:p>
            <a:r>
              <a:rPr lang="en-GB" dirty="0"/>
              <a:t>What information about you is used to determine your search results?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408166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486858"/>
          </a:xfrm>
        </p:spPr>
        <p:txBody>
          <a:bodyPr>
            <a:normAutofit/>
          </a:bodyPr>
          <a:lstStyle/>
          <a:p>
            <a:r>
              <a:rPr lang="en-GB" dirty="0"/>
              <a:t>I can describe how some online information can be opinion and can offer examples.</a:t>
            </a:r>
          </a:p>
          <a:p>
            <a:pPr marL="0" indent="0">
              <a:buNone/>
            </a:pPr>
            <a:br>
              <a:rPr lang="en-GB" dirty="0"/>
            </a:br>
            <a:r>
              <a:rPr lang="en-GB" b="1" dirty="0">
                <a:solidFill>
                  <a:srgbClr val="FF0000"/>
                </a:solidFill>
              </a:rPr>
              <a:t>Questions To Ask</a:t>
            </a:r>
          </a:p>
          <a:p>
            <a:r>
              <a:rPr lang="en-GB" dirty="0"/>
              <a:t>What is the difference between opinion and fact?</a:t>
            </a:r>
          </a:p>
          <a:p>
            <a:r>
              <a:rPr lang="en-GB" dirty="0"/>
              <a:t>What techniques can we use to recognise opinion?</a:t>
            </a:r>
          </a:p>
          <a:p>
            <a:r>
              <a:rPr lang="en-GB" dirty="0"/>
              <a:t>What is bias? How does it affect what you understand as fact (vs opinion)? How does it affect what you say/do online?</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88028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4351338"/>
          </a:xfrm>
        </p:spPr>
        <p:txBody>
          <a:bodyPr>
            <a:normAutofit/>
          </a:bodyPr>
          <a:lstStyle/>
          <a:p>
            <a:r>
              <a:rPr lang="en-GB" dirty="0"/>
              <a:t>I can explain how and why some people may present ‘opinions’ as ‘facts’; why the popularity of an opinion or the personalities of those promoting it does not necessarily make it true, fair or perhaps even legal.</a:t>
            </a:r>
          </a:p>
          <a:p>
            <a:pPr marL="0" indent="0">
              <a:buNone/>
            </a:pPr>
            <a:br>
              <a:rPr lang="en-GB" dirty="0"/>
            </a:br>
            <a:r>
              <a:rPr lang="en-GB" b="1" dirty="0">
                <a:solidFill>
                  <a:srgbClr val="FF0000"/>
                </a:solidFill>
              </a:rPr>
              <a:t>Questions To Ask</a:t>
            </a:r>
          </a:p>
          <a:p>
            <a:r>
              <a:rPr lang="en-GB" dirty="0"/>
              <a:t>What is the difference between opinion and fact?</a:t>
            </a:r>
          </a:p>
          <a:p>
            <a:r>
              <a:rPr lang="en-GB" dirty="0"/>
              <a:t>What techniques can we use to recognise opinion?</a:t>
            </a:r>
          </a:p>
          <a:p>
            <a:r>
              <a:rPr lang="en-GB" dirty="0"/>
              <a:t>What is bias? How does it affect what you understand as fact (vs opinion)? How does it affect what you say/do online?</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2777340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6117172"/>
          </a:xfrm>
        </p:spPr>
        <p:txBody>
          <a:bodyPr>
            <a:normAutofit/>
          </a:bodyPr>
          <a:lstStyle/>
          <a:p>
            <a:r>
              <a:rPr lang="en-GB" dirty="0"/>
              <a:t>I can define the terms ‘influence’, ‘manipulation’ and ‘persuasion’ and explain how someone might encounter these online (e.g. advertising and ‘ad targeting’ and targeting for fake news).</a:t>
            </a:r>
            <a:br>
              <a:rPr lang="en-GB" sz="2000" dirty="0"/>
            </a:br>
            <a:endParaRPr lang="en-GB" sz="2000" dirty="0"/>
          </a:p>
          <a:p>
            <a:pPr marL="0" indent="0">
              <a:buNone/>
            </a:pPr>
            <a:r>
              <a:rPr lang="en-GB" sz="2000" b="1" dirty="0">
                <a:solidFill>
                  <a:srgbClr val="FF0000"/>
                </a:solidFill>
              </a:rPr>
              <a:t>Questions To Ask</a:t>
            </a:r>
          </a:p>
          <a:p>
            <a:r>
              <a:rPr lang="en-GB" dirty="0"/>
              <a:t>What is the difference between opinion and fact?</a:t>
            </a:r>
          </a:p>
          <a:p>
            <a:r>
              <a:rPr lang="en-GB" dirty="0"/>
              <a:t>What techniques can we use to recognise opinion?</a:t>
            </a:r>
          </a:p>
          <a:p>
            <a:r>
              <a:rPr lang="en-GB" dirty="0"/>
              <a:t>What is bias? How does it affect what you understand as fact (vs opinion)? How does it affect what you say/do online?</a:t>
            </a:r>
          </a:p>
          <a:p>
            <a:pPr marL="0" indent="0">
              <a:buNone/>
            </a:pPr>
            <a:endParaRPr lang="en-GB" b="1" dirty="0">
              <a:solidFill>
                <a:srgbClr val="FF0000"/>
              </a:solidFill>
            </a:endParaRP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890214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4351338"/>
          </a:xfrm>
        </p:spPr>
        <p:txBody>
          <a:bodyPr>
            <a:normAutofit fontScale="77500" lnSpcReduction="20000"/>
          </a:bodyPr>
          <a:lstStyle/>
          <a:p>
            <a:r>
              <a:rPr lang="en-GB" dirty="0"/>
              <a:t>I understand the concept of persuasive design and how it can be used to influences peoples’ choices.</a:t>
            </a:r>
            <a:br>
              <a:rPr lang="en-GB" dirty="0"/>
            </a:br>
            <a:br>
              <a:rPr lang="en-GB" dirty="0"/>
            </a:br>
            <a:r>
              <a:rPr lang="en-GB" b="1" dirty="0">
                <a:solidFill>
                  <a:srgbClr val="FF0000"/>
                </a:solidFill>
              </a:rPr>
              <a:t>Questions To Ask</a:t>
            </a:r>
          </a:p>
          <a:p>
            <a:r>
              <a:rPr lang="en-GB" dirty="0"/>
              <a:t>What is persuasive design?</a:t>
            </a:r>
          </a:p>
          <a:p>
            <a:r>
              <a:rPr lang="en-GB" dirty="0"/>
              <a:t>Do we think the way something is designed could influence someone's behaviour?</a:t>
            </a:r>
          </a:p>
          <a:p>
            <a:r>
              <a:rPr lang="en-GB" dirty="0"/>
              <a:t>Can you think of any offline examples of persuasive design?</a:t>
            </a:r>
          </a:p>
          <a:p>
            <a:r>
              <a:rPr lang="en-GB" dirty="0"/>
              <a:t>Why might companies/people making apps want to use persuasive design?</a:t>
            </a:r>
          </a:p>
          <a:p>
            <a:r>
              <a:rPr lang="en-GB" dirty="0"/>
              <a:t>Is it always obvious when something is trying to influence our behaviour?</a:t>
            </a:r>
          </a:p>
          <a:p>
            <a:pPr lvl="1"/>
            <a:r>
              <a:rPr lang="en-GB" dirty="0"/>
              <a:t>Why/Why not?</a:t>
            </a:r>
          </a:p>
          <a:p>
            <a:r>
              <a:rPr lang="en-GB" dirty="0"/>
              <a:t>What impact could persuasive design have on our online activity?</a:t>
            </a:r>
          </a:p>
          <a:p>
            <a:r>
              <a:rPr lang="en-GB" dirty="0"/>
              <a:t>Do you think there is a link between persuasive design and how much time we spend online or using apps?</a:t>
            </a:r>
          </a:p>
          <a:p>
            <a:r>
              <a:rPr lang="en-GB" dirty="0"/>
              <a:t>How could we limit how much time we spend online?</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226240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379FB-7B35-4427-ADA9-7F40239583C8}"/>
              </a:ext>
            </a:extLst>
          </p:cNvPr>
          <p:cNvSpPr>
            <a:spLocks noGrp="1"/>
          </p:cNvSpPr>
          <p:nvPr>
            <p:ph type="title"/>
          </p:nvPr>
        </p:nvSpPr>
        <p:spPr/>
        <p:txBody>
          <a:bodyPr/>
          <a:lstStyle/>
          <a:p>
            <a:r>
              <a:rPr lang="en-GB" dirty="0"/>
              <a:t>YEAR 6</a:t>
            </a:r>
          </a:p>
        </p:txBody>
      </p:sp>
      <p:sp>
        <p:nvSpPr>
          <p:cNvPr id="3" name="Content Placeholder 2">
            <a:extLst>
              <a:ext uri="{FF2B5EF4-FFF2-40B4-BE49-F238E27FC236}">
                <a16:creationId xmlns:a16="http://schemas.microsoft.com/office/drawing/2014/main" id="{A629FECA-24B5-4E8D-8D78-10D6496ED1DB}"/>
              </a:ext>
            </a:extLst>
          </p:cNvPr>
          <p:cNvSpPr>
            <a:spLocks noGrp="1"/>
          </p:cNvSpPr>
          <p:nvPr>
            <p:ph idx="1"/>
          </p:nvPr>
        </p:nvSpPr>
        <p:spPr/>
        <p:txBody>
          <a:bodyPr/>
          <a:lstStyle/>
          <a:p>
            <a:r>
              <a:rPr lang="en-GB" dirty="0"/>
              <a:t>For further resources to enrich these topics please log in to Project Evolve and follow the link below. Full lesson plans are available which are resourced as well.</a:t>
            </a:r>
          </a:p>
          <a:p>
            <a:endParaRPr lang="en-GB" dirty="0"/>
          </a:p>
          <a:p>
            <a:r>
              <a:rPr lang="en-GB" dirty="0">
                <a:hlinkClick r:id="rId2"/>
              </a:rPr>
              <a:t>https://projectevolve.co.uk/toolkit/resources/years/6/</a:t>
            </a:r>
            <a:endParaRPr lang="en-GB" dirty="0"/>
          </a:p>
          <a:p>
            <a:endParaRPr lang="en-GB" dirty="0"/>
          </a:p>
        </p:txBody>
      </p:sp>
    </p:spTree>
    <p:extLst>
      <p:ext uri="{BB962C8B-B14F-4D97-AF65-F5344CB8AC3E}">
        <p14:creationId xmlns:p14="http://schemas.microsoft.com/office/powerpoint/2010/main" val="1859968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722116"/>
          </a:xfrm>
        </p:spPr>
        <p:txBody>
          <a:bodyPr>
            <a:normAutofit/>
          </a:bodyPr>
          <a:lstStyle/>
          <a:p>
            <a:pPr marL="0" indent="0">
              <a:buNone/>
            </a:pPr>
            <a:r>
              <a:rPr lang="en-GB" dirty="0"/>
              <a:t>I can demonstrate how to analyse and evaluate the validity of ‘facts’ and information and I can explain why using these strategies are important.</a:t>
            </a:r>
          </a:p>
          <a:p>
            <a:pPr marL="0" indent="0">
              <a:buNone/>
            </a:pPr>
            <a:r>
              <a:rPr lang="en-GB" b="1" dirty="0">
                <a:solidFill>
                  <a:srgbClr val="FF0000"/>
                </a:solidFill>
              </a:rPr>
              <a:t>Questions To Ask</a:t>
            </a:r>
          </a:p>
          <a:p>
            <a:r>
              <a:rPr lang="en-GB" dirty="0"/>
              <a:t>How do we know if a 'fact' is true?</a:t>
            </a:r>
          </a:p>
          <a:p>
            <a:r>
              <a:rPr lang="en-GB" dirty="0"/>
              <a:t>What is evidence?</a:t>
            </a:r>
          </a:p>
          <a:p>
            <a:r>
              <a:rPr lang="en-GB" dirty="0"/>
              <a:t>How do you know if evidence is valid?</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7824045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722116"/>
          </a:xfrm>
        </p:spPr>
        <p:txBody>
          <a:bodyPr>
            <a:normAutofit/>
          </a:bodyPr>
          <a:lstStyle/>
          <a:p>
            <a:pPr marL="0" indent="0">
              <a:buNone/>
            </a:pPr>
            <a:r>
              <a:rPr lang="en-GB" dirty="0"/>
              <a:t>I can explain how companies and news providers target people with online news stories they are more likely to engage with and how to recognise this.</a:t>
            </a:r>
          </a:p>
          <a:p>
            <a:pPr marL="0" indent="0">
              <a:buNone/>
            </a:pPr>
            <a:r>
              <a:rPr lang="en-GB" b="1" dirty="0">
                <a:solidFill>
                  <a:srgbClr val="FF0000"/>
                </a:solidFill>
              </a:rPr>
              <a:t>Questions To Ask</a:t>
            </a:r>
          </a:p>
          <a:p>
            <a:r>
              <a:rPr lang="en-GB" dirty="0"/>
              <a:t>How do we know if a 'fact' is true?</a:t>
            </a:r>
          </a:p>
          <a:p>
            <a:r>
              <a:rPr lang="en-GB" dirty="0"/>
              <a:t>What is evidence?</a:t>
            </a:r>
          </a:p>
          <a:p>
            <a:r>
              <a:rPr lang="en-GB" dirty="0"/>
              <a:t>How do you know if evidence is valid?</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2195791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722116"/>
          </a:xfrm>
        </p:spPr>
        <p:txBody>
          <a:bodyPr>
            <a:normAutofit lnSpcReduction="10000"/>
          </a:bodyPr>
          <a:lstStyle/>
          <a:p>
            <a:pPr marL="0" indent="0">
              <a:buNone/>
            </a:pPr>
            <a:r>
              <a:rPr lang="en-GB" dirty="0"/>
              <a:t>I can describe the difference between online misinformation and dis-information</a:t>
            </a:r>
          </a:p>
          <a:p>
            <a:pPr marL="0" indent="0">
              <a:buNone/>
            </a:pPr>
            <a:r>
              <a:rPr lang="en-GB" b="1" dirty="0">
                <a:solidFill>
                  <a:srgbClr val="FF0000"/>
                </a:solidFill>
              </a:rPr>
              <a:t>Questions To Ask</a:t>
            </a:r>
          </a:p>
          <a:p>
            <a:r>
              <a:rPr lang="en-GB" dirty="0"/>
              <a:t>If something is popular online, does it mean it must be true? Why/Why not?</a:t>
            </a:r>
          </a:p>
          <a:p>
            <a:r>
              <a:rPr lang="en-GB" dirty="0"/>
              <a:t>If something is popular online, does it mean it must be false?</a:t>
            </a:r>
          </a:p>
          <a:p>
            <a:pPr lvl="1"/>
            <a:r>
              <a:rPr lang="en-GB" dirty="0"/>
              <a:t>Why/Why not?</a:t>
            </a:r>
          </a:p>
          <a:p>
            <a:r>
              <a:rPr lang="en-GB" dirty="0"/>
              <a:t>Who creates the information we may see online?</a:t>
            </a:r>
          </a:p>
          <a:p>
            <a:r>
              <a:rPr lang="en-GB" dirty="0"/>
              <a:t>Can we think of any examples of inaccurate or untrue information being shared online?</a:t>
            </a:r>
          </a:p>
          <a:p>
            <a:r>
              <a:rPr lang="en-GB" dirty="0"/>
              <a:t>What reasons could someone have for sharing information that is inaccurate or untrue?</a:t>
            </a:r>
          </a:p>
          <a:p>
            <a:r>
              <a:rPr lang="en-GB" dirty="0"/>
              <a:t>What is the difference between mis-information and dis-information?</a:t>
            </a:r>
          </a:p>
          <a:p>
            <a:r>
              <a:rPr lang="en-GB" dirty="0"/>
              <a:t>If lots of people share inaccurate or untrue information, what could happen?</a:t>
            </a:r>
          </a:p>
          <a:p>
            <a:r>
              <a:rPr lang="en-GB" dirty="0"/>
              <a:t>How could we help to prevent the sharing of inaccurate or untrue information?</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4609009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722116"/>
          </a:xfrm>
        </p:spPr>
        <p:txBody>
          <a:bodyPr>
            <a:normAutofit fontScale="85000" lnSpcReduction="10000"/>
          </a:bodyPr>
          <a:lstStyle/>
          <a:p>
            <a:pPr marL="0" indent="0">
              <a:buNone/>
            </a:pPr>
            <a:r>
              <a:rPr lang="en-GB" dirty="0"/>
              <a:t>I can explain why information that is on a large number of sites may still be inaccurate or untrue. I can assess how this might happen (e.g. the sharing of misinformation or disinformation).</a:t>
            </a:r>
          </a:p>
          <a:p>
            <a:pPr marL="0" indent="0">
              <a:buNone/>
            </a:pPr>
            <a:r>
              <a:rPr lang="en-GB" b="1" dirty="0">
                <a:solidFill>
                  <a:srgbClr val="FF0000"/>
                </a:solidFill>
              </a:rPr>
              <a:t>Questions To Ask</a:t>
            </a:r>
          </a:p>
          <a:p>
            <a:r>
              <a:rPr lang="en-GB" dirty="0"/>
              <a:t>If something is popular online, does it mean it must be true?</a:t>
            </a:r>
          </a:p>
          <a:p>
            <a:pPr lvl="1"/>
            <a:r>
              <a:rPr lang="en-GB" dirty="0"/>
              <a:t>Why/Why not?</a:t>
            </a:r>
          </a:p>
          <a:p>
            <a:r>
              <a:rPr lang="en-GB" dirty="0"/>
              <a:t>If something is popular online, does it mean it must be false?</a:t>
            </a:r>
          </a:p>
          <a:p>
            <a:pPr lvl="1"/>
            <a:r>
              <a:rPr lang="en-GB" dirty="0"/>
              <a:t>Why/Why not?</a:t>
            </a:r>
          </a:p>
          <a:p>
            <a:r>
              <a:rPr lang="en-GB" dirty="0"/>
              <a:t>Who creates the information we may see online?</a:t>
            </a:r>
          </a:p>
          <a:p>
            <a:r>
              <a:rPr lang="en-GB" dirty="0"/>
              <a:t>Can we think of any examples of inaccurate or untrue information being shared online?</a:t>
            </a:r>
          </a:p>
          <a:p>
            <a:r>
              <a:rPr lang="en-GB" dirty="0"/>
              <a:t>What reasons could someone have for sharing information that is inaccurate or untrue?</a:t>
            </a:r>
          </a:p>
          <a:p>
            <a:r>
              <a:rPr lang="en-GB" dirty="0"/>
              <a:t>What is the difference between mis-information and dis-information?</a:t>
            </a:r>
          </a:p>
          <a:p>
            <a:r>
              <a:rPr lang="en-GB" dirty="0"/>
              <a:t>If lots of people share inaccurate or untrue information, what could happen?</a:t>
            </a:r>
          </a:p>
          <a:p>
            <a:r>
              <a:rPr lang="en-GB" dirty="0"/>
              <a:t>How could we help to prevent the sharing of inaccurate or untrue information?</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23358498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722116"/>
          </a:xfrm>
        </p:spPr>
        <p:txBody>
          <a:bodyPr>
            <a:normAutofit/>
          </a:bodyPr>
          <a:lstStyle/>
          <a:p>
            <a:pPr marL="0" indent="0">
              <a:buNone/>
            </a:pPr>
            <a:r>
              <a:rPr lang="en-GB" dirty="0"/>
              <a:t>I can identify, flag and report inappropriate content.</a:t>
            </a:r>
          </a:p>
          <a:p>
            <a:pPr marL="0" indent="0">
              <a:buNone/>
            </a:pPr>
            <a:r>
              <a:rPr lang="en-GB" b="1" dirty="0">
                <a:solidFill>
                  <a:srgbClr val="FF0000"/>
                </a:solidFill>
              </a:rPr>
              <a:t>Questions To Ask</a:t>
            </a:r>
          </a:p>
          <a:p>
            <a:r>
              <a:rPr lang="en-GB" b="1" dirty="0"/>
              <a:t>What is harmful content?</a:t>
            </a:r>
            <a:endParaRPr lang="en-GB" dirty="0"/>
          </a:p>
          <a:p>
            <a:r>
              <a:rPr lang="en-GB" b="1" dirty="0"/>
              <a:t>What is illegal content?</a:t>
            </a:r>
            <a:endParaRPr lang="en-GB" dirty="0"/>
          </a:p>
          <a:p>
            <a:r>
              <a:rPr lang="en-GB" b="1" dirty="0"/>
              <a:t>Is all harmful content illegal? Why not?</a:t>
            </a:r>
            <a:endParaRPr lang="en-GB" dirty="0"/>
          </a:p>
          <a:p>
            <a:r>
              <a:rPr lang="en-GB" b="1" dirty="0"/>
              <a:t>Are there laws that govern illegal online content?</a:t>
            </a:r>
            <a:endParaRPr lang="en-GB" dirty="0"/>
          </a:p>
          <a:p>
            <a:r>
              <a:rPr lang="en-GB" b="1" dirty="0"/>
              <a:t>What laws may apply to different types of illegal content?</a:t>
            </a:r>
            <a:endParaRPr lang="en-GB" dirty="0"/>
          </a:p>
          <a:p>
            <a:r>
              <a:rPr lang="en-GB" b="1" dirty="0"/>
              <a:t>Can we report content we believe may be illegal on: a. websites b. social media?</a:t>
            </a:r>
            <a:endParaRPr lang="en-GB" dirty="0"/>
          </a:p>
          <a:p>
            <a:r>
              <a:rPr lang="en-GB" b="1" dirty="0"/>
              <a:t>If we have tried to report something on social media but have been unsuccessful, are there other options available to us?</a:t>
            </a:r>
            <a:endParaRPr lang="en-GB" dirty="0"/>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676123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9EB1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101353" y="0"/>
            <a:ext cx="10515600" cy="1325563"/>
          </a:xfrm>
        </p:spPr>
        <p:txBody>
          <a:bodyPr/>
          <a:lstStyle/>
          <a:p>
            <a:r>
              <a:rPr lang="en-GB" dirty="0"/>
              <a:t>Health, Wellbeing and lifestyle</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86431" y="1065320"/>
            <a:ext cx="11167369" cy="5111643"/>
          </a:xfrm>
        </p:spPr>
        <p:txBody>
          <a:bodyPr>
            <a:normAutofit fontScale="47500" lnSpcReduction="20000"/>
          </a:bodyPr>
          <a:lstStyle/>
          <a:p>
            <a:pPr marL="0" indent="0">
              <a:buNone/>
            </a:pPr>
            <a:r>
              <a:rPr lang="en-GB" dirty="0"/>
              <a:t>I can describe common systems that regulate age-related content (e.g. PEGI, BBFC, parental warnings) and describe their purpose.</a:t>
            </a:r>
          </a:p>
          <a:p>
            <a:pPr marL="0" indent="0">
              <a:buNone/>
            </a:pPr>
            <a:endParaRPr lang="en-GB" b="1" u="sng" dirty="0">
              <a:solidFill>
                <a:srgbClr val="FF0000"/>
              </a:solidFill>
            </a:endParaRPr>
          </a:p>
          <a:p>
            <a:pPr marL="0" indent="0">
              <a:buNone/>
            </a:pPr>
            <a:r>
              <a:rPr lang="en-GB" b="1" u="sng" dirty="0">
                <a:solidFill>
                  <a:srgbClr val="FF0000"/>
                </a:solidFill>
              </a:rPr>
              <a:t>Questions To Ask</a:t>
            </a:r>
          </a:p>
          <a:p>
            <a:r>
              <a:rPr lang="en-GB" dirty="0"/>
              <a:t>Is everything we watch/play/use online suitable for everyone?</a:t>
            </a:r>
          </a:p>
          <a:p>
            <a:r>
              <a:rPr lang="en-GB" dirty="0"/>
              <a:t>What type of things might be suitable for...an under 5, someone your age, a teenager, someone over 16, an adult?</a:t>
            </a:r>
          </a:p>
          <a:p>
            <a:r>
              <a:rPr lang="en-GB" dirty="0"/>
              <a:t>How do we know what might/might not be suitable?</a:t>
            </a:r>
          </a:p>
          <a:p>
            <a:r>
              <a:rPr lang="en-GB" dirty="0"/>
              <a:t>BBFC - what do these symbols mean? What kind of things might be in a film/show/video clip classified as U/PG/12a/12/15/18?</a:t>
            </a:r>
          </a:p>
          <a:p>
            <a:r>
              <a:rPr lang="en-GB" dirty="0"/>
              <a:t>Music - what does ‘[explicit]/parental advisory explicit content’ mean?</a:t>
            </a:r>
          </a:p>
          <a:p>
            <a:r>
              <a:rPr lang="en-GB" dirty="0"/>
              <a:t>Why is this shown?</a:t>
            </a:r>
          </a:p>
          <a:p>
            <a:r>
              <a:rPr lang="en-GB" dirty="0"/>
              <a:t>PEGI - what do the age ratings mean? What do the content symbols mean?</a:t>
            </a:r>
          </a:p>
          <a:p>
            <a:r>
              <a:rPr lang="en-GB" dirty="0"/>
              <a:t>Is it legal/illegal for someone under age to use/view content for older ages?</a:t>
            </a:r>
          </a:p>
          <a:p>
            <a:r>
              <a:rPr lang="en-GB" dirty="0"/>
              <a:t>Who is responsible?</a:t>
            </a:r>
          </a:p>
          <a:p>
            <a:r>
              <a:rPr lang="en-GB" dirty="0"/>
              <a:t>Why do we have these regulations - what do we want them to do?</a:t>
            </a:r>
          </a:p>
          <a:p>
            <a:r>
              <a:rPr lang="en-GB" dirty="0"/>
              <a:t>How might content for an older age group affect a younger child?</a:t>
            </a:r>
          </a:p>
          <a:p>
            <a:r>
              <a:rPr lang="en-GB" dirty="0"/>
              <a:t>Is there more content out there for adults than for children/everyone? (E.g. games - only 19.8% rated 16 or 18 - PEGI 2016)</a:t>
            </a:r>
          </a:p>
          <a:p>
            <a:r>
              <a:rPr lang="en-GB" dirty="0"/>
              <a:t>Why might a child your age want to try/use content aimed at an older age group?</a:t>
            </a:r>
          </a:p>
          <a:p>
            <a:r>
              <a:rPr lang="en-GB" dirty="0"/>
              <a:t>What could you do to help you see/play/use the things that are right for you online?</a:t>
            </a:r>
          </a:p>
          <a:p>
            <a:r>
              <a:rPr lang="en-GB" dirty="0"/>
              <a:t>What could others (parents/carers, companies, etc.) do to help you see/play/use the things that are right for you online?</a:t>
            </a:r>
          </a:p>
        </p:txBody>
      </p:sp>
    </p:spTree>
    <p:extLst>
      <p:ext uri="{BB962C8B-B14F-4D97-AF65-F5344CB8AC3E}">
        <p14:creationId xmlns:p14="http://schemas.microsoft.com/office/powerpoint/2010/main" val="3008805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9EB1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101353" y="0"/>
            <a:ext cx="10515600" cy="1325563"/>
          </a:xfrm>
        </p:spPr>
        <p:txBody>
          <a:bodyPr/>
          <a:lstStyle/>
          <a:p>
            <a:r>
              <a:rPr lang="en-GB" dirty="0"/>
              <a:t>Health, Wellbeing and lifestyle</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86431" y="1065320"/>
            <a:ext cx="11167369" cy="5690587"/>
          </a:xfrm>
        </p:spPr>
        <p:txBody>
          <a:bodyPr>
            <a:normAutofit/>
          </a:bodyPr>
          <a:lstStyle/>
          <a:p>
            <a:pPr marL="0" indent="0">
              <a:buNone/>
            </a:pPr>
            <a:r>
              <a:rPr lang="en-GB" dirty="0"/>
              <a:t>I recognise and can discuss the pressures that technology can place on someone and how / when they could manage this.</a:t>
            </a:r>
          </a:p>
          <a:p>
            <a:pPr marL="0" indent="0">
              <a:buNone/>
            </a:pPr>
            <a:br>
              <a:rPr lang="en-GB" dirty="0"/>
            </a:br>
            <a:r>
              <a:rPr lang="en-GB" b="1" u="sng" dirty="0">
                <a:solidFill>
                  <a:srgbClr val="FF0000"/>
                </a:solidFill>
              </a:rPr>
              <a:t>Questions To Ask</a:t>
            </a:r>
          </a:p>
          <a:p>
            <a:r>
              <a:rPr lang="en-GB" dirty="0"/>
              <a:t>How much time do you spend online in one day? In a week?</a:t>
            </a:r>
          </a:p>
          <a:p>
            <a:r>
              <a:rPr lang="en-GB" dirty="0"/>
              <a:t>What is a healthy ‘digital’ balance?</a:t>
            </a:r>
          </a:p>
          <a:p>
            <a:r>
              <a:rPr lang="en-GB" dirty="0"/>
              <a:t>Do you think that people can be pressured into behaving differently online than offline?</a:t>
            </a:r>
          </a:p>
          <a:p>
            <a:r>
              <a:rPr lang="en-GB" dirty="0"/>
              <a:t>How can you balance your online life?</a:t>
            </a:r>
          </a:p>
          <a:p>
            <a:r>
              <a:rPr lang="en-GB" dirty="0"/>
              <a:t>Can your online experience ever stop being ‘fun and enjoyable’?</a:t>
            </a:r>
          </a:p>
          <a:p>
            <a:pPr marL="0" indent="0">
              <a:buNone/>
            </a:pPr>
            <a:endParaRPr lang="en-GB" b="1" u="sng" dirty="0">
              <a:solidFill>
                <a:srgbClr val="FF0000"/>
              </a:solidFill>
            </a:endParaRPr>
          </a:p>
        </p:txBody>
      </p:sp>
    </p:spTree>
    <p:extLst>
      <p:ext uri="{BB962C8B-B14F-4D97-AF65-F5344CB8AC3E}">
        <p14:creationId xmlns:p14="http://schemas.microsoft.com/office/powerpoint/2010/main" val="2506981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9EB1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101353" y="0"/>
            <a:ext cx="10515600" cy="1325563"/>
          </a:xfrm>
        </p:spPr>
        <p:txBody>
          <a:bodyPr/>
          <a:lstStyle/>
          <a:p>
            <a:r>
              <a:rPr lang="en-GB" dirty="0"/>
              <a:t>Health, Wellbeing and lifestyle</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86431" y="1065320"/>
            <a:ext cx="11167369" cy="5690587"/>
          </a:xfrm>
        </p:spPr>
        <p:txBody>
          <a:bodyPr>
            <a:normAutofit fontScale="70000" lnSpcReduction="20000"/>
          </a:bodyPr>
          <a:lstStyle/>
          <a:p>
            <a:pPr marL="0" indent="0">
              <a:buNone/>
            </a:pPr>
            <a:r>
              <a:rPr lang="en-GB" dirty="0"/>
              <a:t>I can recognise features of persuasive design and how they are used to keep users engaged (current and future use).</a:t>
            </a:r>
          </a:p>
          <a:p>
            <a:pPr marL="0" indent="0">
              <a:buNone/>
            </a:pPr>
            <a:br>
              <a:rPr lang="en-GB" dirty="0"/>
            </a:br>
            <a:r>
              <a:rPr lang="en-GB" b="1" u="sng" dirty="0">
                <a:solidFill>
                  <a:srgbClr val="FF0000"/>
                </a:solidFill>
              </a:rPr>
              <a:t>Questions To Ask</a:t>
            </a:r>
          </a:p>
          <a:p>
            <a:r>
              <a:rPr lang="en-GB" dirty="0"/>
              <a:t>Do you always have a choice in what you do/see online?</a:t>
            </a:r>
          </a:p>
          <a:p>
            <a:pPr lvl="1"/>
            <a:r>
              <a:rPr lang="en-GB" dirty="0"/>
              <a:t>Why/why not?</a:t>
            </a:r>
          </a:p>
          <a:p>
            <a:r>
              <a:rPr lang="en-GB" dirty="0"/>
              <a:t>Has a decision ever been made for you about what to do next online?</a:t>
            </a:r>
          </a:p>
          <a:p>
            <a:pPr lvl="1"/>
            <a:r>
              <a:rPr lang="en-GB" dirty="0"/>
              <a:t>If so, where and what? (e.g. when watching videos, when playing a game, etc.)</a:t>
            </a:r>
          </a:p>
          <a:p>
            <a:pPr lvl="1"/>
            <a:r>
              <a:rPr lang="en-GB" dirty="0"/>
              <a:t>Was this helpful? Why/why not?</a:t>
            </a:r>
          </a:p>
          <a:p>
            <a:r>
              <a:rPr lang="en-GB" dirty="0"/>
              <a:t>Have you ever seen something online that never ends?</a:t>
            </a:r>
          </a:p>
          <a:p>
            <a:r>
              <a:rPr lang="en-GB" dirty="0"/>
              <a:t>Why do you think apps and sites do things for us sometimes or encourage us to spend longer on them?</a:t>
            </a:r>
          </a:p>
          <a:p>
            <a:r>
              <a:rPr lang="en-GB" dirty="0"/>
              <a:t>Have you ever found it tricky to stop doing something online?</a:t>
            </a:r>
          </a:p>
          <a:p>
            <a:pPr lvl="1"/>
            <a:r>
              <a:rPr lang="en-GB" dirty="0"/>
              <a:t>Why/why not?</a:t>
            </a:r>
          </a:p>
          <a:p>
            <a:r>
              <a:rPr lang="en-GB" dirty="0"/>
              <a:t>What do you think persuasive design is?</a:t>
            </a:r>
          </a:p>
          <a:p>
            <a:r>
              <a:rPr lang="en-GB" dirty="0"/>
              <a:t>What do you think a nudge technique is?</a:t>
            </a:r>
          </a:p>
          <a:p>
            <a:r>
              <a:rPr lang="en-GB" dirty="0"/>
              <a:t>What could you do to reduce the effect that persuasive design techniques can have on you?</a:t>
            </a:r>
          </a:p>
          <a:p>
            <a:pPr lvl="1"/>
            <a:r>
              <a:rPr lang="en-GB" dirty="0"/>
              <a:t>Technical strategies? (Using tech features to help you get a better balance)</a:t>
            </a:r>
          </a:p>
          <a:p>
            <a:pPr lvl="1"/>
            <a:r>
              <a:rPr lang="en-GB" dirty="0"/>
              <a:t>Behaviour strategies? (Making conscious changes to your habits and behaviour)</a:t>
            </a:r>
          </a:p>
          <a:p>
            <a:pPr marL="0" indent="0">
              <a:buNone/>
            </a:pPr>
            <a:endParaRPr lang="en-GB" b="1" u="sng" dirty="0">
              <a:solidFill>
                <a:srgbClr val="FF0000"/>
              </a:solidFill>
            </a:endParaRPr>
          </a:p>
        </p:txBody>
      </p:sp>
    </p:spTree>
    <p:extLst>
      <p:ext uri="{BB962C8B-B14F-4D97-AF65-F5344CB8AC3E}">
        <p14:creationId xmlns:p14="http://schemas.microsoft.com/office/powerpoint/2010/main" val="20329367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9EB1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101353" y="0"/>
            <a:ext cx="10515600" cy="1325563"/>
          </a:xfrm>
        </p:spPr>
        <p:txBody>
          <a:bodyPr/>
          <a:lstStyle/>
          <a:p>
            <a:r>
              <a:rPr lang="en-GB" dirty="0"/>
              <a:t>Health, Wellbeing and lifestyle</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86431" y="1065320"/>
            <a:ext cx="11167369" cy="5690587"/>
          </a:xfrm>
        </p:spPr>
        <p:txBody>
          <a:bodyPr>
            <a:normAutofit fontScale="92500" lnSpcReduction="10000"/>
          </a:bodyPr>
          <a:lstStyle/>
          <a:p>
            <a:pPr marL="0" indent="0">
              <a:buNone/>
            </a:pPr>
            <a:r>
              <a:rPr lang="en-GB" dirty="0"/>
              <a:t>I can assess and action different strategies to limit the impact of technology on health (e.g. night-shift mode, regular breaks, correct posture, sleep, diet and exercise).</a:t>
            </a:r>
            <a:br>
              <a:rPr lang="en-GB" dirty="0"/>
            </a:br>
            <a:r>
              <a:rPr lang="en-GB" b="1" u="sng" dirty="0">
                <a:solidFill>
                  <a:srgbClr val="FF0000"/>
                </a:solidFill>
              </a:rPr>
              <a:t>Questions To Ask</a:t>
            </a:r>
          </a:p>
          <a:p>
            <a:r>
              <a:rPr lang="en-GB" dirty="0"/>
              <a:t>What do you understand by the term ‘consequences’?</a:t>
            </a:r>
          </a:p>
          <a:p>
            <a:r>
              <a:rPr lang="en-GB" dirty="0"/>
              <a:t>How does this apply when playing games?</a:t>
            </a:r>
          </a:p>
          <a:p>
            <a:r>
              <a:rPr lang="en-GB" dirty="0"/>
              <a:t>What are in-app purchases?</a:t>
            </a:r>
          </a:p>
          <a:p>
            <a:r>
              <a:rPr lang="en-GB" dirty="0"/>
              <a:t>What ways do you know to pay for in-app purchases?</a:t>
            </a:r>
          </a:p>
          <a:p>
            <a:r>
              <a:rPr lang="en-GB" dirty="0"/>
              <a:t>What are loot boxes?</a:t>
            </a:r>
          </a:p>
          <a:p>
            <a:r>
              <a:rPr lang="en-GB" dirty="0"/>
              <a:t>What is positive about in-app purchases and loot boxes?</a:t>
            </a:r>
          </a:p>
          <a:p>
            <a:r>
              <a:rPr lang="en-GB" dirty="0"/>
              <a:t>What is negative about in-app purchases and loot boxes?</a:t>
            </a:r>
          </a:p>
          <a:p>
            <a:r>
              <a:rPr lang="en-GB" dirty="0"/>
              <a:t>What advice would you give to someone thinking of buying a loot box or in-app purchases?</a:t>
            </a:r>
          </a:p>
          <a:p>
            <a:r>
              <a:rPr lang="en-GB" dirty="0"/>
              <a:t>Why do you need to ask permission before making an in-app purchase?</a:t>
            </a:r>
          </a:p>
          <a:p>
            <a:pPr marL="0" indent="0">
              <a:buNone/>
            </a:pPr>
            <a:endParaRPr lang="en-GB" b="1" u="sng" dirty="0">
              <a:solidFill>
                <a:srgbClr val="FF0000"/>
              </a:solidFill>
            </a:endParaRPr>
          </a:p>
        </p:txBody>
      </p:sp>
    </p:spTree>
    <p:extLst>
      <p:ext uri="{BB962C8B-B14F-4D97-AF65-F5344CB8AC3E}">
        <p14:creationId xmlns:p14="http://schemas.microsoft.com/office/powerpoint/2010/main" val="12988145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Privacy and Security</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33165" y="985421"/>
            <a:ext cx="11220635" cy="5191542"/>
          </a:xfrm>
        </p:spPr>
        <p:txBody>
          <a:bodyPr>
            <a:normAutofit fontScale="70000" lnSpcReduction="20000"/>
          </a:bodyPr>
          <a:lstStyle/>
          <a:p>
            <a:pPr marL="0" indent="0">
              <a:buNone/>
            </a:pPr>
            <a:r>
              <a:rPr lang="en-GB" dirty="0"/>
              <a:t>I can describe effective ways people can manage passwords (e.g. storing them securely or saving them in the browser).</a:t>
            </a:r>
          </a:p>
          <a:p>
            <a:pPr marL="0" indent="0">
              <a:buNone/>
            </a:pPr>
            <a:br>
              <a:rPr lang="en-GB" dirty="0"/>
            </a:br>
            <a:r>
              <a:rPr lang="en-GB" dirty="0">
                <a:solidFill>
                  <a:srgbClr val="FF0000"/>
                </a:solidFill>
              </a:rPr>
              <a:t>Questions to ask</a:t>
            </a:r>
          </a:p>
          <a:p>
            <a:r>
              <a:rPr lang="en-GB" dirty="0"/>
              <a:t>Would you use the same password for every app/game online?</a:t>
            </a:r>
          </a:p>
          <a:p>
            <a:pPr lvl="1"/>
            <a:r>
              <a:rPr lang="en-GB" dirty="0"/>
              <a:t>Why/why not?</a:t>
            </a:r>
          </a:p>
          <a:p>
            <a:r>
              <a:rPr lang="en-GB" dirty="0"/>
              <a:t>How many (roughly) passwords do you think…</a:t>
            </a:r>
          </a:p>
          <a:p>
            <a:pPr lvl="1"/>
            <a:r>
              <a:rPr lang="en-GB" dirty="0"/>
              <a:t>...you have?</a:t>
            </a:r>
          </a:p>
          <a:p>
            <a:pPr lvl="1"/>
            <a:r>
              <a:rPr lang="en-GB" dirty="0"/>
              <a:t>...your parent/carer has?</a:t>
            </a:r>
          </a:p>
          <a:p>
            <a:pPr lvl="1"/>
            <a:r>
              <a:rPr lang="en-GB" dirty="0"/>
              <a:t>...a 15 year old has?</a:t>
            </a:r>
          </a:p>
          <a:p>
            <a:r>
              <a:rPr lang="en-GB" dirty="0"/>
              <a:t>How can someone make sure they remember all these different passwords?</a:t>
            </a:r>
          </a:p>
          <a:p>
            <a:r>
              <a:rPr lang="en-GB" dirty="0"/>
              <a:t>Which strategies are effective/ineffective for remembering a large number of passwords?</a:t>
            </a:r>
          </a:p>
          <a:p>
            <a:pPr lvl="1"/>
            <a:r>
              <a:rPr lang="en-GB" dirty="0"/>
              <a:t>Why?</a:t>
            </a:r>
          </a:p>
          <a:p>
            <a:r>
              <a:rPr lang="en-GB" dirty="0"/>
              <a:t>What would you do in the event that…</a:t>
            </a:r>
          </a:p>
          <a:p>
            <a:pPr lvl="1"/>
            <a:r>
              <a:rPr lang="en-GB" dirty="0"/>
              <a:t>...you forget your password?</a:t>
            </a:r>
          </a:p>
          <a:p>
            <a:pPr lvl="1"/>
            <a:r>
              <a:rPr lang="en-GB" dirty="0"/>
              <a:t>...your password is stolen/known by someone else?</a:t>
            </a:r>
          </a:p>
          <a:p>
            <a:pPr lvl="1"/>
            <a:r>
              <a:rPr lang="en-GB" dirty="0"/>
              <a:t>...your account is being used by someone else?</a:t>
            </a:r>
          </a:p>
          <a:p>
            <a:r>
              <a:rPr lang="en-GB" dirty="0"/>
              <a:t>What steps could you take to prevent your password/account being compromised again in the future?</a:t>
            </a:r>
          </a:p>
        </p:txBody>
      </p:sp>
    </p:spTree>
    <p:extLst>
      <p:ext uri="{BB962C8B-B14F-4D97-AF65-F5344CB8AC3E}">
        <p14:creationId xmlns:p14="http://schemas.microsoft.com/office/powerpoint/2010/main" val="3703057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265113" y="105738"/>
            <a:ext cx="10515600" cy="1325563"/>
          </a:xfrm>
        </p:spPr>
        <p:txBody>
          <a:bodyPr/>
          <a:lstStyle/>
          <a:p>
            <a:r>
              <a:rPr lang="en-GB" dirty="0"/>
              <a:t>Self image and identity </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265113" y="1177047"/>
            <a:ext cx="11353800" cy="5575215"/>
          </a:xfrm>
        </p:spPr>
        <p:txBody>
          <a:bodyPr>
            <a:normAutofit lnSpcReduction="10000"/>
          </a:bodyPr>
          <a:lstStyle/>
          <a:p>
            <a:pPr marL="0" indent="0">
              <a:buNone/>
            </a:pPr>
            <a:r>
              <a:rPr lang="en-GB" dirty="0"/>
              <a:t>I can identify and critically evaluate online content relating to gender, race, religion, disability, culture and other groups, and explain why it is important to challenge and reject inappropriate representations online.</a:t>
            </a:r>
          </a:p>
          <a:p>
            <a:pPr marL="0" indent="0">
              <a:buNone/>
            </a:pPr>
            <a:r>
              <a:rPr lang="en-GB" dirty="0">
                <a:solidFill>
                  <a:srgbClr val="FF0000"/>
                </a:solidFill>
              </a:rPr>
              <a:t>Questions To Ask</a:t>
            </a:r>
          </a:p>
          <a:p>
            <a:r>
              <a:rPr lang="en-GB" dirty="0"/>
              <a:t>What is a stereotype?</a:t>
            </a:r>
          </a:p>
          <a:p>
            <a:r>
              <a:rPr lang="en-GB" dirty="0"/>
              <a:t>How can stereotypes be helpful?  How can they be unhelpful?</a:t>
            </a:r>
          </a:p>
          <a:p>
            <a:r>
              <a:rPr lang="en-GB" dirty="0"/>
              <a:t>How are these reinforced online? (Why?)</a:t>
            </a:r>
          </a:p>
          <a:p>
            <a:r>
              <a:rPr lang="en-GB" dirty="0"/>
              <a:t>How are they broken or challenged online?</a:t>
            </a:r>
          </a:p>
          <a:p>
            <a:r>
              <a:rPr lang="en-GB" dirty="0"/>
              <a:t>Why might someone challenge stereotypes online?</a:t>
            </a:r>
          </a:p>
          <a:p>
            <a:r>
              <a:rPr lang="en-GB" dirty="0"/>
              <a:t>Do you think there is enough choice online which isn’t driven by gender, race, ethnicity, ability etc? E.g. in emojis, game avatars, app/game design etc </a:t>
            </a:r>
          </a:p>
          <a:p>
            <a:r>
              <a:rPr lang="en-GB" dirty="0"/>
              <a:t>What should change online to make games/apps etc more inclusive?</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564716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Privacy and Security</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33165" y="985421"/>
            <a:ext cx="11220635" cy="5191542"/>
          </a:xfrm>
        </p:spPr>
        <p:txBody>
          <a:bodyPr>
            <a:normAutofit fontScale="70000" lnSpcReduction="20000"/>
          </a:bodyPr>
          <a:lstStyle/>
          <a:p>
            <a:r>
              <a:rPr lang="en-GB" dirty="0"/>
              <a:t>I can explain what to do if a password is shared, lost or stolen.</a:t>
            </a:r>
          </a:p>
          <a:p>
            <a:pPr marL="0" indent="0">
              <a:buNone/>
            </a:pPr>
            <a:br>
              <a:rPr lang="en-GB" dirty="0"/>
            </a:br>
            <a:br>
              <a:rPr lang="en-GB" dirty="0"/>
            </a:br>
            <a:r>
              <a:rPr lang="en-GB" dirty="0">
                <a:solidFill>
                  <a:srgbClr val="FF0000"/>
                </a:solidFill>
              </a:rPr>
              <a:t>Questions to ask</a:t>
            </a:r>
          </a:p>
          <a:p>
            <a:r>
              <a:rPr lang="en-GB" dirty="0"/>
              <a:t>Would you use the same password for every app/game online?</a:t>
            </a:r>
          </a:p>
          <a:p>
            <a:pPr lvl="1"/>
            <a:r>
              <a:rPr lang="en-GB" dirty="0"/>
              <a:t>Why/why not?</a:t>
            </a:r>
          </a:p>
          <a:p>
            <a:r>
              <a:rPr lang="en-GB" dirty="0"/>
              <a:t>How many (roughly) passwords do you think…</a:t>
            </a:r>
          </a:p>
          <a:p>
            <a:pPr lvl="1"/>
            <a:r>
              <a:rPr lang="en-GB" dirty="0"/>
              <a:t>...you have?</a:t>
            </a:r>
          </a:p>
          <a:p>
            <a:pPr lvl="1"/>
            <a:r>
              <a:rPr lang="en-GB" dirty="0"/>
              <a:t>...your parent/carer has?</a:t>
            </a:r>
          </a:p>
          <a:p>
            <a:pPr lvl="1"/>
            <a:r>
              <a:rPr lang="en-GB" dirty="0"/>
              <a:t>...a 15 year old has?</a:t>
            </a:r>
          </a:p>
          <a:p>
            <a:r>
              <a:rPr lang="en-GB" dirty="0"/>
              <a:t>How can someone make sure they remember all these different passwords?</a:t>
            </a:r>
          </a:p>
          <a:p>
            <a:r>
              <a:rPr lang="en-GB" dirty="0"/>
              <a:t>Which strategies are effective/ineffective for remembering a large number of passwords?</a:t>
            </a:r>
          </a:p>
          <a:p>
            <a:pPr lvl="1"/>
            <a:r>
              <a:rPr lang="en-GB" dirty="0"/>
              <a:t>Why?</a:t>
            </a:r>
          </a:p>
          <a:p>
            <a:r>
              <a:rPr lang="en-GB" dirty="0"/>
              <a:t>What would you do in the event that…</a:t>
            </a:r>
          </a:p>
          <a:p>
            <a:pPr lvl="1"/>
            <a:r>
              <a:rPr lang="en-GB" dirty="0"/>
              <a:t>...you forget your password?</a:t>
            </a:r>
          </a:p>
          <a:p>
            <a:pPr lvl="1"/>
            <a:r>
              <a:rPr lang="en-GB" dirty="0"/>
              <a:t>...your password is stolen/known by someone else?</a:t>
            </a:r>
          </a:p>
          <a:p>
            <a:pPr lvl="1"/>
            <a:r>
              <a:rPr lang="en-GB" dirty="0"/>
              <a:t>...your account is being used by someone else?</a:t>
            </a:r>
          </a:p>
          <a:p>
            <a:r>
              <a:rPr lang="en-GB" dirty="0"/>
              <a:t>What steps could you take to prevent your password/account being compromised again in the future?</a:t>
            </a:r>
          </a:p>
        </p:txBody>
      </p:sp>
    </p:spTree>
    <p:extLst>
      <p:ext uri="{BB962C8B-B14F-4D97-AF65-F5344CB8AC3E}">
        <p14:creationId xmlns:p14="http://schemas.microsoft.com/office/powerpoint/2010/main" val="19842013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Privacy and Security</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33165" y="985421"/>
            <a:ext cx="11220635" cy="5191542"/>
          </a:xfrm>
        </p:spPr>
        <p:txBody>
          <a:bodyPr>
            <a:normAutofit/>
          </a:bodyPr>
          <a:lstStyle/>
          <a:p>
            <a:pPr marL="0" indent="0">
              <a:buNone/>
            </a:pPr>
            <a:r>
              <a:rPr lang="en-GB" dirty="0"/>
              <a:t>I can describe how and why people should keep their software and apps up to date, e.g. auto updates.</a:t>
            </a:r>
            <a:br>
              <a:rPr lang="en-GB" dirty="0"/>
            </a:br>
            <a:br>
              <a:rPr lang="en-GB" dirty="0"/>
            </a:br>
            <a:r>
              <a:rPr lang="en-GB" dirty="0">
                <a:solidFill>
                  <a:srgbClr val="FF0000"/>
                </a:solidFill>
              </a:rPr>
              <a:t>Questions to ask</a:t>
            </a:r>
          </a:p>
          <a:p>
            <a:r>
              <a:rPr lang="en-GB" dirty="0"/>
              <a:t>What are the risks if software is not kept up-to-date?</a:t>
            </a:r>
          </a:p>
          <a:p>
            <a:r>
              <a:rPr lang="en-GB" dirty="0"/>
              <a:t>What types of software need to be kept up do date?</a:t>
            </a:r>
          </a:p>
          <a:p>
            <a:r>
              <a:rPr lang="en-GB" dirty="0"/>
              <a:t>What devices do you have in your house that need to be kept up-to-date?</a:t>
            </a:r>
          </a:p>
          <a:p>
            <a:r>
              <a:rPr lang="en-GB" dirty="0"/>
              <a:t>What is auto-update?</a:t>
            </a:r>
          </a:p>
          <a:p>
            <a:r>
              <a:rPr lang="en-GB" dirty="0"/>
              <a:t>If you see a pop-up window saying you need to update, should you do so immediately?</a:t>
            </a:r>
          </a:p>
          <a:p>
            <a:pPr marL="0" indent="0">
              <a:buNone/>
            </a:pPr>
            <a:endParaRPr lang="en-GB" dirty="0">
              <a:solidFill>
                <a:srgbClr val="FF0000"/>
              </a:solidFill>
            </a:endParaRPr>
          </a:p>
        </p:txBody>
      </p:sp>
    </p:spTree>
    <p:extLst>
      <p:ext uri="{BB962C8B-B14F-4D97-AF65-F5344CB8AC3E}">
        <p14:creationId xmlns:p14="http://schemas.microsoft.com/office/powerpoint/2010/main" val="1461793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Privacy and Security</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33165" y="985421"/>
            <a:ext cx="11220635" cy="5191542"/>
          </a:xfrm>
        </p:spPr>
        <p:txBody>
          <a:bodyPr>
            <a:normAutofit fontScale="92500" lnSpcReduction="10000"/>
          </a:bodyPr>
          <a:lstStyle/>
          <a:p>
            <a:pPr marL="0" indent="0">
              <a:buNone/>
            </a:pPr>
            <a:r>
              <a:rPr lang="en-GB" dirty="0"/>
              <a:t>I can describe simple ways to increase privacy on apps and services that provide privacy settings.</a:t>
            </a:r>
            <a:br>
              <a:rPr lang="en-GB" dirty="0"/>
            </a:br>
            <a:br>
              <a:rPr lang="en-GB" dirty="0"/>
            </a:br>
            <a:r>
              <a:rPr lang="en-GB" dirty="0">
                <a:solidFill>
                  <a:srgbClr val="FF0000"/>
                </a:solidFill>
              </a:rPr>
              <a:t>Questions to ask</a:t>
            </a:r>
          </a:p>
          <a:p>
            <a:r>
              <a:rPr lang="en-GB" dirty="0"/>
              <a:t>Why do apps ask for permission to access information/device features?</a:t>
            </a:r>
          </a:p>
          <a:p>
            <a:r>
              <a:rPr lang="en-GB" dirty="0"/>
              <a:t>What do you think apps do with that access/information?</a:t>
            </a:r>
          </a:p>
          <a:p>
            <a:r>
              <a:rPr lang="en-GB" dirty="0"/>
              <a:t>What might happen if you deny permission?</a:t>
            </a:r>
          </a:p>
          <a:p>
            <a:r>
              <a:rPr lang="en-GB" dirty="0"/>
              <a:t>How can we protect our own privacy on the games/apps/sites we use?</a:t>
            </a:r>
          </a:p>
          <a:p>
            <a:pPr lvl="1"/>
            <a:r>
              <a:rPr lang="en-GB" dirty="0"/>
              <a:t>Through the way we behave or communicate?</a:t>
            </a:r>
          </a:p>
          <a:p>
            <a:pPr lvl="1"/>
            <a:r>
              <a:rPr lang="en-GB" dirty="0"/>
              <a:t>Through privacy settings?</a:t>
            </a:r>
          </a:p>
          <a:p>
            <a:r>
              <a:rPr lang="en-GB" dirty="0"/>
              <a:t>What are privacy settings?</a:t>
            </a:r>
          </a:p>
          <a:p>
            <a:r>
              <a:rPr lang="en-GB" dirty="0"/>
              <a:t>What do they allow you to do?</a:t>
            </a:r>
          </a:p>
          <a:p>
            <a:r>
              <a:rPr lang="en-GB" dirty="0"/>
              <a:t>What do you think are the most important privacy settings to use?</a:t>
            </a:r>
          </a:p>
          <a:p>
            <a:pPr marL="0" indent="0">
              <a:buNone/>
            </a:pPr>
            <a:endParaRPr lang="en-GB" dirty="0">
              <a:solidFill>
                <a:srgbClr val="FF0000"/>
              </a:solidFill>
            </a:endParaRPr>
          </a:p>
        </p:txBody>
      </p:sp>
    </p:spTree>
    <p:extLst>
      <p:ext uri="{BB962C8B-B14F-4D97-AF65-F5344CB8AC3E}">
        <p14:creationId xmlns:p14="http://schemas.microsoft.com/office/powerpoint/2010/main" val="27792986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Privacy and Security</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33165" y="985421"/>
            <a:ext cx="11220635" cy="5191542"/>
          </a:xfrm>
        </p:spPr>
        <p:txBody>
          <a:bodyPr>
            <a:normAutofit lnSpcReduction="10000"/>
          </a:bodyPr>
          <a:lstStyle/>
          <a:p>
            <a:pPr marL="0" indent="0">
              <a:buNone/>
            </a:pPr>
            <a:r>
              <a:rPr lang="en-GB" dirty="0"/>
              <a:t>I can describe ways in which some online content targets people to gain money or information illegally; I can describe strategies to help me identify such content (e.g. scams, phishing).</a:t>
            </a:r>
            <a:br>
              <a:rPr lang="en-GB" dirty="0"/>
            </a:br>
            <a:br>
              <a:rPr lang="en-GB" dirty="0"/>
            </a:br>
            <a:r>
              <a:rPr lang="en-GB" dirty="0">
                <a:solidFill>
                  <a:srgbClr val="FF0000"/>
                </a:solidFill>
              </a:rPr>
              <a:t>Questions to ask</a:t>
            </a:r>
          </a:p>
          <a:p>
            <a:r>
              <a:rPr lang="en-GB" dirty="0"/>
              <a:t>Can you always trust the contents of a message?</a:t>
            </a:r>
          </a:p>
          <a:p>
            <a:r>
              <a:rPr lang="en-GB" dirty="0"/>
              <a:t>Why might people attempt to trick you into giving them personal information?</a:t>
            </a:r>
          </a:p>
          <a:p>
            <a:r>
              <a:rPr lang="en-GB" dirty="0"/>
              <a:t>Are there any key characteristics of spam content?</a:t>
            </a:r>
          </a:p>
          <a:p>
            <a:r>
              <a:rPr lang="en-GB" dirty="0"/>
              <a:t>What should you look out for when assessing information as being true or not?</a:t>
            </a:r>
          </a:p>
          <a:p>
            <a:r>
              <a:rPr lang="en-GB" dirty="0"/>
              <a:t>What are some of the key strategies employed by scammers to obtain information or money from you?</a:t>
            </a:r>
          </a:p>
          <a:p>
            <a:pPr marL="0" indent="0">
              <a:buNone/>
            </a:pPr>
            <a:endParaRPr lang="en-GB" dirty="0">
              <a:solidFill>
                <a:srgbClr val="FF0000"/>
              </a:solidFill>
            </a:endParaRPr>
          </a:p>
        </p:txBody>
      </p:sp>
    </p:spTree>
    <p:extLst>
      <p:ext uri="{BB962C8B-B14F-4D97-AF65-F5344CB8AC3E}">
        <p14:creationId xmlns:p14="http://schemas.microsoft.com/office/powerpoint/2010/main" val="29381419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Privacy and Security</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33165" y="985421"/>
            <a:ext cx="11220635" cy="5191542"/>
          </a:xfrm>
        </p:spPr>
        <p:txBody>
          <a:bodyPr>
            <a:normAutofit/>
          </a:bodyPr>
          <a:lstStyle/>
          <a:p>
            <a:r>
              <a:rPr lang="en-GB" dirty="0"/>
              <a:t>I know that online services have terms and conditions that govern their use.</a:t>
            </a:r>
            <a:br>
              <a:rPr lang="en-GB" dirty="0"/>
            </a:br>
            <a:br>
              <a:rPr lang="en-GB" dirty="0"/>
            </a:br>
            <a:r>
              <a:rPr lang="en-GB" dirty="0">
                <a:solidFill>
                  <a:srgbClr val="FF0000"/>
                </a:solidFill>
              </a:rPr>
              <a:t>Questions to ask</a:t>
            </a:r>
          </a:p>
          <a:p>
            <a:r>
              <a:rPr lang="en-GB" dirty="0"/>
              <a:t>What are 'Terms of Use'?</a:t>
            </a:r>
          </a:p>
          <a:p>
            <a:r>
              <a:rPr lang="en-GB" dirty="0"/>
              <a:t>If you use an app, have you automatically agreed to its Terms of Use?</a:t>
            </a:r>
          </a:p>
          <a:p>
            <a:r>
              <a:rPr lang="en-GB" dirty="0"/>
              <a:t>What happens if you breach the Terms of Use of an online service?</a:t>
            </a:r>
          </a:p>
          <a:p>
            <a:r>
              <a:rPr lang="en-GB" dirty="0"/>
              <a:t>How do free apps and services make money?</a:t>
            </a:r>
          </a:p>
          <a:p>
            <a:r>
              <a:rPr lang="en-GB" dirty="0"/>
              <a:t>What impact does this have on the company's rights and a user's rights?</a:t>
            </a:r>
          </a:p>
          <a:p>
            <a:pPr marL="0" indent="0">
              <a:buNone/>
            </a:pPr>
            <a:endParaRPr lang="en-GB" dirty="0">
              <a:solidFill>
                <a:srgbClr val="FF0000"/>
              </a:solidFill>
            </a:endParaRPr>
          </a:p>
        </p:txBody>
      </p:sp>
    </p:spTree>
    <p:extLst>
      <p:ext uri="{BB962C8B-B14F-4D97-AF65-F5344CB8AC3E}">
        <p14:creationId xmlns:p14="http://schemas.microsoft.com/office/powerpoint/2010/main" val="35398244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Copyright and ownership</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257452" y="1154097"/>
            <a:ext cx="11096348" cy="5022866"/>
          </a:xfrm>
        </p:spPr>
        <p:txBody>
          <a:bodyPr>
            <a:normAutofit fontScale="92500" lnSpcReduction="20000"/>
          </a:bodyPr>
          <a:lstStyle/>
          <a:p>
            <a:pPr marL="0" indent="0">
              <a:buNone/>
            </a:pPr>
            <a:r>
              <a:rPr lang="en-GB" dirty="0"/>
              <a:t>I can demonstrate the use of search tools to find and access online content which can be reused by others. </a:t>
            </a:r>
            <a:br>
              <a:rPr lang="en-GB" dirty="0"/>
            </a:br>
            <a:r>
              <a:rPr lang="en-GB" dirty="0">
                <a:solidFill>
                  <a:srgbClr val="FF0000"/>
                </a:solidFill>
              </a:rPr>
              <a:t>Questions to ask</a:t>
            </a:r>
          </a:p>
          <a:p>
            <a:r>
              <a:rPr lang="en-GB" dirty="0"/>
              <a:t>When using a search engine, how do you decide whether you can reuse the content you find?</a:t>
            </a:r>
          </a:p>
          <a:p>
            <a:r>
              <a:rPr lang="en-GB" dirty="0"/>
              <a:t>What tools can help you filter content for reuse?</a:t>
            </a:r>
          </a:p>
          <a:p>
            <a:r>
              <a:rPr lang="en-GB" dirty="0"/>
              <a:t>What types of searchable content can’t be filtered for reuse?</a:t>
            </a:r>
          </a:p>
          <a:p>
            <a:r>
              <a:rPr lang="en-GB" dirty="0"/>
              <a:t>If you weren’t sure whether something could be reused, what steps would you take?</a:t>
            </a:r>
          </a:p>
          <a:p>
            <a:r>
              <a:rPr lang="en-GB" dirty="0"/>
              <a:t>What does ‘public domain’ mean?</a:t>
            </a:r>
          </a:p>
          <a:p>
            <a:r>
              <a:rPr lang="en-GB" dirty="0"/>
              <a:t>What is fair dealing’? What kind of activities fall under this?</a:t>
            </a:r>
          </a:p>
          <a:p>
            <a:r>
              <a:rPr lang="en-GB" dirty="0"/>
              <a:t>What is ‘Creative Commons’? Where have you seen this online?</a:t>
            </a:r>
          </a:p>
          <a:p>
            <a:r>
              <a:rPr lang="en-GB" dirty="0"/>
              <a:t>How do you reference or credit sources you have used online?</a:t>
            </a:r>
          </a:p>
        </p:txBody>
      </p:sp>
    </p:spTree>
    <p:extLst>
      <p:ext uri="{BB962C8B-B14F-4D97-AF65-F5344CB8AC3E}">
        <p14:creationId xmlns:p14="http://schemas.microsoft.com/office/powerpoint/2010/main" val="36224702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Copyright and ownership</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257452" y="1154097"/>
            <a:ext cx="11096348" cy="5022866"/>
          </a:xfrm>
        </p:spPr>
        <p:txBody>
          <a:bodyPr>
            <a:normAutofit fontScale="92500" lnSpcReduction="20000"/>
          </a:bodyPr>
          <a:lstStyle/>
          <a:p>
            <a:pPr marL="0" indent="0">
              <a:buNone/>
            </a:pPr>
            <a:r>
              <a:rPr lang="en-GB" dirty="0"/>
              <a:t>I can demonstrate how to make references to and acknowledge sources I have used from the internet.</a:t>
            </a:r>
            <a:br>
              <a:rPr lang="en-GB" dirty="0"/>
            </a:br>
            <a:r>
              <a:rPr lang="en-GB" dirty="0">
                <a:solidFill>
                  <a:srgbClr val="FF0000"/>
                </a:solidFill>
              </a:rPr>
              <a:t>Questions to ask</a:t>
            </a:r>
          </a:p>
          <a:p>
            <a:r>
              <a:rPr lang="en-GB" dirty="0"/>
              <a:t>When using a search engine, how do you decide whether you can reuse the content you find?</a:t>
            </a:r>
          </a:p>
          <a:p>
            <a:r>
              <a:rPr lang="en-GB" dirty="0"/>
              <a:t>What tools can help you filter content for reuse?</a:t>
            </a:r>
          </a:p>
          <a:p>
            <a:r>
              <a:rPr lang="en-GB" dirty="0"/>
              <a:t>What types of searchable content can’t be filtered for reuse?</a:t>
            </a:r>
          </a:p>
          <a:p>
            <a:r>
              <a:rPr lang="en-GB" dirty="0"/>
              <a:t>If you weren’t sure whether something could be reused, what steps would you take?</a:t>
            </a:r>
          </a:p>
          <a:p>
            <a:r>
              <a:rPr lang="en-GB" dirty="0"/>
              <a:t>What does ‘public domain’ mean?</a:t>
            </a:r>
          </a:p>
          <a:p>
            <a:r>
              <a:rPr lang="en-GB" dirty="0"/>
              <a:t>What is fair dealing’? What kind of activities fall under this?</a:t>
            </a:r>
          </a:p>
          <a:p>
            <a:r>
              <a:rPr lang="en-GB" dirty="0"/>
              <a:t>What is ‘Creative Commons’? Where have you seen this online?</a:t>
            </a:r>
          </a:p>
          <a:p>
            <a:r>
              <a:rPr lang="en-GB" dirty="0"/>
              <a:t>How do you reference or credit sources you have used online?</a:t>
            </a:r>
          </a:p>
        </p:txBody>
      </p:sp>
    </p:spTree>
    <p:extLst>
      <p:ext uri="{BB962C8B-B14F-4D97-AF65-F5344CB8AC3E}">
        <p14:creationId xmlns:p14="http://schemas.microsoft.com/office/powerpoint/2010/main" val="2726762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265113" y="105738"/>
            <a:ext cx="10515600" cy="1325563"/>
          </a:xfrm>
        </p:spPr>
        <p:txBody>
          <a:bodyPr/>
          <a:lstStyle/>
          <a:p>
            <a:r>
              <a:rPr lang="en-GB" dirty="0"/>
              <a:t>Self image and identity </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265113" y="1177047"/>
            <a:ext cx="11353800" cy="5575215"/>
          </a:xfrm>
        </p:spPr>
        <p:txBody>
          <a:bodyPr>
            <a:normAutofit fontScale="92500" lnSpcReduction="20000"/>
          </a:bodyPr>
          <a:lstStyle/>
          <a:p>
            <a:pPr marL="0" indent="0">
              <a:buNone/>
            </a:pPr>
            <a:r>
              <a:rPr lang="en-GB" dirty="0"/>
              <a:t>I can describe issues online that could make anyone feel sad, worried, uncomfortable or frightened. I know and can give examples of how to get help, both on and offline.</a:t>
            </a:r>
          </a:p>
          <a:p>
            <a:pPr marL="0" indent="0">
              <a:buNone/>
            </a:pPr>
            <a:r>
              <a:rPr lang="en-GB" dirty="0">
                <a:solidFill>
                  <a:srgbClr val="FF0000"/>
                </a:solidFill>
              </a:rPr>
              <a:t>Questions To Ask</a:t>
            </a:r>
          </a:p>
          <a:p>
            <a:r>
              <a:rPr lang="en-GB" dirty="0"/>
              <a:t>What can you do if something makes you feel sad, embarrassed or upset online?</a:t>
            </a:r>
          </a:p>
          <a:p>
            <a:r>
              <a:rPr lang="en-GB" dirty="0"/>
              <a:t>Who can help you if something ever worries or upsets you online?</a:t>
            </a:r>
          </a:p>
          <a:p>
            <a:r>
              <a:rPr lang="en-GB" dirty="0"/>
              <a:t>What are the different ways you can get help and support online?</a:t>
            </a:r>
          </a:p>
          <a:p>
            <a:r>
              <a:rPr lang="en-GB" dirty="0"/>
              <a:t>What can you do if the first person you ask can’t help you? </a:t>
            </a:r>
          </a:p>
          <a:p>
            <a:r>
              <a:rPr lang="en-GB" dirty="0"/>
              <a:t>Why might a child not object to something that makes them feel sad (etc)? </a:t>
            </a:r>
          </a:p>
          <a:p>
            <a:r>
              <a:rPr lang="en-GB" dirty="0"/>
              <a:t>Why might a child not feel upset at the time?</a:t>
            </a:r>
          </a:p>
          <a:p>
            <a:r>
              <a:rPr lang="en-GB" dirty="0"/>
              <a:t>What are the barriers to reporting, online and offline?  E.g. wanting to belong, and therefore willing to put up with things I don’t like.  How can a child respond when everyone around them says it’s OK and they could be ridiculed or blamed for speaking out?</a:t>
            </a:r>
          </a:p>
          <a:p>
            <a:r>
              <a:rPr lang="en-GB" dirty="0"/>
              <a:t>What can a child do if they try to report and it doesn’t work?</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245084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265113" y="105738"/>
            <a:ext cx="10515600" cy="1325563"/>
          </a:xfrm>
        </p:spPr>
        <p:txBody>
          <a:bodyPr/>
          <a:lstStyle/>
          <a:p>
            <a:r>
              <a:rPr lang="en-GB" dirty="0"/>
              <a:t>Self image and identity </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265113" y="1177047"/>
            <a:ext cx="11353800" cy="5575215"/>
          </a:xfrm>
        </p:spPr>
        <p:txBody>
          <a:bodyPr>
            <a:normAutofit fontScale="92500" lnSpcReduction="10000"/>
          </a:bodyPr>
          <a:lstStyle/>
          <a:p>
            <a:pPr marL="0" indent="0">
              <a:buNone/>
            </a:pPr>
            <a:r>
              <a:rPr lang="en-GB" dirty="0"/>
              <a:t>I can explain the importance of asking until I get the help needed.</a:t>
            </a:r>
          </a:p>
          <a:p>
            <a:pPr marL="0" indent="0">
              <a:buNone/>
            </a:pPr>
            <a:r>
              <a:rPr lang="en-GB" dirty="0">
                <a:solidFill>
                  <a:srgbClr val="FF0000"/>
                </a:solidFill>
              </a:rPr>
              <a:t>Questions To Ask</a:t>
            </a:r>
          </a:p>
          <a:p>
            <a:r>
              <a:rPr lang="en-GB" dirty="0"/>
              <a:t>What can you do if something makes you feel sad, embarrassed or upset online?</a:t>
            </a:r>
          </a:p>
          <a:p>
            <a:r>
              <a:rPr lang="en-GB" dirty="0"/>
              <a:t>Who can help you if something ever worries or upsets you online?</a:t>
            </a:r>
          </a:p>
          <a:p>
            <a:r>
              <a:rPr lang="en-GB" dirty="0"/>
              <a:t>What are the different ways you can get help and support online?</a:t>
            </a:r>
          </a:p>
          <a:p>
            <a:r>
              <a:rPr lang="en-GB" dirty="0"/>
              <a:t>What can you do if the first person you ask can’t help you? </a:t>
            </a:r>
          </a:p>
          <a:p>
            <a:r>
              <a:rPr lang="en-GB" dirty="0"/>
              <a:t>Why might a child not object to something that makes them feel sad (etc)? </a:t>
            </a:r>
          </a:p>
          <a:p>
            <a:r>
              <a:rPr lang="en-GB" dirty="0"/>
              <a:t>Why might a child not feel upset at the time?</a:t>
            </a:r>
          </a:p>
          <a:p>
            <a:r>
              <a:rPr lang="en-GB" dirty="0"/>
              <a:t>What are the barriers to reporting, online and offline?  E.g. wanting to belong, and therefore willing to put up with things I don’t like.  How can a child respond when everyone around them says it’s OK and they could be ridiculed or blamed for speaking out?</a:t>
            </a:r>
          </a:p>
          <a:p>
            <a:r>
              <a:rPr lang="en-GB" dirty="0"/>
              <a:t>What can a child do if they try to report and it doesn’t work?</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2163848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112713" y="18255"/>
            <a:ext cx="10515600" cy="1325563"/>
          </a:xfrm>
        </p:spPr>
        <p:txBody>
          <a:bodyPr/>
          <a:lstStyle/>
          <a:p>
            <a:r>
              <a:rPr lang="en-GB" dirty="0"/>
              <a:t>Online Relationships</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362027" y="985422"/>
            <a:ext cx="10991773" cy="5191542"/>
          </a:xfrm>
        </p:spPr>
        <p:txBody>
          <a:bodyPr>
            <a:normAutofit fontScale="77500" lnSpcReduction="20000"/>
          </a:bodyPr>
          <a:lstStyle/>
          <a:p>
            <a:r>
              <a:rPr lang="en-GB" dirty="0"/>
              <a:t>I can explain how sharing something online may have an impact either positively or negatively</a:t>
            </a:r>
          </a:p>
          <a:p>
            <a:pPr marL="0" indent="0">
              <a:buNone/>
            </a:pPr>
            <a:br>
              <a:rPr lang="en-GB" dirty="0"/>
            </a:br>
            <a:r>
              <a:rPr lang="en-GB" b="1" dirty="0">
                <a:solidFill>
                  <a:srgbClr val="FF0000"/>
                </a:solidFill>
              </a:rPr>
              <a:t>Questions To Ask</a:t>
            </a:r>
          </a:p>
          <a:p>
            <a:r>
              <a:rPr lang="en-GB" dirty="0"/>
              <a:t>What do you understand by the term consequence?  Can you offer alternatives/synonyms?</a:t>
            </a:r>
          </a:p>
          <a:p>
            <a:r>
              <a:rPr lang="en-GB" dirty="0"/>
              <a:t>Are consequences always intended?</a:t>
            </a:r>
          </a:p>
          <a:p>
            <a:r>
              <a:rPr lang="en-GB" dirty="0"/>
              <a:t>Are consequences always bad? If not, can you give examples of positive consequences? </a:t>
            </a:r>
          </a:p>
          <a:p>
            <a:r>
              <a:rPr lang="en-GB" dirty="0"/>
              <a:t>What sorts of content or information can be shared online?</a:t>
            </a:r>
          </a:p>
          <a:p>
            <a:r>
              <a:rPr lang="en-GB" dirty="0"/>
              <a:t>Is it ok for young people your age to share things online?  If not, why not and what sorts of things probably shouldn’t be shared?  </a:t>
            </a:r>
          </a:p>
          <a:p>
            <a:r>
              <a:rPr lang="en-GB" dirty="0"/>
              <a:t>What might it be ok to share?</a:t>
            </a:r>
          </a:p>
          <a:p>
            <a:r>
              <a:rPr lang="en-GB" dirty="0"/>
              <a:t>Does who you are sharing with affect what you share?</a:t>
            </a:r>
          </a:p>
          <a:p>
            <a:r>
              <a:rPr lang="en-GB" dirty="0"/>
              <a:t>Do you think people online always consider the consequences of their online behaviour?  If not, why not? </a:t>
            </a:r>
          </a:p>
          <a:p>
            <a:r>
              <a:rPr lang="en-GB" dirty="0"/>
              <a:t>Are there any things that you share, either about yourself or others, that you might need to reconsider sharing?</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455398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112713" y="18255"/>
            <a:ext cx="10515600" cy="1325563"/>
          </a:xfrm>
        </p:spPr>
        <p:txBody>
          <a:bodyPr/>
          <a:lstStyle/>
          <a:p>
            <a:r>
              <a:rPr lang="en-GB" dirty="0"/>
              <a:t>Online Relationships</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362027" y="985422"/>
            <a:ext cx="10991773" cy="5191542"/>
          </a:xfrm>
        </p:spPr>
        <p:txBody>
          <a:bodyPr>
            <a:normAutofit fontScale="62500" lnSpcReduction="20000"/>
          </a:bodyPr>
          <a:lstStyle/>
          <a:p>
            <a:pPr marL="0" indent="0">
              <a:buNone/>
            </a:pPr>
            <a:r>
              <a:rPr lang="en-GB" dirty="0"/>
              <a:t>I can describe how to be kind and show respect for others online including the importance of respecting boundaries regarding what is shared about them online and how to support them if others do not.</a:t>
            </a:r>
          </a:p>
          <a:p>
            <a:pPr marL="0" indent="0">
              <a:buNone/>
            </a:pPr>
            <a:r>
              <a:rPr lang="en-GB" b="1" dirty="0">
                <a:solidFill>
                  <a:srgbClr val="FF0000"/>
                </a:solidFill>
              </a:rPr>
              <a:t>Questions To Ask</a:t>
            </a:r>
          </a:p>
          <a:p>
            <a:r>
              <a:rPr lang="en-GB" dirty="0"/>
              <a:t>What is a boundary? Can you give examples? Why should we have them and why are they important?</a:t>
            </a:r>
          </a:p>
          <a:p>
            <a:r>
              <a:rPr lang="en-GB" dirty="0"/>
              <a:t>What does respect mean? How do we show others that we respect them? Why is it important to show respect to others? </a:t>
            </a:r>
          </a:p>
          <a:p>
            <a:r>
              <a:rPr lang="en-GB" dirty="0"/>
              <a:t>Can you give examples of respect?</a:t>
            </a:r>
          </a:p>
          <a:p>
            <a:r>
              <a:rPr lang="en-GB" dirty="0"/>
              <a:t>What is self-respect? Why is that important? How do we show self-respect?</a:t>
            </a:r>
          </a:p>
          <a:p>
            <a:r>
              <a:rPr lang="en-GB" dirty="0"/>
              <a:t>What about online - how can we show respect to ourselves and others?</a:t>
            </a:r>
          </a:p>
          <a:p>
            <a:r>
              <a:rPr lang="en-GB" dirty="0"/>
              <a:t>What boundaries might people have online? </a:t>
            </a:r>
          </a:p>
          <a:p>
            <a:r>
              <a:rPr lang="en-GB" dirty="0"/>
              <a:t>What do we share online? What is appropriate to share? What might it not be a good idea to share? </a:t>
            </a:r>
          </a:p>
          <a:p>
            <a:r>
              <a:rPr lang="en-GB" dirty="0"/>
              <a:t>What might we share about other people online, deliberately or accidentally?  </a:t>
            </a:r>
          </a:p>
          <a:p>
            <a:r>
              <a:rPr lang="en-GB" dirty="0"/>
              <a:t>What might other people not want to be shared about them online?</a:t>
            </a:r>
          </a:p>
          <a:p>
            <a:r>
              <a:rPr lang="en-GB" dirty="0"/>
              <a:t>How can we show that we respect their decisions about what they want to be shared or not shared online? </a:t>
            </a:r>
          </a:p>
          <a:p>
            <a:r>
              <a:rPr lang="en-GB" dirty="0"/>
              <a:t>Are there any things that you share, either about yourself or others, that you might need to reconsider sharing?</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78093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112713" y="18255"/>
            <a:ext cx="10515600" cy="1325563"/>
          </a:xfrm>
        </p:spPr>
        <p:txBody>
          <a:bodyPr/>
          <a:lstStyle/>
          <a:p>
            <a:r>
              <a:rPr lang="en-GB" dirty="0"/>
              <a:t>Online Relationships</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362027" y="985422"/>
            <a:ext cx="10991773" cy="5191542"/>
          </a:xfrm>
        </p:spPr>
        <p:txBody>
          <a:bodyPr>
            <a:normAutofit fontScale="77500" lnSpcReduction="20000"/>
          </a:bodyPr>
          <a:lstStyle/>
          <a:p>
            <a:pPr marL="0" indent="0">
              <a:buNone/>
            </a:pPr>
            <a:r>
              <a:rPr lang="en-GB" dirty="0"/>
              <a:t>I can describe how things shared privately online can have unintended consequences for others. e.g. screen-grabs.</a:t>
            </a:r>
          </a:p>
          <a:p>
            <a:pPr marL="0" indent="0">
              <a:buNone/>
            </a:pPr>
            <a:r>
              <a:rPr lang="en-GB" b="1" dirty="0">
                <a:solidFill>
                  <a:srgbClr val="FF0000"/>
                </a:solidFill>
              </a:rPr>
              <a:t>Questions To Ask</a:t>
            </a:r>
          </a:p>
          <a:p>
            <a:r>
              <a:rPr lang="en-GB" dirty="0"/>
              <a:t>What do you understand by the term consequence?  Can you offer alternatives/synonyms?</a:t>
            </a:r>
          </a:p>
          <a:p>
            <a:r>
              <a:rPr lang="en-GB" dirty="0"/>
              <a:t>Are consequences always intended?</a:t>
            </a:r>
          </a:p>
          <a:p>
            <a:r>
              <a:rPr lang="en-GB" dirty="0"/>
              <a:t>Are consequences always bad? If not, can you give examples of positive consequences? </a:t>
            </a:r>
          </a:p>
          <a:p>
            <a:r>
              <a:rPr lang="en-GB" dirty="0"/>
              <a:t>What sorts of content or information can be shared online?</a:t>
            </a:r>
          </a:p>
          <a:p>
            <a:r>
              <a:rPr lang="en-GB" dirty="0"/>
              <a:t>Is it ok for young people your age to share things online?  If not, why not and what sorts of things probably shouldn’t be shared?  </a:t>
            </a:r>
          </a:p>
          <a:p>
            <a:r>
              <a:rPr lang="en-GB" dirty="0"/>
              <a:t>What might it be ok to share?</a:t>
            </a:r>
          </a:p>
          <a:p>
            <a:r>
              <a:rPr lang="en-GB" dirty="0"/>
              <a:t>Does who you are sharing with affect what you share?</a:t>
            </a:r>
          </a:p>
          <a:p>
            <a:r>
              <a:rPr lang="en-GB" dirty="0"/>
              <a:t>Do you think people online always consider the consequences of their online behaviour?  If not, why not? </a:t>
            </a:r>
          </a:p>
          <a:p>
            <a:r>
              <a:rPr lang="en-GB" dirty="0"/>
              <a:t>Are there any things that you share, either about yourself or others, that you might need to reconsider sharing?</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665905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112713" y="18255"/>
            <a:ext cx="10515600" cy="1325563"/>
          </a:xfrm>
        </p:spPr>
        <p:txBody>
          <a:bodyPr/>
          <a:lstStyle/>
          <a:p>
            <a:r>
              <a:rPr lang="en-GB" dirty="0"/>
              <a:t>Online Relationships</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362027" y="985422"/>
            <a:ext cx="10991773" cy="5191542"/>
          </a:xfrm>
        </p:spPr>
        <p:txBody>
          <a:bodyPr>
            <a:normAutofit fontScale="70000" lnSpcReduction="20000"/>
          </a:bodyPr>
          <a:lstStyle/>
          <a:p>
            <a:pPr marL="0" indent="0">
              <a:buNone/>
            </a:pPr>
            <a:r>
              <a:rPr lang="en-GB" dirty="0"/>
              <a:t>I can explain that taking or sharing inappropriate images of someone (e.g. embarrassing images), even if they say it is okay, may have an impact for the sharer and others; and who can help if someone is worried about this.</a:t>
            </a:r>
          </a:p>
          <a:p>
            <a:pPr marL="0" indent="0">
              <a:buNone/>
            </a:pPr>
            <a:r>
              <a:rPr lang="en-GB" b="1" dirty="0">
                <a:solidFill>
                  <a:srgbClr val="FF0000"/>
                </a:solidFill>
              </a:rPr>
              <a:t>Questions To Ask</a:t>
            </a:r>
          </a:p>
          <a:p>
            <a:r>
              <a:rPr lang="en-GB" dirty="0"/>
              <a:t>What do we mean by inappropriate?  Can inappropriate mean different things to different people?</a:t>
            </a:r>
          </a:p>
          <a:p>
            <a:r>
              <a:rPr lang="en-GB" dirty="0"/>
              <a:t>What alternative words might you know for ‘inappropriate’?</a:t>
            </a:r>
          </a:p>
          <a:p>
            <a:r>
              <a:rPr lang="en-GB" dirty="0"/>
              <a:t>When discussing online behaviour, should we use specific terminology so we know exactly what is meant?</a:t>
            </a:r>
          </a:p>
          <a:p>
            <a:r>
              <a:rPr lang="en-GB" dirty="0"/>
              <a:t>Why do we share pictures and videos?  What are the benefits?  What are the risks?</a:t>
            </a:r>
          </a:p>
          <a:p>
            <a:r>
              <a:rPr lang="en-GB" dirty="0"/>
              <a:t>What sorts of pictures and videos might it be appropriate to send - and with whom?</a:t>
            </a:r>
          </a:p>
          <a:p>
            <a:r>
              <a:rPr lang="en-GB" dirty="0"/>
              <a:t>Why might a picture or video be seen as ‘inappropriate’?</a:t>
            </a:r>
          </a:p>
          <a:p>
            <a:r>
              <a:rPr lang="en-GB" dirty="0"/>
              <a:t>What can be the effects of sharing an inappropriate image or video?</a:t>
            </a:r>
          </a:p>
          <a:p>
            <a:r>
              <a:rPr lang="en-GB" dirty="0"/>
              <a:t>If someone says it's ok to share an inappropriate image of them, is it really ok?</a:t>
            </a:r>
          </a:p>
          <a:p>
            <a:r>
              <a:rPr lang="en-GB" dirty="0"/>
              <a:t>Who might you talk to or report to if you are worried about something online?</a:t>
            </a:r>
          </a:p>
          <a:p>
            <a:r>
              <a:rPr lang="en-GB" dirty="0"/>
              <a:t>Why do you think some young people do not want to report?</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6293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9674</TotalTime>
  <Words>4668</Words>
  <Application>Microsoft Office PowerPoint</Application>
  <PresentationFormat>Widescreen</PresentationFormat>
  <Paragraphs>373</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 Light</vt:lpstr>
      <vt:lpstr>Kinetic Letters</vt:lpstr>
      <vt:lpstr>Office Theme</vt:lpstr>
      <vt:lpstr>Online Safety – Starter tasks linked to progression of skills</vt:lpstr>
      <vt:lpstr>YEAR 6</vt:lpstr>
      <vt:lpstr>Self image and identity </vt:lpstr>
      <vt:lpstr>Self image and identity </vt:lpstr>
      <vt:lpstr>Self image and identity </vt:lpstr>
      <vt:lpstr>Online Relationships</vt:lpstr>
      <vt:lpstr>Online Relationships</vt:lpstr>
      <vt:lpstr>Online Relationships</vt:lpstr>
      <vt:lpstr>Online Relationships</vt:lpstr>
      <vt:lpstr>Online Reputation</vt:lpstr>
      <vt:lpstr>Online Reputation</vt:lpstr>
      <vt:lpstr>Online Bullying</vt:lpstr>
      <vt:lpstr>Online Bullying</vt:lpstr>
      <vt:lpstr>Manging Online Information</vt:lpstr>
      <vt:lpstr>Manging Online Information</vt:lpstr>
      <vt:lpstr>Manging Online Information</vt:lpstr>
      <vt:lpstr>Manging Online Information</vt:lpstr>
      <vt:lpstr>Manging Online Information</vt:lpstr>
      <vt:lpstr>Manging Online Information</vt:lpstr>
      <vt:lpstr>Manging Online Information</vt:lpstr>
      <vt:lpstr>Manging Online Information</vt:lpstr>
      <vt:lpstr>Manging Online Information</vt:lpstr>
      <vt:lpstr>Manging Online Information</vt:lpstr>
      <vt:lpstr>Manging Online Information</vt:lpstr>
      <vt:lpstr>Health, Wellbeing and lifestyle</vt:lpstr>
      <vt:lpstr>Health, Wellbeing and lifestyle</vt:lpstr>
      <vt:lpstr>Health, Wellbeing and lifestyle</vt:lpstr>
      <vt:lpstr>Health, Wellbeing and lifestyle</vt:lpstr>
      <vt:lpstr>Privacy and Security</vt:lpstr>
      <vt:lpstr>Privacy and Security</vt:lpstr>
      <vt:lpstr>Privacy and Security</vt:lpstr>
      <vt:lpstr>Privacy and Security</vt:lpstr>
      <vt:lpstr>Privacy and Security</vt:lpstr>
      <vt:lpstr>Privacy and Security</vt:lpstr>
      <vt:lpstr>Copyright and ownership</vt:lpstr>
      <vt:lpstr>Copyright and ownership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Safety – Starter tasks linked to progression of skills</dc:title>
  <dc:creator>Ewan Hamilton</dc:creator>
  <cp:lastModifiedBy>LCopley</cp:lastModifiedBy>
  <cp:revision>80</cp:revision>
  <cp:lastPrinted>2024-01-25T12:06:15Z</cp:lastPrinted>
  <dcterms:created xsi:type="dcterms:W3CDTF">2023-11-23T16:40:42Z</dcterms:created>
  <dcterms:modified xsi:type="dcterms:W3CDTF">2024-01-25T12:06:27Z</dcterms:modified>
</cp:coreProperties>
</file>