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0E35-662B-4D6D-87B2-C22130327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40AD97-1D3A-4419-A798-9A30CAEFE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9990CA-E575-456F-A1E8-D99978C21965}"/>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5" name="Footer Placeholder 4">
            <a:extLst>
              <a:ext uri="{FF2B5EF4-FFF2-40B4-BE49-F238E27FC236}">
                <a16:creationId xmlns:a16="http://schemas.microsoft.com/office/drawing/2014/main" id="{634F2459-1B7D-4F87-B0AF-7A52C46C5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216AA-5468-4125-8F67-DC18B9A63EB9}"/>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127112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33E3-54F8-4488-AE2A-CCC9A18905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20417D-9DB5-4899-900B-9585356278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D6BF4E-8198-422D-97A1-8FB3AEFF3314}"/>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5" name="Footer Placeholder 4">
            <a:extLst>
              <a:ext uri="{FF2B5EF4-FFF2-40B4-BE49-F238E27FC236}">
                <a16:creationId xmlns:a16="http://schemas.microsoft.com/office/drawing/2014/main" id="{82FF1B53-A3E0-426B-B49C-05D5425BBC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0C2E69-5D76-43B6-8B26-8437E558F146}"/>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338029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AC103-BE93-4661-A925-99FFB556D6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532865-1926-403E-BFEF-D9288B5ACB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4C2753-5237-4629-B810-A35C99F9418A}"/>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5" name="Footer Placeholder 4">
            <a:extLst>
              <a:ext uri="{FF2B5EF4-FFF2-40B4-BE49-F238E27FC236}">
                <a16:creationId xmlns:a16="http://schemas.microsoft.com/office/drawing/2014/main" id="{7E396832-8ACF-45E7-AE29-CF40E7E19A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2AB6C-74EA-49A2-BB88-164930FA42F8}"/>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324328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A140-8A20-4312-BDB8-D3110390E0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E9C4BA-7693-463F-BFE5-0AA69FF132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02ED95-B15C-42E1-A34A-11D2D8C1F8FE}"/>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5" name="Footer Placeholder 4">
            <a:extLst>
              <a:ext uri="{FF2B5EF4-FFF2-40B4-BE49-F238E27FC236}">
                <a16:creationId xmlns:a16="http://schemas.microsoft.com/office/drawing/2014/main" id="{281DCD07-9047-47D1-95D1-DABDEC40E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72ABDA-EB7E-446D-9E3B-F362271312CE}"/>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272600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6F2D-DFF5-4AEB-8F84-A0B0B06D3B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84E70E-0F90-4955-82B5-743B56804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C0C60F-E2FD-4EA2-97E2-9D09B3F5F31E}"/>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5" name="Footer Placeholder 4">
            <a:extLst>
              <a:ext uri="{FF2B5EF4-FFF2-40B4-BE49-F238E27FC236}">
                <a16:creationId xmlns:a16="http://schemas.microsoft.com/office/drawing/2014/main" id="{E3FC0AAA-E49D-440B-B607-CF72DE413C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225A0-50C7-407B-ADE3-334D4F4C7EC0}"/>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196830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04A5-7B97-48AD-8BDF-B0C8D49495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72589-2CB1-403C-A7DE-5E712D9E21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AF42D4-1907-4EC3-A98A-586F795E56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40BB14-D53E-412B-8B3B-1C57BFD45204}"/>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6" name="Footer Placeholder 5">
            <a:extLst>
              <a:ext uri="{FF2B5EF4-FFF2-40B4-BE49-F238E27FC236}">
                <a16:creationId xmlns:a16="http://schemas.microsoft.com/office/drawing/2014/main" id="{DD3EA55D-010C-40A9-9862-219FD5EC1F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B1CD15-C7D2-4142-8B77-4949FBDB2972}"/>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426773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576-148E-403B-AC19-FAA2DA12DD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CEC4C5-F7AA-4034-A5B7-8300E6B98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C8F36-E68D-4827-B3B8-F707108032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854C45-6E75-4224-ACFE-422B04F6D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F1656B-8479-4584-851A-B23D95DA4C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4A2E2D-11AC-4BA5-9354-9D6CAF497D52}"/>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8" name="Footer Placeholder 7">
            <a:extLst>
              <a:ext uri="{FF2B5EF4-FFF2-40B4-BE49-F238E27FC236}">
                <a16:creationId xmlns:a16="http://schemas.microsoft.com/office/drawing/2014/main" id="{C2371DCE-9441-42B7-B490-07E42D14CF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09D107-4D4F-4093-97E0-8ACCA05FD992}"/>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47859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9AB3-43ED-4619-A261-87EEDF1784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A9AB96-E7F3-48A2-8556-489E57279FDE}"/>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4" name="Footer Placeholder 3">
            <a:extLst>
              <a:ext uri="{FF2B5EF4-FFF2-40B4-BE49-F238E27FC236}">
                <a16:creationId xmlns:a16="http://schemas.microsoft.com/office/drawing/2014/main" id="{76E89610-372D-4A1A-9B6D-8C5618FD49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A479D6-9533-4002-9285-152BA592725C}"/>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34883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32129-E532-41ED-844F-47A13EE665F7}"/>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3" name="Footer Placeholder 2">
            <a:extLst>
              <a:ext uri="{FF2B5EF4-FFF2-40B4-BE49-F238E27FC236}">
                <a16:creationId xmlns:a16="http://schemas.microsoft.com/office/drawing/2014/main" id="{F15F1148-26C0-46F4-9BAA-C6CF756D34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A93D82-DEB7-40E4-9FD2-2AAD4FE78C4B}"/>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10909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58D2-C235-4087-B20A-BCFF24627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892FD9-B751-4887-B92D-F0BB21337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721042-53BC-4CC0-83AC-1C43B50F8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5A8236-1BE9-423B-8FB5-1843D417F164}"/>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6" name="Footer Placeholder 5">
            <a:extLst>
              <a:ext uri="{FF2B5EF4-FFF2-40B4-BE49-F238E27FC236}">
                <a16:creationId xmlns:a16="http://schemas.microsoft.com/office/drawing/2014/main" id="{ABB5759B-8C35-4350-8FC5-AA5F2CA944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44709B-CA86-49FA-9D2E-30DB664D5E86}"/>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331241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FA28-C7A4-4DED-B866-C753EF827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FE5A32-BADD-4E77-A5DE-2C7742E7D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1A9030-0309-44F7-9C3F-45F654A80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22ACD0-7F8B-4026-84D3-02D4BA2745F0}"/>
              </a:ext>
            </a:extLst>
          </p:cNvPr>
          <p:cNvSpPr>
            <a:spLocks noGrp="1"/>
          </p:cNvSpPr>
          <p:nvPr>
            <p:ph type="dt" sz="half" idx="10"/>
          </p:nvPr>
        </p:nvSpPr>
        <p:spPr/>
        <p:txBody>
          <a:bodyPr/>
          <a:lstStyle/>
          <a:p>
            <a:fld id="{C20CAAEE-EC37-4129-9519-278CCD17C81F}" type="datetimeFigureOut">
              <a:rPr lang="en-GB" smtClean="0"/>
              <a:t>12/06/2020</a:t>
            </a:fld>
            <a:endParaRPr lang="en-GB"/>
          </a:p>
        </p:txBody>
      </p:sp>
      <p:sp>
        <p:nvSpPr>
          <p:cNvPr id="6" name="Footer Placeholder 5">
            <a:extLst>
              <a:ext uri="{FF2B5EF4-FFF2-40B4-BE49-F238E27FC236}">
                <a16:creationId xmlns:a16="http://schemas.microsoft.com/office/drawing/2014/main" id="{B0062B92-2830-43CE-B896-1C9E122A93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9036BD-5ECB-40A6-BAC0-ACEF8B6AB81E}"/>
              </a:ext>
            </a:extLst>
          </p:cNvPr>
          <p:cNvSpPr>
            <a:spLocks noGrp="1"/>
          </p:cNvSpPr>
          <p:nvPr>
            <p:ph type="sldNum" sz="quarter" idx="12"/>
          </p:nvPr>
        </p:nvSpPr>
        <p:spPr/>
        <p:txBody>
          <a:bodyPr/>
          <a:lstStyle/>
          <a:p>
            <a:fld id="{764DD957-14BC-4217-BF28-41457847BCF4}" type="slidenum">
              <a:rPr lang="en-GB" smtClean="0"/>
              <a:t>‹#›</a:t>
            </a:fld>
            <a:endParaRPr lang="en-GB"/>
          </a:p>
        </p:txBody>
      </p:sp>
    </p:spTree>
    <p:extLst>
      <p:ext uri="{BB962C8B-B14F-4D97-AF65-F5344CB8AC3E}">
        <p14:creationId xmlns:p14="http://schemas.microsoft.com/office/powerpoint/2010/main" val="355303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C93D2-936F-4CDE-960E-A8FEBC71E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7BF8AE-D6C9-4DC4-89A9-7D07D16BE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268C7-9BD6-45CF-BAA7-CAE6C893E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CAAEE-EC37-4129-9519-278CCD17C81F}" type="datetimeFigureOut">
              <a:rPr lang="en-GB" smtClean="0"/>
              <a:t>12/06/2020</a:t>
            </a:fld>
            <a:endParaRPr lang="en-GB"/>
          </a:p>
        </p:txBody>
      </p:sp>
      <p:sp>
        <p:nvSpPr>
          <p:cNvPr id="5" name="Footer Placeholder 4">
            <a:extLst>
              <a:ext uri="{FF2B5EF4-FFF2-40B4-BE49-F238E27FC236}">
                <a16:creationId xmlns:a16="http://schemas.microsoft.com/office/drawing/2014/main" id="{140B982C-82FA-42D4-B725-F5225231E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3AB174-09F3-45FB-ADE7-E476CCDF7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DD957-14BC-4217-BF28-41457847BCF4}" type="slidenum">
              <a:rPr lang="en-GB" smtClean="0"/>
              <a:t>‹#›</a:t>
            </a:fld>
            <a:endParaRPr lang="en-GB"/>
          </a:p>
        </p:txBody>
      </p:sp>
    </p:spTree>
    <p:extLst>
      <p:ext uri="{BB962C8B-B14F-4D97-AF65-F5344CB8AC3E}">
        <p14:creationId xmlns:p14="http://schemas.microsoft.com/office/powerpoint/2010/main" val="2024508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atriniblogi.blogspot.com/2012/05/london-2012-olympic-games.html"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zh.wikipedia.org/wiki/%E5%8C%97%E4%BA%AC%E5%A5%A7%E9%81%8B%E5%90%89%E7%A5%A5%E7%89%A9_-_%E7%A6%8F%E5%A8%83"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1968_Winter_Olympic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arlandosparlando.com/italia-alle-olimpiadi-rio-2016/viniciu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iraitowa_and_Someit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illustrations/thumbs-up-smiley-face-emoji-happy-4007573/"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51A8-173B-42E0-A840-330945009130}"/>
              </a:ext>
            </a:extLst>
          </p:cNvPr>
          <p:cNvSpPr>
            <a:spLocks noGrp="1"/>
          </p:cNvSpPr>
          <p:nvPr>
            <p:ph type="ctrTitle" idx="4294967295"/>
          </p:nvPr>
        </p:nvSpPr>
        <p:spPr>
          <a:xfrm>
            <a:off x="0" y="1122363"/>
            <a:ext cx="12192000" cy="2387600"/>
          </a:xfrm>
        </p:spPr>
        <p:txBody>
          <a:bodyPr>
            <a:normAutofit/>
          </a:bodyPr>
          <a:lstStyle/>
          <a:p>
            <a:pPr algn="ctr"/>
            <a:r>
              <a:rPr lang="en-GB" sz="7200" dirty="0"/>
              <a:t>Olympic Mascots</a:t>
            </a:r>
          </a:p>
        </p:txBody>
      </p:sp>
      <p:pic>
        <p:nvPicPr>
          <p:cNvPr id="5" name="Picture 4">
            <a:extLst>
              <a:ext uri="{FF2B5EF4-FFF2-40B4-BE49-F238E27FC236}">
                <a16:creationId xmlns:a16="http://schemas.microsoft.com/office/drawing/2014/main" id="{78F54EA4-784B-4516-B5E6-989FDD1E51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23930" y="3602038"/>
            <a:ext cx="7288696" cy="3001961"/>
          </a:xfrm>
          <a:prstGeom prst="rect">
            <a:avLst/>
          </a:prstGeom>
        </p:spPr>
      </p:pic>
    </p:spTree>
    <p:extLst>
      <p:ext uri="{BB962C8B-B14F-4D97-AF65-F5344CB8AC3E}">
        <p14:creationId xmlns:p14="http://schemas.microsoft.com/office/powerpoint/2010/main" val="143495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F1E1-927D-488F-B8D5-E95CE58D208B}"/>
              </a:ext>
            </a:extLst>
          </p:cNvPr>
          <p:cNvSpPr>
            <a:spLocks noGrp="1"/>
          </p:cNvSpPr>
          <p:nvPr>
            <p:ph type="ctrTitle"/>
          </p:nvPr>
        </p:nvSpPr>
        <p:spPr/>
        <p:txBody>
          <a:bodyPr>
            <a:normAutofit fontScale="90000"/>
          </a:bodyPr>
          <a:lstStyle/>
          <a:p>
            <a:r>
              <a:rPr lang="en-GB" dirty="0"/>
              <a:t>What is a mascot?</a:t>
            </a:r>
            <a:br>
              <a:rPr lang="en-GB" dirty="0"/>
            </a:br>
            <a:br>
              <a:rPr lang="en-GB" dirty="0"/>
            </a:br>
            <a:endParaRPr lang="en-GB" dirty="0"/>
          </a:p>
        </p:txBody>
      </p:sp>
      <p:sp>
        <p:nvSpPr>
          <p:cNvPr id="3" name="Subtitle 2">
            <a:extLst>
              <a:ext uri="{FF2B5EF4-FFF2-40B4-BE49-F238E27FC236}">
                <a16:creationId xmlns:a16="http://schemas.microsoft.com/office/drawing/2014/main" id="{4866ED84-9C89-4913-B4C6-A4415965EA58}"/>
              </a:ext>
            </a:extLst>
          </p:cNvPr>
          <p:cNvSpPr>
            <a:spLocks noGrp="1"/>
          </p:cNvSpPr>
          <p:nvPr>
            <p:ph type="subTitle" idx="1"/>
          </p:nvPr>
        </p:nvSpPr>
        <p:spPr>
          <a:xfrm>
            <a:off x="1524000" y="2321169"/>
            <a:ext cx="9144000" cy="2936631"/>
          </a:xfrm>
        </p:spPr>
        <p:txBody>
          <a:bodyPr/>
          <a:lstStyle/>
          <a:p>
            <a:pPr algn="l"/>
            <a:r>
              <a:rPr lang="en-GB" dirty="0"/>
              <a:t>A mascot is a person or thing that is supposed to bring good luck, especially one linked to a particular organization or event.</a:t>
            </a:r>
          </a:p>
        </p:txBody>
      </p:sp>
      <p:pic>
        <p:nvPicPr>
          <p:cNvPr id="5" name="Picture 4">
            <a:extLst>
              <a:ext uri="{FF2B5EF4-FFF2-40B4-BE49-F238E27FC236}">
                <a16:creationId xmlns:a16="http://schemas.microsoft.com/office/drawing/2014/main" id="{ADA2032C-9318-4D49-A737-7D7A8C80DF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8289" y="3509964"/>
            <a:ext cx="7624689" cy="3144054"/>
          </a:xfrm>
          <a:prstGeom prst="rect">
            <a:avLst/>
          </a:prstGeom>
        </p:spPr>
      </p:pic>
      <p:sp>
        <p:nvSpPr>
          <p:cNvPr id="6" name="TextBox 5">
            <a:extLst>
              <a:ext uri="{FF2B5EF4-FFF2-40B4-BE49-F238E27FC236}">
                <a16:creationId xmlns:a16="http://schemas.microsoft.com/office/drawing/2014/main" id="{BAFB7526-48AC-4491-8A0E-45814A984798}"/>
              </a:ext>
            </a:extLst>
          </p:cNvPr>
          <p:cNvSpPr txBox="1"/>
          <p:nvPr/>
        </p:nvSpPr>
        <p:spPr>
          <a:xfrm>
            <a:off x="1398739" y="6858000"/>
            <a:ext cx="9394521" cy="230832"/>
          </a:xfrm>
          <a:prstGeom prst="rect">
            <a:avLst/>
          </a:prstGeom>
          <a:noFill/>
        </p:spPr>
        <p:txBody>
          <a:bodyPr wrap="square" rtlCol="0">
            <a:spAutoFit/>
          </a:bodyPr>
          <a:lstStyle/>
          <a:p>
            <a:endParaRPr lang="en-GB" sz="900" dirty="0"/>
          </a:p>
        </p:txBody>
      </p:sp>
    </p:spTree>
    <p:extLst>
      <p:ext uri="{BB962C8B-B14F-4D97-AF65-F5344CB8AC3E}">
        <p14:creationId xmlns:p14="http://schemas.microsoft.com/office/powerpoint/2010/main" val="383610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2DF3-DFBC-438C-A52E-9CEA6859EF44}"/>
              </a:ext>
            </a:extLst>
          </p:cNvPr>
          <p:cNvSpPr>
            <a:spLocks noGrp="1"/>
          </p:cNvSpPr>
          <p:nvPr>
            <p:ph type="title"/>
          </p:nvPr>
        </p:nvSpPr>
        <p:spPr/>
        <p:txBody>
          <a:bodyPr/>
          <a:lstStyle/>
          <a:p>
            <a:r>
              <a:rPr lang="en-GB" dirty="0"/>
              <a:t>When was the tradition of having mascots for the Olympic Games started?</a:t>
            </a:r>
          </a:p>
        </p:txBody>
      </p:sp>
      <p:sp>
        <p:nvSpPr>
          <p:cNvPr id="4" name="Content Placeholder 3">
            <a:extLst>
              <a:ext uri="{FF2B5EF4-FFF2-40B4-BE49-F238E27FC236}">
                <a16:creationId xmlns:a16="http://schemas.microsoft.com/office/drawing/2014/main" id="{93A6E594-02AB-4B58-A7A2-0C68E9D3B8EA}"/>
              </a:ext>
            </a:extLst>
          </p:cNvPr>
          <p:cNvSpPr>
            <a:spLocks noGrp="1"/>
          </p:cNvSpPr>
          <p:nvPr>
            <p:ph idx="1"/>
          </p:nvPr>
        </p:nvSpPr>
        <p:spPr>
          <a:xfrm>
            <a:off x="838200" y="1825625"/>
            <a:ext cx="10515600" cy="4351338"/>
          </a:xfrm>
        </p:spPr>
        <p:txBody>
          <a:bodyPr/>
          <a:lstStyle/>
          <a:p>
            <a:r>
              <a:rPr lang="en-GB" dirty="0"/>
              <a:t>The first Olympic mascot was born at the Grenoble Olympic Games in 1968. It was named "Schuss" and it was a little man on skis, designed in an abstract form and painted in the colours of France: blue, red and white. However, the first official Olympic mascot appeared in the 1972 Summer Olympics in Munich.</a:t>
            </a:r>
          </a:p>
          <a:p>
            <a:endParaRPr lang="en-GB" dirty="0"/>
          </a:p>
          <a:p>
            <a:endParaRPr lang="en-GB" dirty="0"/>
          </a:p>
          <a:p>
            <a:endParaRPr lang="en-GB" dirty="0"/>
          </a:p>
        </p:txBody>
      </p:sp>
      <p:pic>
        <p:nvPicPr>
          <p:cNvPr id="6" name="Picture 5">
            <a:extLst>
              <a:ext uri="{FF2B5EF4-FFF2-40B4-BE49-F238E27FC236}">
                <a16:creationId xmlns:a16="http://schemas.microsoft.com/office/drawing/2014/main" id="{CD614C93-AF5F-4104-A90E-CB84BB0100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66897" y="4001294"/>
            <a:ext cx="2095500" cy="1933575"/>
          </a:xfrm>
          <a:prstGeom prst="rect">
            <a:avLst/>
          </a:prstGeom>
        </p:spPr>
      </p:pic>
    </p:spTree>
    <p:extLst>
      <p:ext uri="{BB962C8B-B14F-4D97-AF65-F5344CB8AC3E}">
        <p14:creationId xmlns:p14="http://schemas.microsoft.com/office/powerpoint/2010/main" val="47160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00E2-1B80-4A36-B704-790A6710611B}"/>
              </a:ext>
            </a:extLst>
          </p:cNvPr>
          <p:cNvSpPr>
            <a:spLocks noGrp="1"/>
          </p:cNvSpPr>
          <p:nvPr>
            <p:ph type="title"/>
          </p:nvPr>
        </p:nvSpPr>
        <p:spPr/>
        <p:txBody>
          <a:bodyPr/>
          <a:lstStyle/>
          <a:p>
            <a:r>
              <a:rPr lang="en-GB" dirty="0"/>
              <a:t>Here are some examples of previous Summer Olympic mascots.</a:t>
            </a:r>
          </a:p>
        </p:txBody>
      </p:sp>
      <p:pic>
        <p:nvPicPr>
          <p:cNvPr id="2050" name="Picture 2" descr="A little history of Olympic mascots">
            <a:extLst>
              <a:ext uri="{FF2B5EF4-FFF2-40B4-BE49-F238E27FC236}">
                <a16:creationId xmlns:a16="http://schemas.microsoft.com/office/drawing/2014/main" id="{F9145EAC-DEB1-41DC-A059-E7C5CF3B9D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6738425" cy="4681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27B844-97BD-48C5-B608-FBB21FF3C9B7}"/>
              </a:ext>
            </a:extLst>
          </p:cNvPr>
          <p:cNvSpPr txBox="1"/>
          <p:nvPr/>
        </p:nvSpPr>
        <p:spPr>
          <a:xfrm>
            <a:off x="7835705" y="1997612"/>
            <a:ext cx="4513608" cy="4062651"/>
          </a:xfrm>
          <a:prstGeom prst="rect">
            <a:avLst/>
          </a:prstGeom>
          <a:noFill/>
        </p:spPr>
        <p:txBody>
          <a:bodyPr wrap="none" rtlCol="0">
            <a:spAutoFit/>
          </a:bodyPr>
          <a:lstStyle/>
          <a:p>
            <a:r>
              <a:rPr lang="en-GB" sz="2400" dirty="0"/>
              <a:t>1972 – Munich, </a:t>
            </a:r>
            <a:r>
              <a:rPr lang="en-GB" sz="2400" dirty="0" err="1"/>
              <a:t>Waldi</a:t>
            </a:r>
            <a:endParaRPr lang="en-GB" sz="2400" dirty="0"/>
          </a:p>
          <a:p>
            <a:r>
              <a:rPr lang="en-GB" sz="2400" dirty="0"/>
              <a:t>1980 – Moscow, Misha</a:t>
            </a:r>
          </a:p>
          <a:p>
            <a:r>
              <a:rPr lang="en-GB" sz="2400" dirty="0"/>
              <a:t>1984 – Los Angeles, Sam</a:t>
            </a:r>
          </a:p>
          <a:p>
            <a:r>
              <a:rPr lang="en-GB" sz="2400" dirty="0"/>
              <a:t>1988 – Seoul, </a:t>
            </a:r>
            <a:r>
              <a:rPr lang="en-GB" sz="2400" dirty="0" err="1"/>
              <a:t>Hodori</a:t>
            </a:r>
            <a:endParaRPr lang="en-GB" sz="2400" dirty="0"/>
          </a:p>
          <a:p>
            <a:r>
              <a:rPr lang="en-GB" sz="2400" dirty="0"/>
              <a:t>1992 – Barcelona, Cobi</a:t>
            </a:r>
          </a:p>
          <a:p>
            <a:r>
              <a:rPr lang="en-GB" sz="2400" dirty="0"/>
              <a:t>1996 – Atlanta, Izzy</a:t>
            </a:r>
          </a:p>
          <a:p>
            <a:r>
              <a:rPr lang="en-GB" sz="2400" dirty="0"/>
              <a:t>2000 – Sydney, Olly, Syd and Millie</a:t>
            </a:r>
          </a:p>
          <a:p>
            <a:r>
              <a:rPr lang="en-GB" sz="2400" dirty="0"/>
              <a:t>2004 – Athens, Athena and </a:t>
            </a:r>
            <a:r>
              <a:rPr lang="en-GB" sz="2400" dirty="0" err="1"/>
              <a:t>Phevos</a:t>
            </a:r>
            <a:endParaRPr lang="en-GB" sz="2400" dirty="0"/>
          </a:p>
          <a:p>
            <a:r>
              <a:rPr lang="en-GB" sz="2400" dirty="0"/>
              <a:t>2008 –  Beijing, The </a:t>
            </a:r>
            <a:r>
              <a:rPr lang="en-GB" sz="2400" dirty="0" err="1"/>
              <a:t>Fuwa</a:t>
            </a:r>
            <a:endParaRPr lang="en-GB" sz="2400" dirty="0"/>
          </a:p>
          <a:p>
            <a:r>
              <a:rPr lang="en-GB" sz="2400" dirty="0"/>
              <a:t>2012 –  London, Wenlock</a:t>
            </a:r>
          </a:p>
          <a:p>
            <a:endParaRPr lang="en-GB" dirty="0"/>
          </a:p>
        </p:txBody>
      </p:sp>
    </p:spTree>
    <p:extLst>
      <p:ext uri="{BB962C8B-B14F-4D97-AF65-F5344CB8AC3E}">
        <p14:creationId xmlns:p14="http://schemas.microsoft.com/office/powerpoint/2010/main" val="166947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DBF8-A810-4A45-A61E-41BFF6C880F8}"/>
              </a:ext>
            </a:extLst>
          </p:cNvPr>
          <p:cNvSpPr>
            <a:spLocks noGrp="1"/>
          </p:cNvSpPr>
          <p:nvPr>
            <p:ph type="title"/>
          </p:nvPr>
        </p:nvSpPr>
        <p:spPr>
          <a:xfrm>
            <a:off x="838200" y="365126"/>
            <a:ext cx="10515600" cy="2504684"/>
          </a:xfrm>
        </p:spPr>
        <p:txBody>
          <a:bodyPr>
            <a:noAutofit/>
          </a:bodyPr>
          <a:lstStyle/>
          <a:p>
            <a:r>
              <a:rPr lang="en-GB" sz="2800" dirty="0">
                <a:latin typeface="+mn-lt"/>
              </a:rPr>
              <a:t>The last Summer Olympics was held in Rio, Brazil in 2016. The mascot was Vinicius,  who represented Brazilian wildlife, combining "the agility of cats, sway of monkeys and grace of birds." The character's arms and legs can stretch unlimited distances. Vinicius's mission was "to spread joy throughout the world and celebrate the friendship that flourishes between people from all over the world" at the Olympic Games.</a:t>
            </a:r>
          </a:p>
        </p:txBody>
      </p:sp>
      <p:pic>
        <p:nvPicPr>
          <p:cNvPr id="5" name="Content Placeholder 4">
            <a:extLst>
              <a:ext uri="{FF2B5EF4-FFF2-40B4-BE49-F238E27FC236}">
                <a16:creationId xmlns:a16="http://schemas.microsoft.com/office/drawing/2014/main" id="{2DB537D5-C7C6-4DE2-B443-66BAA70681D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01895" y="2870200"/>
            <a:ext cx="3388210" cy="3306763"/>
          </a:xfrm>
        </p:spPr>
      </p:pic>
    </p:spTree>
    <p:extLst>
      <p:ext uri="{BB962C8B-B14F-4D97-AF65-F5344CB8AC3E}">
        <p14:creationId xmlns:p14="http://schemas.microsoft.com/office/powerpoint/2010/main" val="210849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A793-C5CA-4869-BDCE-A713D50FEBFF}"/>
              </a:ext>
            </a:extLst>
          </p:cNvPr>
          <p:cNvSpPr>
            <a:spLocks noGrp="1"/>
          </p:cNvSpPr>
          <p:nvPr>
            <p:ph type="title"/>
          </p:nvPr>
        </p:nvSpPr>
        <p:spPr>
          <a:xfrm>
            <a:off x="838200" y="885630"/>
            <a:ext cx="10515600" cy="1604352"/>
          </a:xfrm>
        </p:spPr>
        <p:txBody>
          <a:bodyPr>
            <a:normAutofit fontScale="90000"/>
          </a:bodyPr>
          <a:lstStyle/>
          <a:p>
            <a:r>
              <a:rPr lang="en-GB" sz="3600" dirty="0">
                <a:latin typeface="+mn-lt"/>
              </a:rPr>
              <a:t>The Olympics was due to take place in Tokyo this Summer but has been postponed until next Summer instead because of the </a:t>
            </a:r>
            <a:br>
              <a:rPr lang="en-GB" sz="3600" dirty="0">
                <a:latin typeface="+mn-lt"/>
              </a:rPr>
            </a:br>
            <a:r>
              <a:rPr lang="en-GB" sz="3600" dirty="0">
                <a:latin typeface="+mn-lt"/>
              </a:rPr>
              <a:t>Coronavirus pandemic. The mascot for the Tokyo Olympics is </a:t>
            </a:r>
            <a:r>
              <a:rPr lang="en-GB" sz="3600" dirty="0" err="1">
                <a:latin typeface="+mn-lt"/>
              </a:rPr>
              <a:t>Miraitowa</a:t>
            </a:r>
            <a:r>
              <a:rPr lang="en-GB" sz="3600" dirty="0">
                <a:latin typeface="+mn-lt"/>
              </a:rPr>
              <a:t> and </a:t>
            </a:r>
            <a:r>
              <a:rPr lang="en-GB" sz="3600" dirty="0" err="1">
                <a:latin typeface="+mn-lt"/>
              </a:rPr>
              <a:t>Someity</a:t>
            </a:r>
            <a:r>
              <a:rPr lang="en-GB" sz="3600" dirty="0">
                <a:latin typeface="+mn-lt"/>
              </a:rPr>
              <a:t> is the official mascot of the 2020 Summer Paralympics. </a:t>
            </a:r>
            <a:br>
              <a:rPr lang="en-GB" dirty="0"/>
            </a:br>
            <a:endParaRPr lang="en-GB" sz="3200" dirty="0">
              <a:latin typeface="+mn-lt"/>
            </a:endParaRPr>
          </a:p>
        </p:txBody>
      </p:sp>
      <p:pic>
        <p:nvPicPr>
          <p:cNvPr id="5" name="Content Placeholder 4">
            <a:extLst>
              <a:ext uri="{FF2B5EF4-FFF2-40B4-BE49-F238E27FC236}">
                <a16:creationId xmlns:a16="http://schemas.microsoft.com/office/drawing/2014/main" id="{57044820-5199-4702-8C48-57F119C0E56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6387" y="2798763"/>
            <a:ext cx="5599226" cy="3378200"/>
          </a:xfrm>
        </p:spPr>
      </p:pic>
    </p:spTree>
    <p:extLst>
      <p:ext uri="{BB962C8B-B14F-4D97-AF65-F5344CB8AC3E}">
        <p14:creationId xmlns:p14="http://schemas.microsoft.com/office/powerpoint/2010/main" val="50472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B9E1-A864-4FE5-AC1C-02A1D1726230}"/>
              </a:ext>
            </a:extLst>
          </p:cNvPr>
          <p:cNvSpPr>
            <a:spLocks noGrp="1"/>
          </p:cNvSpPr>
          <p:nvPr>
            <p:ph type="title"/>
          </p:nvPr>
        </p:nvSpPr>
        <p:spPr/>
        <p:txBody>
          <a:bodyPr>
            <a:normAutofit/>
          </a:bodyPr>
          <a:lstStyle/>
          <a:p>
            <a:r>
              <a:rPr lang="en-GB" sz="2800" dirty="0">
                <a:latin typeface="+mn-lt"/>
              </a:rPr>
              <a:t>As this year’s Olympics have been postponed, Mrs Martin and I have decided that we are going to hold our own ABC mini-Olympics for our ‘Bubble’ next week – weather permitting!</a:t>
            </a:r>
          </a:p>
        </p:txBody>
      </p:sp>
      <p:sp>
        <p:nvSpPr>
          <p:cNvPr id="3" name="Content Placeholder 2">
            <a:extLst>
              <a:ext uri="{FF2B5EF4-FFF2-40B4-BE49-F238E27FC236}">
                <a16:creationId xmlns:a16="http://schemas.microsoft.com/office/drawing/2014/main" id="{D4431820-9DE1-4FFB-8537-EE5EE5AAAF47}"/>
              </a:ext>
            </a:extLst>
          </p:cNvPr>
          <p:cNvSpPr>
            <a:spLocks noGrp="1"/>
          </p:cNvSpPr>
          <p:nvPr>
            <p:ph idx="1"/>
          </p:nvPr>
        </p:nvSpPr>
        <p:spPr>
          <a:xfrm>
            <a:off x="838200" y="1814733"/>
            <a:ext cx="10515600" cy="4362230"/>
          </a:xfrm>
        </p:spPr>
        <p:txBody>
          <a:bodyPr>
            <a:normAutofit fontScale="92500"/>
          </a:bodyPr>
          <a:lstStyle/>
          <a:p>
            <a:r>
              <a:rPr lang="en-GB" dirty="0"/>
              <a:t>As you have seen, all Olympics Games need a mascot to help bring our competitors good luck. However, we haven’t got a mascot yet.</a:t>
            </a:r>
          </a:p>
          <a:p>
            <a:r>
              <a:rPr lang="en-GB" dirty="0"/>
              <a:t>Your task this afternoon is to design a mascot for our KS2 Bubble.</a:t>
            </a:r>
          </a:p>
          <a:p>
            <a:r>
              <a:rPr lang="en-GB" dirty="0"/>
              <a:t>You will need to decide what it will look like and give it a name, then draw it on a piece of A3 paper. You need to chose the colours you are going to use to colour it in – remember, brighter colours are more eye-catching.</a:t>
            </a:r>
          </a:p>
          <a:p>
            <a:r>
              <a:rPr lang="en-GB" dirty="0"/>
              <a:t>Then, we would like you to explain why you have chosen your particular design.</a:t>
            </a:r>
          </a:p>
          <a:p>
            <a:r>
              <a:rPr lang="en-GB" dirty="0"/>
              <a:t>Finally, we are going to ask a panel of judges to chose the best design for our mascot for our ABC mini-Olympics! </a:t>
            </a:r>
          </a:p>
        </p:txBody>
      </p:sp>
      <p:pic>
        <p:nvPicPr>
          <p:cNvPr id="5" name="Picture 4">
            <a:extLst>
              <a:ext uri="{FF2B5EF4-FFF2-40B4-BE49-F238E27FC236}">
                <a16:creationId xmlns:a16="http://schemas.microsoft.com/office/drawing/2014/main" id="{66582205-F9DD-4A87-B9FF-827787CC61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25994" y="5530472"/>
            <a:ext cx="2246142" cy="1292982"/>
          </a:xfrm>
          <a:prstGeom prst="rect">
            <a:avLst/>
          </a:prstGeom>
        </p:spPr>
      </p:pic>
    </p:spTree>
    <p:extLst>
      <p:ext uri="{BB962C8B-B14F-4D97-AF65-F5344CB8AC3E}">
        <p14:creationId xmlns:p14="http://schemas.microsoft.com/office/powerpoint/2010/main" val="1518584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470</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Olympic Mascots</vt:lpstr>
      <vt:lpstr>What is a mascot?  </vt:lpstr>
      <vt:lpstr>When was the tradition of having mascots for the Olympic Games started?</vt:lpstr>
      <vt:lpstr>Here are some examples of previous Summer Olympic mascots.</vt:lpstr>
      <vt:lpstr>The last Summer Olympics was held in Rio, Brazil in 2016. The mascot was Vinicius,  who represented Brazilian wildlife, combining "the agility of cats, sway of monkeys and grace of birds." The character's arms and legs can stretch unlimited distances. Vinicius's mission was "to spread joy throughout the world and celebrate the friendship that flourishes between people from all over the world" at the Olympic Games.</vt:lpstr>
      <vt:lpstr>The Olympics was due to take place in Tokyo this Summer but has been postponed until next Summer instead because of the  Coronavirus pandemic. The mascot for the Tokyo Olympics is Miraitowa and Someity is the official mascot of the 2020 Summer Paralympics.  </vt:lpstr>
      <vt:lpstr>As this year’s Olympics have been postponed, Mrs Martin and I have decided that we are going to hold our own ABC mini-Olympics for our ‘Bubble’ next week – weather permitting!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 Mascots</dc:title>
  <dc:creator>AHallihan</dc:creator>
  <cp:lastModifiedBy>Linda Copley</cp:lastModifiedBy>
  <cp:revision>9</cp:revision>
  <dcterms:created xsi:type="dcterms:W3CDTF">2020-06-10T15:44:31Z</dcterms:created>
  <dcterms:modified xsi:type="dcterms:W3CDTF">2020-06-12T06:42:28Z</dcterms:modified>
</cp:coreProperties>
</file>