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6" r:id="rId2"/>
    <p:sldId id="278" r:id="rId3"/>
    <p:sldId id="257" r:id="rId4"/>
    <p:sldId id="280" r:id="rId5"/>
    <p:sldId id="281" r:id="rId6"/>
    <p:sldId id="282" r:id="rId7"/>
    <p:sldId id="283" r:id="rId8"/>
    <p:sldId id="284" r:id="rId9"/>
    <p:sldId id="285" r:id="rId10"/>
    <p:sldId id="286" r:id="rId11"/>
    <p:sldId id="287" r:id="rId12"/>
    <p:sldId id="288" r:id="rId13"/>
    <p:sldId id="289" r:id="rId14"/>
    <p:sldId id="290" r:id="rId15"/>
    <p:sldId id="291" r:id="rId16"/>
    <p:sldId id="293" r:id="rId17"/>
    <p:sldId id="292" r:id="rId18"/>
    <p:sldId id="323" r:id="rId19"/>
    <p:sldId id="296" r:id="rId20"/>
    <p:sldId id="297" r:id="rId21"/>
    <p:sldId id="298" r:id="rId22"/>
    <p:sldId id="299" r:id="rId23"/>
    <p:sldId id="300" r:id="rId24"/>
    <p:sldId id="301" r:id="rId25"/>
    <p:sldId id="302" r:id="rId26"/>
    <p:sldId id="303" r:id="rId27"/>
    <p:sldId id="304" r:id="rId28"/>
    <p:sldId id="305" r:id="rId29"/>
    <p:sldId id="306" r:id="rId30"/>
    <p:sldId id="307" r:id="rId31"/>
    <p:sldId id="308" r:id="rId32"/>
    <p:sldId id="315" r:id="rId33"/>
    <p:sldId id="316" r:id="rId34"/>
    <p:sldId id="318" r:id="rId35"/>
    <p:sldId id="324" r:id="rId36"/>
    <p:sldId id="317" r:id="rId37"/>
    <p:sldId id="320" r:id="rId38"/>
    <p:sldId id="321" r:id="rId39"/>
    <p:sldId id="310" r:id="rId40"/>
    <p:sldId id="311" r:id="rId41"/>
    <p:sldId id="309" r:id="rId42"/>
    <p:sldId id="31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5" autoAdjust="0"/>
    <p:restoredTop sz="94582"/>
  </p:normalViewPr>
  <p:slideViewPr>
    <p:cSldViewPr snapToGrid="0" snapToObjects="1">
      <p:cViewPr varScale="1">
        <p:scale>
          <a:sx n="105" d="100"/>
          <a:sy n="105" d="100"/>
        </p:scale>
        <p:origin x="91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7BD40C-29DA-4D4A-A0A5-AB0087DB418C}" type="datetimeFigureOut">
              <a:rPr lang="en-GB" smtClean="0"/>
              <a:t>28/03/2020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D56BDF-A409-4DE4-8FBE-964463A92017}" type="slidenum">
              <a:rPr lang="en-GB" smtClean="0"/>
              <a:t>‹#›</a:t>
            </a:fld>
            <a:endParaRPr lang="en-GB"/>
          </a:p>
        </p:txBody>
      </p:sp>
    </p:spTree>
    <p:extLst>
      <p:ext uri="{BB962C8B-B14F-4D97-AF65-F5344CB8AC3E}">
        <p14:creationId xmlns:p14="http://schemas.microsoft.com/office/powerpoint/2010/main" val="2647824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D56BDF-A409-4DE4-8FBE-964463A92017}" type="slidenum">
              <a:rPr lang="en-GB" smtClean="0"/>
              <a:t>26</a:t>
            </a:fld>
            <a:endParaRPr lang="en-GB"/>
          </a:p>
        </p:txBody>
      </p:sp>
    </p:spTree>
    <p:extLst>
      <p:ext uri="{BB962C8B-B14F-4D97-AF65-F5344CB8AC3E}">
        <p14:creationId xmlns:p14="http://schemas.microsoft.com/office/powerpoint/2010/main" val="1974586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t>3/28/20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t>3/28/20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t>3/28/20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t>3/28/20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t>3/28/20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t>3/28/20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t>3/28/20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t>3/28/20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t>3/28/20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t>3/28/20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t>3/28/20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t>3/28/20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t>‹#›</a:t>
            </a:fld>
            <a:endParaRPr lang="en-US"/>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tmp"/></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tmp"/></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8.tmp"/><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6.tmp"/><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tmp"/><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2933700" y="5170953"/>
            <a:ext cx="6324600" cy="1000125"/>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algn="just" fontAlgn="base">
              <a:spcBef>
                <a:spcPts val="0"/>
              </a:spcBef>
              <a:spcAft>
                <a:spcPts val="0"/>
              </a:spcAft>
            </a:pPr>
            <a:r>
              <a:rPr lang="en-GB" sz="1000" kern="1200">
                <a:solidFill>
                  <a:srgbClr val="000000"/>
                </a:solidFill>
                <a:effectLst/>
                <a:latin typeface="Arial" charset="0"/>
                <a:ea typeface="Times New Roman" charset="0"/>
              </a:rPr>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endParaRPr lang="en-US" sz="1200">
              <a:effectLst/>
              <a:latin typeface="Times New Roman" charset="0"/>
              <a:ea typeface="Times New Roman" charset="0"/>
            </a:endParaRPr>
          </a:p>
          <a:p>
            <a:pPr marL="0" marR="0" algn="just" fontAlgn="base">
              <a:spcBef>
                <a:spcPts val="0"/>
              </a:spcBef>
              <a:spcAft>
                <a:spcPts val="0"/>
              </a:spcAft>
            </a:pPr>
            <a:r>
              <a:rPr lang="en-GB" sz="1000" kern="1200">
                <a:solidFill>
                  <a:srgbClr val="000000"/>
                </a:solidFill>
                <a:effectLst/>
                <a:latin typeface="Arial" charset="0"/>
                <a:ea typeface="Times New Roman" charset="0"/>
              </a:rPr>
              <a:t>All opinions and contributions are those of the authors. The contents of this resource are not connected with nor endorsed by any other company, organisation or institution.</a:t>
            </a:r>
            <a:endParaRPr lang="en-US" sz="1200">
              <a:effectLst/>
              <a:latin typeface="Times New Roman" charset="0"/>
              <a:ea typeface="Times New Roman" charset="0"/>
            </a:endParaRPr>
          </a:p>
        </p:txBody>
      </p:sp>
      <p:sp>
        <p:nvSpPr>
          <p:cNvPr id="6" name="TextBox 5"/>
          <p:cNvSpPr txBox="1"/>
          <p:nvPr/>
        </p:nvSpPr>
        <p:spPr>
          <a:xfrm>
            <a:off x="4356847" y="4444712"/>
            <a:ext cx="3478306" cy="584775"/>
          </a:xfrm>
          <a:prstGeom prst="rect">
            <a:avLst/>
          </a:prstGeom>
          <a:noFill/>
        </p:spPr>
        <p:txBody>
          <a:bodyPr wrap="square" rtlCol="0">
            <a:spAutoFit/>
          </a:bodyPr>
          <a:lstStyle/>
          <a:p>
            <a:pPr algn="ctr"/>
            <a:r>
              <a:rPr lang="en-US" sz="1600" dirty="0"/>
              <a:t>Commissioned by The </a:t>
            </a:r>
            <a:r>
              <a:rPr lang="en-US" sz="1600" dirty="0" err="1"/>
              <a:t>PiXL</a:t>
            </a:r>
            <a:r>
              <a:rPr lang="en-US" sz="1600" dirty="0"/>
              <a:t> Club Ltd.</a:t>
            </a:r>
          </a:p>
          <a:p>
            <a:pPr algn="ctr"/>
            <a:r>
              <a:rPr lang="en-US" sz="1600" dirty="0"/>
              <a:t>Example 2017</a:t>
            </a:r>
          </a:p>
        </p:txBody>
      </p:sp>
      <p:sp>
        <p:nvSpPr>
          <p:cNvPr id="7" name="TextBox 6"/>
          <p:cNvSpPr txBox="1"/>
          <p:nvPr/>
        </p:nvSpPr>
        <p:spPr>
          <a:xfrm>
            <a:off x="4204447" y="6239435"/>
            <a:ext cx="3783106" cy="338554"/>
          </a:xfrm>
          <a:prstGeom prst="rect">
            <a:avLst/>
          </a:prstGeom>
          <a:noFill/>
        </p:spPr>
        <p:txBody>
          <a:bodyPr wrap="square" rtlCol="0">
            <a:spAutoFit/>
          </a:bodyPr>
          <a:lstStyle/>
          <a:p>
            <a:r>
              <a:rPr lang="en-GB" sz="1600" dirty="0"/>
              <a:t>© Copyright The </a:t>
            </a:r>
            <a:r>
              <a:rPr lang="en-GB" sz="1600" dirty="0" err="1"/>
              <a:t>PiXL</a:t>
            </a:r>
            <a:r>
              <a:rPr lang="en-GB" sz="1600" dirty="0"/>
              <a:t> Club Limited, 2017</a:t>
            </a:r>
            <a:r>
              <a:rPr lang="en-US" sz="1600" dirty="0">
                <a:effectLst/>
              </a:rPr>
              <a:t> </a:t>
            </a:r>
            <a:endParaRPr lang="en-US" sz="16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286367"/>
            <a:ext cx="1195323" cy="1195323"/>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5" name="TextBox 4">
            <a:extLst>
              <a:ext uri="{FF2B5EF4-FFF2-40B4-BE49-F238E27FC236}">
                <a16:creationId xmlns:a16="http://schemas.microsoft.com/office/drawing/2014/main" id="{2F400B1B-176E-4769-8EC2-6DF0683CDB2F}"/>
              </a:ext>
            </a:extLst>
          </p:cNvPr>
          <p:cNvSpPr txBox="1"/>
          <p:nvPr/>
        </p:nvSpPr>
        <p:spPr>
          <a:xfrm>
            <a:off x="1861625" y="1322362"/>
            <a:ext cx="8468750" cy="2123658"/>
          </a:xfrm>
          <a:prstGeom prst="rect">
            <a:avLst/>
          </a:prstGeom>
          <a:noFill/>
        </p:spPr>
        <p:txBody>
          <a:bodyPr wrap="square" rtlCol="0">
            <a:spAutoFit/>
          </a:bodyPr>
          <a:lstStyle/>
          <a:p>
            <a:pPr algn="ctr"/>
            <a:r>
              <a:rPr lang="en-GB" sz="4400" dirty="0"/>
              <a:t>Persuasive Writing Unit</a:t>
            </a:r>
          </a:p>
          <a:p>
            <a:pPr algn="ctr"/>
            <a:r>
              <a:rPr lang="en-GB" sz="4400" dirty="0"/>
              <a:t>Year 6</a:t>
            </a:r>
          </a:p>
          <a:p>
            <a:pPr algn="ctr"/>
            <a:r>
              <a:rPr lang="en-GB" sz="4400" dirty="0"/>
              <a:t>Working at Greater Depth</a:t>
            </a:r>
          </a:p>
        </p:txBody>
      </p:sp>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286367"/>
            <a:ext cx="1195323" cy="119532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4" name="TextBox 3">
            <a:extLst>
              <a:ext uri="{FF2B5EF4-FFF2-40B4-BE49-F238E27FC236}">
                <a16:creationId xmlns:a16="http://schemas.microsoft.com/office/drawing/2014/main" id="{92E489FA-3882-4A27-8EC2-2C298E284FA7}"/>
              </a:ext>
            </a:extLst>
          </p:cNvPr>
          <p:cNvSpPr txBox="1"/>
          <p:nvPr/>
        </p:nvSpPr>
        <p:spPr>
          <a:xfrm>
            <a:off x="1294228" y="162414"/>
            <a:ext cx="9373772" cy="646331"/>
          </a:xfrm>
          <a:prstGeom prst="rect">
            <a:avLst/>
          </a:prstGeom>
          <a:noFill/>
        </p:spPr>
        <p:txBody>
          <a:bodyPr wrap="square" rtlCol="0">
            <a:spAutoFit/>
          </a:bodyPr>
          <a:lstStyle/>
          <a:p>
            <a:pPr algn="ctr"/>
            <a:r>
              <a:rPr lang="en-GB" sz="3600" dirty="0"/>
              <a:t>Phase 2 – Immersion in the text</a:t>
            </a:r>
          </a:p>
        </p:txBody>
      </p:sp>
      <p:sp>
        <p:nvSpPr>
          <p:cNvPr id="6" name="Rounded Rectangle 8">
            <a:extLst>
              <a:ext uri="{FF2B5EF4-FFF2-40B4-BE49-F238E27FC236}">
                <a16:creationId xmlns:a16="http://schemas.microsoft.com/office/drawing/2014/main" id="{6C4AB74B-85E0-4324-8AB3-CFE2779110C9}"/>
              </a:ext>
            </a:extLst>
          </p:cNvPr>
          <p:cNvSpPr/>
          <p:nvPr/>
        </p:nvSpPr>
        <p:spPr>
          <a:xfrm>
            <a:off x="1294228" y="995113"/>
            <a:ext cx="7019779" cy="2310796"/>
          </a:xfrm>
          <a:prstGeom prst="roundRect">
            <a:avLst/>
          </a:prstGeom>
          <a:solidFill>
            <a:srgbClr val="92D050"/>
          </a:solidFill>
          <a:ln w="25400" cap="flat" cmpd="sng" algn="ctr">
            <a:solidFill>
              <a:sysClr val="windowText" lastClr="000000"/>
            </a:solidFill>
            <a:prstDash val="solid"/>
          </a:ln>
          <a:effectLst/>
        </p:spPr>
        <p:txBody>
          <a:bodyPr rtlCol="0" anchor="ctr"/>
          <a:lstStyle/>
          <a:p>
            <a:r>
              <a:rPr lang="en-GB" sz="2500" b="1" dirty="0"/>
              <a:t>Paired/Guided reading: </a:t>
            </a:r>
            <a:r>
              <a:rPr lang="en-GB" sz="2500" dirty="0"/>
              <a:t>Use your chosen persuasive leaflets as texts for paired or guided reading. This is a very time efficient way to get pupils to engage with and internalise a text model. </a:t>
            </a:r>
            <a:endParaRPr lang="en-GB" sz="2500" b="1" dirty="0"/>
          </a:p>
        </p:txBody>
      </p:sp>
      <p:sp>
        <p:nvSpPr>
          <p:cNvPr id="9" name="Rounded Rectangle 6">
            <a:extLst>
              <a:ext uri="{FF2B5EF4-FFF2-40B4-BE49-F238E27FC236}">
                <a16:creationId xmlns:a16="http://schemas.microsoft.com/office/drawing/2014/main" id="{2FD86268-C24C-44F5-B2FC-4B12F10B099E}"/>
              </a:ext>
            </a:extLst>
          </p:cNvPr>
          <p:cNvSpPr/>
          <p:nvPr/>
        </p:nvSpPr>
        <p:spPr>
          <a:xfrm>
            <a:off x="311782" y="3587134"/>
            <a:ext cx="8142902" cy="2620308"/>
          </a:xfrm>
          <a:prstGeom prst="roundRect">
            <a:avLst/>
          </a:prstGeom>
          <a:solidFill>
            <a:srgbClr val="F79646">
              <a:lumMod val="60000"/>
              <a:lumOff val="40000"/>
            </a:srgbClr>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a:ln>
                  <a:noFill/>
                </a:ln>
                <a:solidFill>
                  <a:prstClr val="black"/>
                </a:solidFill>
                <a:effectLst/>
                <a:uLnTx/>
                <a:uFillTx/>
                <a:latin typeface="Calibri"/>
                <a:ea typeface="+mn-ea"/>
                <a:cs typeface="+mn-cs"/>
              </a:rPr>
              <a:t>Compare and contrast </a:t>
            </a:r>
            <a:r>
              <a:rPr kumimoji="0" lang="en-GB" sz="2500" i="0" u="none" strike="noStrike" kern="0" cap="none" spc="0" normalizeH="0" baseline="0" noProof="0" dirty="0">
                <a:ln>
                  <a:noFill/>
                </a:ln>
                <a:solidFill>
                  <a:prstClr val="black"/>
                </a:solidFill>
                <a:effectLst/>
                <a:uLnTx/>
                <a:uFillTx/>
                <a:latin typeface="Calibri"/>
                <a:ea typeface="+mn-ea"/>
                <a:cs typeface="+mn-cs"/>
              </a:rPr>
              <a:t>– what makes a good front page or opening for a leaflet? What is the ‘hook’ for the reader?</a:t>
            </a:r>
          </a:p>
          <a:p>
            <a:pPr marL="0" marR="0" lvl="0" indent="0" defTabSz="914400" eaLnBrk="1" fontAlgn="auto" latinLnBrk="0" hangingPunct="1">
              <a:lnSpc>
                <a:spcPct val="100000"/>
              </a:lnSpc>
              <a:spcBef>
                <a:spcPts val="0"/>
              </a:spcBef>
              <a:spcAft>
                <a:spcPts val="0"/>
              </a:spcAft>
              <a:buClrTx/>
              <a:buSzTx/>
              <a:buFontTx/>
              <a:buNone/>
              <a:tabLst/>
              <a:defRPr/>
            </a:pPr>
            <a:r>
              <a:rPr lang="en-GB" sz="2500" kern="0" dirty="0">
                <a:solidFill>
                  <a:prstClr val="black"/>
                </a:solidFill>
                <a:latin typeface="Calibri"/>
              </a:rPr>
              <a:t>Look at two leaflets – which one ‘hooks’ you in more? Give reasons for your choice.</a:t>
            </a:r>
            <a:r>
              <a:rPr kumimoji="0" lang="en-GB" sz="2500" i="0" u="none" strike="noStrike" kern="0" cap="none" spc="0" normalizeH="0" baseline="0" noProof="0" dirty="0">
                <a:ln>
                  <a:noFill/>
                </a:ln>
                <a:solidFill>
                  <a:prstClr val="black"/>
                </a:solidFill>
                <a:effectLst/>
                <a:uLnTx/>
                <a:uFillTx/>
                <a:latin typeface="Calibri"/>
                <a:ea typeface="+mn-ea"/>
                <a:cs typeface="+mn-cs"/>
              </a:rPr>
              <a:t> Which one would you choose to read? </a:t>
            </a:r>
            <a:r>
              <a:rPr lang="en-GB" sz="2500" kern="0" dirty="0">
                <a:solidFill>
                  <a:prstClr val="black"/>
                </a:solidFill>
                <a:latin typeface="Calibri"/>
              </a:rPr>
              <a:t>What is the balance between factual information and language used to persuade?</a:t>
            </a:r>
            <a:endParaRPr kumimoji="0" lang="en-GB" sz="2500" b="1" i="0" u="none" strike="noStrike" kern="0" cap="none" spc="0" normalizeH="0" baseline="0" noProof="0" dirty="0">
              <a:ln>
                <a:noFill/>
              </a:ln>
              <a:solidFill>
                <a:prstClr val="black"/>
              </a:solidFill>
              <a:effectLst/>
              <a:uLnTx/>
              <a:uFillTx/>
              <a:latin typeface="Calibri"/>
              <a:ea typeface="+mn-ea"/>
              <a:cs typeface="+mn-cs"/>
            </a:endParaRPr>
          </a:p>
        </p:txBody>
      </p:sp>
      <p:sp>
        <p:nvSpPr>
          <p:cNvPr id="11" name="Rounded Rectangle 7">
            <a:extLst>
              <a:ext uri="{FF2B5EF4-FFF2-40B4-BE49-F238E27FC236}">
                <a16:creationId xmlns:a16="http://schemas.microsoft.com/office/drawing/2014/main" id="{F5CBBE9E-771C-47D5-AFD7-FAA625AF9CD3}"/>
              </a:ext>
            </a:extLst>
          </p:cNvPr>
          <p:cNvSpPr/>
          <p:nvPr/>
        </p:nvSpPr>
        <p:spPr>
          <a:xfrm>
            <a:off x="8581292" y="1584638"/>
            <a:ext cx="3366437" cy="5055312"/>
          </a:xfrm>
          <a:prstGeom prst="roundRect">
            <a:avLst/>
          </a:prstGeom>
          <a:solidFill>
            <a:srgbClr val="C0504D">
              <a:lumMod val="40000"/>
              <a:lumOff val="60000"/>
            </a:srgbClr>
          </a:solidFill>
          <a:ln w="25400" cap="flat" cmpd="sng" algn="ctr">
            <a:solidFill>
              <a:sysClr val="windowText" lastClr="000000"/>
            </a:solidFill>
            <a:prstDash val="solid"/>
          </a:ln>
          <a:effectLst/>
        </p:spPr>
        <p:txBody>
          <a:bodyPr rtlCol="0" anchor="ctr"/>
          <a:lstStyle/>
          <a:p>
            <a:pPr lvl="0" algn="ctr"/>
            <a:r>
              <a:rPr kumimoji="0" lang="en-GB" sz="2500" b="1" i="0" u="none" strike="noStrike" kern="0" cap="none" spc="0" normalizeH="0" baseline="0" noProof="0" dirty="0">
                <a:ln>
                  <a:noFill/>
                </a:ln>
                <a:solidFill>
                  <a:prstClr val="black"/>
                </a:solidFill>
                <a:effectLst/>
                <a:uLnTx/>
                <a:uFillTx/>
                <a:latin typeface="Calibri"/>
                <a:ea typeface="+mn-ea"/>
                <a:cs typeface="+mn-cs"/>
              </a:rPr>
              <a:t>Reorganising </a:t>
            </a:r>
            <a:r>
              <a:rPr lang="en-GB" sz="2500" kern="0" dirty="0">
                <a:solidFill>
                  <a:prstClr val="black"/>
                </a:solidFill>
                <a:latin typeface="Calibri"/>
              </a:rPr>
              <a:t>– cut up the model text. Does the order of paragraphs matter? Do you agree with the priority given to specific information? How would you sequence the paragraphs? </a:t>
            </a:r>
            <a:endParaRPr kumimoji="0" lang="en-GB" sz="2500" b="0" i="0" u="none" strike="noStrike" kern="0" cap="none" spc="0" normalizeH="0" baseline="0" noProof="0" dirty="0">
              <a:ln>
                <a:noFill/>
              </a:ln>
              <a:solidFill>
                <a:prstClr val="black"/>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A1F3B6DE-17E4-4EE7-9EA7-1839548644B7}"/>
              </a:ext>
            </a:extLst>
          </p:cNvPr>
          <p:cNvSpPr/>
          <p:nvPr/>
        </p:nvSpPr>
        <p:spPr>
          <a:xfrm>
            <a:off x="0" y="6488668"/>
            <a:ext cx="2068195" cy="369332"/>
          </a:xfrm>
          <a:prstGeom prst="rect">
            <a:avLst/>
          </a:prstGeom>
        </p:spPr>
        <p:txBody>
          <a:bodyPr wrap="none">
            <a:spAutoFit/>
          </a:bodyPr>
          <a:lstStyle/>
          <a:p>
            <a:pPr marL="0" marR="0" lvl="0" indent="0" defTabSz="914400" eaLnBrk="1" fontAlgn="auto" latinLnBrk="0" hangingPunct="1">
              <a:lnSpc>
                <a:spcPct val="100000"/>
              </a:lnSpc>
              <a:spcBef>
                <a:spcPct val="2000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rPr>
              <a:t>Suggested activities</a:t>
            </a:r>
          </a:p>
        </p:txBody>
      </p:sp>
    </p:spTree>
    <p:extLst>
      <p:ext uri="{BB962C8B-B14F-4D97-AF65-F5344CB8AC3E}">
        <p14:creationId xmlns:p14="http://schemas.microsoft.com/office/powerpoint/2010/main" val="355420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286367"/>
            <a:ext cx="1195323" cy="119532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4" name="TextBox 3">
            <a:extLst>
              <a:ext uri="{FF2B5EF4-FFF2-40B4-BE49-F238E27FC236}">
                <a16:creationId xmlns:a16="http://schemas.microsoft.com/office/drawing/2014/main" id="{92E489FA-3882-4A27-8EC2-2C298E284FA7}"/>
              </a:ext>
            </a:extLst>
          </p:cNvPr>
          <p:cNvSpPr txBox="1"/>
          <p:nvPr/>
        </p:nvSpPr>
        <p:spPr>
          <a:xfrm>
            <a:off x="1218001" y="221393"/>
            <a:ext cx="9373772" cy="646331"/>
          </a:xfrm>
          <a:prstGeom prst="rect">
            <a:avLst/>
          </a:prstGeom>
          <a:noFill/>
        </p:spPr>
        <p:txBody>
          <a:bodyPr wrap="square" rtlCol="0">
            <a:spAutoFit/>
          </a:bodyPr>
          <a:lstStyle/>
          <a:p>
            <a:pPr algn="ctr"/>
            <a:r>
              <a:rPr lang="en-GB" sz="3600" dirty="0"/>
              <a:t>Phase 2 – Immersion in the language</a:t>
            </a:r>
          </a:p>
        </p:txBody>
      </p:sp>
      <p:sp>
        <p:nvSpPr>
          <p:cNvPr id="6" name="Rounded Rectangle 8">
            <a:extLst>
              <a:ext uri="{FF2B5EF4-FFF2-40B4-BE49-F238E27FC236}">
                <a16:creationId xmlns:a16="http://schemas.microsoft.com/office/drawing/2014/main" id="{6C4AB74B-85E0-4324-8AB3-CFE2779110C9}"/>
              </a:ext>
            </a:extLst>
          </p:cNvPr>
          <p:cNvSpPr/>
          <p:nvPr/>
        </p:nvSpPr>
        <p:spPr>
          <a:xfrm>
            <a:off x="1527491" y="981676"/>
            <a:ext cx="5492288" cy="2591518"/>
          </a:xfrm>
          <a:prstGeom prst="roundRect">
            <a:avLst/>
          </a:prstGeom>
          <a:solidFill>
            <a:srgbClr val="92D050"/>
          </a:solidFill>
          <a:ln w="25400" cap="flat" cmpd="sng" algn="ctr">
            <a:solidFill>
              <a:sysClr val="windowText" lastClr="000000"/>
            </a:solidFill>
            <a:prstDash val="solid"/>
          </a:ln>
          <a:effectLst/>
        </p:spPr>
        <p:txBody>
          <a:bodyPr rtlCol="0" anchor="ctr"/>
          <a:lstStyle/>
          <a:p>
            <a:pPr>
              <a:defRPr/>
            </a:pPr>
            <a:endParaRPr kumimoji="0" lang="en-GB" sz="2500" b="1" u="none" strike="noStrike" kern="0" cap="none" spc="0" normalizeH="0" baseline="0" noProof="0" dirty="0">
              <a:ln>
                <a:noFill/>
              </a:ln>
              <a:solidFill>
                <a:prstClr val="black"/>
              </a:solidFill>
              <a:effectLst/>
              <a:uLnTx/>
              <a:uFillTx/>
              <a:latin typeface="Calibri"/>
              <a:ea typeface="+mn-ea"/>
              <a:cs typeface="+mn-cs"/>
            </a:endParaRPr>
          </a:p>
          <a:p>
            <a:pPr>
              <a:defRPr/>
            </a:pPr>
            <a:endParaRPr kumimoji="0" lang="en-GB" sz="2500" b="1" u="none" strike="noStrike" kern="0" cap="none" spc="0" normalizeH="0" baseline="0" noProof="0" dirty="0">
              <a:ln>
                <a:noFill/>
              </a:ln>
              <a:solidFill>
                <a:prstClr val="black"/>
              </a:solidFill>
              <a:effectLst/>
              <a:uLnTx/>
              <a:uFillTx/>
              <a:latin typeface="Calibri"/>
              <a:ea typeface="+mn-ea"/>
              <a:cs typeface="+mn-cs"/>
            </a:endParaRPr>
          </a:p>
          <a:p>
            <a:pPr>
              <a:defRPr/>
            </a:pPr>
            <a:endParaRPr kumimoji="0" lang="en-GB" sz="2500" b="1" u="none" strike="noStrike" kern="0" cap="none" spc="0" normalizeH="0" baseline="0" noProof="0" dirty="0">
              <a:ln>
                <a:noFill/>
              </a:ln>
              <a:solidFill>
                <a:prstClr val="black"/>
              </a:solidFill>
              <a:effectLst/>
              <a:uLnTx/>
              <a:uFillTx/>
              <a:latin typeface="Calibri"/>
              <a:ea typeface="+mn-ea"/>
              <a:cs typeface="+mn-cs"/>
            </a:endParaRPr>
          </a:p>
          <a:p>
            <a:pPr>
              <a:defRPr/>
            </a:pPr>
            <a:endParaRPr kumimoji="0" lang="en-GB" sz="2500" b="1" u="none" strike="noStrike" kern="0" cap="none" spc="0" normalizeH="0" baseline="0" noProof="0" dirty="0">
              <a:ln>
                <a:noFill/>
              </a:ln>
              <a:solidFill>
                <a:prstClr val="black"/>
              </a:solidFill>
              <a:effectLst/>
              <a:uLnTx/>
              <a:uFillTx/>
              <a:latin typeface="Calibri"/>
              <a:ea typeface="+mn-ea"/>
              <a:cs typeface="+mn-cs"/>
            </a:endParaRPr>
          </a:p>
          <a:p>
            <a:pPr>
              <a:defRPr/>
            </a:pPr>
            <a:endParaRPr kumimoji="0" lang="en-GB" sz="2500" b="1" u="none" strike="noStrike" kern="0" cap="none" spc="0" normalizeH="0" baseline="0" noProof="0" dirty="0">
              <a:ln>
                <a:noFill/>
              </a:ln>
              <a:solidFill>
                <a:prstClr val="black"/>
              </a:solidFill>
              <a:effectLst/>
              <a:uLnTx/>
              <a:uFillTx/>
              <a:latin typeface="Calibri"/>
              <a:ea typeface="+mn-ea"/>
              <a:cs typeface="+mn-cs"/>
            </a:endParaRPr>
          </a:p>
          <a:p>
            <a:pPr>
              <a:defRPr/>
            </a:pPr>
            <a:endParaRPr kumimoji="0" lang="en-GB" sz="2500" b="1" u="none" strike="noStrike" kern="0" cap="none" spc="0" normalizeH="0" baseline="0" noProof="0" dirty="0">
              <a:ln>
                <a:noFill/>
              </a:ln>
              <a:solidFill>
                <a:prstClr val="black"/>
              </a:solidFill>
              <a:effectLst/>
              <a:uLnTx/>
              <a:uFillTx/>
              <a:latin typeface="Calibri"/>
              <a:ea typeface="+mn-ea"/>
              <a:cs typeface="+mn-cs"/>
            </a:endParaRPr>
          </a:p>
          <a:p>
            <a:pPr>
              <a:defRPr/>
            </a:pPr>
            <a:r>
              <a:rPr kumimoji="0" lang="en-GB" sz="2500" b="1" u="none" strike="noStrike" kern="0" cap="none" spc="0" normalizeH="0" baseline="0" noProof="0" dirty="0">
                <a:ln>
                  <a:noFill/>
                </a:ln>
                <a:solidFill>
                  <a:prstClr val="black"/>
                </a:solidFill>
                <a:effectLst/>
                <a:uLnTx/>
                <a:uFillTx/>
                <a:latin typeface="Calibri"/>
                <a:ea typeface="+mn-ea"/>
                <a:cs typeface="+mn-cs"/>
              </a:rPr>
              <a:t>Finding favourites: </a:t>
            </a:r>
            <a:r>
              <a:rPr kumimoji="0" lang="en-GB" sz="2500" u="none" strike="noStrike" kern="0" cap="none" spc="0" normalizeH="0" baseline="0" noProof="0" dirty="0">
                <a:ln>
                  <a:noFill/>
                </a:ln>
                <a:solidFill>
                  <a:prstClr val="black"/>
                </a:solidFill>
                <a:effectLst/>
                <a:uLnTx/>
                <a:uFillTx/>
                <a:latin typeface="Calibri"/>
                <a:ea typeface="+mn-ea"/>
                <a:cs typeface="+mn-cs"/>
              </a:rPr>
              <a:t>read the persuasive leaflet and pick out your favourite</a:t>
            </a:r>
            <a:r>
              <a:rPr lang="en-GB" sz="2500" dirty="0"/>
              <a:t>…and explain your reasons:</a:t>
            </a:r>
          </a:p>
          <a:p>
            <a:pPr marL="457200" indent="-457200">
              <a:buAutoNum type="arabicPeriod"/>
              <a:defRPr/>
            </a:pPr>
            <a:r>
              <a:rPr lang="en-GB" sz="2500" dirty="0"/>
              <a:t>Expanded noun phrase</a:t>
            </a:r>
          </a:p>
          <a:p>
            <a:pPr marL="457200" indent="-457200">
              <a:buAutoNum type="arabicPeriod"/>
              <a:defRPr/>
            </a:pPr>
            <a:r>
              <a:rPr lang="en-GB" sz="2500" dirty="0"/>
              <a:t>Sentence opener</a:t>
            </a:r>
          </a:p>
          <a:p>
            <a:pPr marL="457200" indent="-457200">
              <a:buAutoNum type="arabicPeriod"/>
              <a:defRPr/>
            </a:pPr>
            <a:r>
              <a:rPr lang="en-GB" sz="2500" dirty="0"/>
              <a:t>Alliteration</a:t>
            </a:r>
          </a:p>
          <a:p>
            <a:pPr marL="457200" indent="-457200">
              <a:buAutoNum type="arabicPeriod"/>
              <a:defRPr/>
            </a:pPr>
            <a:endParaRPr lang="en-GB" sz="2500" dirty="0"/>
          </a:p>
          <a:p>
            <a:pPr>
              <a:defRPr/>
            </a:pPr>
            <a:endParaRPr lang="en-GB" sz="2500" dirty="0"/>
          </a:p>
          <a:p>
            <a:pPr>
              <a:defRPr/>
            </a:pPr>
            <a:endParaRPr lang="en-GB" sz="2500" dirty="0"/>
          </a:p>
          <a:p>
            <a:pPr>
              <a:defRPr/>
            </a:pPr>
            <a:endParaRPr lang="en-GB" sz="2500" dirty="0"/>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500" b="1" u="none" strike="noStrike" kern="0" cap="none" spc="0" normalizeH="0" baseline="0" noProof="0" dirty="0">
              <a:ln>
                <a:noFill/>
              </a:ln>
              <a:solidFill>
                <a:prstClr val="black"/>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500" i="1" u="none" strike="noStrike" kern="0" cap="none" spc="0" normalizeH="0" baseline="0" noProof="0" dirty="0">
              <a:ln>
                <a:noFill/>
              </a:ln>
              <a:solidFill>
                <a:prstClr val="black"/>
              </a:solidFill>
              <a:effectLst/>
              <a:uLnTx/>
              <a:uFillTx/>
              <a:latin typeface="Calibri"/>
              <a:ea typeface="+mn-ea"/>
              <a:cs typeface="+mn-cs"/>
            </a:endParaRPr>
          </a:p>
        </p:txBody>
      </p:sp>
      <p:sp>
        <p:nvSpPr>
          <p:cNvPr id="9" name="Rounded Rectangle 6">
            <a:extLst>
              <a:ext uri="{FF2B5EF4-FFF2-40B4-BE49-F238E27FC236}">
                <a16:creationId xmlns:a16="http://schemas.microsoft.com/office/drawing/2014/main" id="{2FD86268-C24C-44F5-B2FC-4B12F10B099E}"/>
              </a:ext>
            </a:extLst>
          </p:cNvPr>
          <p:cNvSpPr/>
          <p:nvPr/>
        </p:nvSpPr>
        <p:spPr>
          <a:xfrm>
            <a:off x="390678" y="3776024"/>
            <a:ext cx="7037064" cy="1941342"/>
          </a:xfrm>
          <a:prstGeom prst="roundRect">
            <a:avLst/>
          </a:prstGeom>
          <a:solidFill>
            <a:srgbClr val="F79646">
              <a:lumMod val="60000"/>
              <a:lumOff val="40000"/>
            </a:srgbClr>
          </a:solidFill>
          <a:ln w="25400" cap="flat" cmpd="sng" algn="ctr">
            <a:solidFill>
              <a:sysClr val="windowText" lastClr="000000"/>
            </a:solidFill>
            <a:prstDash val="solid"/>
          </a:ln>
          <a:effectLst/>
        </p:spPr>
        <p:txBody>
          <a:bodyPr rtlCol="0" anchor="ctr"/>
          <a:lstStyle/>
          <a:p>
            <a:r>
              <a:rPr lang="en-GB" sz="2500" b="1" dirty="0"/>
              <a:t>Conjunctions</a:t>
            </a:r>
          </a:p>
          <a:p>
            <a:r>
              <a:rPr lang="en-GB" sz="2500" dirty="0"/>
              <a:t>How are conjunctions used to link ideas </a:t>
            </a:r>
            <a:r>
              <a:rPr lang="en-GB" sz="2500" b="1" dirty="0"/>
              <a:t>within </a:t>
            </a:r>
            <a:r>
              <a:rPr lang="en-GB" sz="2500" dirty="0"/>
              <a:t>and </a:t>
            </a:r>
            <a:r>
              <a:rPr lang="en-GB" sz="2500" b="1" dirty="0"/>
              <a:t>between</a:t>
            </a:r>
            <a:r>
              <a:rPr lang="en-GB" sz="2500" dirty="0"/>
              <a:t> paragraphs? Try reading the text without them. What effect does this have?</a:t>
            </a:r>
          </a:p>
        </p:txBody>
      </p:sp>
      <p:sp>
        <p:nvSpPr>
          <p:cNvPr id="11" name="Rounded Rectangle 7">
            <a:extLst>
              <a:ext uri="{FF2B5EF4-FFF2-40B4-BE49-F238E27FC236}">
                <a16:creationId xmlns:a16="http://schemas.microsoft.com/office/drawing/2014/main" id="{F5CBBE9E-771C-47D5-AFD7-FAA625AF9CD3}"/>
              </a:ext>
            </a:extLst>
          </p:cNvPr>
          <p:cNvSpPr/>
          <p:nvPr/>
        </p:nvSpPr>
        <p:spPr>
          <a:xfrm>
            <a:off x="7813458" y="1605642"/>
            <a:ext cx="4049865" cy="5055312"/>
          </a:xfrm>
          <a:prstGeom prst="roundRect">
            <a:avLst/>
          </a:prstGeom>
          <a:solidFill>
            <a:srgbClr val="C0504D">
              <a:lumMod val="40000"/>
              <a:lumOff val="60000"/>
            </a:srgbClr>
          </a:solidFill>
          <a:ln w="25400" cap="flat" cmpd="sng" algn="ctr">
            <a:solidFill>
              <a:sysClr val="windowText" lastClr="000000"/>
            </a:solidFill>
            <a:prstDash val="solid"/>
          </a:ln>
          <a:effectLst/>
        </p:spPr>
        <p:txBody>
          <a:bodyPr rtlCol="0" anchor="ctr"/>
          <a:lstStyle/>
          <a:p>
            <a:pPr lvl="0" algn="ctr"/>
            <a:r>
              <a:rPr lang="en-GB" sz="2500" b="1" kern="0" dirty="0">
                <a:solidFill>
                  <a:prstClr val="black"/>
                </a:solidFill>
                <a:latin typeface="Calibri"/>
              </a:rPr>
              <a:t>Formal or informal </a:t>
            </a:r>
            <a:r>
              <a:rPr lang="en-GB" sz="2500" kern="0" dirty="0">
                <a:solidFill>
                  <a:prstClr val="black"/>
                </a:solidFill>
                <a:latin typeface="Calibri"/>
              </a:rPr>
              <a:t>– read each paragraph and highlight examples of formal and informal phrases or features (such as contractions and the first person register ‘you’). What is the overall tone of each paragraph? Are there shifts in formality within the text? How do you know?</a:t>
            </a:r>
            <a:endParaRPr kumimoji="0" lang="en-GB" sz="2500" b="0" i="0" u="none" strike="noStrike" kern="0" cap="none" spc="0" normalizeH="0" baseline="0" noProof="0" dirty="0">
              <a:ln>
                <a:noFill/>
              </a:ln>
              <a:solidFill>
                <a:prstClr val="black"/>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4C2E0267-6FB9-4709-80D5-3B7478D7EE10}"/>
              </a:ext>
            </a:extLst>
          </p:cNvPr>
          <p:cNvSpPr/>
          <p:nvPr/>
        </p:nvSpPr>
        <p:spPr>
          <a:xfrm>
            <a:off x="0" y="6455284"/>
            <a:ext cx="2193229" cy="369332"/>
          </a:xfrm>
          <a:prstGeom prst="rect">
            <a:avLst/>
          </a:prstGeom>
        </p:spPr>
        <p:txBody>
          <a:bodyPr wrap="none">
            <a:spAutoFit/>
          </a:bodyPr>
          <a:lstStyle/>
          <a:p>
            <a:pPr marL="0" marR="0" lvl="0" indent="0" defTabSz="914400" eaLnBrk="1" fontAlgn="auto" latinLnBrk="0" hangingPunct="1">
              <a:lnSpc>
                <a:spcPct val="100000"/>
              </a:lnSpc>
              <a:spcBef>
                <a:spcPct val="2000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rPr>
              <a:t>Suggested activities </a:t>
            </a:r>
          </a:p>
        </p:txBody>
      </p:sp>
    </p:spTree>
    <p:extLst>
      <p:ext uri="{BB962C8B-B14F-4D97-AF65-F5344CB8AC3E}">
        <p14:creationId xmlns:p14="http://schemas.microsoft.com/office/powerpoint/2010/main" val="1021757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286367"/>
            <a:ext cx="1195323" cy="119532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4" name="TextBox 3">
            <a:extLst>
              <a:ext uri="{FF2B5EF4-FFF2-40B4-BE49-F238E27FC236}">
                <a16:creationId xmlns:a16="http://schemas.microsoft.com/office/drawing/2014/main" id="{92E489FA-3882-4A27-8EC2-2C298E284FA7}"/>
              </a:ext>
            </a:extLst>
          </p:cNvPr>
          <p:cNvSpPr txBox="1"/>
          <p:nvPr/>
        </p:nvSpPr>
        <p:spPr>
          <a:xfrm>
            <a:off x="1294228" y="183419"/>
            <a:ext cx="9373772" cy="646331"/>
          </a:xfrm>
          <a:prstGeom prst="rect">
            <a:avLst/>
          </a:prstGeom>
          <a:noFill/>
        </p:spPr>
        <p:txBody>
          <a:bodyPr wrap="square" rtlCol="0">
            <a:spAutoFit/>
          </a:bodyPr>
          <a:lstStyle/>
          <a:p>
            <a:pPr algn="ctr"/>
            <a:r>
              <a:rPr lang="en-GB" sz="3600" dirty="0"/>
              <a:t>Phase 2 – Immersion in the sentence structure</a:t>
            </a:r>
          </a:p>
        </p:txBody>
      </p:sp>
      <p:sp>
        <p:nvSpPr>
          <p:cNvPr id="6" name="Rounded Rectangle 8">
            <a:extLst>
              <a:ext uri="{FF2B5EF4-FFF2-40B4-BE49-F238E27FC236}">
                <a16:creationId xmlns:a16="http://schemas.microsoft.com/office/drawing/2014/main" id="{6C4AB74B-85E0-4324-8AB3-CFE2779110C9}"/>
              </a:ext>
            </a:extLst>
          </p:cNvPr>
          <p:cNvSpPr/>
          <p:nvPr/>
        </p:nvSpPr>
        <p:spPr>
          <a:xfrm>
            <a:off x="1294228" y="843818"/>
            <a:ext cx="7160456" cy="3193609"/>
          </a:xfrm>
          <a:prstGeom prst="roundRect">
            <a:avLst/>
          </a:prstGeom>
          <a:solidFill>
            <a:srgbClr val="92D050"/>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GB" sz="2500" b="1" kern="0" dirty="0">
                <a:solidFill>
                  <a:prstClr val="black"/>
                </a:solidFill>
                <a:latin typeface="Calibri"/>
              </a:rPr>
              <a:t>Switch it.</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500" u="none" strike="noStrike" kern="0" cap="none" spc="0" normalizeH="0" baseline="0" noProof="0" dirty="0">
                <a:ln>
                  <a:noFill/>
                </a:ln>
                <a:solidFill>
                  <a:prstClr val="black"/>
                </a:solidFill>
                <a:effectLst/>
                <a:uLnTx/>
                <a:uFillTx/>
                <a:latin typeface="Calibri"/>
                <a:ea typeface="+mn-ea"/>
                <a:cs typeface="+mn-cs"/>
              </a:rPr>
              <a:t>Provide pupils with a series of phrases, written either </a:t>
            </a:r>
            <a:r>
              <a:rPr kumimoji="0" lang="en-GB" sz="2500" u="none" strike="noStrike" kern="0" cap="none" spc="0" normalizeH="0" baseline="0" noProof="0" dirty="0" err="1">
                <a:ln>
                  <a:noFill/>
                </a:ln>
                <a:solidFill>
                  <a:prstClr val="black"/>
                </a:solidFill>
                <a:effectLst/>
                <a:uLnTx/>
                <a:uFillTx/>
                <a:latin typeface="Calibri"/>
                <a:ea typeface="+mn-ea"/>
                <a:cs typeface="+mn-cs"/>
              </a:rPr>
              <a:t>formall</a:t>
            </a:r>
            <a:r>
              <a:rPr lang="en-GB" sz="2500" kern="0" dirty="0">
                <a:solidFill>
                  <a:prstClr val="black"/>
                </a:solidFill>
                <a:latin typeface="Calibri"/>
              </a:rPr>
              <a:t>y or informally. Can they rewrite them in the opposite register?</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500" u="none" strike="noStrike" kern="0" cap="none" spc="0" normalizeH="0" baseline="0" noProof="0" dirty="0">
                <a:ln>
                  <a:noFill/>
                </a:ln>
                <a:solidFill>
                  <a:prstClr val="black"/>
                </a:solidFill>
                <a:effectLst/>
                <a:uLnTx/>
                <a:uFillTx/>
                <a:latin typeface="Calibri"/>
                <a:ea typeface="+mn-ea"/>
                <a:cs typeface="+mn-cs"/>
              </a:rPr>
              <a:t>Have you ever wanted to visit Iceland? </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500" i="1" kern="0" dirty="0">
                <a:solidFill>
                  <a:prstClr val="black"/>
                </a:solidFill>
                <a:latin typeface="Calibri"/>
              </a:rPr>
              <a:t>Want to go to Iceland?</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500" u="none" strike="noStrike" kern="0" cap="none" spc="0" normalizeH="0" baseline="0" noProof="0" dirty="0">
                <a:ln>
                  <a:noFill/>
                </a:ln>
                <a:solidFill>
                  <a:prstClr val="black"/>
                </a:solidFill>
                <a:effectLst/>
                <a:uLnTx/>
                <a:uFillTx/>
                <a:latin typeface="Calibri"/>
                <a:ea typeface="+mn-ea"/>
                <a:cs typeface="+mn-cs"/>
              </a:rPr>
              <a:t>Experiment with the contracted form for </a:t>
            </a:r>
            <a:r>
              <a:rPr lang="en-GB" sz="2500" kern="0" dirty="0">
                <a:solidFill>
                  <a:prstClr val="black"/>
                </a:solidFill>
                <a:latin typeface="Calibri"/>
              </a:rPr>
              <a:t>an informal register.</a:t>
            </a:r>
            <a:endParaRPr kumimoji="0" lang="en-GB" sz="2500" u="none" strike="noStrike" kern="0" cap="none" spc="0" normalizeH="0" baseline="0" noProof="0" dirty="0">
              <a:ln>
                <a:noFill/>
              </a:ln>
              <a:solidFill>
                <a:prstClr val="black"/>
              </a:solidFill>
              <a:effectLst/>
              <a:uLnTx/>
              <a:uFillTx/>
              <a:latin typeface="Calibri"/>
              <a:ea typeface="+mn-ea"/>
              <a:cs typeface="+mn-cs"/>
            </a:endParaRPr>
          </a:p>
        </p:txBody>
      </p:sp>
      <p:sp>
        <p:nvSpPr>
          <p:cNvPr id="9" name="Rounded Rectangle 6">
            <a:extLst>
              <a:ext uri="{FF2B5EF4-FFF2-40B4-BE49-F238E27FC236}">
                <a16:creationId xmlns:a16="http://schemas.microsoft.com/office/drawing/2014/main" id="{2FD86268-C24C-44F5-B2FC-4B12F10B099E}"/>
              </a:ext>
            </a:extLst>
          </p:cNvPr>
          <p:cNvSpPr/>
          <p:nvPr/>
        </p:nvSpPr>
        <p:spPr>
          <a:xfrm>
            <a:off x="311782" y="4133298"/>
            <a:ext cx="8142902" cy="2428366"/>
          </a:xfrm>
          <a:prstGeom prst="roundRect">
            <a:avLst/>
          </a:prstGeom>
          <a:solidFill>
            <a:srgbClr val="F79646">
              <a:lumMod val="60000"/>
              <a:lumOff val="40000"/>
            </a:srgbClr>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a:ln>
                  <a:noFill/>
                </a:ln>
                <a:solidFill>
                  <a:prstClr val="black"/>
                </a:solidFill>
                <a:effectLst/>
                <a:uLnTx/>
                <a:uFillTx/>
                <a:latin typeface="Calibri"/>
                <a:ea typeface="+mn-ea"/>
                <a:cs typeface="+mn-cs"/>
              </a:rPr>
              <a:t>Long or short? </a:t>
            </a:r>
            <a:r>
              <a:rPr lang="en-GB" sz="2500" kern="0" dirty="0">
                <a:solidFill>
                  <a:prstClr val="black"/>
                </a:solidFill>
                <a:latin typeface="Calibri"/>
              </a:rPr>
              <a:t>C</a:t>
            </a:r>
            <a:r>
              <a:rPr kumimoji="0" lang="en-GB" sz="2500" i="0" u="none" strike="noStrike" kern="0" cap="none" spc="0" normalizeH="0" baseline="0" noProof="0" dirty="0">
                <a:ln>
                  <a:noFill/>
                </a:ln>
                <a:solidFill>
                  <a:prstClr val="black"/>
                </a:solidFill>
                <a:effectLst/>
                <a:uLnTx/>
                <a:uFillTx/>
                <a:latin typeface="Calibri"/>
                <a:ea typeface="+mn-ea"/>
                <a:cs typeface="+mn-cs"/>
              </a:rPr>
              <a:t>an pupils identify where short sentences are used? What is the effect on the reader? Look at multi-clause sentences: why have they been used? How is punctuation used to separate clauses? Highlight sentences where the colon and/or semi-colon are used. What job do they do? How else could the sentence be written?</a:t>
            </a:r>
          </a:p>
        </p:txBody>
      </p:sp>
      <p:sp>
        <p:nvSpPr>
          <p:cNvPr id="11" name="Rounded Rectangle 7">
            <a:extLst>
              <a:ext uri="{FF2B5EF4-FFF2-40B4-BE49-F238E27FC236}">
                <a16:creationId xmlns:a16="http://schemas.microsoft.com/office/drawing/2014/main" id="{F5CBBE9E-771C-47D5-AFD7-FAA625AF9CD3}"/>
              </a:ext>
            </a:extLst>
          </p:cNvPr>
          <p:cNvSpPr/>
          <p:nvPr/>
        </p:nvSpPr>
        <p:spPr>
          <a:xfrm>
            <a:off x="8607137" y="1605642"/>
            <a:ext cx="3474720" cy="5055312"/>
          </a:xfrm>
          <a:prstGeom prst="roundRect">
            <a:avLst/>
          </a:prstGeom>
          <a:solidFill>
            <a:srgbClr val="C0504D">
              <a:lumMod val="40000"/>
              <a:lumOff val="60000"/>
            </a:srgbClr>
          </a:solidFill>
          <a:ln w="25400" cap="flat" cmpd="sng" algn="ctr">
            <a:solidFill>
              <a:sysClr val="windowText" lastClr="000000"/>
            </a:solidFill>
            <a:prstDash val="solid"/>
          </a:ln>
          <a:effectLst/>
        </p:spPr>
        <p:txBody>
          <a:bodyPr rtlCol="0" anchor="ctr"/>
          <a:lstStyle/>
          <a:p>
            <a:pPr lvl="0" algn="ctr"/>
            <a:r>
              <a:rPr kumimoji="0" lang="en-GB" sz="2500" b="0" i="0" u="none" strike="noStrike" kern="0" cap="none" spc="0" normalizeH="0" baseline="0" noProof="0" dirty="0">
                <a:ln>
                  <a:noFill/>
                </a:ln>
                <a:solidFill>
                  <a:prstClr val="black"/>
                </a:solidFill>
                <a:effectLst/>
                <a:uLnTx/>
                <a:uFillTx/>
                <a:latin typeface="Calibri"/>
                <a:ea typeface="+mn-ea"/>
                <a:cs typeface="+mn-cs"/>
              </a:rPr>
              <a:t>Identify relative clauses which add extra information</a:t>
            </a:r>
            <a:r>
              <a:rPr lang="en-GB" sz="2500" kern="0" dirty="0">
                <a:solidFill>
                  <a:prstClr val="black"/>
                </a:solidFill>
                <a:latin typeface="Calibri"/>
              </a:rPr>
              <a:t> in the sentence.</a:t>
            </a:r>
            <a:r>
              <a:rPr kumimoji="0" lang="en-GB" sz="2500" b="0" i="0" u="none" strike="noStrike" kern="0" cap="none" spc="0" normalizeH="0" baseline="0" noProof="0" dirty="0">
                <a:ln>
                  <a:noFill/>
                </a:ln>
                <a:solidFill>
                  <a:prstClr val="black"/>
                </a:solidFill>
                <a:effectLst/>
                <a:uLnTx/>
                <a:uFillTx/>
                <a:latin typeface="Calibri"/>
                <a:ea typeface="+mn-ea"/>
                <a:cs typeface="+mn-cs"/>
              </a:rPr>
              <a:t> Why is this needed? Give pupils sentences where they have to create a relative clause using brackets, dashes or commas.</a:t>
            </a:r>
          </a:p>
          <a:p>
            <a:pPr lvl="0" algn="ctr"/>
            <a:r>
              <a:rPr lang="en-GB" sz="2500" kern="0" dirty="0">
                <a:solidFill>
                  <a:prstClr val="black"/>
                </a:solidFill>
                <a:latin typeface="Calibri"/>
              </a:rPr>
              <a:t>What is the effect of the relative clause?</a:t>
            </a:r>
            <a:endParaRPr kumimoji="0" lang="en-GB" sz="2500" b="0" i="0" u="none" strike="noStrike" kern="0" cap="none" spc="0" normalizeH="0" baseline="0" noProof="0" dirty="0">
              <a:ln>
                <a:noFill/>
              </a:ln>
              <a:solidFill>
                <a:prstClr val="black"/>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9957CF47-D881-4A35-B2B5-9CB80488B34A}"/>
              </a:ext>
            </a:extLst>
          </p:cNvPr>
          <p:cNvSpPr/>
          <p:nvPr/>
        </p:nvSpPr>
        <p:spPr>
          <a:xfrm>
            <a:off x="0" y="6455284"/>
            <a:ext cx="2193229" cy="369332"/>
          </a:xfrm>
          <a:prstGeom prst="rect">
            <a:avLst/>
          </a:prstGeom>
        </p:spPr>
        <p:txBody>
          <a:bodyPr wrap="none">
            <a:spAutoFit/>
          </a:bodyPr>
          <a:lstStyle/>
          <a:p>
            <a:pPr marL="0" marR="0" lvl="0" indent="0" defTabSz="914400" eaLnBrk="1" fontAlgn="auto" latinLnBrk="0" hangingPunct="1">
              <a:lnSpc>
                <a:spcPct val="100000"/>
              </a:lnSpc>
              <a:spcBef>
                <a:spcPct val="2000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rPr>
              <a:t>Suggested activities </a:t>
            </a:r>
          </a:p>
        </p:txBody>
      </p:sp>
    </p:spTree>
    <p:extLst>
      <p:ext uri="{BB962C8B-B14F-4D97-AF65-F5344CB8AC3E}">
        <p14:creationId xmlns:p14="http://schemas.microsoft.com/office/powerpoint/2010/main" val="4173385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286367"/>
            <a:ext cx="1195323" cy="119532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2" name="Content Placeholder 1">
            <a:extLst>
              <a:ext uri="{FF2B5EF4-FFF2-40B4-BE49-F238E27FC236}">
                <a16:creationId xmlns:a16="http://schemas.microsoft.com/office/drawing/2014/main" id="{B9E05B99-7554-4566-8BBE-F21A6F2F0BEB}"/>
              </a:ext>
            </a:extLst>
          </p:cNvPr>
          <p:cNvSpPr>
            <a:spLocks noGrp="1"/>
          </p:cNvSpPr>
          <p:nvPr>
            <p:ph idx="1"/>
          </p:nvPr>
        </p:nvSpPr>
        <p:spPr>
          <a:xfrm>
            <a:off x="450166" y="1694630"/>
            <a:ext cx="11549576" cy="4860915"/>
          </a:xfrm>
        </p:spPr>
        <p:txBody>
          <a:bodyPr>
            <a:normAutofit fontScale="85000" lnSpcReduction="20000"/>
          </a:bodyPr>
          <a:lstStyle/>
          <a:p>
            <a:pPr marL="0" lvl="0" indent="0">
              <a:lnSpc>
                <a:spcPct val="100000"/>
              </a:lnSpc>
              <a:spcBef>
                <a:spcPts val="0"/>
              </a:spcBef>
              <a:buNone/>
            </a:pPr>
            <a:r>
              <a:rPr lang="en-GB" sz="2500" dirty="0">
                <a:solidFill>
                  <a:prstClr val="black"/>
                </a:solidFill>
              </a:rPr>
              <a:t>Pupils should have the opportunity to unpick different elements of the persuasive leaflet models that they have read. This should only happen once they have had a good opportunity to read and understand the text type, as it is vital that children have a clear view of the whole text before they break it down. The teacher should gather checklists for the features that are generated as a whole class and display them prominently to allow pupils to add to them during the unit of work and to familiarise themselves with them in preparation for writing.</a:t>
            </a:r>
          </a:p>
          <a:p>
            <a:pPr marL="0" lvl="0" indent="0">
              <a:lnSpc>
                <a:spcPct val="100000"/>
              </a:lnSpc>
              <a:spcBef>
                <a:spcPts val="0"/>
              </a:spcBef>
              <a:buNone/>
            </a:pPr>
            <a:endParaRPr lang="en-GB" sz="2500" dirty="0">
              <a:solidFill>
                <a:prstClr val="black"/>
              </a:solidFill>
            </a:endParaRPr>
          </a:p>
          <a:p>
            <a:pPr marL="0" lvl="0" indent="0">
              <a:lnSpc>
                <a:spcPct val="100000"/>
              </a:lnSpc>
              <a:spcBef>
                <a:spcPts val="0"/>
              </a:spcBef>
              <a:buNone/>
            </a:pPr>
            <a:r>
              <a:rPr lang="en-GB" sz="2500" dirty="0">
                <a:solidFill>
                  <a:prstClr val="black"/>
                </a:solidFill>
              </a:rPr>
              <a:t>Key conventions that should be covered include:</a:t>
            </a:r>
          </a:p>
          <a:p>
            <a:pPr marL="0" lvl="0" indent="0">
              <a:lnSpc>
                <a:spcPct val="100000"/>
              </a:lnSpc>
              <a:spcBef>
                <a:spcPts val="0"/>
              </a:spcBef>
              <a:buNone/>
            </a:pPr>
            <a:endParaRPr lang="en-GB" sz="2500" dirty="0">
              <a:solidFill>
                <a:prstClr val="black"/>
              </a:solidFill>
            </a:endParaRPr>
          </a:p>
          <a:p>
            <a:pPr marL="342900" lvl="0" indent="-342900">
              <a:lnSpc>
                <a:spcPct val="100000"/>
              </a:lnSpc>
              <a:spcBef>
                <a:spcPts val="0"/>
              </a:spcBef>
              <a:buFont typeface="Arial" panose="020B0604020202020204" pitchFamily="34" charset="0"/>
              <a:buChar char="•"/>
            </a:pPr>
            <a:r>
              <a:rPr lang="en-GB" sz="2500" dirty="0">
                <a:solidFill>
                  <a:prstClr val="black"/>
                </a:solidFill>
              </a:rPr>
              <a:t>Format and structure – a ‘title page’ to entice or hook the reader; an introduction; thematic paragraphs; sub-headings; a balance of factual information and persuasive language; illustrations and a conclusion/ back page.</a:t>
            </a:r>
          </a:p>
          <a:p>
            <a:pPr marL="342900" lvl="0" indent="-342900">
              <a:lnSpc>
                <a:spcPct val="100000"/>
              </a:lnSpc>
              <a:spcBef>
                <a:spcPts val="0"/>
              </a:spcBef>
              <a:buFont typeface="Arial" panose="020B0604020202020204" pitchFamily="34" charset="0"/>
              <a:buChar char="•"/>
            </a:pPr>
            <a:r>
              <a:rPr lang="en-GB" sz="2500" dirty="0">
                <a:solidFill>
                  <a:prstClr val="black"/>
                </a:solidFill>
              </a:rPr>
              <a:t>Language features – emotive language, expanded noun phrases, superlatives, hyperbole, alliteration and rhetorical questions.</a:t>
            </a:r>
          </a:p>
          <a:p>
            <a:pPr marL="342900" lvl="0" indent="-342900">
              <a:lnSpc>
                <a:spcPct val="100000"/>
              </a:lnSpc>
              <a:spcBef>
                <a:spcPts val="0"/>
              </a:spcBef>
              <a:buFont typeface="Arial" panose="020B0604020202020204" pitchFamily="34" charset="0"/>
              <a:buChar char="•"/>
            </a:pPr>
            <a:r>
              <a:rPr lang="en-GB" sz="2500" dirty="0">
                <a:solidFill>
                  <a:prstClr val="black"/>
                </a:solidFill>
              </a:rPr>
              <a:t>Language features – shifts in formality by varying language and grammatical forms (e.g. first person address v passive voice; contractions v complete words).</a:t>
            </a:r>
          </a:p>
          <a:p>
            <a:pPr marL="342900" lvl="0" indent="-342900">
              <a:lnSpc>
                <a:spcPct val="100000"/>
              </a:lnSpc>
              <a:spcBef>
                <a:spcPts val="0"/>
              </a:spcBef>
              <a:buFont typeface="Arial" panose="020B0604020202020204" pitchFamily="34" charset="0"/>
              <a:buChar char="•"/>
            </a:pPr>
            <a:r>
              <a:rPr lang="en-GB" sz="2500" dirty="0">
                <a:solidFill>
                  <a:prstClr val="black"/>
                </a:solidFill>
              </a:rPr>
              <a:t>Sentence composition – multi-clause sentences to provide detail and shorter sentences for impact.</a:t>
            </a:r>
          </a:p>
          <a:p>
            <a:pPr marL="0" indent="0">
              <a:buNone/>
            </a:pPr>
            <a:endParaRPr lang="en-GB" sz="2600" dirty="0"/>
          </a:p>
        </p:txBody>
      </p:sp>
      <p:sp>
        <p:nvSpPr>
          <p:cNvPr id="4" name="TextBox 3">
            <a:extLst>
              <a:ext uri="{FF2B5EF4-FFF2-40B4-BE49-F238E27FC236}">
                <a16:creationId xmlns:a16="http://schemas.microsoft.com/office/drawing/2014/main" id="{92E489FA-3882-4A27-8EC2-2C298E284FA7}"/>
              </a:ext>
            </a:extLst>
          </p:cNvPr>
          <p:cNvSpPr txBox="1"/>
          <p:nvPr/>
        </p:nvSpPr>
        <p:spPr>
          <a:xfrm>
            <a:off x="1409114" y="499307"/>
            <a:ext cx="9373772" cy="769441"/>
          </a:xfrm>
          <a:prstGeom prst="rect">
            <a:avLst/>
          </a:prstGeom>
          <a:noFill/>
        </p:spPr>
        <p:txBody>
          <a:bodyPr wrap="square" rtlCol="0">
            <a:spAutoFit/>
          </a:bodyPr>
          <a:lstStyle/>
          <a:p>
            <a:pPr algn="ctr"/>
            <a:r>
              <a:rPr lang="en-GB" sz="4400" dirty="0"/>
              <a:t>Phase 3 – Understanding conventions</a:t>
            </a:r>
          </a:p>
        </p:txBody>
      </p:sp>
    </p:spTree>
    <p:extLst>
      <p:ext uri="{BB962C8B-B14F-4D97-AF65-F5344CB8AC3E}">
        <p14:creationId xmlns:p14="http://schemas.microsoft.com/office/powerpoint/2010/main" val="2102697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286367"/>
            <a:ext cx="1195323" cy="119532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4" name="TextBox 3">
            <a:extLst>
              <a:ext uri="{FF2B5EF4-FFF2-40B4-BE49-F238E27FC236}">
                <a16:creationId xmlns:a16="http://schemas.microsoft.com/office/drawing/2014/main" id="{92E489FA-3882-4A27-8EC2-2C298E284FA7}"/>
              </a:ext>
            </a:extLst>
          </p:cNvPr>
          <p:cNvSpPr txBox="1"/>
          <p:nvPr/>
        </p:nvSpPr>
        <p:spPr>
          <a:xfrm>
            <a:off x="1409114" y="230567"/>
            <a:ext cx="9373772" cy="646331"/>
          </a:xfrm>
          <a:prstGeom prst="rect">
            <a:avLst/>
          </a:prstGeom>
          <a:noFill/>
        </p:spPr>
        <p:txBody>
          <a:bodyPr wrap="square" rtlCol="0">
            <a:spAutoFit/>
          </a:bodyPr>
          <a:lstStyle/>
          <a:p>
            <a:pPr algn="ctr"/>
            <a:r>
              <a:rPr lang="en-GB" sz="3600" dirty="0"/>
              <a:t>Phase 3 – Understanding conventions</a:t>
            </a:r>
          </a:p>
        </p:txBody>
      </p:sp>
      <p:sp>
        <p:nvSpPr>
          <p:cNvPr id="7" name="Rounded Rectangle 8">
            <a:extLst>
              <a:ext uri="{FF2B5EF4-FFF2-40B4-BE49-F238E27FC236}">
                <a16:creationId xmlns:a16="http://schemas.microsoft.com/office/drawing/2014/main" id="{EB065177-3397-4985-86AF-95B1D3280F37}"/>
              </a:ext>
            </a:extLst>
          </p:cNvPr>
          <p:cNvSpPr/>
          <p:nvPr/>
        </p:nvSpPr>
        <p:spPr>
          <a:xfrm>
            <a:off x="1409114" y="1055077"/>
            <a:ext cx="6274191" cy="5641145"/>
          </a:xfrm>
          <a:prstGeom prst="roundRect">
            <a:avLst/>
          </a:prstGeom>
          <a:solidFill>
            <a:srgbClr val="92D05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Calibri"/>
                <a:ea typeface="+mn-ea"/>
                <a:cs typeface="+mn-cs"/>
              </a:rPr>
              <a:t>Format and structure </a:t>
            </a:r>
            <a:endParaRPr lang="en-GB" sz="2400" b="1" kern="0" dirty="0">
              <a:solidFill>
                <a:prstClr val="black"/>
              </a:solidFill>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GB" sz="2400" kern="0" dirty="0">
                <a:solidFill>
                  <a:prstClr val="black"/>
                </a:solidFill>
                <a:latin typeface="Calibri"/>
              </a:rPr>
              <a:t>How is the persuasive leaflet structured?</a:t>
            </a:r>
          </a:p>
          <a:p>
            <a:pPr marL="0" marR="0" lvl="0" indent="0" algn="ctr" defTabSz="914400" eaLnBrk="1" fontAlgn="auto" latinLnBrk="0" hangingPunct="1">
              <a:lnSpc>
                <a:spcPct val="100000"/>
              </a:lnSpc>
              <a:spcBef>
                <a:spcPts val="0"/>
              </a:spcBef>
              <a:spcAft>
                <a:spcPts val="0"/>
              </a:spcAft>
              <a:buClrTx/>
              <a:buSzTx/>
              <a:buFontTx/>
              <a:buNone/>
              <a:tabLst/>
              <a:defRPr/>
            </a:pPr>
            <a:r>
              <a:rPr lang="en-GB" sz="2400" kern="0" dirty="0">
                <a:solidFill>
                  <a:prstClr val="black"/>
                </a:solidFill>
                <a:latin typeface="Calibri"/>
              </a:rPr>
              <a:t>How does the text hook the reader from the outset?</a:t>
            </a:r>
          </a:p>
          <a:p>
            <a:pPr marL="0" marR="0" lvl="0" indent="0" algn="ctr" defTabSz="914400" eaLnBrk="1" fontAlgn="auto" latinLnBrk="0" hangingPunct="1">
              <a:lnSpc>
                <a:spcPct val="100000"/>
              </a:lnSpc>
              <a:spcBef>
                <a:spcPts val="0"/>
              </a:spcBef>
              <a:spcAft>
                <a:spcPts val="0"/>
              </a:spcAft>
              <a:buClrTx/>
              <a:buSzTx/>
              <a:buFontTx/>
              <a:buNone/>
              <a:tabLst/>
              <a:defRPr/>
            </a:pPr>
            <a:endParaRPr lang="en-GB" sz="2400" kern="0" dirty="0">
              <a:solidFill>
                <a:prstClr val="black"/>
              </a:solidFill>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GB" sz="2400" kern="0" dirty="0">
                <a:solidFill>
                  <a:prstClr val="black"/>
                </a:solidFill>
                <a:latin typeface="Calibri"/>
              </a:rPr>
              <a:t>How are paragraphs organised? How are sub-headings used to inform or persuade the reader?</a:t>
            </a:r>
          </a:p>
          <a:p>
            <a:pPr marL="0" marR="0" lvl="0" indent="0" algn="ctr" defTabSz="914400" eaLnBrk="1" fontAlgn="auto" latinLnBrk="0" hangingPunct="1">
              <a:lnSpc>
                <a:spcPct val="100000"/>
              </a:lnSpc>
              <a:spcBef>
                <a:spcPts val="0"/>
              </a:spcBef>
              <a:spcAft>
                <a:spcPts val="0"/>
              </a:spcAft>
              <a:buClrTx/>
              <a:buSzTx/>
              <a:buFontTx/>
              <a:buNone/>
              <a:tabLst/>
              <a:defRPr/>
            </a:pPr>
            <a:endParaRPr lang="en-GB" sz="2400" kern="0" dirty="0">
              <a:solidFill>
                <a:prstClr val="black"/>
              </a:solidFill>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GB" sz="2400" kern="0" dirty="0">
                <a:solidFill>
                  <a:prstClr val="black"/>
                </a:solidFill>
                <a:latin typeface="Calibri"/>
              </a:rPr>
              <a:t>How is the leaflet concluded?</a:t>
            </a:r>
          </a:p>
          <a:p>
            <a:pPr marL="0" marR="0" lvl="0" indent="0" algn="ctr" defTabSz="914400" eaLnBrk="1" fontAlgn="auto" latinLnBrk="0" hangingPunct="1">
              <a:lnSpc>
                <a:spcPct val="100000"/>
              </a:lnSpc>
              <a:spcBef>
                <a:spcPts val="0"/>
              </a:spcBef>
              <a:spcAft>
                <a:spcPts val="0"/>
              </a:spcAft>
              <a:buClrTx/>
              <a:buSzTx/>
              <a:buFontTx/>
              <a:buNone/>
              <a:tabLst/>
              <a:defRPr/>
            </a:pPr>
            <a:endParaRPr lang="en-GB" sz="2400" kern="0" dirty="0">
              <a:solidFill>
                <a:prstClr val="black"/>
              </a:solidFill>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GB" sz="2400" kern="0" dirty="0">
                <a:solidFill>
                  <a:prstClr val="black"/>
                </a:solidFill>
                <a:latin typeface="Calibri"/>
              </a:rPr>
              <a:t>How are facts incorporated into the text?</a:t>
            </a:r>
          </a:p>
          <a:p>
            <a:pPr marL="0" marR="0" lvl="0" indent="0" algn="ctr" defTabSz="914400" eaLnBrk="1" fontAlgn="auto" latinLnBrk="0" hangingPunct="1">
              <a:lnSpc>
                <a:spcPct val="100000"/>
              </a:lnSpc>
              <a:spcBef>
                <a:spcPts val="0"/>
              </a:spcBef>
              <a:spcAft>
                <a:spcPts val="0"/>
              </a:spcAft>
              <a:buClrTx/>
              <a:buSzTx/>
              <a:buFontTx/>
              <a:buNone/>
              <a:tabLst/>
              <a:defRPr/>
            </a:pPr>
            <a:endParaRPr lang="en-GB" sz="2400" kern="0" dirty="0">
              <a:solidFill>
                <a:prstClr val="black"/>
              </a:solidFill>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GB" sz="2400" kern="0" dirty="0">
                <a:solidFill>
                  <a:prstClr val="black"/>
                </a:solidFill>
                <a:latin typeface="Calibri"/>
              </a:rPr>
              <a:t>How are other features, such as illustrations, used to persuade the reader?</a:t>
            </a:r>
          </a:p>
          <a:p>
            <a:pPr marL="0" marR="0" lvl="0" indent="0" algn="ctr" defTabSz="914400" eaLnBrk="1" fontAlgn="auto" latinLnBrk="0" hangingPunct="1">
              <a:lnSpc>
                <a:spcPct val="100000"/>
              </a:lnSpc>
              <a:spcBef>
                <a:spcPts val="0"/>
              </a:spcBef>
              <a:spcAft>
                <a:spcPts val="0"/>
              </a:spcAft>
              <a:buClrTx/>
              <a:buSzTx/>
              <a:buFontTx/>
              <a:buNone/>
              <a:tabLst/>
              <a:defRPr/>
            </a:pPr>
            <a:endParaRPr lang="en-GB" sz="2400" kern="0" dirty="0">
              <a:solidFill>
                <a:prstClr val="black"/>
              </a:solidFill>
              <a:latin typeface="Calibri"/>
            </a:endParaRPr>
          </a:p>
        </p:txBody>
      </p:sp>
      <p:sp>
        <p:nvSpPr>
          <p:cNvPr id="9" name="Rectangle 8">
            <a:extLst>
              <a:ext uri="{FF2B5EF4-FFF2-40B4-BE49-F238E27FC236}">
                <a16:creationId xmlns:a16="http://schemas.microsoft.com/office/drawing/2014/main" id="{C9BFA074-AF42-49BC-B141-DD55067C7410}"/>
              </a:ext>
            </a:extLst>
          </p:cNvPr>
          <p:cNvSpPr/>
          <p:nvPr/>
        </p:nvSpPr>
        <p:spPr>
          <a:xfrm>
            <a:off x="9119338" y="6488668"/>
            <a:ext cx="3097323" cy="369332"/>
          </a:xfrm>
          <a:prstGeom prst="rect">
            <a:avLst/>
          </a:prstGeom>
        </p:spPr>
        <p:txBody>
          <a:bodyPr wrap="none">
            <a:spAutoFit/>
          </a:bodyPr>
          <a:lstStyle/>
          <a:p>
            <a:pPr lvl="0">
              <a:spcBef>
                <a:spcPct val="20000"/>
              </a:spcBef>
              <a:defRPr/>
            </a:pPr>
            <a:r>
              <a:rPr lang="en-GB" b="1" kern="0" dirty="0">
                <a:solidFill>
                  <a:prstClr val="black"/>
                </a:solidFill>
              </a:rPr>
              <a:t>Use your chosen model/s here</a:t>
            </a:r>
          </a:p>
        </p:txBody>
      </p:sp>
      <p:pic>
        <p:nvPicPr>
          <p:cNvPr id="3" name="Picture 2" descr="Screen Clipping">
            <a:extLst>
              <a:ext uri="{FF2B5EF4-FFF2-40B4-BE49-F238E27FC236}">
                <a16:creationId xmlns:a16="http://schemas.microsoft.com/office/drawing/2014/main" id="{E6957B91-60F5-4142-BE8F-61DEB982E7E4}"/>
              </a:ext>
            </a:extLst>
          </p:cNvPr>
          <p:cNvPicPr>
            <a:picLocks noChangeAspect="1"/>
          </p:cNvPicPr>
          <p:nvPr/>
        </p:nvPicPr>
        <p:blipFill>
          <a:blip r:embed="rId4"/>
          <a:stretch>
            <a:fillRect/>
          </a:stretch>
        </p:blipFill>
        <p:spPr>
          <a:xfrm>
            <a:off x="8514395" y="1788525"/>
            <a:ext cx="2987798" cy="4302786"/>
          </a:xfrm>
          <a:prstGeom prst="rect">
            <a:avLst/>
          </a:prstGeom>
          <a:ln>
            <a:solidFill>
              <a:schemeClr val="tx1"/>
            </a:solidFill>
          </a:ln>
        </p:spPr>
      </p:pic>
    </p:spTree>
    <p:extLst>
      <p:ext uri="{BB962C8B-B14F-4D97-AF65-F5344CB8AC3E}">
        <p14:creationId xmlns:p14="http://schemas.microsoft.com/office/powerpoint/2010/main" val="3290122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286367"/>
            <a:ext cx="1195323" cy="119532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168" y="230567"/>
            <a:ext cx="1004316" cy="1443228"/>
          </a:xfrm>
          <a:prstGeom prst="rect">
            <a:avLst/>
          </a:prstGeom>
        </p:spPr>
      </p:pic>
      <p:sp>
        <p:nvSpPr>
          <p:cNvPr id="4" name="TextBox 3">
            <a:extLst>
              <a:ext uri="{FF2B5EF4-FFF2-40B4-BE49-F238E27FC236}">
                <a16:creationId xmlns:a16="http://schemas.microsoft.com/office/drawing/2014/main" id="{92E489FA-3882-4A27-8EC2-2C298E284FA7}"/>
              </a:ext>
            </a:extLst>
          </p:cNvPr>
          <p:cNvSpPr txBox="1"/>
          <p:nvPr/>
        </p:nvSpPr>
        <p:spPr>
          <a:xfrm>
            <a:off x="1566151" y="230567"/>
            <a:ext cx="9373772" cy="646331"/>
          </a:xfrm>
          <a:prstGeom prst="rect">
            <a:avLst/>
          </a:prstGeom>
          <a:noFill/>
        </p:spPr>
        <p:txBody>
          <a:bodyPr wrap="square" rtlCol="0">
            <a:spAutoFit/>
          </a:bodyPr>
          <a:lstStyle/>
          <a:p>
            <a:pPr algn="ctr"/>
            <a:r>
              <a:rPr lang="en-GB" sz="3600" dirty="0"/>
              <a:t>Phase 3 – Understanding conventions</a:t>
            </a:r>
          </a:p>
        </p:txBody>
      </p:sp>
      <p:sp>
        <p:nvSpPr>
          <p:cNvPr id="7" name="Rounded Rectangle 8">
            <a:extLst>
              <a:ext uri="{FF2B5EF4-FFF2-40B4-BE49-F238E27FC236}">
                <a16:creationId xmlns:a16="http://schemas.microsoft.com/office/drawing/2014/main" id="{EB065177-3397-4985-86AF-95B1D3280F37}"/>
              </a:ext>
            </a:extLst>
          </p:cNvPr>
          <p:cNvSpPr/>
          <p:nvPr/>
        </p:nvSpPr>
        <p:spPr>
          <a:xfrm>
            <a:off x="1234484" y="1131082"/>
            <a:ext cx="5332698" cy="5270682"/>
          </a:xfrm>
          <a:prstGeom prst="roundRect">
            <a:avLst/>
          </a:prstGeom>
          <a:solidFill>
            <a:srgbClr val="92D05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1" i="0" u="sng"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1" i="0" u="sng"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2400" b="1" u="sng" kern="0" dirty="0">
              <a:solidFill>
                <a:prstClr val="black"/>
              </a:solidFill>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sng" strike="noStrike" kern="0" cap="none" spc="0" normalizeH="0" baseline="0" noProof="0" dirty="0">
                <a:ln>
                  <a:noFill/>
                </a:ln>
                <a:solidFill>
                  <a:prstClr val="black"/>
                </a:solidFill>
                <a:effectLst/>
                <a:uLnTx/>
                <a:uFillTx/>
                <a:latin typeface="Calibri"/>
                <a:ea typeface="+mn-ea"/>
                <a:cs typeface="+mn-cs"/>
              </a:rPr>
              <a:t>Language conventions</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kern="0" dirty="0">
                <a:solidFill>
                  <a:prstClr val="black"/>
                </a:solidFill>
                <a:latin typeface="Calibri"/>
              </a:rPr>
              <a:t>Can you identify the use of alliteration in your leaflet? What effect does it have?</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kern="0" dirty="0">
                <a:solidFill>
                  <a:prstClr val="black"/>
                </a:solidFill>
                <a:latin typeface="Calibri"/>
              </a:rPr>
              <a:t>Replace one of the alliterative phrases with an expanded noun phrase? Compare the two phrases. Which one has more impact on the reader?</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kern="0" dirty="0">
                <a:solidFill>
                  <a:prstClr val="black"/>
                </a:solidFill>
                <a:latin typeface="Calibri"/>
              </a:rPr>
              <a:t>Why do you think the author has begun the text with </a:t>
            </a:r>
            <a:r>
              <a:rPr lang="en-GB" sz="2400" b="1" u="sng" kern="0" dirty="0">
                <a:solidFill>
                  <a:prstClr val="black"/>
                </a:solidFill>
                <a:latin typeface="Calibri"/>
              </a:rPr>
              <a:t>a metaphor</a:t>
            </a:r>
            <a:r>
              <a:rPr lang="en-GB" sz="2400" b="1" kern="0" dirty="0">
                <a:solidFill>
                  <a:prstClr val="black"/>
                </a:solidFill>
                <a:latin typeface="Calibri"/>
              </a:rPr>
              <a:t>?</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kern="0" dirty="0">
                <a:solidFill>
                  <a:prstClr val="black"/>
                </a:solidFill>
                <a:latin typeface="Calibri"/>
              </a:rPr>
              <a:t>What other examples of figurative language are used in your  leaflets?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2400" kern="0" dirty="0">
              <a:solidFill>
                <a:prstClr val="black"/>
              </a:solidFill>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i="0" u="none" strike="noStrike" kern="0" cap="none" spc="0" normalizeH="0" baseline="0" noProof="0" dirty="0">
              <a:ln>
                <a:noFill/>
              </a:ln>
              <a:solidFill>
                <a:prstClr val="black"/>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243B1C2B-A5CB-416C-9AB4-ADCC71CCCA46}"/>
              </a:ext>
            </a:extLst>
          </p:cNvPr>
          <p:cNvSpPr/>
          <p:nvPr/>
        </p:nvSpPr>
        <p:spPr>
          <a:xfrm>
            <a:off x="9094677" y="6499164"/>
            <a:ext cx="3097323" cy="369332"/>
          </a:xfrm>
          <a:prstGeom prst="rect">
            <a:avLst/>
          </a:prstGeom>
        </p:spPr>
        <p:txBody>
          <a:bodyPr wrap="none">
            <a:spAutoFit/>
          </a:bodyPr>
          <a:lstStyle/>
          <a:p>
            <a:pPr marL="0" marR="0" lvl="0" indent="0" defTabSz="914400" eaLnBrk="1" fontAlgn="auto" latinLnBrk="0" hangingPunct="1">
              <a:lnSpc>
                <a:spcPct val="100000"/>
              </a:lnSpc>
              <a:spcBef>
                <a:spcPct val="2000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rPr>
              <a:t>Use your chosen model/s here</a:t>
            </a:r>
          </a:p>
        </p:txBody>
      </p:sp>
      <p:sp>
        <p:nvSpPr>
          <p:cNvPr id="10" name="Rectangle 9">
            <a:extLst>
              <a:ext uri="{FF2B5EF4-FFF2-40B4-BE49-F238E27FC236}">
                <a16:creationId xmlns:a16="http://schemas.microsoft.com/office/drawing/2014/main" id="{0D3B23F2-647F-4746-9831-D54C064445F3}"/>
              </a:ext>
            </a:extLst>
          </p:cNvPr>
          <p:cNvSpPr/>
          <p:nvPr/>
        </p:nvSpPr>
        <p:spPr>
          <a:xfrm>
            <a:off x="2028804" y="6401764"/>
            <a:ext cx="4224233" cy="369332"/>
          </a:xfrm>
          <a:prstGeom prst="rect">
            <a:avLst/>
          </a:prstGeom>
        </p:spPr>
        <p:txBody>
          <a:bodyPr wrap="none">
            <a:spAutoFit/>
          </a:bodyPr>
          <a:lstStyle/>
          <a:p>
            <a:pPr lvl="0">
              <a:spcBef>
                <a:spcPct val="20000"/>
              </a:spcBef>
              <a:defRPr/>
            </a:pPr>
            <a:r>
              <a:rPr lang="en-GB" b="1" kern="0" dirty="0">
                <a:solidFill>
                  <a:prstClr val="black"/>
                </a:solidFill>
              </a:rPr>
              <a:t>See ‘Language Conventions’ support sheet</a:t>
            </a:r>
          </a:p>
        </p:txBody>
      </p:sp>
      <p:sp>
        <p:nvSpPr>
          <p:cNvPr id="3" name="Rectangle 2">
            <a:extLst>
              <a:ext uri="{FF2B5EF4-FFF2-40B4-BE49-F238E27FC236}">
                <a16:creationId xmlns:a16="http://schemas.microsoft.com/office/drawing/2014/main" id="{1FCCA07A-095A-445B-9541-59E83BF1ADF5}"/>
              </a:ext>
            </a:extLst>
          </p:cNvPr>
          <p:cNvSpPr/>
          <p:nvPr/>
        </p:nvSpPr>
        <p:spPr>
          <a:xfrm>
            <a:off x="6770317" y="1673795"/>
            <a:ext cx="5296142" cy="3970318"/>
          </a:xfrm>
          <a:prstGeom prst="rect">
            <a:avLst/>
          </a:prstGeom>
        </p:spPr>
        <p:txBody>
          <a:bodyPr wrap="square">
            <a:spAutoFit/>
          </a:bodyPr>
          <a:lstStyle/>
          <a:p>
            <a:r>
              <a:rPr lang="en-GB" sz="2800" b="1" i="1" u="sng" dirty="0"/>
              <a:t>Iceland is a force of nature</a:t>
            </a:r>
            <a:r>
              <a:rPr lang="en-GB" sz="2800" i="1" dirty="0"/>
              <a:t>. Shaped by hundreds of volcanos, including around 30 that are still active, it has </a:t>
            </a:r>
            <a:r>
              <a:rPr lang="en-GB" sz="2800" b="1" i="1" dirty="0"/>
              <a:t>giant glaciers, wonderful waterfalls, bizarre beaches of black sand and eerie fields of living lava. </a:t>
            </a:r>
            <a:r>
              <a:rPr lang="en-GB" sz="2800" i="1" dirty="0"/>
              <a:t>No wonder it has been called the land of fire and ice! </a:t>
            </a:r>
          </a:p>
        </p:txBody>
      </p:sp>
    </p:spTree>
    <p:extLst>
      <p:ext uri="{BB962C8B-B14F-4D97-AF65-F5344CB8AC3E}">
        <p14:creationId xmlns:p14="http://schemas.microsoft.com/office/powerpoint/2010/main" val="1093532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286367"/>
            <a:ext cx="1195323" cy="119532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4" name="TextBox 3">
            <a:extLst>
              <a:ext uri="{FF2B5EF4-FFF2-40B4-BE49-F238E27FC236}">
                <a16:creationId xmlns:a16="http://schemas.microsoft.com/office/drawing/2014/main" id="{92E489FA-3882-4A27-8EC2-2C298E284FA7}"/>
              </a:ext>
            </a:extLst>
          </p:cNvPr>
          <p:cNvSpPr txBox="1"/>
          <p:nvPr/>
        </p:nvSpPr>
        <p:spPr>
          <a:xfrm>
            <a:off x="1409114" y="230567"/>
            <a:ext cx="9373772" cy="646331"/>
          </a:xfrm>
          <a:prstGeom prst="rect">
            <a:avLst/>
          </a:prstGeom>
          <a:noFill/>
        </p:spPr>
        <p:txBody>
          <a:bodyPr wrap="square" rtlCol="0">
            <a:spAutoFit/>
          </a:bodyPr>
          <a:lstStyle/>
          <a:p>
            <a:pPr algn="ctr"/>
            <a:r>
              <a:rPr lang="en-GB" sz="3600" dirty="0"/>
              <a:t>Phase 3 – Understanding conventions</a:t>
            </a:r>
          </a:p>
        </p:txBody>
      </p:sp>
      <p:sp>
        <p:nvSpPr>
          <p:cNvPr id="7" name="Rounded Rectangle 8">
            <a:extLst>
              <a:ext uri="{FF2B5EF4-FFF2-40B4-BE49-F238E27FC236}">
                <a16:creationId xmlns:a16="http://schemas.microsoft.com/office/drawing/2014/main" id="{EB065177-3397-4985-86AF-95B1D3280F37}"/>
              </a:ext>
            </a:extLst>
          </p:cNvPr>
          <p:cNvSpPr/>
          <p:nvPr/>
        </p:nvSpPr>
        <p:spPr>
          <a:xfrm>
            <a:off x="1141775" y="997778"/>
            <a:ext cx="5983131" cy="5289452"/>
          </a:xfrm>
          <a:prstGeom prst="roundRect">
            <a:avLst/>
          </a:prstGeom>
          <a:solidFill>
            <a:srgbClr val="92D05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Calibri"/>
                <a:ea typeface="+mn-ea"/>
                <a:cs typeface="+mn-cs"/>
              </a:rPr>
              <a:t>Language conventions – formality</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kern="0" dirty="0">
                <a:solidFill>
                  <a:prstClr val="black"/>
                </a:solidFill>
                <a:latin typeface="Calibri"/>
              </a:rPr>
              <a:t>Can you identify a shift in formality within or between paragraphs? How do you know?</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kern="0" dirty="0">
                <a:solidFill>
                  <a:prstClr val="black"/>
                </a:solidFill>
                <a:latin typeface="Calibri"/>
              </a:rPr>
              <a:t>Rewrite a paragraph, which has been written in an informal style, in a formal one (or vice versa).</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kern="0" dirty="0">
                <a:solidFill>
                  <a:prstClr val="black"/>
                </a:solidFill>
                <a:latin typeface="Calibri"/>
              </a:rPr>
              <a:t>Why does the author switch between formal and informal styles?</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kern="0" dirty="0">
                <a:solidFill>
                  <a:prstClr val="black"/>
                </a:solidFill>
                <a:latin typeface="Calibri"/>
              </a:rPr>
              <a:t>Can you identify the use of the passive voice? Rewrite the sentence to change it to the active form. How does this affect the tone and formality?</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i="0" u="none" strike="noStrike" kern="0" cap="none" spc="0" normalizeH="0" baseline="0" noProof="0" dirty="0">
              <a:ln>
                <a:noFill/>
              </a:ln>
              <a:solidFill>
                <a:prstClr val="black"/>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243B1C2B-A5CB-416C-9AB4-ADCC71CCCA46}"/>
              </a:ext>
            </a:extLst>
          </p:cNvPr>
          <p:cNvSpPr/>
          <p:nvPr/>
        </p:nvSpPr>
        <p:spPr>
          <a:xfrm>
            <a:off x="9094677" y="6499164"/>
            <a:ext cx="3097323" cy="369332"/>
          </a:xfrm>
          <a:prstGeom prst="rect">
            <a:avLst/>
          </a:prstGeom>
        </p:spPr>
        <p:txBody>
          <a:bodyPr wrap="none">
            <a:spAutoFit/>
          </a:bodyPr>
          <a:lstStyle/>
          <a:p>
            <a:pPr marL="0" marR="0" lvl="0" indent="0" defTabSz="914400" eaLnBrk="1" fontAlgn="auto" latinLnBrk="0" hangingPunct="1">
              <a:lnSpc>
                <a:spcPct val="100000"/>
              </a:lnSpc>
              <a:spcBef>
                <a:spcPct val="2000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rPr>
              <a:t>Use your chosen model/s here</a:t>
            </a:r>
          </a:p>
        </p:txBody>
      </p:sp>
      <p:sp>
        <p:nvSpPr>
          <p:cNvPr id="10" name="Rectangle 9">
            <a:extLst>
              <a:ext uri="{FF2B5EF4-FFF2-40B4-BE49-F238E27FC236}">
                <a16:creationId xmlns:a16="http://schemas.microsoft.com/office/drawing/2014/main" id="{0D3B23F2-647F-4746-9831-D54C064445F3}"/>
              </a:ext>
            </a:extLst>
          </p:cNvPr>
          <p:cNvSpPr/>
          <p:nvPr/>
        </p:nvSpPr>
        <p:spPr>
          <a:xfrm>
            <a:off x="2023627" y="6375247"/>
            <a:ext cx="4219425" cy="369332"/>
          </a:xfrm>
          <a:prstGeom prst="rect">
            <a:avLst/>
          </a:prstGeom>
        </p:spPr>
        <p:txBody>
          <a:bodyPr wrap="none">
            <a:spAutoFit/>
          </a:bodyPr>
          <a:lstStyle/>
          <a:p>
            <a:pPr lvl="0">
              <a:spcBef>
                <a:spcPct val="20000"/>
              </a:spcBef>
              <a:defRPr/>
            </a:pPr>
            <a:r>
              <a:rPr lang="en-GB" b="1" kern="0" dirty="0">
                <a:solidFill>
                  <a:prstClr val="black"/>
                </a:solidFill>
              </a:rPr>
              <a:t>See ‘Language Conventions’ support sheet</a:t>
            </a:r>
          </a:p>
        </p:txBody>
      </p:sp>
      <p:sp>
        <p:nvSpPr>
          <p:cNvPr id="2" name="Rectangle 1">
            <a:extLst>
              <a:ext uri="{FF2B5EF4-FFF2-40B4-BE49-F238E27FC236}">
                <a16:creationId xmlns:a16="http://schemas.microsoft.com/office/drawing/2014/main" id="{4A03094F-3571-432F-BADD-7F22BABC0BF7}"/>
              </a:ext>
            </a:extLst>
          </p:cNvPr>
          <p:cNvSpPr/>
          <p:nvPr/>
        </p:nvSpPr>
        <p:spPr>
          <a:xfrm>
            <a:off x="7453583" y="1193806"/>
            <a:ext cx="4738417" cy="3170099"/>
          </a:xfrm>
          <a:prstGeom prst="rect">
            <a:avLst/>
          </a:prstGeom>
        </p:spPr>
        <p:txBody>
          <a:bodyPr wrap="square">
            <a:spAutoFit/>
          </a:bodyPr>
          <a:lstStyle/>
          <a:p>
            <a:r>
              <a:rPr lang="en-GB" sz="2000" b="1" i="1" u="sng" dirty="0"/>
              <a:t>Extract 1</a:t>
            </a:r>
          </a:p>
          <a:p>
            <a:r>
              <a:rPr lang="en-GB" sz="2000" i="1" dirty="0"/>
              <a:t>There is so much to do in Iceland. The lively tourist has many ways to enjoy the unique, thrilling and largely unspoilt scenery. Naturally, there is plenty to challenge the serious cyclist, hiker or even rock-climber. </a:t>
            </a:r>
            <a:r>
              <a:rPr lang="en-GB" sz="2000" b="1" i="1" dirty="0"/>
              <a:t>Fancy something a bit different? </a:t>
            </a:r>
            <a:r>
              <a:rPr lang="en-GB" sz="2000" i="1" dirty="0"/>
              <a:t>Then why not try exploring some of the island’s many caves and marvel at the stunning rock structures. </a:t>
            </a:r>
          </a:p>
        </p:txBody>
      </p:sp>
      <p:sp>
        <p:nvSpPr>
          <p:cNvPr id="3" name="Rectangle 2">
            <a:extLst>
              <a:ext uri="{FF2B5EF4-FFF2-40B4-BE49-F238E27FC236}">
                <a16:creationId xmlns:a16="http://schemas.microsoft.com/office/drawing/2014/main" id="{C7998FD8-1E18-4663-B63F-59C91FC45232}"/>
              </a:ext>
            </a:extLst>
          </p:cNvPr>
          <p:cNvSpPr/>
          <p:nvPr/>
        </p:nvSpPr>
        <p:spPr>
          <a:xfrm>
            <a:off x="7511682" y="4393215"/>
            <a:ext cx="4207290" cy="2246769"/>
          </a:xfrm>
          <a:prstGeom prst="rect">
            <a:avLst/>
          </a:prstGeom>
        </p:spPr>
        <p:txBody>
          <a:bodyPr wrap="square">
            <a:spAutoFit/>
          </a:bodyPr>
          <a:lstStyle/>
          <a:p>
            <a:r>
              <a:rPr lang="en-GB" sz="2000" b="1" i="1" u="sng" dirty="0"/>
              <a:t>Extract 2</a:t>
            </a:r>
          </a:p>
          <a:p>
            <a:r>
              <a:rPr lang="en-GB" sz="2000" i="1" dirty="0"/>
              <a:t>Despite being so close to the Arctic, it has a mild climate in summer, where the cold winds of the north are calmed by the warmer waters of the Gulf Stream, flowing straight from the West Indies.</a:t>
            </a:r>
            <a:endParaRPr lang="en-GB" sz="2000" dirty="0"/>
          </a:p>
        </p:txBody>
      </p:sp>
      <p:sp>
        <p:nvSpPr>
          <p:cNvPr id="6" name="Arrow: Right 5">
            <a:extLst>
              <a:ext uri="{FF2B5EF4-FFF2-40B4-BE49-F238E27FC236}">
                <a16:creationId xmlns:a16="http://schemas.microsoft.com/office/drawing/2014/main" id="{F541A8A9-60FC-4252-A1F9-D9132E969345}"/>
              </a:ext>
            </a:extLst>
          </p:cNvPr>
          <p:cNvSpPr/>
          <p:nvPr/>
        </p:nvSpPr>
        <p:spPr>
          <a:xfrm>
            <a:off x="5717794" y="5466968"/>
            <a:ext cx="1643626" cy="478302"/>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Tree>
    <p:extLst>
      <p:ext uri="{BB962C8B-B14F-4D97-AF65-F5344CB8AC3E}">
        <p14:creationId xmlns:p14="http://schemas.microsoft.com/office/powerpoint/2010/main" val="2357205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286367"/>
            <a:ext cx="1195323" cy="119532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4" name="TextBox 3">
            <a:extLst>
              <a:ext uri="{FF2B5EF4-FFF2-40B4-BE49-F238E27FC236}">
                <a16:creationId xmlns:a16="http://schemas.microsoft.com/office/drawing/2014/main" id="{92E489FA-3882-4A27-8EC2-2C298E284FA7}"/>
              </a:ext>
            </a:extLst>
          </p:cNvPr>
          <p:cNvSpPr txBox="1"/>
          <p:nvPr/>
        </p:nvSpPr>
        <p:spPr>
          <a:xfrm>
            <a:off x="1409114" y="230567"/>
            <a:ext cx="9373772" cy="646331"/>
          </a:xfrm>
          <a:prstGeom prst="rect">
            <a:avLst/>
          </a:prstGeom>
          <a:noFill/>
        </p:spPr>
        <p:txBody>
          <a:bodyPr wrap="square" rtlCol="0">
            <a:spAutoFit/>
          </a:bodyPr>
          <a:lstStyle/>
          <a:p>
            <a:pPr algn="ctr"/>
            <a:r>
              <a:rPr lang="en-GB" sz="3600" dirty="0"/>
              <a:t>Phase 3 – Understanding conventions</a:t>
            </a:r>
          </a:p>
        </p:txBody>
      </p:sp>
      <p:sp>
        <p:nvSpPr>
          <p:cNvPr id="7" name="Rounded Rectangle 8">
            <a:extLst>
              <a:ext uri="{FF2B5EF4-FFF2-40B4-BE49-F238E27FC236}">
                <a16:creationId xmlns:a16="http://schemas.microsoft.com/office/drawing/2014/main" id="{EB065177-3397-4985-86AF-95B1D3280F37}"/>
              </a:ext>
            </a:extLst>
          </p:cNvPr>
          <p:cNvSpPr/>
          <p:nvPr/>
        </p:nvSpPr>
        <p:spPr>
          <a:xfrm>
            <a:off x="1409115" y="947168"/>
            <a:ext cx="6539132" cy="5692783"/>
          </a:xfrm>
          <a:prstGeom prst="roundRect">
            <a:avLst/>
          </a:prstGeom>
          <a:solidFill>
            <a:srgbClr val="92D05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Calibri"/>
                <a:ea typeface="+mn-ea"/>
                <a:cs typeface="+mn-cs"/>
              </a:rPr>
              <a:t>Sentence composition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prstClr val="black"/>
              </a:solidFill>
              <a:effectLst/>
              <a:uLnTx/>
              <a:uFillTx/>
              <a:latin typeface="Calibri"/>
              <a:ea typeface="+mn-ea"/>
              <a:cs typeface="+mn-cs"/>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kern="0" dirty="0">
                <a:solidFill>
                  <a:prstClr val="black"/>
                </a:solidFill>
                <a:latin typeface="Calibri"/>
              </a:rPr>
              <a:t>How does the length of sentences vary? What impact do </a:t>
            </a:r>
            <a:r>
              <a:rPr lang="en-GB" sz="2400" b="1" kern="0" dirty="0">
                <a:solidFill>
                  <a:prstClr val="black"/>
                </a:solidFill>
                <a:latin typeface="Calibri"/>
              </a:rPr>
              <a:t>shorter sentences </a:t>
            </a:r>
            <a:r>
              <a:rPr lang="en-GB" sz="2400" kern="0" dirty="0">
                <a:solidFill>
                  <a:prstClr val="black"/>
                </a:solidFill>
                <a:latin typeface="Calibri"/>
              </a:rPr>
              <a:t>have? </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kern="0" dirty="0">
                <a:solidFill>
                  <a:prstClr val="black"/>
                </a:solidFill>
                <a:latin typeface="Calibri"/>
              </a:rPr>
              <a:t>How does the clause structure vary? Can you identify examples where the subordinate clause begins the sentence? </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kern="0" dirty="0">
                <a:solidFill>
                  <a:prstClr val="black"/>
                </a:solidFill>
                <a:latin typeface="Calibri"/>
              </a:rPr>
              <a:t>What is the effect of swapping the main and subordinate clauses?</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kern="0" dirty="0">
                <a:solidFill>
                  <a:prstClr val="black"/>
                </a:solidFill>
                <a:latin typeface="Calibri"/>
              </a:rPr>
              <a:t>How are relative clauses used to add extra information? Why is this important for the reader?</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kern="0" dirty="0">
                <a:solidFill>
                  <a:prstClr val="black"/>
                </a:solidFill>
                <a:latin typeface="Calibri"/>
              </a:rPr>
              <a:t>Experiment with using different types of parentheses to mark relative clauses.</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400" kern="0" dirty="0">
              <a:solidFill>
                <a:prstClr val="black"/>
              </a:solidFill>
              <a:latin typeface="Calibri"/>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400" kern="0" dirty="0">
              <a:solidFill>
                <a:prstClr val="black"/>
              </a:solidFill>
              <a:latin typeface="Calibri"/>
            </a:endParaRPr>
          </a:p>
        </p:txBody>
      </p:sp>
      <p:sp>
        <p:nvSpPr>
          <p:cNvPr id="9" name="Rectangle 8">
            <a:extLst>
              <a:ext uri="{FF2B5EF4-FFF2-40B4-BE49-F238E27FC236}">
                <a16:creationId xmlns:a16="http://schemas.microsoft.com/office/drawing/2014/main" id="{243B1C2B-A5CB-416C-9AB4-ADCC71CCCA46}"/>
              </a:ext>
            </a:extLst>
          </p:cNvPr>
          <p:cNvSpPr/>
          <p:nvPr/>
        </p:nvSpPr>
        <p:spPr>
          <a:xfrm>
            <a:off x="9094677" y="6499164"/>
            <a:ext cx="3097323" cy="369332"/>
          </a:xfrm>
          <a:prstGeom prst="rect">
            <a:avLst/>
          </a:prstGeom>
        </p:spPr>
        <p:txBody>
          <a:bodyPr wrap="none">
            <a:spAutoFit/>
          </a:bodyPr>
          <a:lstStyle/>
          <a:p>
            <a:pPr marL="0" marR="0" lvl="0" indent="0" defTabSz="914400" eaLnBrk="1" fontAlgn="auto" latinLnBrk="0" hangingPunct="1">
              <a:lnSpc>
                <a:spcPct val="100000"/>
              </a:lnSpc>
              <a:spcBef>
                <a:spcPct val="2000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rPr>
              <a:t>Use your chosen model/s here</a:t>
            </a:r>
          </a:p>
        </p:txBody>
      </p:sp>
      <p:sp>
        <p:nvSpPr>
          <p:cNvPr id="2" name="Rectangle 1">
            <a:extLst>
              <a:ext uri="{FF2B5EF4-FFF2-40B4-BE49-F238E27FC236}">
                <a16:creationId xmlns:a16="http://schemas.microsoft.com/office/drawing/2014/main" id="{FBE88EA0-19AF-4F18-A5F0-19D7B616B84D}"/>
              </a:ext>
            </a:extLst>
          </p:cNvPr>
          <p:cNvSpPr/>
          <p:nvPr/>
        </p:nvSpPr>
        <p:spPr>
          <a:xfrm>
            <a:off x="8217661" y="1625294"/>
            <a:ext cx="3852419" cy="4677032"/>
          </a:xfrm>
          <a:prstGeom prst="rect">
            <a:avLst/>
          </a:prstGeom>
        </p:spPr>
        <p:txBody>
          <a:bodyPr wrap="square">
            <a:spAutoFit/>
          </a:bodyPr>
          <a:lstStyle/>
          <a:p>
            <a:r>
              <a:rPr lang="en-GB" sz="2400" b="1" i="1" dirty="0"/>
              <a:t>Iceland is a land of surprises. A land of experiences. A land of adventure</a:t>
            </a:r>
            <a:r>
              <a:rPr lang="en-GB" sz="2400" i="1" dirty="0"/>
              <a:t>. Located in the North Atlantic Ocean, just outside the Arctic Circle, it boasts a dramatic landscape capped by active volcanos and fringed with rugged coastlines. For those who love the outdoors, it’s got everything from spectacular views to specialist sports. </a:t>
            </a:r>
          </a:p>
        </p:txBody>
      </p:sp>
    </p:spTree>
    <p:extLst>
      <p:ext uri="{BB962C8B-B14F-4D97-AF65-F5344CB8AC3E}">
        <p14:creationId xmlns:p14="http://schemas.microsoft.com/office/powerpoint/2010/main" val="3157182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286367"/>
            <a:ext cx="1195323" cy="119532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4" name="TextBox 3">
            <a:extLst>
              <a:ext uri="{FF2B5EF4-FFF2-40B4-BE49-F238E27FC236}">
                <a16:creationId xmlns:a16="http://schemas.microsoft.com/office/drawing/2014/main" id="{92E489FA-3882-4A27-8EC2-2C298E284FA7}"/>
              </a:ext>
            </a:extLst>
          </p:cNvPr>
          <p:cNvSpPr txBox="1"/>
          <p:nvPr/>
        </p:nvSpPr>
        <p:spPr>
          <a:xfrm>
            <a:off x="1409114" y="230567"/>
            <a:ext cx="9373772" cy="646331"/>
          </a:xfrm>
          <a:prstGeom prst="rect">
            <a:avLst/>
          </a:prstGeom>
          <a:noFill/>
        </p:spPr>
        <p:txBody>
          <a:bodyPr wrap="square" rtlCol="0">
            <a:spAutoFit/>
          </a:bodyPr>
          <a:lstStyle/>
          <a:p>
            <a:pPr algn="ctr"/>
            <a:r>
              <a:rPr lang="en-GB" sz="3600" dirty="0"/>
              <a:t>Phase 3 – Understanding conventions</a:t>
            </a:r>
          </a:p>
        </p:txBody>
      </p:sp>
      <p:sp>
        <p:nvSpPr>
          <p:cNvPr id="7" name="Rounded Rectangle 8">
            <a:extLst>
              <a:ext uri="{FF2B5EF4-FFF2-40B4-BE49-F238E27FC236}">
                <a16:creationId xmlns:a16="http://schemas.microsoft.com/office/drawing/2014/main" id="{EB065177-3397-4985-86AF-95B1D3280F37}"/>
              </a:ext>
            </a:extLst>
          </p:cNvPr>
          <p:cNvSpPr/>
          <p:nvPr/>
        </p:nvSpPr>
        <p:spPr>
          <a:xfrm>
            <a:off x="1141775" y="956494"/>
            <a:ext cx="6036974" cy="5556738"/>
          </a:xfrm>
          <a:prstGeom prst="roundRect">
            <a:avLst/>
          </a:prstGeom>
          <a:solidFill>
            <a:srgbClr val="92D05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2400" b="1" kern="0" dirty="0">
              <a:solidFill>
                <a:prstClr val="black"/>
              </a:solidFill>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Calibri"/>
                <a:ea typeface="+mn-ea"/>
                <a:cs typeface="+mn-cs"/>
              </a:rPr>
              <a:t>Punctuation</a:t>
            </a:r>
          </a:p>
          <a:p>
            <a:pPr marL="0" marR="0" lvl="0" indent="0" algn="ctr" defTabSz="914400" eaLnBrk="1" fontAlgn="auto" latinLnBrk="0" hangingPunct="1">
              <a:lnSpc>
                <a:spcPct val="100000"/>
              </a:lnSpc>
              <a:spcBef>
                <a:spcPts val="0"/>
              </a:spcBef>
              <a:spcAft>
                <a:spcPts val="0"/>
              </a:spcAft>
              <a:buClrTx/>
              <a:buSzTx/>
              <a:buFontTx/>
              <a:buNone/>
              <a:tabLst/>
              <a:defRPr/>
            </a:pPr>
            <a:endParaRPr lang="en-GB" sz="2400" b="1" kern="0" dirty="0">
              <a:solidFill>
                <a:prstClr val="black"/>
              </a:solidFill>
              <a:latin typeface="Calibri"/>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kern="0" dirty="0">
                <a:solidFill>
                  <a:prstClr val="black"/>
                </a:solidFill>
                <a:latin typeface="Calibri"/>
              </a:rPr>
              <a:t>What is the purpose of the colon in the sentence in bold? </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kern="0" dirty="0">
                <a:solidFill>
                  <a:prstClr val="black"/>
                </a:solidFill>
              </a:rPr>
              <a:t>Can you identify a variety of punctuation in your leaflets? What ‘job’ is it doing? What is the effect of removing or replacing the punctuation?</a:t>
            </a:r>
          </a:p>
          <a:p>
            <a:pPr marL="342900" indent="-342900">
              <a:buFont typeface="Arial" panose="020B0604020202020204" pitchFamily="34" charset="0"/>
              <a:buChar char="•"/>
              <a:defRPr/>
            </a:pPr>
            <a:r>
              <a:rPr lang="en-GB" sz="2400" kern="0" dirty="0">
                <a:solidFill>
                  <a:prstClr val="black"/>
                </a:solidFill>
              </a:rPr>
              <a:t>Where have hyphens been used? Can you identify an example where it has been used to avoid ambiguity? For example, what would be the effect of removing the hyphens in this phrase: ‘</a:t>
            </a:r>
            <a:r>
              <a:rPr lang="en-GB" sz="2400" i="1" kern="0" dirty="0">
                <a:solidFill>
                  <a:prstClr val="black"/>
                </a:solidFill>
              </a:rPr>
              <a:t>carrying-on the age-old tradition</a:t>
            </a:r>
            <a:r>
              <a:rPr lang="en-GB" sz="2400" kern="0" dirty="0">
                <a:solidFill>
                  <a:prstClr val="black"/>
                </a:solidFill>
              </a:rPr>
              <a:t>’?</a:t>
            </a:r>
          </a:p>
          <a:p>
            <a:pPr marL="342900" indent="-342900">
              <a:buFont typeface="Arial" panose="020B0604020202020204" pitchFamily="34" charset="0"/>
              <a:buChar char="•"/>
              <a:defRPr/>
            </a:pPr>
            <a:endParaRPr lang="en-GB" sz="2400" kern="0" dirty="0">
              <a:solidFill>
                <a:prstClr val="black"/>
              </a:solidFill>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400" kern="0" dirty="0">
              <a:solidFill>
                <a:prstClr val="black"/>
              </a:solidFill>
              <a:latin typeface="Calibri"/>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i="0" u="none" strike="noStrike" kern="0" cap="none" spc="0" normalizeH="0" baseline="0" noProof="0" dirty="0">
              <a:ln>
                <a:noFill/>
              </a:ln>
              <a:solidFill>
                <a:prstClr val="black"/>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243B1C2B-A5CB-416C-9AB4-ADCC71CCCA46}"/>
              </a:ext>
            </a:extLst>
          </p:cNvPr>
          <p:cNvSpPr/>
          <p:nvPr/>
        </p:nvSpPr>
        <p:spPr>
          <a:xfrm>
            <a:off x="9094677" y="6499164"/>
            <a:ext cx="3097323" cy="369332"/>
          </a:xfrm>
          <a:prstGeom prst="rect">
            <a:avLst/>
          </a:prstGeom>
        </p:spPr>
        <p:txBody>
          <a:bodyPr wrap="none">
            <a:spAutoFit/>
          </a:bodyPr>
          <a:lstStyle/>
          <a:p>
            <a:pPr marL="0" marR="0" lvl="0" indent="0" defTabSz="914400" eaLnBrk="1" fontAlgn="auto" latinLnBrk="0" hangingPunct="1">
              <a:lnSpc>
                <a:spcPct val="100000"/>
              </a:lnSpc>
              <a:spcBef>
                <a:spcPct val="2000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rPr>
              <a:t>Use your chosen model/s here</a:t>
            </a:r>
          </a:p>
        </p:txBody>
      </p:sp>
      <p:sp>
        <p:nvSpPr>
          <p:cNvPr id="3" name="Rectangle 2">
            <a:extLst>
              <a:ext uri="{FF2B5EF4-FFF2-40B4-BE49-F238E27FC236}">
                <a16:creationId xmlns:a16="http://schemas.microsoft.com/office/drawing/2014/main" id="{E97D3340-96DB-4F2E-B014-E6089AD29FE4}"/>
              </a:ext>
            </a:extLst>
          </p:cNvPr>
          <p:cNvSpPr/>
          <p:nvPr/>
        </p:nvSpPr>
        <p:spPr>
          <a:xfrm>
            <a:off x="7539853" y="1641540"/>
            <a:ext cx="4473957" cy="4524315"/>
          </a:xfrm>
          <a:prstGeom prst="rect">
            <a:avLst/>
          </a:prstGeom>
        </p:spPr>
        <p:txBody>
          <a:bodyPr wrap="square">
            <a:spAutoFit/>
          </a:bodyPr>
          <a:lstStyle/>
          <a:p>
            <a:r>
              <a:rPr lang="en-GB" sz="2400" b="1" i="1" dirty="0"/>
              <a:t>But this amazing country is not just about craggy landscapes: the surrounding seas have a lot to offer too. </a:t>
            </a:r>
            <a:r>
              <a:rPr lang="en-GB" sz="2400" i="1" dirty="0"/>
              <a:t>In the past, Iceland relied on the life-rich waters to provide food for its people, but now tourists are discovering its other treasures. Not only is there a wild and raw coastline of fjords (steep-sided, ice-carved inlets) and volcanic beaches, but also there is plenty to see for lovers of wildlife. </a:t>
            </a:r>
          </a:p>
        </p:txBody>
      </p:sp>
    </p:spTree>
    <p:extLst>
      <p:ext uri="{BB962C8B-B14F-4D97-AF65-F5344CB8AC3E}">
        <p14:creationId xmlns:p14="http://schemas.microsoft.com/office/powerpoint/2010/main" val="721907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286367"/>
            <a:ext cx="1195323" cy="119532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2" name="Content Placeholder 1">
            <a:extLst>
              <a:ext uri="{FF2B5EF4-FFF2-40B4-BE49-F238E27FC236}">
                <a16:creationId xmlns:a16="http://schemas.microsoft.com/office/drawing/2014/main" id="{B9E05B99-7554-4566-8BBE-F21A6F2F0BEB}"/>
              </a:ext>
            </a:extLst>
          </p:cNvPr>
          <p:cNvSpPr>
            <a:spLocks noGrp="1"/>
          </p:cNvSpPr>
          <p:nvPr>
            <p:ph idx="1"/>
          </p:nvPr>
        </p:nvSpPr>
        <p:spPr>
          <a:xfrm>
            <a:off x="450166" y="1694630"/>
            <a:ext cx="11549576" cy="4860915"/>
          </a:xfrm>
        </p:spPr>
        <p:txBody>
          <a:bodyPr>
            <a:normAutofit lnSpcReduction="10000"/>
          </a:bodyPr>
          <a:lstStyle/>
          <a:p>
            <a:pPr marL="0" lvl="0" indent="0">
              <a:lnSpc>
                <a:spcPct val="100000"/>
              </a:lnSpc>
              <a:spcBef>
                <a:spcPts val="0"/>
              </a:spcBef>
              <a:buNone/>
            </a:pPr>
            <a:r>
              <a:rPr lang="en-GB" sz="2500" dirty="0">
                <a:solidFill>
                  <a:prstClr val="black"/>
                </a:solidFill>
              </a:rPr>
              <a:t>If pupils have a clear view of the structure of a text, they will be able to emulate and manipulate this to ensure that their own is clearly and effectively structured. Comparing the structure of different persuasive leaflets that they have read will help them to choose the type of structure they would like to use in their own writing. </a:t>
            </a:r>
          </a:p>
          <a:p>
            <a:pPr marL="0" lvl="0" indent="0">
              <a:lnSpc>
                <a:spcPct val="100000"/>
              </a:lnSpc>
              <a:spcBef>
                <a:spcPts val="0"/>
              </a:spcBef>
              <a:buNone/>
            </a:pPr>
            <a:endParaRPr lang="en-GB" sz="2500" dirty="0">
              <a:solidFill>
                <a:prstClr val="black"/>
              </a:solidFill>
            </a:endParaRPr>
          </a:p>
          <a:p>
            <a:pPr marL="0" lvl="0" indent="0">
              <a:lnSpc>
                <a:spcPct val="100000"/>
              </a:lnSpc>
              <a:spcBef>
                <a:spcPts val="0"/>
              </a:spcBef>
              <a:buNone/>
            </a:pPr>
            <a:r>
              <a:rPr lang="en-GB" sz="2500" dirty="0">
                <a:solidFill>
                  <a:prstClr val="black"/>
                </a:solidFill>
              </a:rPr>
              <a:t>Pupils working at ‘Greater Depth’ should be able to demonstrate a shift in formality by consciously manipulating grammar and vocabulary. This could be achieved either by structuring an entire paragraph in a formal way and contrasting this with an informal paragraph. Equally, pupils may be able to shift formality </a:t>
            </a:r>
            <a:r>
              <a:rPr lang="en-GB" sz="2500" b="1" dirty="0">
                <a:solidFill>
                  <a:prstClr val="black"/>
                </a:solidFill>
              </a:rPr>
              <a:t>within</a:t>
            </a:r>
            <a:r>
              <a:rPr lang="en-GB" sz="2500" dirty="0">
                <a:solidFill>
                  <a:prstClr val="black"/>
                </a:solidFill>
              </a:rPr>
              <a:t> paragraphs (see the Y6 Model Text ‘Iceland’).</a:t>
            </a:r>
          </a:p>
          <a:p>
            <a:pPr marL="0" lvl="0" indent="0">
              <a:lnSpc>
                <a:spcPct val="100000"/>
              </a:lnSpc>
              <a:spcBef>
                <a:spcPts val="0"/>
              </a:spcBef>
              <a:buNone/>
            </a:pPr>
            <a:endParaRPr lang="en-GB" sz="2500" dirty="0">
              <a:solidFill>
                <a:prstClr val="black"/>
              </a:solidFill>
            </a:endParaRPr>
          </a:p>
          <a:p>
            <a:pPr marL="0" lvl="0" indent="0">
              <a:lnSpc>
                <a:spcPct val="100000"/>
              </a:lnSpc>
              <a:spcBef>
                <a:spcPts val="0"/>
              </a:spcBef>
              <a:buNone/>
            </a:pPr>
            <a:r>
              <a:rPr lang="en-GB" sz="2500" dirty="0">
                <a:solidFill>
                  <a:prstClr val="black"/>
                </a:solidFill>
              </a:rPr>
              <a:t>The following techniques can be used to help establish the structure of a persuasive leaflet but also as planning tools for pupils’ own texts. </a:t>
            </a:r>
            <a:endParaRPr lang="en-GB" sz="2600" dirty="0"/>
          </a:p>
        </p:txBody>
      </p:sp>
      <p:sp>
        <p:nvSpPr>
          <p:cNvPr id="4" name="TextBox 3">
            <a:extLst>
              <a:ext uri="{FF2B5EF4-FFF2-40B4-BE49-F238E27FC236}">
                <a16:creationId xmlns:a16="http://schemas.microsoft.com/office/drawing/2014/main" id="{92E489FA-3882-4A27-8EC2-2C298E284FA7}"/>
              </a:ext>
            </a:extLst>
          </p:cNvPr>
          <p:cNvSpPr txBox="1"/>
          <p:nvPr/>
        </p:nvSpPr>
        <p:spPr>
          <a:xfrm>
            <a:off x="1409114" y="499307"/>
            <a:ext cx="9373772" cy="769441"/>
          </a:xfrm>
          <a:prstGeom prst="rect">
            <a:avLst/>
          </a:prstGeom>
          <a:noFill/>
        </p:spPr>
        <p:txBody>
          <a:bodyPr wrap="square" rtlCol="0">
            <a:spAutoFit/>
          </a:bodyPr>
          <a:lstStyle/>
          <a:p>
            <a:pPr algn="ctr"/>
            <a:r>
              <a:rPr lang="en-GB" sz="4400" dirty="0"/>
              <a:t>Phase 4 – Establishing structure</a:t>
            </a:r>
          </a:p>
        </p:txBody>
      </p:sp>
    </p:spTree>
    <p:extLst>
      <p:ext uri="{BB962C8B-B14F-4D97-AF65-F5344CB8AC3E}">
        <p14:creationId xmlns:p14="http://schemas.microsoft.com/office/powerpoint/2010/main" val="4181262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286367"/>
            <a:ext cx="1195323" cy="119532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2" name="Content Placeholder 1">
            <a:extLst>
              <a:ext uri="{FF2B5EF4-FFF2-40B4-BE49-F238E27FC236}">
                <a16:creationId xmlns:a16="http://schemas.microsoft.com/office/drawing/2014/main" id="{B9E05B99-7554-4566-8BBE-F21A6F2F0BEB}"/>
              </a:ext>
            </a:extLst>
          </p:cNvPr>
          <p:cNvSpPr>
            <a:spLocks noGrp="1"/>
          </p:cNvSpPr>
          <p:nvPr>
            <p:ph idx="1"/>
          </p:nvPr>
        </p:nvSpPr>
        <p:spPr>
          <a:xfrm>
            <a:off x="838200" y="1730326"/>
            <a:ext cx="10515600" cy="4979963"/>
          </a:xfrm>
        </p:spPr>
        <p:txBody>
          <a:bodyPr>
            <a:normAutofit fontScale="92500" lnSpcReduction="20000"/>
          </a:bodyPr>
          <a:lstStyle/>
          <a:p>
            <a:pPr marL="0" indent="0">
              <a:buNone/>
            </a:pPr>
            <a:r>
              <a:rPr lang="en-GB" dirty="0"/>
              <a:t>Slide 3: 	 Teacher notes</a:t>
            </a:r>
          </a:p>
          <a:p>
            <a:pPr marL="0" indent="0">
              <a:buNone/>
            </a:pPr>
            <a:r>
              <a:rPr lang="en-GB" dirty="0"/>
              <a:t>Slide 4: 	 Skeleton plan</a:t>
            </a:r>
          </a:p>
          <a:p>
            <a:pPr marL="0" indent="0">
              <a:buNone/>
            </a:pPr>
            <a:r>
              <a:rPr lang="en-GB" dirty="0"/>
              <a:t>Slides 5-8:	 Phase 1 – Context, purpose and audience</a:t>
            </a:r>
          </a:p>
          <a:p>
            <a:pPr marL="0" indent="0">
              <a:buNone/>
            </a:pPr>
            <a:r>
              <a:rPr lang="en-GB" dirty="0"/>
              <a:t>Slides 9-12: 	 Phase 2 – Immersion</a:t>
            </a:r>
          </a:p>
          <a:p>
            <a:pPr marL="0" indent="0">
              <a:buNone/>
            </a:pPr>
            <a:r>
              <a:rPr lang="en-GB" dirty="0"/>
              <a:t>Slides 13-18 	 Phase 3 – Understanding conventions</a:t>
            </a:r>
          </a:p>
          <a:p>
            <a:pPr marL="0" indent="0">
              <a:buNone/>
            </a:pPr>
            <a:r>
              <a:rPr lang="en-GB" dirty="0"/>
              <a:t>Slides 19-22 	 Phase 4 – Establishing structure</a:t>
            </a:r>
          </a:p>
          <a:p>
            <a:pPr marL="0" indent="0">
              <a:buNone/>
            </a:pPr>
            <a:r>
              <a:rPr lang="en-GB" dirty="0"/>
              <a:t>Slides 23-26 	 Phase 5 – Inserting content</a:t>
            </a:r>
          </a:p>
          <a:p>
            <a:pPr marL="0" indent="0">
              <a:buNone/>
            </a:pPr>
            <a:r>
              <a:rPr lang="en-GB" dirty="0"/>
              <a:t>Slides 27-28 	 Phase 6 – Oral rehearsal</a:t>
            </a:r>
          </a:p>
          <a:p>
            <a:pPr marL="0" indent="0">
              <a:buNone/>
            </a:pPr>
            <a:r>
              <a:rPr lang="en-GB" dirty="0"/>
              <a:t>Slides 29-30 	 Phase 7 – Recording</a:t>
            </a:r>
          </a:p>
          <a:p>
            <a:pPr marL="0" indent="0">
              <a:buNone/>
            </a:pPr>
            <a:r>
              <a:rPr lang="en-GB" dirty="0"/>
              <a:t>Slides 31-38 	 Phase 8 – Editing </a:t>
            </a:r>
          </a:p>
          <a:p>
            <a:pPr marL="0" indent="0">
              <a:buNone/>
            </a:pPr>
            <a:r>
              <a:rPr lang="en-GB" dirty="0"/>
              <a:t>Slides 39-40 	 Evaluation</a:t>
            </a:r>
          </a:p>
          <a:p>
            <a:pPr marL="0" indent="0">
              <a:buNone/>
            </a:pPr>
            <a:r>
              <a:rPr lang="en-GB" dirty="0"/>
              <a:t>Slides 41-42  	 Assessment </a:t>
            </a:r>
          </a:p>
          <a:p>
            <a:pPr marL="0" indent="0">
              <a:buNone/>
            </a:pPr>
            <a:endParaRPr lang="en-GB" dirty="0"/>
          </a:p>
        </p:txBody>
      </p:sp>
      <p:sp>
        <p:nvSpPr>
          <p:cNvPr id="4" name="TextBox 3">
            <a:extLst>
              <a:ext uri="{FF2B5EF4-FFF2-40B4-BE49-F238E27FC236}">
                <a16:creationId xmlns:a16="http://schemas.microsoft.com/office/drawing/2014/main" id="{92E489FA-3882-4A27-8EC2-2C298E284FA7}"/>
              </a:ext>
            </a:extLst>
          </p:cNvPr>
          <p:cNvSpPr txBox="1"/>
          <p:nvPr/>
        </p:nvSpPr>
        <p:spPr>
          <a:xfrm>
            <a:off x="3155852" y="450166"/>
            <a:ext cx="5880296" cy="769441"/>
          </a:xfrm>
          <a:prstGeom prst="rect">
            <a:avLst/>
          </a:prstGeom>
          <a:noFill/>
        </p:spPr>
        <p:txBody>
          <a:bodyPr wrap="square" rtlCol="0">
            <a:spAutoFit/>
          </a:bodyPr>
          <a:lstStyle/>
          <a:p>
            <a:pPr algn="ctr"/>
            <a:r>
              <a:rPr lang="en-GB" sz="4400" dirty="0"/>
              <a:t>Contents</a:t>
            </a:r>
          </a:p>
        </p:txBody>
      </p:sp>
    </p:spTree>
    <p:extLst>
      <p:ext uri="{BB962C8B-B14F-4D97-AF65-F5344CB8AC3E}">
        <p14:creationId xmlns:p14="http://schemas.microsoft.com/office/powerpoint/2010/main" val="1721391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286367"/>
            <a:ext cx="1195323" cy="119532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4" name="TextBox 3">
            <a:extLst>
              <a:ext uri="{FF2B5EF4-FFF2-40B4-BE49-F238E27FC236}">
                <a16:creationId xmlns:a16="http://schemas.microsoft.com/office/drawing/2014/main" id="{92E489FA-3882-4A27-8EC2-2C298E284FA7}"/>
              </a:ext>
            </a:extLst>
          </p:cNvPr>
          <p:cNvSpPr txBox="1"/>
          <p:nvPr/>
        </p:nvSpPr>
        <p:spPr>
          <a:xfrm>
            <a:off x="1409114" y="230567"/>
            <a:ext cx="9373772" cy="646331"/>
          </a:xfrm>
          <a:prstGeom prst="rect">
            <a:avLst/>
          </a:prstGeom>
          <a:noFill/>
        </p:spPr>
        <p:txBody>
          <a:bodyPr wrap="square" rtlCol="0">
            <a:spAutoFit/>
          </a:bodyPr>
          <a:lstStyle/>
          <a:p>
            <a:pPr algn="ctr"/>
            <a:r>
              <a:rPr lang="en-GB" sz="3600" dirty="0"/>
              <a:t>Phase 4 – Establishing structure</a:t>
            </a:r>
          </a:p>
        </p:txBody>
      </p:sp>
      <p:sp>
        <p:nvSpPr>
          <p:cNvPr id="7" name="Rounded Rectangle 8">
            <a:extLst>
              <a:ext uri="{FF2B5EF4-FFF2-40B4-BE49-F238E27FC236}">
                <a16:creationId xmlns:a16="http://schemas.microsoft.com/office/drawing/2014/main" id="{EB065177-3397-4985-86AF-95B1D3280F37}"/>
              </a:ext>
            </a:extLst>
          </p:cNvPr>
          <p:cNvSpPr/>
          <p:nvPr/>
        </p:nvSpPr>
        <p:spPr>
          <a:xfrm>
            <a:off x="1282505" y="1405152"/>
            <a:ext cx="2947645" cy="5006978"/>
          </a:xfrm>
          <a:prstGeom prst="roundRect">
            <a:avLst/>
          </a:prstGeom>
          <a:solidFill>
            <a:srgbClr val="92D050"/>
          </a:solidFill>
          <a:ln w="25400" cap="flat" cmpd="sng" algn="ctr">
            <a:solidFill>
              <a:sysClr val="windowText" lastClr="000000"/>
            </a:solidFill>
            <a:prstDash val="solid"/>
          </a:ln>
          <a:effectLst/>
        </p:spPr>
        <p:txBody>
          <a:bodyPr rtlCol="0" anchor="ctr"/>
          <a:lstStyle/>
          <a:p>
            <a:pPr lvl="0" algn="ctr">
              <a:spcBef>
                <a:spcPct val="20000"/>
              </a:spcBef>
            </a:pPr>
            <a:r>
              <a:rPr lang="en-GB" sz="2800" b="1" dirty="0">
                <a:solidFill>
                  <a:prstClr val="black"/>
                </a:solidFill>
              </a:rPr>
              <a:t>Boxing up</a:t>
            </a:r>
          </a:p>
          <a:p>
            <a:pPr lvl="0" algn="ctr">
              <a:spcBef>
                <a:spcPct val="20000"/>
              </a:spcBef>
            </a:pPr>
            <a:r>
              <a:rPr lang="en-GB" sz="2800" dirty="0">
                <a:solidFill>
                  <a:prstClr val="black"/>
                </a:solidFill>
              </a:rPr>
              <a:t>‘Box up’ the key components of the model text that you have read. </a:t>
            </a:r>
          </a:p>
          <a:p>
            <a:pPr lvl="0" algn="ctr">
              <a:spcBef>
                <a:spcPct val="20000"/>
              </a:spcBef>
            </a:pPr>
            <a:endParaRPr lang="en-GB" sz="2800" dirty="0">
              <a:solidFill>
                <a:prstClr val="black"/>
              </a:solidFill>
            </a:endParaRPr>
          </a:p>
          <a:p>
            <a:pPr lvl="0" algn="ctr">
              <a:spcBef>
                <a:spcPct val="20000"/>
              </a:spcBef>
            </a:pPr>
            <a:r>
              <a:rPr lang="en-GB" sz="2800" dirty="0">
                <a:solidFill>
                  <a:prstClr val="black"/>
                </a:solidFill>
              </a:rPr>
              <a:t>Add further detail once you have a basic summary. </a:t>
            </a:r>
          </a:p>
        </p:txBody>
      </p:sp>
      <p:sp>
        <p:nvSpPr>
          <p:cNvPr id="2" name="Rectangle 1">
            <a:extLst>
              <a:ext uri="{FF2B5EF4-FFF2-40B4-BE49-F238E27FC236}">
                <a16:creationId xmlns:a16="http://schemas.microsoft.com/office/drawing/2014/main" id="{A51D41D5-005A-40D6-A92C-58BA3413F1B4}"/>
              </a:ext>
            </a:extLst>
          </p:cNvPr>
          <p:cNvSpPr/>
          <p:nvPr/>
        </p:nvSpPr>
        <p:spPr>
          <a:xfrm>
            <a:off x="6007368" y="6243428"/>
            <a:ext cx="3996769" cy="369332"/>
          </a:xfrm>
          <a:prstGeom prst="rect">
            <a:avLst/>
          </a:prstGeom>
        </p:spPr>
        <p:txBody>
          <a:bodyPr wrap="square">
            <a:spAutoFit/>
          </a:bodyPr>
          <a:lstStyle/>
          <a:p>
            <a:pPr lvl="0">
              <a:spcBef>
                <a:spcPct val="20000"/>
              </a:spcBef>
              <a:defRPr/>
            </a:pPr>
            <a:r>
              <a:rPr lang="en-GB" b="1" kern="0" dirty="0">
                <a:solidFill>
                  <a:prstClr val="black"/>
                </a:solidFill>
              </a:rPr>
              <a:t>See ‘Establishing Structure: Persuasion’</a:t>
            </a:r>
          </a:p>
        </p:txBody>
      </p:sp>
      <p:pic>
        <p:nvPicPr>
          <p:cNvPr id="9" name="Picture 8" descr="Screen Clipping">
            <a:extLst>
              <a:ext uri="{FF2B5EF4-FFF2-40B4-BE49-F238E27FC236}">
                <a16:creationId xmlns:a16="http://schemas.microsoft.com/office/drawing/2014/main" id="{8D84F4F4-7346-4486-8673-F0FCFAA58619}"/>
              </a:ext>
            </a:extLst>
          </p:cNvPr>
          <p:cNvPicPr>
            <a:picLocks noChangeAspect="1"/>
          </p:cNvPicPr>
          <p:nvPr/>
        </p:nvPicPr>
        <p:blipFill>
          <a:blip r:embed="rId4"/>
          <a:stretch>
            <a:fillRect/>
          </a:stretch>
        </p:blipFill>
        <p:spPr>
          <a:xfrm>
            <a:off x="4536128" y="1537490"/>
            <a:ext cx="7187923" cy="4567491"/>
          </a:xfrm>
          <a:prstGeom prst="rect">
            <a:avLst/>
          </a:prstGeom>
        </p:spPr>
      </p:pic>
    </p:spTree>
    <p:extLst>
      <p:ext uri="{BB962C8B-B14F-4D97-AF65-F5344CB8AC3E}">
        <p14:creationId xmlns:p14="http://schemas.microsoft.com/office/powerpoint/2010/main" val="1964111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286367"/>
            <a:ext cx="1195323" cy="119532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4" name="TextBox 3">
            <a:extLst>
              <a:ext uri="{FF2B5EF4-FFF2-40B4-BE49-F238E27FC236}">
                <a16:creationId xmlns:a16="http://schemas.microsoft.com/office/drawing/2014/main" id="{92E489FA-3882-4A27-8EC2-2C298E284FA7}"/>
              </a:ext>
            </a:extLst>
          </p:cNvPr>
          <p:cNvSpPr txBox="1"/>
          <p:nvPr/>
        </p:nvSpPr>
        <p:spPr>
          <a:xfrm>
            <a:off x="1409114" y="237697"/>
            <a:ext cx="9373772" cy="646331"/>
          </a:xfrm>
          <a:prstGeom prst="rect">
            <a:avLst/>
          </a:prstGeom>
          <a:noFill/>
        </p:spPr>
        <p:txBody>
          <a:bodyPr wrap="square" rtlCol="0">
            <a:spAutoFit/>
          </a:bodyPr>
          <a:lstStyle/>
          <a:p>
            <a:pPr algn="ctr"/>
            <a:r>
              <a:rPr lang="en-GB" sz="3600" dirty="0"/>
              <a:t>Phase 4 – Establishing structure</a:t>
            </a:r>
          </a:p>
        </p:txBody>
      </p:sp>
      <p:sp>
        <p:nvSpPr>
          <p:cNvPr id="7" name="Rounded Rectangle 8">
            <a:extLst>
              <a:ext uri="{FF2B5EF4-FFF2-40B4-BE49-F238E27FC236}">
                <a16:creationId xmlns:a16="http://schemas.microsoft.com/office/drawing/2014/main" id="{EB065177-3397-4985-86AF-95B1D3280F37}"/>
              </a:ext>
            </a:extLst>
          </p:cNvPr>
          <p:cNvSpPr/>
          <p:nvPr/>
        </p:nvSpPr>
        <p:spPr>
          <a:xfrm>
            <a:off x="1141775" y="1146406"/>
            <a:ext cx="9444058" cy="5331656"/>
          </a:xfrm>
          <a:prstGeom prst="roundRect">
            <a:avLst/>
          </a:prstGeom>
          <a:solidFill>
            <a:srgbClr val="92D050"/>
          </a:solidFill>
          <a:ln w="25400" cap="flat" cmpd="sng" algn="ctr">
            <a:solidFill>
              <a:sysClr val="windowText" lastClr="000000"/>
            </a:solidFill>
            <a:prstDash val="solid"/>
          </a:ln>
          <a:effectLst/>
        </p:spPr>
        <p:txBody>
          <a:bodyPr rtlCol="0" anchor="ctr"/>
          <a:lstStyle/>
          <a:p>
            <a:pPr lvl="0" algn="ctr">
              <a:spcBef>
                <a:spcPct val="20000"/>
              </a:spcBef>
            </a:pPr>
            <a:r>
              <a:rPr lang="en-GB" sz="2800" b="1" dirty="0">
                <a:solidFill>
                  <a:prstClr val="black"/>
                </a:solidFill>
              </a:rPr>
              <a:t>‘Flesh it out’</a:t>
            </a:r>
          </a:p>
          <a:p>
            <a:pPr marL="457200" lvl="0" indent="-457200" algn="ctr">
              <a:spcBef>
                <a:spcPct val="20000"/>
              </a:spcBef>
              <a:buFont typeface="Arial" panose="020B0604020202020204" pitchFamily="34" charset="0"/>
              <a:buChar char="•"/>
            </a:pPr>
            <a:r>
              <a:rPr lang="en-GB" sz="2800" dirty="0">
                <a:solidFill>
                  <a:prstClr val="black"/>
                </a:solidFill>
              </a:rPr>
              <a:t>Gather information about your chosen place.</a:t>
            </a:r>
          </a:p>
          <a:p>
            <a:pPr marL="457200" lvl="0" indent="-457200" algn="ctr">
              <a:spcBef>
                <a:spcPct val="20000"/>
              </a:spcBef>
              <a:buFont typeface="Arial" panose="020B0604020202020204" pitchFamily="34" charset="0"/>
              <a:buChar char="•"/>
            </a:pPr>
            <a:r>
              <a:rPr lang="en-GB" sz="2800" dirty="0">
                <a:solidFill>
                  <a:prstClr val="black"/>
                </a:solidFill>
              </a:rPr>
              <a:t>Research ‘real’ information (e.g. prices, opening hours, average temperatures etc).</a:t>
            </a:r>
          </a:p>
          <a:p>
            <a:pPr marL="457200" lvl="0" indent="-457200" algn="ctr">
              <a:spcBef>
                <a:spcPct val="20000"/>
              </a:spcBef>
              <a:buFont typeface="Arial" panose="020B0604020202020204" pitchFamily="34" charset="0"/>
              <a:buChar char="•"/>
            </a:pPr>
            <a:r>
              <a:rPr lang="en-GB" sz="2800" dirty="0">
                <a:solidFill>
                  <a:prstClr val="black"/>
                </a:solidFill>
              </a:rPr>
              <a:t>Plan rhetorical question stems e.g. </a:t>
            </a:r>
            <a:r>
              <a:rPr lang="en-GB" sz="2800" i="1" dirty="0">
                <a:solidFill>
                  <a:prstClr val="black"/>
                </a:solidFill>
              </a:rPr>
              <a:t>Why not…?Have you ever wondered …?</a:t>
            </a:r>
          </a:p>
          <a:p>
            <a:pPr marL="457200" lvl="0" indent="-457200" algn="ctr">
              <a:spcBef>
                <a:spcPct val="20000"/>
              </a:spcBef>
              <a:buFont typeface="Arial" panose="020B0604020202020204" pitchFamily="34" charset="0"/>
              <a:buChar char="•"/>
            </a:pPr>
            <a:r>
              <a:rPr lang="en-GB" sz="2800" dirty="0">
                <a:solidFill>
                  <a:prstClr val="black"/>
                </a:solidFill>
              </a:rPr>
              <a:t>Add details such as expanded noun phrases, alliteration etc.</a:t>
            </a:r>
          </a:p>
          <a:p>
            <a:pPr marL="457200" lvl="0" indent="-457200" algn="ctr">
              <a:spcBef>
                <a:spcPct val="20000"/>
              </a:spcBef>
              <a:buFont typeface="Arial" panose="020B0604020202020204" pitchFamily="34" charset="0"/>
              <a:buChar char="•"/>
            </a:pPr>
            <a:r>
              <a:rPr lang="en-GB" sz="2800" dirty="0">
                <a:solidFill>
                  <a:prstClr val="black"/>
                </a:solidFill>
              </a:rPr>
              <a:t>Plan the formal/informal shifts. How will you show this?</a:t>
            </a:r>
          </a:p>
          <a:p>
            <a:pPr marL="457200" lvl="0" indent="-457200" algn="ctr">
              <a:spcBef>
                <a:spcPct val="20000"/>
              </a:spcBef>
              <a:buFont typeface="Arial" panose="020B0604020202020204" pitchFamily="34" charset="0"/>
              <a:buChar char="•"/>
            </a:pPr>
            <a:r>
              <a:rPr lang="en-GB" sz="2800" dirty="0">
                <a:solidFill>
                  <a:prstClr val="black"/>
                </a:solidFill>
              </a:rPr>
              <a:t>What headings, sub-headings, callouts etc will you include to engage the reader?</a:t>
            </a:r>
          </a:p>
        </p:txBody>
      </p:sp>
      <p:sp>
        <p:nvSpPr>
          <p:cNvPr id="9" name="Rectangle 8">
            <a:extLst>
              <a:ext uri="{FF2B5EF4-FFF2-40B4-BE49-F238E27FC236}">
                <a16:creationId xmlns:a16="http://schemas.microsoft.com/office/drawing/2014/main" id="{C9BFA074-AF42-49BC-B141-DD55067C7410}"/>
              </a:ext>
            </a:extLst>
          </p:cNvPr>
          <p:cNvSpPr/>
          <p:nvPr/>
        </p:nvSpPr>
        <p:spPr>
          <a:xfrm>
            <a:off x="9081853" y="6478062"/>
            <a:ext cx="3110147" cy="369332"/>
          </a:xfrm>
          <a:prstGeom prst="rect">
            <a:avLst/>
          </a:prstGeom>
        </p:spPr>
        <p:txBody>
          <a:bodyPr wrap="none">
            <a:spAutoFit/>
          </a:bodyPr>
          <a:lstStyle/>
          <a:p>
            <a:pPr lvl="0">
              <a:spcBef>
                <a:spcPct val="20000"/>
              </a:spcBef>
              <a:defRPr/>
            </a:pPr>
            <a:r>
              <a:rPr lang="en-GB" b="1" kern="0" dirty="0">
                <a:solidFill>
                  <a:prstClr val="black"/>
                </a:solidFill>
              </a:rPr>
              <a:t>Use your chosen stimulus here</a:t>
            </a:r>
          </a:p>
        </p:txBody>
      </p:sp>
    </p:spTree>
    <p:extLst>
      <p:ext uri="{BB962C8B-B14F-4D97-AF65-F5344CB8AC3E}">
        <p14:creationId xmlns:p14="http://schemas.microsoft.com/office/powerpoint/2010/main" val="2310356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286367"/>
            <a:ext cx="1195323" cy="119532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4" name="TextBox 3">
            <a:extLst>
              <a:ext uri="{FF2B5EF4-FFF2-40B4-BE49-F238E27FC236}">
                <a16:creationId xmlns:a16="http://schemas.microsoft.com/office/drawing/2014/main" id="{92E489FA-3882-4A27-8EC2-2C298E284FA7}"/>
              </a:ext>
            </a:extLst>
          </p:cNvPr>
          <p:cNvSpPr txBox="1"/>
          <p:nvPr/>
        </p:nvSpPr>
        <p:spPr>
          <a:xfrm>
            <a:off x="1409114" y="230567"/>
            <a:ext cx="9373772" cy="646331"/>
          </a:xfrm>
          <a:prstGeom prst="rect">
            <a:avLst/>
          </a:prstGeom>
          <a:noFill/>
        </p:spPr>
        <p:txBody>
          <a:bodyPr wrap="square" rtlCol="0">
            <a:spAutoFit/>
          </a:bodyPr>
          <a:lstStyle/>
          <a:p>
            <a:pPr algn="ctr"/>
            <a:r>
              <a:rPr lang="en-GB" sz="3600" dirty="0"/>
              <a:t>Phase 4 – Establishing structure</a:t>
            </a:r>
          </a:p>
        </p:txBody>
      </p:sp>
      <p:sp>
        <p:nvSpPr>
          <p:cNvPr id="7" name="Rounded Rectangle 8">
            <a:extLst>
              <a:ext uri="{FF2B5EF4-FFF2-40B4-BE49-F238E27FC236}">
                <a16:creationId xmlns:a16="http://schemas.microsoft.com/office/drawing/2014/main" id="{EB065177-3397-4985-86AF-95B1D3280F37}"/>
              </a:ext>
            </a:extLst>
          </p:cNvPr>
          <p:cNvSpPr/>
          <p:nvPr/>
        </p:nvSpPr>
        <p:spPr>
          <a:xfrm>
            <a:off x="1295347" y="888007"/>
            <a:ext cx="9105314" cy="5623097"/>
          </a:xfrm>
          <a:prstGeom prst="roundRect">
            <a:avLst/>
          </a:prstGeom>
          <a:solidFill>
            <a:srgbClr val="92D050"/>
          </a:solidFill>
          <a:ln w="25400" cap="flat" cmpd="sng" algn="ctr">
            <a:solidFill>
              <a:sysClr val="windowText" lastClr="000000"/>
            </a:solidFill>
            <a:prstDash val="solid"/>
          </a:ln>
          <a:effectLst/>
        </p:spPr>
        <p:txBody>
          <a:bodyPr rtlCol="0" anchor="ctr"/>
          <a:lstStyle/>
          <a:p>
            <a:pPr lvl="0" algn="ctr">
              <a:spcBef>
                <a:spcPct val="20000"/>
              </a:spcBef>
            </a:pPr>
            <a:endParaRPr lang="en-GB" sz="2800" b="1" dirty="0">
              <a:solidFill>
                <a:prstClr val="black"/>
              </a:solidFill>
            </a:endParaRPr>
          </a:p>
          <a:p>
            <a:pPr lvl="0" algn="ctr">
              <a:spcBef>
                <a:spcPct val="20000"/>
              </a:spcBef>
            </a:pPr>
            <a:r>
              <a:rPr lang="en-GB" sz="2800" b="1" dirty="0">
                <a:solidFill>
                  <a:prstClr val="black"/>
                </a:solidFill>
              </a:rPr>
              <a:t>Test it out</a:t>
            </a:r>
          </a:p>
          <a:p>
            <a:pPr marL="457200" lvl="0" indent="-457200" algn="ctr">
              <a:spcBef>
                <a:spcPct val="20000"/>
              </a:spcBef>
              <a:buFont typeface="Arial" panose="020B0604020202020204" pitchFamily="34" charset="0"/>
              <a:buChar char="•"/>
            </a:pPr>
            <a:r>
              <a:rPr lang="en-GB" sz="2800" dirty="0">
                <a:solidFill>
                  <a:prstClr val="black"/>
                </a:solidFill>
              </a:rPr>
              <a:t>Rehearse the ideas aloud, putting them into full sentences with some of the language that you have gathered. </a:t>
            </a:r>
          </a:p>
          <a:p>
            <a:pPr marL="457200" lvl="0" indent="-457200" algn="ctr">
              <a:spcBef>
                <a:spcPct val="20000"/>
              </a:spcBef>
              <a:buFont typeface="Arial" panose="020B0604020202020204" pitchFamily="34" charset="0"/>
              <a:buChar char="•"/>
            </a:pPr>
            <a:r>
              <a:rPr lang="en-GB" sz="2800" dirty="0">
                <a:solidFill>
                  <a:prstClr val="black"/>
                </a:solidFill>
              </a:rPr>
              <a:t>Experiment with formal and informal devices (</a:t>
            </a:r>
            <a:r>
              <a:rPr lang="en-GB" sz="2800" i="1" dirty="0">
                <a:solidFill>
                  <a:prstClr val="black"/>
                </a:solidFill>
              </a:rPr>
              <a:t>e.g. contractions, the first person address, use of the passive voice).</a:t>
            </a:r>
          </a:p>
          <a:p>
            <a:pPr marL="457200" lvl="0" indent="-457200" algn="ctr">
              <a:spcBef>
                <a:spcPct val="20000"/>
              </a:spcBef>
              <a:buFont typeface="Arial" panose="020B0604020202020204" pitchFamily="34" charset="0"/>
              <a:buChar char="•"/>
            </a:pPr>
            <a:r>
              <a:rPr lang="en-GB" sz="2800" dirty="0">
                <a:solidFill>
                  <a:prstClr val="black"/>
                </a:solidFill>
              </a:rPr>
              <a:t>Practise moving clauses around. Try them out on a partner. Which is most effective?</a:t>
            </a:r>
          </a:p>
          <a:p>
            <a:pPr marL="457200" lvl="0" indent="-457200" algn="ctr">
              <a:spcBef>
                <a:spcPct val="20000"/>
              </a:spcBef>
              <a:buFont typeface="Arial" panose="020B0604020202020204" pitchFamily="34" charset="0"/>
              <a:buChar char="•"/>
            </a:pPr>
            <a:r>
              <a:rPr lang="en-GB" sz="2800" dirty="0">
                <a:solidFill>
                  <a:prstClr val="black"/>
                </a:solidFill>
              </a:rPr>
              <a:t>How persuasive is the language used?</a:t>
            </a:r>
          </a:p>
          <a:p>
            <a:pPr lvl="0" algn="ctr">
              <a:spcBef>
                <a:spcPct val="20000"/>
              </a:spcBef>
            </a:pPr>
            <a:endParaRPr lang="en-GB" sz="2800" dirty="0">
              <a:solidFill>
                <a:prstClr val="black"/>
              </a:solidFill>
            </a:endParaRPr>
          </a:p>
        </p:txBody>
      </p:sp>
      <p:sp>
        <p:nvSpPr>
          <p:cNvPr id="2" name="Rectangle 1">
            <a:extLst>
              <a:ext uri="{FF2B5EF4-FFF2-40B4-BE49-F238E27FC236}">
                <a16:creationId xmlns:a16="http://schemas.microsoft.com/office/drawing/2014/main" id="{0693F148-96C3-4F39-8B99-AD5032B761D5}"/>
              </a:ext>
            </a:extLst>
          </p:cNvPr>
          <p:cNvSpPr/>
          <p:nvPr/>
        </p:nvSpPr>
        <p:spPr>
          <a:xfrm>
            <a:off x="9081853" y="6488668"/>
            <a:ext cx="3110147" cy="369332"/>
          </a:xfrm>
          <a:prstGeom prst="rect">
            <a:avLst/>
          </a:prstGeom>
        </p:spPr>
        <p:txBody>
          <a:bodyPr wrap="none">
            <a:spAutoFit/>
          </a:bodyPr>
          <a:lstStyle/>
          <a:p>
            <a:pPr lvl="0">
              <a:spcBef>
                <a:spcPct val="20000"/>
              </a:spcBef>
              <a:defRPr/>
            </a:pPr>
            <a:r>
              <a:rPr lang="en-GB" b="1" kern="0" dirty="0">
                <a:solidFill>
                  <a:prstClr val="black"/>
                </a:solidFill>
              </a:rPr>
              <a:t>Use your chosen stimulus here</a:t>
            </a:r>
          </a:p>
        </p:txBody>
      </p:sp>
    </p:spTree>
    <p:extLst>
      <p:ext uri="{BB962C8B-B14F-4D97-AF65-F5344CB8AC3E}">
        <p14:creationId xmlns:p14="http://schemas.microsoft.com/office/powerpoint/2010/main" val="1416084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286367"/>
            <a:ext cx="1195323" cy="119532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2" name="Content Placeholder 1">
            <a:extLst>
              <a:ext uri="{FF2B5EF4-FFF2-40B4-BE49-F238E27FC236}">
                <a16:creationId xmlns:a16="http://schemas.microsoft.com/office/drawing/2014/main" id="{B9E05B99-7554-4566-8BBE-F21A6F2F0BEB}"/>
              </a:ext>
            </a:extLst>
          </p:cNvPr>
          <p:cNvSpPr>
            <a:spLocks noGrp="1"/>
          </p:cNvSpPr>
          <p:nvPr>
            <p:ph idx="1"/>
          </p:nvPr>
        </p:nvSpPr>
        <p:spPr>
          <a:xfrm>
            <a:off x="787791" y="1626218"/>
            <a:ext cx="11404209" cy="5015658"/>
          </a:xfrm>
        </p:spPr>
        <p:txBody>
          <a:bodyPr>
            <a:noAutofit/>
          </a:bodyPr>
          <a:lstStyle/>
          <a:p>
            <a:r>
              <a:rPr lang="en-GB" sz="2600" dirty="0"/>
              <a:t>Once pupils have been immersed in quality text models and are able to confidently discuss the structure of a persuasive leaflet, they can use these experiences to help them begin planning their own work. </a:t>
            </a:r>
          </a:p>
          <a:p>
            <a:r>
              <a:rPr lang="en-GB" sz="2600" dirty="0"/>
              <a:t>Stimulus – what are the pupils writing about? Where possible, make this something that sparks their interest and that they have some prior knowledge of so that they can concentrate on the structure and the finer details of the language.</a:t>
            </a:r>
          </a:p>
          <a:p>
            <a:r>
              <a:rPr lang="en-GB" sz="2600" dirty="0"/>
              <a:t>Innovation – use the text models they have explored and innovate the persuasive elements.</a:t>
            </a:r>
          </a:p>
          <a:p>
            <a:r>
              <a:rPr lang="en-GB" sz="2600" dirty="0"/>
              <a:t>Structure – use the ‘Boxing Up’ technique to identify key themes for each paragraph. </a:t>
            </a:r>
          </a:p>
          <a:p>
            <a:r>
              <a:rPr lang="en-GB" sz="2600" dirty="0"/>
              <a:t>Overview – map out the text and orally rehearse it until pupils can talk confidently. </a:t>
            </a:r>
          </a:p>
        </p:txBody>
      </p:sp>
      <p:sp>
        <p:nvSpPr>
          <p:cNvPr id="4" name="TextBox 3">
            <a:extLst>
              <a:ext uri="{FF2B5EF4-FFF2-40B4-BE49-F238E27FC236}">
                <a16:creationId xmlns:a16="http://schemas.microsoft.com/office/drawing/2014/main" id="{92E489FA-3882-4A27-8EC2-2C298E284FA7}"/>
              </a:ext>
            </a:extLst>
          </p:cNvPr>
          <p:cNvSpPr txBox="1"/>
          <p:nvPr/>
        </p:nvSpPr>
        <p:spPr>
          <a:xfrm>
            <a:off x="1477843" y="433999"/>
            <a:ext cx="9373772" cy="769441"/>
          </a:xfrm>
          <a:prstGeom prst="rect">
            <a:avLst/>
          </a:prstGeom>
          <a:noFill/>
        </p:spPr>
        <p:txBody>
          <a:bodyPr wrap="square" rtlCol="0">
            <a:spAutoFit/>
          </a:bodyPr>
          <a:lstStyle/>
          <a:p>
            <a:pPr algn="ctr"/>
            <a:r>
              <a:rPr lang="en-GB" sz="4400" dirty="0"/>
              <a:t>Phase 5 – Inserting content</a:t>
            </a:r>
          </a:p>
        </p:txBody>
      </p:sp>
    </p:spTree>
    <p:extLst>
      <p:ext uri="{BB962C8B-B14F-4D97-AF65-F5344CB8AC3E}">
        <p14:creationId xmlns:p14="http://schemas.microsoft.com/office/powerpoint/2010/main" val="2865462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286367"/>
            <a:ext cx="1195323" cy="119532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4" name="TextBox 3">
            <a:extLst>
              <a:ext uri="{FF2B5EF4-FFF2-40B4-BE49-F238E27FC236}">
                <a16:creationId xmlns:a16="http://schemas.microsoft.com/office/drawing/2014/main" id="{92E489FA-3882-4A27-8EC2-2C298E284FA7}"/>
              </a:ext>
            </a:extLst>
          </p:cNvPr>
          <p:cNvSpPr txBox="1"/>
          <p:nvPr/>
        </p:nvSpPr>
        <p:spPr>
          <a:xfrm>
            <a:off x="-695911" y="560862"/>
            <a:ext cx="9373772" cy="646331"/>
          </a:xfrm>
          <a:prstGeom prst="rect">
            <a:avLst/>
          </a:prstGeom>
          <a:noFill/>
        </p:spPr>
        <p:txBody>
          <a:bodyPr wrap="square" rtlCol="0">
            <a:spAutoFit/>
          </a:bodyPr>
          <a:lstStyle/>
          <a:p>
            <a:pPr algn="ctr"/>
            <a:r>
              <a:rPr lang="en-GB" sz="3600" dirty="0"/>
              <a:t>Phase 5 – Inserting content</a:t>
            </a:r>
          </a:p>
        </p:txBody>
      </p:sp>
      <p:sp>
        <p:nvSpPr>
          <p:cNvPr id="6" name="Rounded Rectangle 5">
            <a:extLst>
              <a:ext uri="{FF2B5EF4-FFF2-40B4-BE49-F238E27FC236}">
                <a16:creationId xmlns:a16="http://schemas.microsoft.com/office/drawing/2014/main" id="{97BDBB5D-F356-48F1-A2A6-899206A4B3D2}"/>
              </a:ext>
            </a:extLst>
          </p:cNvPr>
          <p:cNvSpPr/>
          <p:nvPr/>
        </p:nvSpPr>
        <p:spPr>
          <a:xfrm>
            <a:off x="1214346" y="1913206"/>
            <a:ext cx="4426799" cy="3404382"/>
          </a:xfrm>
          <a:prstGeom prst="roundRect">
            <a:avLst/>
          </a:prstGeom>
          <a:solidFill>
            <a:srgbClr val="C0504D">
              <a:lumMod val="40000"/>
              <a:lumOff val="60000"/>
            </a:srgbClr>
          </a:solidFill>
          <a:ln w="25400" cap="flat" cmpd="sng" algn="ctr">
            <a:solidFill>
              <a:sysClr val="windowText" lastClr="000000"/>
            </a:solidFill>
            <a:prstDash val="solid"/>
          </a:ln>
          <a:effectLst/>
        </p:spPr>
        <p:txBody>
          <a:bodyPr rtlCol="0" anchor="ctr"/>
          <a:lstStyle/>
          <a:p>
            <a:pPr algn="ctr"/>
            <a:r>
              <a:rPr lang="en-GB" sz="2800" b="1" dirty="0"/>
              <a:t>Substitutions</a:t>
            </a:r>
            <a:endParaRPr kumimoji="0" lang="en-GB" sz="2500" b="0"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0" i="0" u="none" strike="noStrike" kern="0" cap="none" spc="0" normalizeH="0" baseline="0" noProof="0" dirty="0">
                <a:ln>
                  <a:noFill/>
                </a:ln>
                <a:solidFill>
                  <a:prstClr val="black"/>
                </a:solidFill>
                <a:effectLst/>
                <a:uLnTx/>
                <a:uFillTx/>
                <a:latin typeface="Calibri"/>
                <a:ea typeface="+mn-ea"/>
                <a:cs typeface="+mn-cs"/>
              </a:rPr>
              <a:t>Now you have seen </a:t>
            </a:r>
            <a:r>
              <a:rPr lang="en-GB" sz="2500" kern="0" dirty="0">
                <a:solidFill>
                  <a:prstClr val="black"/>
                </a:solidFill>
                <a:latin typeface="Calibri"/>
              </a:rPr>
              <a:t>examples of some persuasive leaflets, you can use them to substitute your own ideas. It</a:t>
            </a:r>
            <a:r>
              <a:rPr kumimoji="0" lang="en-GB" sz="2500" b="0" i="0" u="none" strike="noStrike" kern="0" cap="none" spc="0" normalizeH="0" baseline="0" noProof="0" dirty="0">
                <a:ln>
                  <a:noFill/>
                </a:ln>
                <a:solidFill>
                  <a:prstClr val="black"/>
                </a:solidFill>
                <a:effectLst/>
                <a:uLnTx/>
                <a:uFillTx/>
                <a:latin typeface="Calibri"/>
                <a:ea typeface="+mn-ea"/>
                <a:cs typeface="+mn-cs"/>
              </a:rPr>
              <a:t> might look like this: </a:t>
            </a:r>
          </a:p>
        </p:txBody>
      </p:sp>
      <p:pic>
        <p:nvPicPr>
          <p:cNvPr id="7" name="Picture 6">
            <a:extLst>
              <a:ext uri="{FF2B5EF4-FFF2-40B4-BE49-F238E27FC236}">
                <a16:creationId xmlns:a16="http://schemas.microsoft.com/office/drawing/2014/main" id="{81D394B3-358C-4F29-BFA4-3A339AB2D102}"/>
              </a:ext>
            </a:extLst>
          </p:cNvPr>
          <p:cNvPicPr>
            <a:picLocks noChangeAspect="1"/>
          </p:cNvPicPr>
          <p:nvPr/>
        </p:nvPicPr>
        <p:blipFill>
          <a:blip r:embed="rId4"/>
          <a:stretch>
            <a:fillRect/>
          </a:stretch>
        </p:blipFill>
        <p:spPr>
          <a:xfrm>
            <a:off x="0" y="6364181"/>
            <a:ext cx="1993565" cy="493819"/>
          </a:xfrm>
          <a:prstGeom prst="rect">
            <a:avLst/>
          </a:prstGeom>
        </p:spPr>
      </p:pic>
      <p:pic>
        <p:nvPicPr>
          <p:cNvPr id="9" name="Picture 8" descr="Screen Clipping">
            <a:extLst>
              <a:ext uri="{FF2B5EF4-FFF2-40B4-BE49-F238E27FC236}">
                <a16:creationId xmlns:a16="http://schemas.microsoft.com/office/drawing/2014/main" id="{C52FE7EE-9BB7-4156-85EF-66D456398145}"/>
              </a:ext>
            </a:extLst>
          </p:cNvPr>
          <p:cNvPicPr>
            <a:picLocks noChangeAspect="1"/>
          </p:cNvPicPr>
          <p:nvPr/>
        </p:nvPicPr>
        <p:blipFill>
          <a:blip r:embed="rId5"/>
          <a:stretch>
            <a:fillRect/>
          </a:stretch>
        </p:blipFill>
        <p:spPr>
          <a:xfrm>
            <a:off x="6790131" y="286367"/>
            <a:ext cx="2721100" cy="6367194"/>
          </a:xfrm>
          <a:prstGeom prst="rect">
            <a:avLst/>
          </a:prstGeom>
        </p:spPr>
      </p:pic>
    </p:spTree>
    <p:extLst>
      <p:ext uri="{BB962C8B-B14F-4D97-AF65-F5344CB8AC3E}">
        <p14:creationId xmlns:p14="http://schemas.microsoft.com/office/powerpoint/2010/main" val="4186393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286367"/>
            <a:ext cx="1195323" cy="119532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4" name="TextBox 3">
            <a:extLst>
              <a:ext uri="{FF2B5EF4-FFF2-40B4-BE49-F238E27FC236}">
                <a16:creationId xmlns:a16="http://schemas.microsoft.com/office/drawing/2014/main" id="{92E489FA-3882-4A27-8EC2-2C298E284FA7}"/>
              </a:ext>
            </a:extLst>
          </p:cNvPr>
          <p:cNvSpPr txBox="1"/>
          <p:nvPr/>
        </p:nvSpPr>
        <p:spPr>
          <a:xfrm>
            <a:off x="1409114" y="499307"/>
            <a:ext cx="9373772" cy="646331"/>
          </a:xfrm>
          <a:prstGeom prst="rect">
            <a:avLst/>
          </a:prstGeom>
          <a:noFill/>
        </p:spPr>
        <p:txBody>
          <a:bodyPr wrap="square" rtlCol="0">
            <a:spAutoFit/>
          </a:bodyPr>
          <a:lstStyle/>
          <a:p>
            <a:pPr algn="ctr"/>
            <a:r>
              <a:rPr lang="en-GB" sz="3600" dirty="0"/>
              <a:t>Phase 5 – Inserting content</a:t>
            </a:r>
          </a:p>
        </p:txBody>
      </p:sp>
      <p:sp>
        <p:nvSpPr>
          <p:cNvPr id="6" name="Rounded Rectangle 5">
            <a:extLst>
              <a:ext uri="{FF2B5EF4-FFF2-40B4-BE49-F238E27FC236}">
                <a16:creationId xmlns:a16="http://schemas.microsoft.com/office/drawing/2014/main" id="{97BDBB5D-F356-48F1-A2A6-899206A4B3D2}"/>
              </a:ext>
            </a:extLst>
          </p:cNvPr>
          <p:cNvSpPr/>
          <p:nvPr/>
        </p:nvSpPr>
        <p:spPr>
          <a:xfrm>
            <a:off x="1141775" y="1358578"/>
            <a:ext cx="3503397" cy="5242813"/>
          </a:xfrm>
          <a:prstGeom prst="roundRect">
            <a:avLst/>
          </a:prstGeom>
          <a:solidFill>
            <a:srgbClr val="C0504D">
              <a:lumMod val="40000"/>
              <a:lumOff val="60000"/>
            </a:srgbClr>
          </a:solidFill>
          <a:ln w="25400" cap="flat" cmpd="sng" algn="ctr">
            <a:solidFill>
              <a:sysClr val="windowText" lastClr="000000"/>
            </a:solidFill>
            <a:prstDash val="solid"/>
          </a:ln>
          <a:effectLst/>
        </p:spPr>
        <p:txBody>
          <a:bodyPr rtlCol="0" anchor="ctr"/>
          <a:lstStyle/>
          <a:p>
            <a:pPr algn="ctr"/>
            <a:endParaRPr lang="en-GB" sz="2400" b="1" dirty="0"/>
          </a:p>
          <a:p>
            <a:pPr algn="ctr"/>
            <a:r>
              <a:rPr lang="en-GB" sz="2400" b="1" dirty="0"/>
              <a:t>Innovation</a:t>
            </a:r>
          </a:p>
          <a:p>
            <a:pPr algn="ctr"/>
            <a:r>
              <a:rPr kumimoji="0" lang="en-GB" sz="2500" b="0" i="0" u="none" strike="noStrike" kern="0" cap="none" spc="0" normalizeH="0" baseline="0" noProof="0" dirty="0">
                <a:ln>
                  <a:noFill/>
                </a:ln>
                <a:solidFill>
                  <a:prstClr val="black"/>
                </a:solidFill>
                <a:effectLst/>
                <a:uLnTx/>
                <a:uFillTx/>
                <a:latin typeface="Calibri"/>
                <a:ea typeface="+mn-ea"/>
                <a:cs typeface="+mn-cs"/>
              </a:rPr>
              <a:t>Now you have seen </a:t>
            </a:r>
            <a:r>
              <a:rPr lang="en-GB" sz="2500" kern="0" dirty="0">
                <a:solidFill>
                  <a:prstClr val="black"/>
                </a:solidFill>
                <a:latin typeface="Calibri"/>
              </a:rPr>
              <a:t>examples of some persuasive texts, you can use them to plan your own ideas using the same structure. </a:t>
            </a:r>
          </a:p>
          <a:p>
            <a:pPr algn="ctr"/>
            <a:r>
              <a:rPr lang="en-GB" sz="2500" kern="0" dirty="0">
                <a:solidFill>
                  <a:prstClr val="black"/>
                </a:solidFill>
                <a:latin typeface="Calibri"/>
              </a:rPr>
              <a:t>Use the contents of each section identified from the model text and then change them to incorporate your own ideas.</a:t>
            </a:r>
          </a:p>
          <a:p>
            <a:pPr algn="ctr"/>
            <a:endParaRPr kumimoji="0" lang="en-GB" sz="2500" b="0" i="0" u="none" strike="noStrike" kern="0" cap="none" spc="0" normalizeH="0" baseline="0" noProof="0" dirty="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81D394B3-358C-4F29-BFA4-3A339AB2D102}"/>
              </a:ext>
            </a:extLst>
          </p:cNvPr>
          <p:cNvPicPr>
            <a:picLocks noChangeAspect="1"/>
          </p:cNvPicPr>
          <p:nvPr/>
        </p:nvPicPr>
        <p:blipFill>
          <a:blip r:embed="rId4"/>
          <a:stretch>
            <a:fillRect/>
          </a:stretch>
        </p:blipFill>
        <p:spPr>
          <a:xfrm>
            <a:off x="19718" y="6528541"/>
            <a:ext cx="1993565" cy="493819"/>
          </a:xfrm>
          <a:prstGeom prst="rect">
            <a:avLst/>
          </a:prstGeom>
        </p:spPr>
      </p:pic>
      <p:sp>
        <p:nvSpPr>
          <p:cNvPr id="10" name="Rectangle 9">
            <a:extLst>
              <a:ext uri="{FF2B5EF4-FFF2-40B4-BE49-F238E27FC236}">
                <a16:creationId xmlns:a16="http://schemas.microsoft.com/office/drawing/2014/main" id="{ED4E2D4C-EAEE-4C3B-B032-F0AF501B1F11}"/>
              </a:ext>
            </a:extLst>
          </p:cNvPr>
          <p:cNvSpPr/>
          <p:nvPr/>
        </p:nvSpPr>
        <p:spPr>
          <a:xfrm>
            <a:off x="5950650" y="6426424"/>
            <a:ext cx="6096000" cy="369332"/>
          </a:xfrm>
          <a:prstGeom prst="rect">
            <a:avLst/>
          </a:prstGeom>
        </p:spPr>
        <p:txBody>
          <a:bodyPr>
            <a:spAutoFit/>
          </a:bodyPr>
          <a:lstStyle/>
          <a:p>
            <a:pPr lvl="0">
              <a:spcBef>
                <a:spcPct val="20000"/>
              </a:spcBef>
              <a:defRPr/>
            </a:pPr>
            <a:r>
              <a:rPr lang="en-GB" b="1" kern="0" dirty="0">
                <a:solidFill>
                  <a:prstClr val="black"/>
                </a:solidFill>
              </a:rPr>
              <a:t>See ‘Establishing Structure: Persuasive Leaflet’</a:t>
            </a:r>
          </a:p>
        </p:txBody>
      </p:sp>
      <p:pic>
        <p:nvPicPr>
          <p:cNvPr id="9" name="Picture 8" descr="Screen Clipping">
            <a:extLst>
              <a:ext uri="{FF2B5EF4-FFF2-40B4-BE49-F238E27FC236}">
                <a16:creationId xmlns:a16="http://schemas.microsoft.com/office/drawing/2014/main" id="{F9BF8623-DADD-4E0E-AC18-7A832BB22CAB}"/>
              </a:ext>
            </a:extLst>
          </p:cNvPr>
          <p:cNvPicPr>
            <a:picLocks noChangeAspect="1"/>
          </p:cNvPicPr>
          <p:nvPr/>
        </p:nvPicPr>
        <p:blipFill>
          <a:blip r:embed="rId5"/>
          <a:stretch>
            <a:fillRect/>
          </a:stretch>
        </p:blipFill>
        <p:spPr>
          <a:xfrm>
            <a:off x="4858727" y="1696238"/>
            <a:ext cx="7187923" cy="4567491"/>
          </a:xfrm>
          <a:prstGeom prst="rect">
            <a:avLst/>
          </a:prstGeom>
        </p:spPr>
      </p:pic>
    </p:spTree>
    <p:extLst>
      <p:ext uri="{BB962C8B-B14F-4D97-AF65-F5344CB8AC3E}">
        <p14:creationId xmlns:p14="http://schemas.microsoft.com/office/powerpoint/2010/main" val="3813564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286367"/>
            <a:ext cx="1195323" cy="119532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4" name="TextBox 3">
            <a:extLst>
              <a:ext uri="{FF2B5EF4-FFF2-40B4-BE49-F238E27FC236}">
                <a16:creationId xmlns:a16="http://schemas.microsoft.com/office/drawing/2014/main" id="{92E489FA-3882-4A27-8EC2-2C298E284FA7}"/>
              </a:ext>
            </a:extLst>
          </p:cNvPr>
          <p:cNvSpPr txBox="1"/>
          <p:nvPr/>
        </p:nvSpPr>
        <p:spPr>
          <a:xfrm>
            <a:off x="1409114" y="499307"/>
            <a:ext cx="9373772" cy="646331"/>
          </a:xfrm>
          <a:prstGeom prst="rect">
            <a:avLst/>
          </a:prstGeom>
          <a:noFill/>
        </p:spPr>
        <p:txBody>
          <a:bodyPr wrap="square" rtlCol="0">
            <a:spAutoFit/>
          </a:bodyPr>
          <a:lstStyle/>
          <a:p>
            <a:pPr algn="ctr"/>
            <a:r>
              <a:rPr lang="en-GB" sz="3600" dirty="0"/>
              <a:t>Phase 5 – Inserting content</a:t>
            </a:r>
          </a:p>
        </p:txBody>
      </p:sp>
      <p:sp>
        <p:nvSpPr>
          <p:cNvPr id="6" name="Rounded Rectangle 5">
            <a:extLst>
              <a:ext uri="{FF2B5EF4-FFF2-40B4-BE49-F238E27FC236}">
                <a16:creationId xmlns:a16="http://schemas.microsoft.com/office/drawing/2014/main" id="{97BDBB5D-F356-48F1-A2A6-899206A4B3D2}"/>
              </a:ext>
            </a:extLst>
          </p:cNvPr>
          <p:cNvSpPr/>
          <p:nvPr/>
        </p:nvSpPr>
        <p:spPr>
          <a:xfrm>
            <a:off x="1214346" y="1145638"/>
            <a:ext cx="9381082" cy="1878916"/>
          </a:xfrm>
          <a:prstGeom prst="roundRect">
            <a:avLst/>
          </a:prstGeom>
          <a:solidFill>
            <a:srgbClr val="C0504D">
              <a:lumMod val="40000"/>
              <a:lumOff val="60000"/>
            </a:srgbClr>
          </a:solidFill>
          <a:ln w="25400" cap="flat" cmpd="sng" algn="ctr">
            <a:solidFill>
              <a:sysClr val="windowText" lastClr="000000"/>
            </a:solidFill>
            <a:prstDash val="solid"/>
          </a:ln>
          <a:effectLst/>
        </p:spPr>
        <p:txBody>
          <a:bodyPr rtlCol="0" anchor="ctr"/>
          <a:lstStyle/>
          <a:p>
            <a:pPr algn="ctr"/>
            <a:r>
              <a:rPr lang="en-GB" sz="2800" b="1" dirty="0"/>
              <a:t>Substitutions</a:t>
            </a:r>
            <a:endParaRPr kumimoji="0" lang="en-GB" sz="2500" b="0"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latin typeface="Calibri"/>
                <a:ea typeface="+mn-ea"/>
                <a:cs typeface="+mn-cs"/>
              </a:rPr>
              <a:t>You can also use some of the sentence constructions that you have found in the model texts and substitute your own language into them. </a:t>
            </a:r>
          </a:p>
        </p:txBody>
      </p:sp>
      <p:pic>
        <p:nvPicPr>
          <p:cNvPr id="7" name="Picture 6">
            <a:extLst>
              <a:ext uri="{FF2B5EF4-FFF2-40B4-BE49-F238E27FC236}">
                <a16:creationId xmlns:a16="http://schemas.microsoft.com/office/drawing/2014/main" id="{81D394B3-358C-4F29-BFA4-3A339AB2D102}"/>
              </a:ext>
            </a:extLst>
          </p:cNvPr>
          <p:cNvPicPr>
            <a:picLocks noChangeAspect="1"/>
          </p:cNvPicPr>
          <p:nvPr/>
        </p:nvPicPr>
        <p:blipFill>
          <a:blip r:embed="rId5"/>
          <a:stretch>
            <a:fillRect/>
          </a:stretch>
        </p:blipFill>
        <p:spPr>
          <a:xfrm>
            <a:off x="0" y="6499274"/>
            <a:ext cx="1993565" cy="493819"/>
          </a:xfrm>
          <a:prstGeom prst="rect">
            <a:avLst/>
          </a:prstGeom>
        </p:spPr>
      </p:pic>
      <p:sp>
        <p:nvSpPr>
          <p:cNvPr id="10" name="Rounded Rectangle 8">
            <a:extLst>
              <a:ext uri="{FF2B5EF4-FFF2-40B4-BE49-F238E27FC236}">
                <a16:creationId xmlns:a16="http://schemas.microsoft.com/office/drawing/2014/main" id="{33937D6D-1B43-40CC-8C7C-0838729FFE8A}"/>
              </a:ext>
            </a:extLst>
          </p:cNvPr>
          <p:cNvSpPr/>
          <p:nvPr/>
        </p:nvSpPr>
        <p:spPr>
          <a:xfrm>
            <a:off x="639617" y="3152248"/>
            <a:ext cx="5268814" cy="1333017"/>
          </a:xfrm>
          <a:prstGeom prst="roundRect">
            <a:avLst/>
          </a:prstGeom>
          <a:solidFill>
            <a:srgbClr val="92D05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5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2500" b="1" kern="0" dirty="0">
              <a:solidFill>
                <a:prstClr val="black"/>
              </a:solidFill>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sng" strike="noStrike" kern="0" cap="none" spc="0" normalizeH="0" baseline="0" noProof="0" dirty="0">
                <a:ln>
                  <a:noFill/>
                </a:ln>
                <a:solidFill>
                  <a:prstClr val="black"/>
                </a:solidFill>
                <a:effectLst/>
                <a:uLnTx/>
                <a:uFillTx/>
                <a:latin typeface="Calibri"/>
                <a:ea typeface="+mn-ea"/>
                <a:cs typeface="+mn-cs"/>
              </a:rPr>
              <a:t>Original text (formal phrase)</a:t>
            </a:r>
          </a:p>
          <a:p>
            <a:pPr marL="0" marR="0" lvl="0" indent="0" algn="ctr" defTabSz="914400" eaLnBrk="1" fontAlgn="auto" latinLnBrk="0" hangingPunct="1">
              <a:lnSpc>
                <a:spcPct val="100000"/>
              </a:lnSpc>
              <a:spcBef>
                <a:spcPts val="0"/>
              </a:spcBef>
              <a:spcAft>
                <a:spcPts val="0"/>
              </a:spcAft>
              <a:buClrTx/>
              <a:buSzTx/>
              <a:buFontTx/>
              <a:buNone/>
              <a:tabLst/>
              <a:defRPr/>
            </a:pPr>
            <a:r>
              <a:rPr lang="en-GB" sz="2400" kern="0" dirty="0">
                <a:solidFill>
                  <a:prstClr val="black"/>
                </a:solidFill>
                <a:latin typeface="Calibri"/>
              </a:rPr>
              <a:t>On the other hand, you could try ice-climbing on one of the huge glaciers…</a:t>
            </a:r>
            <a:r>
              <a:rPr lang="en-GB" sz="2400" i="1" dirty="0"/>
              <a:t> </a:t>
            </a:r>
            <a:endParaRPr kumimoji="0" lang="en-GB" sz="2400" b="1" i="1"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2500" b="1" kern="0" dirty="0">
              <a:solidFill>
                <a:prstClr val="black"/>
              </a:solidFill>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500" i="0" u="none" strike="noStrike" kern="0" cap="none" spc="0" normalizeH="0" baseline="0" noProof="0" dirty="0">
              <a:ln>
                <a:noFill/>
              </a:ln>
              <a:solidFill>
                <a:prstClr val="black"/>
              </a:solidFill>
              <a:effectLst/>
              <a:uLnTx/>
              <a:uFillTx/>
              <a:latin typeface="Calibri"/>
              <a:ea typeface="+mn-ea"/>
              <a:cs typeface="+mn-cs"/>
            </a:endParaRPr>
          </a:p>
        </p:txBody>
      </p:sp>
      <p:sp>
        <p:nvSpPr>
          <p:cNvPr id="11" name="Rounded Rectangle 6">
            <a:extLst>
              <a:ext uri="{FF2B5EF4-FFF2-40B4-BE49-F238E27FC236}">
                <a16:creationId xmlns:a16="http://schemas.microsoft.com/office/drawing/2014/main" id="{3A813CE6-91B8-4301-9F1F-12114D87D9C9}"/>
              </a:ext>
            </a:extLst>
          </p:cNvPr>
          <p:cNvSpPr/>
          <p:nvPr/>
        </p:nvSpPr>
        <p:spPr>
          <a:xfrm>
            <a:off x="6266694" y="3203796"/>
            <a:ext cx="5596629" cy="1229919"/>
          </a:xfrm>
          <a:prstGeom prst="roundRect">
            <a:avLst/>
          </a:prstGeom>
          <a:solidFill>
            <a:srgbClr val="F79646">
              <a:lumMod val="60000"/>
              <a:lumOff val="40000"/>
            </a:srgb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GB" sz="2800" b="1" u="sng" kern="0" dirty="0">
              <a:solidFill>
                <a:prstClr val="black"/>
              </a:solidFill>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800" b="1" i="0" u="sng"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800" b="1" i="0" u="sng"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sng" strike="noStrike" kern="0" cap="none" spc="0" normalizeH="0" noProof="0" dirty="0">
                <a:ln>
                  <a:noFill/>
                </a:ln>
                <a:solidFill>
                  <a:prstClr val="black"/>
                </a:solidFill>
                <a:effectLst/>
                <a:uLnTx/>
                <a:uFillTx/>
                <a:latin typeface="Calibri"/>
                <a:ea typeface="+mn-ea"/>
                <a:cs typeface="+mn-cs"/>
              </a:rPr>
              <a:t>Substituted text (formal phrase)</a:t>
            </a:r>
          </a:p>
          <a:p>
            <a:pPr marL="0" marR="0" lvl="0" indent="0" algn="ctr" defTabSz="914400" eaLnBrk="1" fontAlgn="auto" latinLnBrk="0" hangingPunct="1">
              <a:lnSpc>
                <a:spcPct val="100000"/>
              </a:lnSpc>
              <a:spcBef>
                <a:spcPts val="0"/>
              </a:spcBef>
              <a:spcAft>
                <a:spcPts val="0"/>
              </a:spcAft>
              <a:buClrTx/>
              <a:buSzTx/>
              <a:buFontTx/>
              <a:buNone/>
              <a:tabLst/>
              <a:defRPr/>
            </a:pPr>
            <a:r>
              <a:rPr lang="en-GB" sz="2400" kern="0" dirty="0">
                <a:solidFill>
                  <a:prstClr val="black"/>
                </a:solidFill>
                <a:latin typeface="Calibri"/>
              </a:rPr>
              <a:t>On the other hand, you could have a go on the wonderful log flumes.</a:t>
            </a:r>
            <a:endParaRPr kumimoji="0" lang="en-GB" sz="2400"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2800" b="1" kern="0" dirty="0">
              <a:solidFill>
                <a:prstClr val="black"/>
              </a:solidFill>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2500" kern="0" dirty="0">
              <a:solidFill>
                <a:prstClr val="black"/>
              </a:solidFill>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500" i="0" u="none" strike="noStrike" kern="0" cap="none" spc="0" normalizeH="0" baseline="0" noProof="0" dirty="0">
              <a:ln>
                <a:noFill/>
              </a:ln>
              <a:solidFill>
                <a:prstClr val="black"/>
              </a:solidFill>
              <a:effectLst/>
              <a:uLnTx/>
              <a:uFillTx/>
              <a:latin typeface="Calibri"/>
              <a:ea typeface="+mn-ea"/>
              <a:cs typeface="+mn-cs"/>
            </a:endParaRPr>
          </a:p>
        </p:txBody>
      </p:sp>
      <p:sp>
        <p:nvSpPr>
          <p:cNvPr id="9" name="Rounded Rectangle 8">
            <a:extLst>
              <a:ext uri="{FF2B5EF4-FFF2-40B4-BE49-F238E27FC236}">
                <a16:creationId xmlns:a16="http://schemas.microsoft.com/office/drawing/2014/main" id="{1D7FEA9F-6369-431B-A16F-8E27E0FB8873}"/>
              </a:ext>
            </a:extLst>
          </p:cNvPr>
          <p:cNvSpPr/>
          <p:nvPr/>
        </p:nvSpPr>
        <p:spPr>
          <a:xfrm>
            <a:off x="636073" y="4758214"/>
            <a:ext cx="5268814" cy="1741060"/>
          </a:xfrm>
          <a:prstGeom prst="roundRect">
            <a:avLst/>
          </a:prstGeom>
          <a:solidFill>
            <a:srgbClr val="92D05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5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sng" strike="noStrike" kern="0" cap="none" spc="0" normalizeH="0" baseline="0" noProof="0" dirty="0">
                <a:ln>
                  <a:noFill/>
                </a:ln>
                <a:solidFill>
                  <a:prstClr val="black"/>
                </a:solidFill>
                <a:effectLst/>
                <a:uLnTx/>
                <a:uFillTx/>
                <a:latin typeface="Calibri"/>
                <a:ea typeface="+mn-ea"/>
                <a:cs typeface="+mn-cs"/>
              </a:rPr>
              <a:t>Original text (informal phrase)</a:t>
            </a:r>
          </a:p>
          <a:p>
            <a:pPr marL="0" marR="0" lvl="0" indent="0" algn="ctr" defTabSz="914400" eaLnBrk="1" fontAlgn="auto" latinLnBrk="0" hangingPunct="1">
              <a:lnSpc>
                <a:spcPct val="100000"/>
              </a:lnSpc>
              <a:spcBef>
                <a:spcPts val="0"/>
              </a:spcBef>
              <a:spcAft>
                <a:spcPts val="0"/>
              </a:spcAft>
              <a:buClrTx/>
              <a:buSzTx/>
              <a:buFontTx/>
              <a:buNone/>
              <a:tabLst/>
              <a:defRPr/>
            </a:pPr>
            <a:r>
              <a:rPr lang="en-GB" sz="2400" kern="0" dirty="0">
                <a:solidFill>
                  <a:prstClr val="black"/>
                </a:solidFill>
                <a:latin typeface="Calibri"/>
              </a:rPr>
              <a:t>Fancy something a bit different? Then why not try exploring some of the island’s many caves…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500" i="0" u="none" strike="noStrike" kern="0" cap="none" spc="0" normalizeH="0" baseline="0" noProof="0" dirty="0">
              <a:ln>
                <a:noFill/>
              </a:ln>
              <a:solidFill>
                <a:prstClr val="black"/>
              </a:solidFill>
              <a:effectLst/>
              <a:uLnTx/>
              <a:uFillTx/>
              <a:latin typeface="Calibri"/>
              <a:ea typeface="+mn-ea"/>
              <a:cs typeface="+mn-cs"/>
            </a:endParaRPr>
          </a:p>
        </p:txBody>
      </p:sp>
      <p:sp>
        <p:nvSpPr>
          <p:cNvPr id="12" name="Rounded Rectangle 6">
            <a:extLst>
              <a:ext uri="{FF2B5EF4-FFF2-40B4-BE49-F238E27FC236}">
                <a16:creationId xmlns:a16="http://schemas.microsoft.com/office/drawing/2014/main" id="{42CED941-088A-42C5-A2EE-03B2F465C40C}"/>
              </a:ext>
            </a:extLst>
          </p:cNvPr>
          <p:cNvSpPr/>
          <p:nvPr/>
        </p:nvSpPr>
        <p:spPr>
          <a:xfrm>
            <a:off x="6266693" y="4896418"/>
            <a:ext cx="5596629" cy="1595455"/>
          </a:xfrm>
          <a:prstGeom prst="roundRect">
            <a:avLst/>
          </a:prstGeom>
          <a:solidFill>
            <a:srgbClr val="F79646">
              <a:lumMod val="60000"/>
              <a:lumOff val="40000"/>
            </a:srgb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500" b="1" i="0" u="sng" strike="noStrike" kern="0" cap="none" spc="0" normalizeH="0" noProof="0" dirty="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sng" strike="noStrike" kern="0" cap="none" spc="0" normalizeH="0" noProof="0" dirty="0">
                <a:ln>
                  <a:noFill/>
                </a:ln>
                <a:solidFill>
                  <a:prstClr val="black"/>
                </a:solidFill>
                <a:effectLst/>
                <a:uLnTx/>
                <a:uFillTx/>
                <a:latin typeface="Calibri"/>
                <a:ea typeface="+mn-ea"/>
                <a:cs typeface="+mn-cs"/>
              </a:rPr>
              <a:t>Substituted text (</a:t>
            </a:r>
            <a:r>
              <a:rPr lang="en-GB" sz="2500" b="1" u="sng" kern="0" dirty="0">
                <a:solidFill>
                  <a:prstClr val="black"/>
                </a:solidFill>
                <a:latin typeface="Calibri"/>
              </a:rPr>
              <a:t>in </a:t>
            </a:r>
            <a:r>
              <a:rPr kumimoji="0" lang="en-GB" sz="2500" b="1" i="0" u="sng" strike="noStrike" kern="0" cap="none" spc="0" normalizeH="0" noProof="0" dirty="0">
                <a:ln>
                  <a:noFill/>
                </a:ln>
                <a:solidFill>
                  <a:prstClr val="black"/>
                </a:solidFill>
                <a:effectLst/>
                <a:uLnTx/>
                <a:uFillTx/>
                <a:latin typeface="Calibri"/>
                <a:ea typeface="+mn-ea"/>
                <a:cs typeface="+mn-cs"/>
              </a:rPr>
              <a:t>formal phrase)</a:t>
            </a:r>
          </a:p>
          <a:p>
            <a:pPr marL="0" marR="0" lvl="0" indent="0" algn="ctr" defTabSz="914400" eaLnBrk="1" fontAlgn="auto" latinLnBrk="0" hangingPunct="1">
              <a:lnSpc>
                <a:spcPct val="100000"/>
              </a:lnSpc>
              <a:spcBef>
                <a:spcPts val="0"/>
              </a:spcBef>
              <a:spcAft>
                <a:spcPts val="0"/>
              </a:spcAft>
              <a:buClrTx/>
              <a:buSzTx/>
              <a:buFontTx/>
              <a:buNone/>
              <a:tabLst/>
              <a:defRPr/>
            </a:pPr>
            <a:r>
              <a:rPr lang="en-GB" sz="2400" kern="0" dirty="0">
                <a:solidFill>
                  <a:prstClr val="black"/>
                </a:solidFill>
                <a:latin typeface="Calibri"/>
              </a:rPr>
              <a:t>Fancy something truly spectacular? Then why not try the heart-stopping ‘Death Drop’.</a:t>
            </a:r>
            <a:endParaRPr lang="en-GB" sz="2500" kern="0" dirty="0">
              <a:solidFill>
                <a:prstClr val="black"/>
              </a:solidFill>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500"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5881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286367"/>
            <a:ext cx="1195323" cy="119532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2" name="Content Placeholder 1">
            <a:extLst>
              <a:ext uri="{FF2B5EF4-FFF2-40B4-BE49-F238E27FC236}">
                <a16:creationId xmlns:a16="http://schemas.microsoft.com/office/drawing/2014/main" id="{B9E05B99-7554-4566-8BBE-F21A6F2F0BEB}"/>
              </a:ext>
            </a:extLst>
          </p:cNvPr>
          <p:cNvSpPr>
            <a:spLocks noGrp="1"/>
          </p:cNvSpPr>
          <p:nvPr>
            <p:ph idx="1"/>
          </p:nvPr>
        </p:nvSpPr>
        <p:spPr>
          <a:xfrm>
            <a:off x="479864" y="1846638"/>
            <a:ext cx="11549576" cy="5015658"/>
          </a:xfrm>
        </p:spPr>
        <p:txBody>
          <a:bodyPr>
            <a:normAutofit/>
          </a:bodyPr>
          <a:lstStyle/>
          <a:p>
            <a:r>
              <a:rPr lang="en-GB" dirty="0"/>
              <a:t>Giving pupils time to internalise their text and really ‘know’ it before they begin writing will ensure that once they begin their recording, they can concentrate on the language and grammar elements, rather than trying to remember what content should be included and what the structure should be. </a:t>
            </a:r>
          </a:p>
          <a:p>
            <a:r>
              <a:rPr lang="en-GB" dirty="0"/>
              <a:t>Oral rehearsal can come in many forms, but the most useful tool to support this is the boxed up plan. This should be used as a working document and is a great stimulus to help pupils feel confident in talking their text and allows them to add/ change details as they rehearse. </a:t>
            </a:r>
          </a:p>
          <a:p>
            <a:r>
              <a:rPr lang="en-GB" dirty="0"/>
              <a:t>The following techniques may be useful in supporting this part of the planning process. </a:t>
            </a:r>
          </a:p>
          <a:p>
            <a:pPr marL="0" indent="0">
              <a:buNone/>
            </a:pPr>
            <a:endParaRPr lang="en-GB" dirty="0"/>
          </a:p>
        </p:txBody>
      </p:sp>
      <p:sp>
        <p:nvSpPr>
          <p:cNvPr id="4" name="TextBox 3">
            <a:extLst>
              <a:ext uri="{FF2B5EF4-FFF2-40B4-BE49-F238E27FC236}">
                <a16:creationId xmlns:a16="http://schemas.microsoft.com/office/drawing/2014/main" id="{92E489FA-3882-4A27-8EC2-2C298E284FA7}"/>
              </a:ext>
            </a:extLst>
          </p:cNvPr>
          <p:cNvSpPr txBox="1"/>
          <p:nvPr/>
        </p:nvSpPr>
        <p:spPr>
          <a:xfrm>
            <a:off x="1409114" y="499307"/>
            <a:ext cx="9373772" cy="769441"/>
          </a:xfrm>
          <a:prstGeom prst="rect">
            <a:avLst/>
          </a:prstGeom>
          <a:noFill/>
        </p:spPr>
        <p:txBody>
          <a:bodyPr wrap="square" rtlCol="0">
            <a:spAutoFit/>
          </a:bodyPr>
          <a:lstStyle/>
          <a:p>
            <a:pPr algn="ctr"/>
            <a:r>
              <a:rPr lang="en-GB" sz="4400" dirty="0"/>
              <a:t>Phase 6 – Oral rehearsal</a:t>
            </a:r>
          </a:p>
        </p:txBody>
      </p:sp>
    </p:spTree>
    <p:extLst>
      <p:ext uri="{BB962C8B-B14F-4D97-AF65-F5344CB8AC3E}">
        <p14:creationId xmlns:p14="http://schemas.microsoft.com/office/powerpoint/2010/main" val="3277536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286367"/>
            <a:ext cx="1195323" cy="119532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2" name="Content Placeholder 1">
            <a:extLst>
              <a:ext uri="{FF2B5EF4-FFF2-40B4-BE49-F238E27FC236}">
                <a16:creationId xmlns:a16="http://schemas.microsoft.com/office/drawing/2014/main" id="{B9E05B99-7554-4566-8BBE-F21A6F2F0BEB}"/>
              </a:ext>
            </a:extLst>
          </p:cNvPr>
          <p:cNvSpPr>
            <a:spLocks noGrp="1"/>
          </p:cNvSpPr>
          <p:nvPr>
            <p:ph idx="1"/>
          </p:nvPr>
        </p:nvSpPr>
        <p:spPr>
          <a:xfrm>
            <a:off x="761218" y="1694630"/>
            <a:ext cx="10971238" cy="5139610"/>
          </a:xfrm>
        </p:spPr>
        <p:txBody>
          <a:bodyPr>
            <a:normAutofit/>
          </a:bodyPr>
          <a:lstStyle/>
          <a:p>
            <a:pPr marL="0" indent="0">
              <a:buNone/>
            </a:pPr>
            <a:r>
              <a:rPr lang="en-GB" b="1" dirty="0"/>
              <a:t>Techniques for helping pupils to internalise their planned leaflets:</a:t>
            </a:r>
          </a:p>
          <a:p>
            <a:pPr marL="342900" indent="-342900">
              <a:buFont typeface="Arial" panose="020B0604020202020204" pitchFamily="34" charset="0"/>
              <a:buChar char="•"/>
            </a:pPr>
            <a:r>
              <a:rPr lang="en-GB" dirty="0">
                <a:solidFill>
                  <a:srgbClr val="7030A0"/>
                </a:solidFill>
              </a:rPr>
              <a:t>Role play </a:t>
            </a:r>
            <a:r>
              <a:rPr lang="en-GB" dirty="0"/>
              <a:t>Imagine they had to create a radio advertisement for their place? Select a paragraph and rehearse saying it using the planned content, vocabulary and persuasive devices.</a:t>
            </a:r>
          </a:p>
          <a:p>
            <a:pPr marL="342900" indent="-342900">
              <a:buFont typeface="Arial" panose="020B0604020202020204" pitchFamily="34" charset="0"/>
              <a:buChar char="•"/>
            </a:pPr>
            <a:r>
              <a:rPr lang="en-GB" dirty="0">
                <a:solidFill>
                  <a:srgbClr val="7030A0"/>
                </a:solidFill>
              </a:rPr>
              <a:t>Recording </a:t>
            </a:r>
            <a:r>
              <a:rPr lang="en-GB" dirty="0"/>
              <a:t>Practise telling someone about the various attractions, making use of the suggested language features. Record themselves and play it back. Was it persuasive? What could be improved?</a:t>
            </a:r>
          </a:p>
          <a:p>
            <a:pPr marL="342900" indent="-342900">
              <a:buFont typeface="Arial" panose="020B0604020202020204" pitchFamily="34" charset="0"/>
              <a:buChar char="•"/>
            </a:pPr>
            <a:r>
              <a:rPr lang="en-GB" dirty="0">
                <a:solidFill>
                  <a:srgbClr val="7030A0"/>
                </a:solidFill>
              </a:rPr>
              <a:t>Flip it!</a:t>
            </a:r>
            <a:r>
              <a:rPr lang="en-GB" dirty="0"/>
              <a:t> One child practises a sentence which they may include, using a formal register. The other child ‘flips’ it to say the sentence in an informal way. Which was most effective? </a:t>
            </a:r>
          </a:p>
          <a:p>
            <a:pPr marL="0" indent="0">
              <a:buNone/>
            </a:pPr>
            <a:endParaRPr lang="en-GB" dirty="0"/>
          </a:p>
        </p:txBody>
      </p:sp>
      <p:sp>
        <p:nvSpPr>
          <p:cNvPr id="4" name="TextBox 3">
            <a:extLst>
              <a:ext uri="{FF2B5EF4-FFF2-40B4-BE49-F238E27FC236}">
                <a16:creationId xmlns:a16="http://schemas.microsoft.com/office/drawing/2014/main" id="{92E489FA-3882-4A27-8EC2-2C298E284FA7}"/>
              </a:ext>
            </a:extLst>
          </p:cNvPr>
          <p:cNvSpPr txBox="1"/>
          <p:nvPr/>
        </p:nvSpPr>
        <p:spPr>
          <a:xfrm>
            <a:off x="1409114" y="499307"/>
            <a:ext cx="9373772" cy="769441"/>
          </a:xfrm>
          <a:prstGeom prst="rect">
            <a:avLst/>
          </a:prstGeom>
          <a:noFill/>
        </p:spPr>
        <p:txBody>
          <a:bodyPr wrap="square" rtlCol="0">
            <a:spAutoFit/>
          </a:bodyPr>
          <a:lstStyle/>
          <a:p>
            <a:pPr algn="ctr"/>
            <a:r>
              <a:rPr lang="en-GB" sz="4400" dirty="0"/>
              <a:t>Phase 6 – Oral rehearsal</a:t>
            </a:r>
          </a:p>
        </p:txBody>
      </p:sp>
    </p:spTree>
    <p:extLst>
      <p:ext uri="{BB962C8B-B14F-4D97-AF65-F5344CB8AC3E}">
        <p14:creationId xmlns:p14="http://schemas.microsoft.com/office/powerpoint/2010/main" val="39068037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286367"/>
            <a:ext cx="1195323" cy="119532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2" name="Content Placeholder 1">
            <a:extLst>
              <a:ext uri="{FF2B5EF4-FFF2-40B4-BE49-F238E27FC236}">
                <a16:creationId xmlns:a16="http://schemas.microsoft.com/office/drawing/2014/main" id="{B9E05B99-7554-4566-8BBE-F21A6F2F0BEB}"/>
              </a:ext>
            </a:extLst>
          </p:cNvPr>
          <p:cNvSpPr>
            <a:spLocks noGrp="1"/>
          </p:cNvSpPr>
          <p:nvPr>
            <p:ph idx="1"/>
          </p:nvPr>
        </p:nvSpPr>
        <p:spPr>
          <a:xfrm>
            <a:off x="761218" y="1694630"/>
            <a:ext cx="10971238" cy="5139610"/>
          </a:xfrm>
        </p:spPr>
        <p:txBody>
          <a:bodyPr>
            <a:normAutofit fontScale="92500" lnSpcReduction="20000"/>
          </a:bodyPr>
          <a:lstStyle/>
          <a:p>
            <a:r>
              <a:rPr lang="en-GB" dirty="0"/>
              <a:t>The recording process should be the easy part if pupils have a well-planned and structured persuasive leaflet. Once they know their text really well, they can focus on adding the details using the suggested language and persuasive  features.</a:t>
            </a:r>
          </a:p>
          <a:p>
            <a:r>
              <a:rPr lang="en-GB" dirty="0"/>
              <a:t>Take this opportunity to exploit the GPS links between what they have read and what they are going to write. Refer to the GDS TAFs and challenge the pupils to incorporate the relevant ones into their writing. Notably, shifts in formality and a full range of punctuation should be demonstrated.</a:t>
            </a:r>
          </a:p>
          <a:p>
            <a:r>
              <a:rPr lang="en-GB" dirty="0"/>
              <a:t>Encourage pupils to view their first draft as a starting point. Once they have this on paper, they can embellish and improve it until they are happy with the finished product. </a:t>
            </a:r>
          </a:p>
          <a:p>
            <a:r>
              <a:rPr lang="en-GB" dirty="0"/>
              <a:t>Build in mini-plenaries so that pupils can read their paragraphs aloud to a partner, or to the class, to give them the opportunity to revise their ideas and language as they write. At the same time, they can evaluate their writing against the key language features.</a:t>
            </a:r>
          </a:p>
          <a:p>
            <a:pPr marL="0" indent="0">
              <a:buNone/>
            </a:pPr>
            <a:endParaRPr lang="en-GB" dirty="0"/>
          </a:p>
        </p:txBody>
      </p:sp>
      <p:sp>
        <p:nvSpPr>
          <p:cNvPr id="4" name="TextBox 3">
            <a:extLst>
              <a:ext uri="{FF2B5EF4-FFF2-40B4-BE49-F238E27FC236}">
                <a16:creationId xmlns:a16="http://schemas.microsoft.com/office/drawing/2014/main" id="{92E489FA-3882-4A27-8EC2-2C298E284FA7}"/>
              </a:ext>
            </a:extLst>
          </p:cNvPr>
          <p:cNvSpPr txBox="1"/>
          <p:nvPr/>
        </p:nvSpPr>
        <p:spPr>
          <a:xfrm>
            <a:off x="1409114" y="499307"/>
            <a:ext cx="9373772" cy="769441"/>
          </a:xfrm>
          <a:prstGeom prst="rect">
            <a:avLst/>
          </a:prstGeom>
          <a:noFill/>
        </p:spPr>
        <p:txBody>
          <a:bodyPr wrap="square" rtlCol="0">
            <a:spAutoFit/>
          </a:bodyPr>
          <a:lstStyle/>
          <a:p>
            <a:pPr algn="ctr"/>
            <a:r>
              <a:rPr lang="en-GB" sz="4400" dirty="0"/>
              <a:t>Phase 7 – Recording</a:t>
            </a:r>
          </a:p>
        </p:txBody>
      </p:sp>
    </p:spTree>
    <p:extLst>
      <p:ext uri="{BB962C8B-B14F-4D97-AF65-F5344CB8AC3E}">
        <p14:creationId xmlns:p14="http://schemas.microsoft.com/office/powerpoint/2010/main" val="2027448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286367"/>
            <a:ext cx="1195323" cy="119532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2" name="TextBox 1">
            <a:extLst>
              <a:ext uri="{FF2B5EF4-FFF2-40B4-BE49-F238E27FC236}">
                <a16:creationId xmlns:a16="http://schemas.microsoft.com/office/drawing/2014/main" id="{11EC8DE1-3B61-4FD9-B039-9202F61D438B}"/>
              </a:ext>
            </a:extLst>
          </p:cNvPr>
          <p:cNvSpPr txBox="1"/>
          <p:nvPr/>
        </p:nvSpPr>
        <p:spPr>
          <a:xfrm>
            <a:off x="506437" y="1716258"/>
            <a:ext cx="11356886" cy="5539978"/>
          </a:xfrm>
          <a:prstGeom prst="rect">
            <a:avLst/>
          </a:prstGeom>
          <a:noFill/>
        </p:spPr>
        <p:txBody>
          <a:bodyPr wrap="square" rtlCol="0">
            <a:spAutoFit/>
          </a:bodyPr>
          <a:lstStyle/>
          <a:p>
            <a:r>
              <a:rPr lang="en-GB" sz="2400" dirty="0"/>
              <a:t>The following resources are designed to support teachers in structuring a unit of work that results in pupils writing a persuasive text for EOKS2 assessment, ‘Working at Greater Depth</a:t>
            </a:r>
            <a:r>
              <a:rPr lang="en-GB" sz="2400"/>
              <a:t>’ (see </a:t>
            </a:r>
            <a:r>
              <a:rPr lang="en-GB" sz="2400" dirty="0"/>
              <a:t>TAFs).</a:t>
            </a:r>
          </a:p>
          <a:p>
            <a:endParaRPr lang="en-GB" sz="2400" dirty="0"/>
          </a:p>
          <a:p>
            <a:r>
              <a:rPr lang="en-GB" sz="2400" dirty="0"/>
              <a:t>Each phase of the writing process is prefaced with a slide containing information for teachers to consider. Following these are suggestions and considerations that support each phase of the teaching unit. These should be supplemented with specific skills teaching that is applicable to your class or cohort. They are not designed to teach the GPS concepts, but to help pupils shape their own persuasive text. The strategies included are not exhaustive but may be useful in helping children to plan and execute their own work. </a:t>
            </a:r>
          </a:p>
          <a:p>
            <a:endParaRPr lang="en-GB" sz="2400" dirty="0"/>
          </a:p>
          <a:p>
            <a:r>
              <a:rPr lang="en-GB" sz="2400" dirty="0"/>
              <a:t>Additional materials can be found on Primary Wise, specifically the ‘GDS Concept Models’ which exemplify each of the statements from the TAFs for GDS.</a:t>
            </a:r>
          </a:p>
          <a:p>
            <a:endParaRPr lang="en-GB" sz="2400" dirty="0"/>
          </a:p>
          <a:p>
            <a:endParaRPr lang="en-GB" dirty="0"/>
          </a:p>
        </p:txBody>
      </p:sp>
      <p:sp>
        <p:nvSpPr>
          <p:cNvPr id="4" name="TextBox 3">
            <a:extLst>
              <a:ext uri="{FF2B5EF4-FFF2-40B4-BE49-F238E27FC236}">
                <a16:creationId xmlns:a16="http://schemas.microsoft.com/office/drawing/2014/main" id="{4C7B7130-35D3-49DD-9D57-19D9E12FC3C0}"/>
              </a:ext>
            </a:extLst>
          </p:cNvPr>
          <p:cNvSpPr txBox="1"/>
          <p:nvPr/>
        </p:nvSpPr>
        <p:spPr>
          <a:xfrm>
            <a:off x="3490917" y="499307"/>
            <a:ext cx="5387926" cy="769441"/>
          </a:xfrm>
          <a:prstGeom prst="rect">
            <a:avLst/>
          </a:prstGeom>
          <a:noFill/>
        </p:spPr>
        <p:txBody>
          <a:bodyPr wrap="square" rtlCol="0">
            <a:spAutoFit/>
          </a:bodyPr>
          <a:lstStyle/>
          <a:p>
            <a:pPr algn="ctr"/>
            <a:r>
              <a:rPr lang="en-GB" sz="4400" dirty="0"/>
              <a:t>Teacher Notes</a:t>
            </a:r>
          </a:p>
        </p:txBody>
      </p:sp>
    </p:spTree>
    <p:extLst>
      <p:ext uri="{BB962C8B-B14F-4D97-AF65-F5344CB8AC3E}">
        <p14:creationId xmlns:p14="http://schemas.microsoft.com/office/powerpoint/2010/main" val="452468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286367"/>
            <a:ext cx="1195323" cy="119532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2" name="Content Placeholder 1">
            <a:extLst>
              <a:ext uri="{FF2B5EF4-FFF2-40B4-BE49-F238E27FC236}">
                <a16:creationId xmlns:a16="http://schemas.microsoft.com/office/drawing/2014/main" id="{B9E05B99-7554-4566-8BBE-F21A6F2F0BEB}"/>
              </a:ext>
            </a:extLst>
          </p:cNvPr>
          <p:cNvSpPr>
            <a:spLocks noGrp="1"/>
          </p:cNvSpPr>
          <p:nvPr>
            <p:ph idx="1"/>
          </p:nvPr>
        </p:nvSpPr>
        <p:spPr>
          <a:xfrm>
            <a:off x="761218" y="1694630"/>
            <a:ext cx="10971238" cy="5139610"/>
          </a:xfrm>
        </p:spPr>
        <p:txBody>
          <a:bodyPr>
            <a:normAutofit fontScale="92500" lnSpcReduction="10000"/>
          </a:bodyPr>
          <a:lstStyle/>
          <a:p>
            <a:pPr marL="0" indent="0">
              <a:buNone/>
            </a:pPr>
            <a:r>
              <a:rPr lang="en-GB" b="1" dirty="0"/>
              <a:t>The following list of considerations for recording should be discussed and, where relevant, modelled for pupils, so that they are aware of your expectation. You may want to focus on one or two of these during each writing session. This should be an opportunity to apply previously learnt skills. </a:t>
            </a:r>
          </a:p>
          <a:p>
            <a:pPr marL="342900" indent="-342900">
              <a:buFont typeface="Arial" panose="020B0604020202020204" pitchFamily="34" charset="0"/>
              <a:buChar char="•"/>
            </a:pPr>
            <a:r>
              <a:rPr lang="en-GB" dirty="0"/>
              <a:t>Presentation and handwriting</a:t>
            </a:r>
          </a:p>
          <a:p>
            <a:pPr marL="342900" indent="-342900">
              <a:buFont typeface="Arial" panose="020B0604020202020204" pitchFamily="34" charset="0"/>
              <a:buChar char="•"/>
            </a:pPr>
            <a:r>
              <a:rPr lang="en-GB" dirty="0"/>
              <a:t>Precise language choices (including figurative language)</a:t>
            </a:r>
          </a:p>
          <a:p>
            <a:pPr marL="342900" indent="-342900">
              <a:buFont typeface="Arial" panose="020B0604020202020204" pitchFamily="34" charset="0"/>
              <a:buChar char="•"/>
            </a:pPr>
            <a:r>
              <a:rPr lang="en-GB" dirty="0"/>
              <a:t>Accurate and ambitious punctuation </a:t>
            </a:r>
          </a:p>
          <a:p>
            <a:pPr marL="342900" indent="-342900">
              <a:buFont typeface="Arial" panose="020B0604020202020204" pitchFamily="34" charset="0"/>
              <a:buChar char="•"/>
            </a:pPr>
            <a:r>
              <a:rPr lang="en-GB" dirty="0"/>
              <a:t>Spelling</a:t>
            </a:r>
          </a:p>
          <a:p>
            <a:pPr marL="342900" indent="-342900">
              <a:buFont typeface="Arial" panose="020B0604020202020204" pitchFamily="34" charset="0"/>
              <a:buChar char="•"/>
            </a:pPr>
            <a:r>
              <a:rPr lang="en-GB" dirty="0"/>
              <a:t>Sentence structure and text composition</a:t>
            </a:r>
          </a:p>
          <a:p>
            <a:pPr marL="342900" indent="-342900">
              <a:buFont typeface="Arial" panose="020B0604020202020204" pitchFamily="34" charset="0"/>
              <a:buChar char="•"/>
            </a:pPr>
            <a:r>
              <a:rPr lang="en-GB" dirty="0"/>
              <a:t>Using a range of verb forms, including use of the passive voice for formality</a:t>
            </a:r>
          </a:p>
          <a:p>
            <a:pPr marL="342900" indent="-342900">
              <a:buFont typeface="Arial" panose="020B0604020202020204" pitchFamily="34" charset="0"/>
              <a:buChar char="•"/>
            </a:pPr>
            <a:r>
              <a:rPr lang="en-GB" dirty="0"/>
              <a:t>Controlling the level of formality through manipulating grammar and vocabulary</a:t>
            </a:r>
          </a:p>
        </p:txBody>
      </p:sp>
      <p:sp>
        <p:nvSpPr>
          <p:cNvPr id="4" name="TextBox 3">
            <a:extLst>
              <a:ext uri="{FF2B5EF4-FFF2-40B4-BE49-F238E27FC236}">
                <a16:creationId xmlns:a16="http://schemas.microsoft.com/office/drawing/2014/main" id="{92E489FA-3882-4A27-8EC2-2C298E284FA7}"/>
              </a:ext>
            </a:extLst>
          </p:cNvPr>
          <p:cNvSpPr txBox="1"/>
          <p:nvPr/>
        </p:nvSpPr>
        <p:spPr>
          <a:xfrm>
            <a:off x="1409114" y="499307"/>
            <a:ext cx="9373772" cy="769441"/>
          </a:xfrm>
          <a:prstGeom prst="rect">
            <a:avLst/>
          </a:prstGeom>
          <a:noFill/>
        </p:spPr>
        <p:txBody>
          <a:bodyPr wrap="square" rtlCol="0">
            <a:spAutoFit/>
          </a:bodyPr>
          <a:lstStyle/>
          <a:p>
            <a:pPr algn="ctr"/>
            <a:r>
              <a:rPr lang="en-GB" sz="4400" dirty="0"/>
              <a:t>Phase 7 – Recording</a:t>
            </a:r>
          </a:p>
        </p:txBody>
      </p:sp>
    </p:spTree>
    <p:extLst>
      <p:ext uri="{BB962C8B-B14F-4D97-AF65-F5344CB8AC3E}">
        <p14:creationId xmlns:p14="http://schemas.microsoft.com/office/powerpoint/2010/main" val="833772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286367"/>
            <a:ext cx="1195323" cy="119532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2" name="Content Placeholder 1">
            <a:extLst>
              <a:ext uri="{FF2B5EF4-FFF2-40B4-BE49-F238E27FC236}">
                <a16:creationId xmlns:a16="http://schemas.microsoft.com/office/drawing/2014/main" id="{B9E05B99-7554-4566-8BBE-F21A6F2F0BEB}"/>
              </a:ext>
            </a:extLst>
          </p:cNvPr>
          <p:cNvSpPr>
            <a:spLocks noGrp="1"/>
          </p:cNvSpPr>
          <p:nvPr>
            <p:ph idx="1"/>
          </p:nvPr>
        </p:nvSpPr>
        <p:spPr>
          <a:xfrm>
            <a:off x="761218" y="1687069"/>
            <a:ext cx="10746154" cy="5139610"/>
          </a:xfrm>
        </p:spPr>
        <p:txBody>
          <a:bodyPr>
            <a:normAutofit/>
          </a:bodyPr>
          <a:lstStyle/>
          <a:p>
            <a:r>
              <a:rPr lang="en-GB" dirty="0"/>
              <a:t>Editing can take many forms and is the most important part of the writing process. However, this is often the phase that pupils find the most challenging. </a:t>
            </a:r>
          </a:p>
          <a:p>
            <a:r>
              <a:rPr lang="en-GB" dirty="0"/>
              <a:t>Pupils need to understand that editing should be a layered process, which eventually results in the finished outcome. It is impossible to edit everything all at once, so breaking the process down usually gives the best results. </a:t>
            </a:r>
          </a:p>
          <a:p>
            <a:r>
              <a:rPr lang="en-GB" dirty="0"/>
              <a:t>The following slides suggest stages of editing that you may want to work through with your pupils. Modelling these stages is vital, if editing is to result in meaningful improvements in pupils’ own work. </a:t>
            </a:r>
          </a:p>
          <a:p>
            <a:pPr marL="0" indent="0">
              <a:buNone/>
            </a:pPr>
            <a:endParaRPr lang="en-GB" dirty="0"/>
          </a:p>
        </p:txBody>
      </p:sp>
      <p:sp>
        <p:nvSpPr>
          <p:cNvPr id="4" name="TextBox 3">
            <a:extLst>
              <a:ext uri="{FF2B5EF4-FFF2-40B4-BE49-F238E27FC236}">
                <a16:creationId xmlns:a16="http://schemas.microsoft.com/office/drawing/2014/main" id="{92E489FA-3882-4A27-8EC2-2C298E284FA7}"/>
              </a:ext>
            </a:extLst>
          </p:cNvPr>
          <p:cNvSpPr txBox="1"/>
          <p:nvPr/>
        </p:nvSpPr>
        <p:spPr>
          <a:xfrm>
            <a:off x="1409114" y="499307"/>
            <a:ext cx="9373772" cy="769441"/>
          </a:xfrm>
          <a:prstGeom prst="rect">
            <a:avLst/>
          </a:prstGeom>
          <a:noFill/>
        </p:spPr>
        <p:txBody>
          <a:bodyPr wrap="square" rtlCol="0">
            <a:spAutoFit/>
          </a:bodyPr>
          <a:lstStyle/>
          <a:p>
            <a:pPr algn="ctr"/>
            <a:r>
              <a:rPr lang="en-GB" sz="4400" dirty="0"/>
              <a:t>Phase 8 – Editing</a:t>
            </a:r>
          </a:p>
        </p:txBody>
      </p:sp>
    </p:spTree>
    <p:extLst>
      <p:ext uri="{BB962C8B-B14F-4D97-AF65-F5344CB8AC3E}">
        <p14:creationId xmlns:p14="http://schemas.microsoft.com/office/powerpoint/2010/main" val="20775375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286367"/>
            <a:ext cx="1195323" cy="119532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4" name="TextBox 3">
            <a:extLst>
              <a:ext uri="{FF2B5EF4-FFF2-40B4-BE49-F238E27FC236}">
                <a16:creationId xmlns:a16="http://schemas.microsoft.com/office/drawing/2014/main" id="{92E489FA-3882-4A27-8EC2-2C298E284FA7}"/>
              </a:ext>
            </a:extLst>
          </p:cNvPr>
          <p:cNvSpPr txBox="1"/>
          <p:nvPr/>
        </p:nvSpPr>
        <p:spPr>
          <a:xfrm>
            <a:off x="1355187" y="286367"/>
            <a:ext cx="9373772" cy="769441"/>
          </a:xfrm>
          <a:prstGeom prst="rect">
            <a:avLst/>
          </a:prstGeom>
          <a:noFill/>
        </p:spPr>
        <p:txBody>
          <a:bodyPr wrap="square" rtlCol="0">
            <a:spAutoFit/>
          </a:bodyPr>
          <a:lstStyle/>
          <a:p>
            <a:pPr algn="ctr"/>
            <a:r>
              <a:rPr lang="en-GB" sz="4400" dirty="0"/>
              <a:t>Phase 8 – Editing</a:t>
            </a:r>
          </a:p>
        </p:txBody>
      </p:sp>
      <p:sp>
        <p:nvSpPr>
          <p:cNvPr id="3" name="Rectangle 2">
            <a:extLst>
              <a:ext uri="{FF2B5EF4-FFF2-40B4-BE49-F238E27FC236}">
                <a16:creationId xmlns:a16="http://schemas.microsoft.com/office/drawing/2014/main" id="{80282EC6-5526-4C2B-A63F-155000E83BA7}"/>
              </a:ext>
            </a:extLst>
          </p:cNvPr>
          <p:cNvSpPr/>
          <p:nvPr/>
        </p:nvSpPr>
        <p:spPr>
          <a:xfrm>
            <a:off x="92695" y="6368955"/>
            <a:ext cx="1908343" cy="369332"/>
          </a:xfrm>
          <a:prstGeom prst="rect">
            <a:avLst/>
          </a:prstGeom>
        </p:spPr>
        <p:txBody>
          <a:bodyPr wrap="none">
            <a:spAutoFit/>
          </a:bodyPr>
          <a:lstStyle/>
          <a:p>
            <a:r>
              <a:rPr lang="en-GB" b="1" dirty="0"/>
              <a:t>Suggested activity</a:t>
            </a:r>
          </a:p>
        </p:txBody>
      </p:sp>
      <p:sp>
        <p:nvSpPr>
          <p:cNvPr id="6" name="TextBox 5">
            <a:extLst>
              <a:ext uri="{FF2B5EF4-FFF2-40B4-BE49-F238E27FC236}">
                <a16:creationId xmlns:a16="http://schemas.microsoft.com/office/drawing/2014/main" id="{1EA2EF44-487B-44BE-AE3F-DAF5AD741418}"/>
              </a:ext>
            </a:extLst>
          </p:cNvPr>
          <p:cNvSpPr txBox="1"/>
          <p:nvPr/>
        </p:nvSpPr>
        <p:spPr>
          <a:xfrm>
            <a:off x="4332210" y="1125511"/>
            <a:ext cx="3784209" cy="480131"/>
          </a:xfrm>
          <a:prstGeom prst="rect">
            <a:avLst/>
          </a:prstGeom>
          <a:noFill/>
        </p:spPr>
        <p:txBody>
          <a:bodyPr wrap="square" rtlCol="0">
            <a:spAutoFit/>
          </a:bodyPr>
          <a:lstStyle/>
          <a:p>
            <a:pPr lvl="0" algn="ctr">
              <a:lnSpc>
                <a:spcPct val="90000"/>
              </a:lnSpc>
              <a:spcBef>
                <a:spcPts val="1000"/>
              </a:spcBef>
            </a:pPr>
            <a:r>
              <a:rPr lang="en-GB" sz="2800" dirty="0">
                <a:solidFill>
                  <a:prstClr val="black"/>
                </a:solidFill>
              </a:rPr>
              <a:t>Editing as you write</a:t>
            </a:r>
          </a:p>
        </p:txBody>
      </p:sp>
      <p:sp>
        <p:nvSpPr>
          <p:cNvPr id="9" name="Rounded Rectangle 9">
            <a:extLst>
              <a:ext uri="{FF2B5EF4-FFF2-40B4-BE49-F238E27FC236}">
                <a16:creationId xmlns:a16="http://schemas.microsoft.com/office/drawing/2014/main" id="{702E42E5-FE10-4C68-A09B-553BFA6ACADB}"/>
              </a:ext>
            </a:extLst>
          </p:cNvPr>
          <p:cNvSpPr/>
          <p:nvPr/>
        </p:nvSpPr>
        <p:spPr>
          <a:xfrm>
            <a:off x="829994" y="1934189"/>
            <a:ext cx="10578904" cy="4058648"/>
          </a:xfrm>
          <a:prstGeom prst="roundRect">
            <a:avLst/>
          </a:prstGeom>
          <a:solidFill>
            <a:srgbClr val="F79646">
              <a:lumMod val="60000"/>
              <a:lumOff val="40000"/>
            </a:srgbClr>
          </a:solidFill>
          <a:ln w="25400" cap="flat" cmpd="sng" algn="ctr">
            <a:solidFill>
              <a:sysClr val="windowText" lastClr="000000"/>
            </a:solidFill>
            <a:prstDash val="solid"/>
          </a:ln>
          <a:effectLst/>
        </p:spPr>
        <p:txBody>
          <a:bodyPr rtlCol="0" anchor="ctr"/>
          <a:lstStyle/>
          <a:p>
            <a:r>
              <a:rPr lang="en-GB" sz="2800" b="1" dirty="0"/>
              <a:t>Read, check, choose, change …</a:t>
            </a:r>
          </a:p>
          <a:p>
            <a:endParaRPr lang="en-GB" sz="2800" b="1" dirty="0"/>
          </a:p>
          <a:p>
            <a:r>
              <a:rPr lang="en-GB" sz="2800" dirty="0"/>
              <a:t>At the end of a group of sentences or after 5 minutes writing:</a:t>
            </a:r>
          </a:p>
          <a:p>
            <a:pPr marL="457200" indent="-457200">
              <a:buFont typeface="Arial" panose="020B0604020202020204" pitchFamily="34" charset="0"/>
              <a:buChar char="•"/>
            </a:pPr>
            <a:r>
              <a:rPr lang="en-GB" sz="2800" dirty="0"/>
              <a:t>read what you have written.</a:t>
            </a:r>
          </a:p>
          <a:p>
            <a:pPr marL="457200" indent="-457200">
              <a:buFont typeface="Arial" panose="020B0604020202020204" pitchFamily="34" charset="0"/>
              <a:buChar char="•"/>
            </a:pPr>
            <a:r>
              <a:rPr lang="en-GB" sz="2800" dirty="0"/>
              <a:t>check it for sense, grammatical accuracy and spelling.</a:t>
            </a:r>
          </a:p>
          <a:p>
            <a:pPr marL="457200" indent="-457200">
              <a:buFont typeface="Arial" panose="020B0604020202020204" pitchFamily="34" charset="0"/>
              <a:buChar char="•"/>
            </a:pPr>
            <a:r>
              <a:rPr lang="en-GB" sz="2800" dirty="0"/>
              <a:t>choose at least one element of the section of text that could be improved.</a:t>
            </a:r>
          </a:p>
          <a:p>
            <a:pPr marL="457200" indent="-457200">
              <a:buFont typeface="Arial" panose="020B0604020202020204" pitchFamily="34" charset="0"/>
              <a:buChar char="•"/>
            </a:pPr>
            <a:r>
              <a:rPr lang="en-GB" sz="2800" dirty="0"/>
              <a:t>make a change which enhances the writing in relation to the ‘toolkit’ of features.</a:t>
            </a:r>
          </a:p>
        </p:txBody>
      </p:sp>
    </p:spTree>
    <p:extLst>
      <p:ext uri="{BB962C8B-B14F-4D97-AF65-F5344CB8AC3E}">
        <p14:creationId xmlns:p14="http://schemas.microsoft.com/office/powerpoint/2010/main" val="7575903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286367"/>
            <a:ext cx="1195323" cy="119532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4" name="TextBox 3">
            <a:extLst>
              <a:ext uri="{FF2B5EF4-FFF2-40B4-BE49-F238E27FC236}">
                <a16:creationId xmlns:a16="http://schemas.microsoft.com/office/drawing/2014/main" id="{92E489FA-3882-4A27-8EC2-2C298E284FA7}"/>
              </a:ext>
            </a:extLst>
          </p:cNvPr>
          <p:cNvSpPr txBox="1"/>
          <p:nvPr/>
        </p:nvSpPr>
        <p:spPr>
          <a:xfrm>
            <a:off x="1355187" y="286367"/>
            <a:ext cx="9373772" cy="769441"/>
          </a:xfrm>
          <a:prstGeom prst="rect">
            <a:avLst/>
          </a:prstGeom>
          <a:noFill/>
        </p:spPr>
        <p:txBody>
          <a:bodyPr wrap="square" rtlCol="0">
            <a:spAutoFit/>
          </a:bodyPr>
          <a:lstStyle/>
          <a:p>
            <a:pPr algn="ctr"/>
            <a:r>
              <a:rPr lang="en-GB" sz="4400" dirty="0"/>
              <a:t>Phase 8 – Editing</a:t>
            </a:r>
          </a:p>
        </p:txBody>
      </p:sp>
      <p:sp>
        <p:nvSpPr>
          <p:cNvPr id="3" name="Rectangle 2">
            <a:extLst>
              <a:ext uri="{FF2B5EF4-FFF2-40B4-BE49-F238E27FC236}">
                <a16:creationId xmlns:a16="http://schemas.microsoft.com/office/drawing/2014/main" id="{80282EC6-5526-4C2B-A63F-155000E83BA7}"/>
              </a:ext>
            </a:extLst>
          </p:cNvPr>
          <p:cNvSpPr/>
          <p:nvPr/>
        </p:nvSpPr>
        <p:spPr>
          <a:xfrm>
            <a:off x="92695" y="6368955"/>
            <a:ext cx="2632837" cy="369332"/>
          </a:xfrm>
          <a:prstGeom prst="rect">
            <a:avLst/>
          </a:prstGeom>
        </p:spPr>
        <p:txBody>
          <a:bodyPr wrap="none">
            <a:spAutoFit/>
          </a:bodyPr>
          <a:lstStyle/>
          <a:p>
            <a:r>
              <a:rPr lang="en-GB" b="1" dirty="0"/>
              <a:t>For discussion with pupils</a:t>
            </a:r>
          </a:p>
        </p:txBody>
      </p:sp>
      <p:sp>
        <p:nvSpPr>
          <p:cNvPr id="6" name="TextBox 5">
            <a:extLst>
              <a:ext uri="{FF2B5EF4-FFF2-40B4-BE49-F238E27FC236}">
                <a16:creationId xmlns:a16="http://schemas.microsoft.com/office/drawing/2014/main" id="{1EA2EF44-487B-44BE-AE3F-DAF5AD741418}"/>
              </a:ext>
            </a:extLst>
          </p:cNvPr>
          <p:cNvSpPr txBox="1"/>
          <p:nvPr/>
        </p:nvSpPr>
        <p:spPr>
          <a:xfrm>
            <a:off x="4332210" y="1125511"/>
            <a:ext cx="3784209" cy="480131"/>
          </a:xfrm>
          <a:prstGeom prst="rect">
            <a:avLst/>
          </a:prstGeom>
          <a:noFill/>
        </p:spPr>
        <p:txBody>
          <a:bodyPr wrap="square" rtlCol="0">
            <a:spAutoFit/>
          </a:bodyPr>
          <a:lstStyle/>
          <a:p>
            <a:pPr lvl="0" algn="ctr">
              <a:lnSpc>
                <a:spcPct val="90000"/>
              </a:lnSpc>
              <a:spcBef>
                <a:spcPts val="1000"/>
              </a:spcBef>
            </a:pPr>
            <a:r>
              <a:rPr lang="en-GB" sz="2800" dirty="0">
                <a:solidFill>
                  <a:prstClr val="black"/>
                </a:solidFill>
              </a:rPr>
              <a:t>Editing for meaning</a:t>
            </a:r>
          </a:p>
        </p:txBody>
      </p:sp>
      <p:sp>
        <p:nvSpPr>
          <p:cNvPr id="9" name="Rounded Rectangle 9">
            <a:extLst>
              <a:ext uri="{FF2B5EF4-FFF2-40B4-BE49-F238E27FC236}">
                <a16:creationId xmlns:a16="http://schemas.microsoft.com/office/drawing/2014/main" id="{702E42E5-FE10-4C68-A09B-553BFA6ACADB}"/>
              </a:ext>
            </a:extLst>
          </p:cNvPr>
          <p:cNvSpPr/>
          <p:nvPr/>
        </p:nvSpPr>
        <p:spPr>
          <a:xfrm>
            <a:off x="639616" y="1675344"/>
            <a:ext cx="10980297" cy="4693611"/>
          </a:xfrm>
          <a:prstGeom prst="roundRect">
            <a:avLst/>
          </a:prstGeom>
          <a:solidFill>
            <a:srgbClr val="F79646">
              <a:lumMod val="60000"/>
              <a:lumOff val="40000"/>
            </a:srgbClr>
          </a:solidFill>
          <a:ln w="25400" cap="flat" cmpd="sng" algn="ctr">
            <a:solidFill>
              <a:sysClr val="windowText" lastClr="000000"/>
            </a:solidFill>
            <a:prstDash val="solid"/>
          </a:ln>
          <a:effectLst/>
        </p:spPr>
        <p:txBody>
          <a:bodyPr rtlCol="0" anchor="ctr"/>
          <a:lstStyle/>
          <a:p>
            <a:r>
              <a:rPr lang="en-GB" sz="2600" dirty="0"/>
              <a:t>Sometimes when we write, we get so caught up in getting our ideas down that we make mistakes which result in our work not making sense. </a:t>
            </a:r>
          </a:p>
          <a:p>
            <a:r>
              <a:rPr lang="en-GB" sz="2600" b="1" dirty="0"/>
              <a:t>Handy hint: </a:t>
            </a:r>
            <a:r>
              <a:rPr lang="en-GB" sz="2600" dirty="0"/>
              <a:t>when you check your writing, run your fingers along the line to avoid confusing what you </a:t>
            </a:r>
            <a:r>
              <a:rPr lang="en-GB" sz="2600" i="1" dirty="0"/>
              <a:t>think</a:t>
            </a:r>
            <a:r>
              <a:rPr lang="en-GB" sz="2600" dirty="0"/>
              <a:t> you have written with what is </a:t>
            </a:r>
            <a:r>
              <a:rPr lang="en-GB" sz="2600" i="1" dirty="0"/>
              <a:t>actually </a:t>
            </a:r>
            <a:r>
              <a:rPr lang="en-GB" sz="2600" dirty="0"/>
              <a:t>there.</a:t>
            </a:r>
          </a:p>
          <a:p>
            <a:r>
              <a:rPr lang="en-GB" sz="2600" dirty="0"/>
              <a:t>Common errors include: </a:t>
            </a:r>
          </a:p>
          <a:p>
            <a:pPr marL="342900" indent="-342900">
              <a:buFont typeface="Arial" panose="020B0604020202020204" pitchFamily="34" charset="0"/>
              <a:buChar char="•"/>
            </a:pPr>
            <a:r>
              <a:rPr lang="en-GB" sz="2600" dirty="0"/>
              <a:t>omissions – look out for missing determiners.</a:t>
            </a:r>
          </a:p>
          <a:p>
            <a:pPr marL="342900" indent="-342900">
              <a:buFont typeface="Arial" panose="020B0604020202020204" pitchFamily="34" charset="0"/>
              <a:buChar char="•"/>
            </a:pPr>
            <a:r>
              <a:rPr lang="en-GB" sz="2600" dirty="0"/>
              <a:t>repetitions – look out for repeated words and use pronouns or synonyms to avoid repeating nouns e.g. for ‘tourists’, use ‘visitors’.</a:t>
            </a:r>
          </a:p>
          <a:p>
            <a:pPr marL="342900" indent="-342900">
              <a:buFont typeface="Arial" panose="020B0604020202020204" pitchFamily="34" charset="0"/>
              <a:buChar char="•"/>
            </a:pPr>
            <a:r>
              <a:rPr lang="en-GB" sz="2600" dirty="0"/>
              <a:t>over-long or unclear sentences.</a:t>
            </a:r>
          </a:p>
          <a:p>
            <a:pPr marL="342900" indent="-342900">
              <a:buFont typeface="Arial" panose="020B0604020202020204" pitchFamily="34" charset="0"/>
              <a:buChar char="•"/>
            </a:pPr>
            <a:r>
              <a:rPr lang="en-GB" sz="2600" dirty="0"/>
              <a:t>missing punctuation.</a:t>
            </a:r>
          </a:p>
        </p:txBody>
      </p:sp>
    </p:spTree>
    <p:extLst>
      <p:ext uri="{BB962C8B-B14F-4D97-AF65-F5344CB8AC3E}">
        <p14:creationId xmlns:p14="http://schemas.microsoft.com/office/powerpoint/2010/main" val="24007171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286367"/>
            <a:ext cx="1195323" cy="119532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4" name="TextBox 3">
            <a:extLst>
              <a:ext uri="{FF2B5EF4-FFF2-40B4-BE49-F238E27FC236}">
                <a16:creationId xmlns:a16="http://schemas.microsoft.com/office/drawing/2014/main" id="{92E489FA-3882-4A27-8EC2-2C298E284FA7}"/>
              </a:ext>
            </a:extLst>
          </p:cNvPr>
          <p:cNvSpPr txBox="1"/>
          <p:nvPr/>
        </p:nvSpPr>
        <p:spPr>
          <a:xfrm>
            <a:off x="1355187" y="286367"/>
            <a:ext cx="9373772" cy="769441"/>
          </a:xfrm>
          <a:prstGeom prst="rect">
            <a:avLst/>
          </a:prstGeom>
          <a:noFill/>
        </p:spPr>
        <p:txBody>
          <a:bodyPr wrap="square" rtlCol="0">
            <a:spAutoFit/>
          </a:bodyPr>
          <a:lstStyle/>
          <a:p>
            <a:pPr algn="ctr"/>
            <a:r>
              <a:rPr lang="en-GB" sz="4400" dirty="0"/>
              <a:t>Phase 8 – Editing</a:t>
            </a:r>
          </a:p>
        </p:txBody>
      </p:sp>
      <p:sp>
        <p:nvSpPr>
          <p:cNvPr id="3" name="Rectangle 2">
            <a:extLst>
              <a:ext uri="{FF2B5EF4-FFF2-40B4-BE49-F238E27FC236}">
                <a16:creationId xmlns:a16="http://schemas.microsoft.com/office/drawing/2014/main" id="{80282EC6-5526-4C2B-A63F-155000E83BA7}"/>
              </a:ext>
            </a:extLst>
          </p:cNvPr>
          <p:cNvSpPr/>
          <p:nvPr/>
        </p:nvSpPr>
        <p:spPr>
          <a:xfrm>
            <a:off x="92695" y="6368955"/>
            <a:ext cx="1908343" cy="369332"/>
          </a:xfrm>
          <a:prstGeom prst="rect">
            <a:avLst/>
          </a:prstGeom>
        </p:spPr>
        <p:txBody>
          <a:bodyPr wrap="none">
            <a:spAutoFit/>
          </a:bodyPr>
          <a:lstStyle/>
          <a:p>
            <a:r>
              <a:rPr lang="en-GB" b="1" dirty="0"/>
              <a:t>Suggested activity</a:t>
            </a:r>
          </a:p>
        </p:txBody>
      </p:sp>
      <p:sp>
        <p:nvSpPr>
          <p:cNvPr id="6" name="TextBox 5">
            <a:extLst>
              <a:ext uri="{FF2B5EF4-FFF2-40B4-BE49-F238E27FC236}">
                <a16:creationId xmlns:a16="http://schemas.microsoft.com/office/drawing/2014/main" id="{1EA2EF44-487B-44BE-AE3F-DAF5AD741418}"/>
              </a:ext>
            </a:extLst>
          </p:cNvPr>
          <p:cNvSpPr txBox="1"/>
          <p:nvPr/>
        </p:nvSpPr>
        <p:spPr>
          <a:xfrm>
            <a:off x="1355187" y="1028684"/>
            <a:ext cx="8857958" cy="867930"/>
          </a:xfrm>
          <a:prstGeom prst="rect">
            <a:avLst/>
          </a:prstGeom>
          <a:noFill/>
        </p:spPr>
        <p:txBody>
          <a:bodyPr wrap="square" rtlCol="0">
            <a:spAutoFit/>
          </a:bodyPr>
          <a:lstStyle/>
          <a:p>
            <a:pPr lvl="0" algn="ctr">
              <a:lnSpc>
                <a:spcPct val="90000"/>
              </a:lnSpc>
              <a:spcBef>
                <a:spcPts val="1000"/>
              </a:spcBef>
            </a:pPr>
            <a:r>
              <a:rPr lang="en-GB" sz="2800" dirty="0">
                <a:solidFill>
                  <a:prstClr val="black"/>
                </a:solidFill>
              </a:rPr>
              <a:t>Editing for meaning – read these paragraphs and identify what needs improving.</a:t>
            </a:r>
          </a:p>
        </p:txBody>
      </p:sp>
      <p:sp>
        <p:nvSpPr>
          <p:cNvPr id="9" name="Rounded Rectangle 9">
            <a:extLst>
              <a:ext uri="{FF2B5EF4-FFF2-40B4-BE49-F238E27FC236}">
                <a16:creationId xmlns:a16="http://schemas.microsoft.com/office/drawing/2014/main" id="{702E42E5-FE10-4C68-A09B-553BFA6ACADB}"/>
              </a:ext>
            </a:extLst>
          </p:cNvPr>
          <p:cNvSpPr/>
          <p:nvPr/>
        </p:nvSpPr>
        <p:spPr>
          <a:xfrm>
            <a:off x="639616" y="1884440"/>
            <a:ext cx="10980297" cy="1264804"/>
          </a:xfrm>
          <a:prstGeom prst="roundRect">
            <a:avLst/>
          </a:prstGeom>
          <a:solidFill>
            <a:srgbClr val="F79646">
              <a:lumMod val="60000"/>
              <a:lumOff val="40000"/>
            </a:srgbClr>
          </a:solidFill>
          <a:ln w="25400" cap="flat" cmpd="sng" algn="ctr">
            <a:solidFill>
              <a:sysClr val="windowText" lastClr="000000"/>
            </a:solidFill>
            <a:prstDash val="solid"/>
          </a:ln>
          <a:effectLst/>
        </p:spPr>
        <p:txBody>
          <a:bodyPr rtlCol="0" anchor="ctr"/>
          <a:lstStyle/>
          <a:p>
            <a:r>
              <a:rPr lang="en-GB" sz="2500" dirty="0"/>
              <a:t>To cap a perfect day you might even lucky enough to glimpse the stunning northern lights also known as the aurora borealis and marvel at the ghostly colours crossing sky.</a:t>
            </a:r>
          </a:p>
        </p:txBody>
      </p:sp>
      <p:sp>
        <p:nvSpPr>
          <p:cNvPr id="10" name="Rounded Rectangle 8">
            <a:extLst>
              <a:ext uri="{FF2B5EF4-FFF2-40B4-BE49-F238E27FC236}">
                <a16:creationId xmlns:a16="http://schemas.microsoft.com/office/drawing/2014/main" id="{F88E6457-C0DB-4DE3-A4FC-507AC931579E}"/>
              </a:ext>
            </a:extLst>
          </p:cNvPr>
          <p:cNvSpPr/>
          <p:nvPr/>
        </p:nvSpPr>
        <p:spPr>
          <a:xfrm>
            <a:off x="639616" y="3352886"/>
            <a:ext cx="10983840" cy="1304228"/>
          </a:xfrm>
          <a:prstGeom prst="roundRect">
            <a:avLst/>
          </a:prstGeom>
          <a:solidFill>
            <a:srgbClr val="92D050"/>
          </a:solidFill>
          <a:ln w="25400" cap="flat" cmpd="sng" algn="ctr">
            <a:solidFill>
              <a:sysClr val="windowText" lastClr="000000"/>
            </a:solidFill>
            <a:prstDash val="solid"/>
          </a:ln>
          <a:effectLst/>
        </p:spPr>
        <p:txBody>
          <a:bodyPr rtlCol="0" anchor="ctr"/>
          <a:lstStyle/>
          <a:p>
            <a:r>
              <a:rPr kumimoji="0" lang="en-GB" sz="2500" i="0" u="none" strike="noStrike" kern="0" cap="none" spc="0" normalizeH="0" baseline="0" noProof="0" dirty="0">
                <a:ln>
                  <a:noFill/>
                </a:ln>
                <a:solidFill>
                  <a:prstClr val="black"/>
                </a:solidFill>
                <a:effectLst/>
                <a:uLnTx/>
                <a:uFillTx/>
                <a:latin typeface="Calibri"/>
                <a:ea typeface="+mn-ea"/>
                <a:cs typeface="+mn-cs"/>
              </a:rPr>
              <a:t>Iceland is a beautiful country. Iceland is full of natural wonders including; wonderful volcanoes, stunning glaciers and bubbling thermal spas.</a:t>
            </a:r>
          </a:p>
        </p:txBody>
      </p:sp>
      <p:sp>
        <p:nvSpPr>
          <p:cNvPr id="11" name="Rounded Rectangle 8">
            <a:extLst>
              <a:ext uri="{FF2B5EF4-FFF2-40B4-BE49-F238E27FC236}">
                <a16:creationId xmlns:a16="http://schemas.microsoft.com/office/drawing/2014/main" id="{00CFDDF4-20D4-4EAD-861F-C7A27715E908}"/>
              </a:ext>
            </a:extLst>
          </p:cNvPr>
          <p:cNvSpPr/>
          <p:nvPr/>
        </p:nvSpPr>
        <p:spPr>
          <a:xfrm>
            <a:off x="639615" y="4838264"/>
            <a:ext cx="10980297" cy="1442843"/>
          </a:xfrm>
          <a:prstGeom prst="roundRect">
            <a:avLst/>
          </a:prstGeom>
          <a:solidFill>
            <a:srgbClr val="C0504D">
              <a:lumMod val="40000"/>
              <a:lumOff val="60000"/>
            </a:srgbClr>
          </a:solidFill>
          <a:ln w="25400" cap="flat" cmpd="sng" algn="ctr">
            <a:solidFill>
              <a:sysClr val="windowText" lastClr="000000"/>
            </a:solidFill>
            <a:prstDash val="solid"/>
          </a:ln>
          <a:effectLst/>
        </p:spPr>
        <p:txBody>
          <a:bodyPr rtlCol="0" anchor="ctr"/>
          <a:lstStyle/>
          <a:p>
            <a:pPr lvl="0">
              <a:defRPr/>
            </a:pPr>
            <a:r>
              <a:rPr kumimoji="0" lang="en-GB" sz="2500" b="0" i="0" u="none" strike="noStrike" kern="0" cap="none" spc="0" normalizeH="0" baseline="0" noProof="0" dirty="0">
                <a:ln>
                  <a:noFill/>
                </a:ln>
                <a:solidFill>
                  <a:prstClr val="black"/>
                </a:solidFill>
                <a:effectLst/>
                <a:uLnTx/>
                <a:uFillTx/>
                <a:latin typeface="Calibri"/>
                <a:ea typeface="+mn-ea"/>
                <a:cs typeface="+mn-cs"/>
              </a:rPr>
              <a:t>If you </a:t>
            </a:r>
            <a:r>
              <a:rPr kumimoji="0" lang="en-GB" sz="2500" b="0" i="0" u="none" strike="noStrike" kern="0" cap="none" spc="0" normalizeH="0" baseline="0" noProof="0" dirty="0" err="1">
                <a:ln>
                  <a:noFill/>
                </a:ln>
                <a:solidFill>
                  <a:prstClr val="black"/>
                </a:solidFill>
                <a:effectLst/>
                <a:uLnTx/>
                <a:uFillTx/>
                <a:latin typeface="Calibri"/>
                <a:ea typeface="+mn-ea"/>
                <a:cs typeface="+mn-cs"/>
              </a:rPr>
              <a:t>ain’t</a:t>
            </a:r>
            <a:r>
              <a:rPr kumimoji="0" lang="en-GB" sz="2500" b="0" i="0" u="none" strike="noStrike" kern="0" cap="none" spc="0" normalizeH="0" baseline="0" noProof="0" dirty="0">
                <a:ln>
                  <a:noFill/>
                </a:ln>
                <a:solidFill>
                  <a:prstClr val="black"/>
                </a:solidFill>
                <a:effectLst/>
                <a:uLnTx/>
                <a:uFillTx/>
                <a:latin typeface="Calibri"/>
                <a:ea typeface="+mn-ea"/>
                <a:cs typeface="+mn-cs"/>
              </a:rPr>
              <a:t> ever been to Iceland you are in for a right treat. The local geezers are very friendly and enjoy trying out their English on the visitors. However, it would be a good idea to learn a few Icelandic phrases to show willing.</a:t>
            </a:r>
          </a:p>
        </p:txBody>
      </p:sp>
    </p:spTree>
    <p:extLst>
      <p:ext uri="{BB962C8B-B14F-4D97-AF65-F5344CB8AC3E}">
        <p14:creationId xmlns:p14="http://schemas.microsoft.com/office/powerpoint/2010/main" val="42041159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286367"/>
            <a:ext cx="1195323" cy="119532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4" name="TextBox 3">
            <a:extLst>
              <a:ext uri="{FF2B5EF4-FFF2-40B4-BE49-F238E27FC236}">
                <a16:creationId xmlns:a16="http://schemas.microsoft.com/office/drawing/2014/main" id="{92E489FA-3882-4A27-8EC2-2C298E284FA7}"/>
              </a:ext>
            </a:extLst>
          </p:cNvPr>
          <p:cNvSpPr txBox="1"/>
          <p:nvPr/>
        </p:nvSpPr>
        <p:spPr>
          <a:xfrm>
            <a:off x="1355187" y="286367"/>
            <a:ext cx="9373772" cy="769441"/>
          </a:xfrm>
          <a:prstGeom prst="rect">
            <a:avLst/>
          </a:prstGeom>
          <a:noFill/>
        </p:spPr>
        <p:txBody>
          <a:bodyPr wrap="square" rtlCol="0">
            <a:spAutoFit/>
          </a:bodyPr>
          <a:lstStyle/>
          <a:p>
            <a:pPr algn="ctr"/>
            <a:r>
              <a:rPr lang="en-GB" sz="4400" dirty="0"/>
              <a:t>Phase 8 – Editing</a:t>
            </a:r>
          </a:p>
        </p:txBody>
      </p:sp>
      <p:sp>
        <p:nvSpPr>
          <p:cNvPr id="3" name="Rectangle 2">
            <a:extLst>
              <a:ext uri="{FF2B5EF4-FFF2-40B4-BE49-F238E27FC236}">
                <a16:creationId xmlns:a16="http://schemas.microsoft.com/office/drawing/2014/main" id="{80282EC6-5526-4C2B-A63F-155000E83BA7}"/>
              </a:ext>
            </a:extLst>
          </p:cNvPr>
          <p:cNvSpPr/>
          <p:nvPr/>
        </p:nvSpPr>
        <p:spPr>
          <a:xfrm>
            <a:off x="92695" y="6368955"/>
            <a:ext cx="1908343" cy="369332"/>
          </a:xfrm>
          <a:prstGeom prst="rect">
            <a:avLst/>
          </a:prstGeom>
        </p:spPr>
        <p:txBody>
          <a:bodyPr wrap="none">
            <a:spAutoFit/>
          </a:bodyPr>
          <a:lstStyle/>
          <a:p>
            <a:r>
              <a:rPr lang="en-GB" b="1" dirty="0"/>
              <a:t>Suggested activity</a:t>
            </a:r>
          </a:p>
        </p:txBody>
      </p:sp>
      <p:sp>
        <p:nvSpPr>
          <p:cNvPr id="6" name="TextBox 5">
            <a:extLst>
              <a:ext uri="{FF2B5EF4-FFF2-40B4-BE49-F238E27FC236}">
                <a16:creationId xmlns:a16="http://schemas.microsoft.com/office/drawing/2014/main" id="{1EA2EF44-487B-44BE-AE3F-DAF5AD741418}"/>
              </a:ext>
            </a:extLst>
          </p:cNvPr>
          <p:cNvSpPr txBox="1"/>
          <p:nvPr/>
        </p:nvSpPr>
        <p:spPr>
          <a:xfrm>
            <a:off x="1355187" y="1028684"/>
            <a:ext cx="8857958" cy="480131"/>
          </a:xfrm>
          <a:prstGeom prst="rect">
            <a:avLst/>
          </a:prstGeom>
          <a:noFill/>
        </p:spPr>
        <p:txBody>
          <a:bodyPr wrap="square" rtlCol="0">
            <a:spAutoFit/>
          </a:bodyPr>
          <a:lstStyle/>
          <a:p>
            <a:pPr lvl="0" algn="ctr">
              <a:lnSpc>
                <a:spcPct val="90000"/>
              </a:lnSpc>
              <a:spcBef>
                <a:spcPts val="1000"/>
              </a:spcBef>
            </a:pPr>
            <a:r>
              <a:rPr lang="en-GB" sz="2800" dirty="0">
                <a:solidFill>
                  <a:prstClr val="black"/>
                </a:solidFill>
              </a:rPr>
              <a:t>Editing for meaning – how did you do?</a:t>
            </a:r>
          </a:p>
        </p:txBody>
      </p:sp>
      <p:sp>
        <p:nvSpPr>
          <p:cNvPr id="9" name="Rounded Rectangle 9">
            <a:extLst>
              <a:ext uri="{FF2B5EF4-FFF2-40B4-BE49-F238E27FC236}">
                <a16:creationId xmlns:a16="http://schemas.microsoft.com/office/drawing/2014/main" id="{702E42E5-FE10-4C68-A09B-553BFA6ACADB}"/>
              </a:ext>
            </a:extLst>
          </p:cNvPr>
          <p:cNvSpPr/>
          <p:nvPr/>
        </p:nvSpPr>
        <p:spPr>
          <a:xfrm>
            <a:off x="639616" y="1884440"/>
            <a:ext cx="10980297" cy="1264804"/>
          </a:xfrm>
          <a:prstGeom prst="roundRect">
            <a:avLst/>
          </a:prstGeom>
          <a:solidFill>
            <a:srgbClr val="F79646">
              <a:lumMod val="60000"/>
              <a:lumOff val="40000"/>
            </a:srgbClr>
          </a:solidFill>
          <a:ln w="25400" cap="flat" cmpd="sng" algn="ctr">
            <a:solidFill>
              <a:sysClr val="windowText" lastClr="000000"/>
            </a:solidFill>
            <a:prstDash val="solid"/>
          </a:ln>
          <a:effectLst/>
        </p:spPr>
        <p:txBody>
          <a:bodyPr rtlCol="0" anchor="ctr"/>
          <a:lstStyle/>
          <a:p>
            <a:r>
              <a:rPr lang="en-GB" sz="2500" dirty="0"/>
              <a:t>To cap a perfect day</a:t>
            </a:r>
            <a:r>
              <a:rPr lang="en-GB" sz="2500" dirty="0">
                <a:solidFill>
                  <a:srgbClr val="FF0000"/>
                </a:solidFill>
              </a:rPr>
              <a:t>,</a:t>
            </a:r>
            <a:r>
              <a:rPr lang="en-GB" sz="2500" dirty="0"/>
              <a:t> you might even </a:t>
            </a:r>
            <a:r>
              <a:rPr lang="en-GB" sz="2500" dirty="0">
                <a:solidFill>
                  <a:srgbClr val="FF0000"/>
                </a:solidFill>
              </a:rPr>
              <a:t>be</a:t>
            </a:r>
            <a:r>
              <a:rPr lang="en-GB" sz="2500" dirty="0"/>
              <a:t> lucky enough to glimpse the stunning northern lights </a:t>
            </a:r>
            <a:r>
              <a:rPr lang="en-GB" sz="2500" dirty="0">
                <a:solidFill>
                  <a:srgbClr val="FF0000"/>
                </a:solidFill>
              </a:rPr>
              <a:t>(</a:t>
            </a:r>
            <a:r>
              <a:rPr lang="en-GB" sz="2500" dirty="0"/>
              <a:t>also known as the aurora borealis</a:t>
            </a:r>
            <a:r>
              <a:rPr lang="en-GB" sz="2500" dirty="0">
                <a:solidFill>
                  <a:srgbClr val="FF0000"/>
                </a:solidFill>
              </a:rPr>
              <a:t>)</a:t>
            </a:r>
            <a:r>
              <a:rPr lang="en-GB" sz="2500" dirty="0"/>
              <a:t> and marvel at the ghostly colours crossing </a:t>
            </a:r>
            <a:r>
              <a:rPr lang="en-GB" sz="2500" dirty="0">
                <a:solidFill>
                  <a:srgbClr val="FF0000"/>
                </a:solidFill>
              </a:rPr>
              <a:t>the</a:t>
            </a:r>
            <a:r>
              <a:rPr lang="en-GB" sz="2500" dirty="0"/>
              <a:t> sky. </a:t>
            </a:r>
            <a:r>
              <a:rPr lang="en-GB" sz="2500" dirty="0">
                <a:solidFill>
                  <a:srgbClr val="FF0000"/>
                </a:solidFill>
              </a:rPr>
              <a:t>omission and punctuation</a:t>
            </a:r>
          </a:p>
        </p:txBody>
      </p:sp>
      <p:sp>
        <p:nvSpPr>
          <p:cNvPr id="10" name="Rounded Rectangle 8">
            <a:extLst>
              <a:ext uri="{FF2B5EF4-FFF2-40B4-BE49-F238E27FC236}">
                <a16:creationId xmlns:a16="http://schemas.microsoft.com/office/drawing/2014/main" id="{F88E6457-C0DB-4DE3-A4FC-507AC931579E}"/>
              </a:ext>
            </a:extLst>
          </p:cNvPr>
          <p:cNvSpPr/>
          <p:nvPr/>
        </p:nvSpPr>
        <p:spPr>
          <a:xfrm>
            <a:off x="639616" y="3352886"/>
            <a:ext cx="10983840" cy="1304228"/>
          </a:xfrm>
          <a:prstGeom prst="roundRect">
            <a:avLst/>
          </a:prstGeom>
          <a:solidFill>
            <a:srgbClr val="92D050"/>
          </a:solidFill>
          <a:ln w="25400" cap="flat" cmpd="sng" algn="ctr">
            <a:solidFill>
              <a:sysClr val="windowText" lastClr="000000"/>
            </a:solidFill>
            <a:prstDash val="solid"/>
          </a:ln>
          <a:effectLst/>
        </p:spPr>
        <p:txBody>
          <a:bodyPr rtlCol="0" anchor="ctr"/>
          <a:lstStyle/>
          <a:p>
            <a:r>
              <a:rPr lang="en-GB" sz="2500" kern="0" dirty="0">
                <a:solidFill>
                  <a:prstClr val="black"/>
                </a:solidFill>
              </a:rPr>
              <a:t>Iceland is a beautiful country </a:t>
            </a:r>
            <a:r>
              <a:rPr lang="en-GB" sz="2500" kern="0" dirty="0">
                <a:solidFill>
                  <a:srgbClr val="FF0000"/>
                </a:solidFill>
              </a:rPr>
              <a:t>which</a:t>
            </a:r>
            <a:r>
              <a:rPr lang="en-GB" sz="2500" kern="0" dirty="0">
                <a:solidFill>
                  <a:prstClr val="black"/>
                </a:solidFill>
              </a:rPr>
              <a:t> is full of natural wonders including</a:t>
            </a:r>
            <a:r>
              <a:rPr lang="en-GB" sz="2500" kern="0" dirty="0">
                <a:solidFill>
                  <a:srgbClr val="FF0000"/>
                </a:solidFill>
              </a:rPr>
              <a:t>: </a:t>
            </a:r>
            <a:r>
              <a:rPr lang="en-GB" sz="2500" kern="0" dirty="0">
                <a:solidFill>
                  <a:prstClr val="black"/>
                </a:solidFill>
              </a:rPr>
              <a:t>wonderful volcanoes, stunning glaciers and bubbling thermal spas. </a:t>
            </a:r>
            <a:r>
              <a:rPr lang="en-GB" sz="2500" kern="0" dirty="0">
                <a:solidFill>
                  <a:srgbClr val="FF0000"/>
                </a:solidFill>
              </a:rPr>
              <a:t>conjunction needed, incorrectly used semi-colon</a:t>
            </a:r>
          </a:p>
        </p:txBody>
      </p:sp>
      <p:sp>
        <p:nvSpPr>
          <p:cNvPr id="11" name="Rounded Rectangle 8">
            <a:extLst>
              <a:ext uri="{FF2B5EF4-FFF2-40B4-BE49-F238E27FC236}">
                <a16:creationId xmlns:a16="http://schemas.microsoft.com/office/drawing/2014/main" id="{00CFDDF4-20D4-4EAD-861F-C7A27715E908}"/>
              </a:ext>
            </a:extLst>
          </p:cNvPr>
          <p:cNvSpPr/>
          <p:nvPr/>
        </p:nvSpPr>
        <p:spPr>
          <a:xfrm>
            <a:off x="639615" y="4838264"/>
            <a:ext cx="10980297" cy="1442843"/>
          </a:xfrm>
          <a:prstGeom prst="roundRect">
            <a:avLst/>
          </a:prstGeom>
          <a:solidFill>
            <a:srgbClr val="C0504D">
              <a:lumMod val="40000"/>
              <a:lumOff val="60000"/>
            </a:srgbClr>
          </a:solidFill>
          <a:ln w="25400" cap="flat" cmpd="sng" algn="ctr">
            <a:solidFill>
              <a:sysClr val="windowText" lastClr="000000"/>
            </a:solidFill>
            <a:prstDash val="solid"/>
          </a:ln>
          <a:effectLst/>
        </p:spPr>
        <p:txBody>
          <a:bodyPr rtlCol="0" anchor="ctr"/>
          <a:lstStyle/>
          <a:p>
            <a:pPr lvl="0">
              <a:defRPr/>
            </a:pPr>
            <a:r>
              <a:rPr kumimoji="0" lang="en-GB" sz="2500" b="0" i="0" u="none" strike="noStrike" kern="0" cap="none" spc="0" normalizeH="0" baseline="0" noProof="0" dirty="0">
                <a:ln>
                  <a:noFill/>
                </a:ln>
                <a:solidFill>
                  <a:prstClr val="black"/>
                </a:solidFill>
                <a:effectLst/>
                <a:uLnTx/>
                <a:uFillTx/>
                <a:latin typeface="Calibri"/>
                <a:ea typeface="+mn-ea"/>
                <a:cs typeface="+mn-cs"/>
              </a:rPr>
              <a:t>If you </a:t>
            </a:r>
            <a:r>
              <a:rPr kumimoji="0" lang="en-GB" sz="2500" b="0" i="0" u="none" strike="noStrike" kern="0" cap="none" spc="0" normalizeH="0" baseline="0" noProof="0" dirty="0">
                <a:ln>
                  <a:noFill/>
                </a:ln>
                <a:solidFill>
                  <a:srgbClr val="FF0000"/>
                </a:solidFill>
                <a:effectLst/>
                <a:uLnTx/>
                <a:uFillTx/>
                <a:latin typeface="Calibri"/>
                <a:ea typeface="+mn-ea"/>
                <a:cs typeface="+mn-cs"/>
              </a:rPr>
              <a:t>have never </a:t>
            </a:r>
            <a:r>
              <a:rPr kumimoji="0" lang="en-GB" sz="2500" b="0" i="0" u="none" strike="noStrike" kern="0" cap="none" spc="0" normalizeH="0" baseline="0" noProof="0" dirty="0">
                <a:ln>
                  <a:noFill/>
                </a:ln>
                <a:solidFill>
                  <a:prstClr val="black"/>
                </a:solidFill>
                <a:effectLst/>
                <a:uLnTx/>
                <a:uFillTx/>
                <a:latin typeface="Calibri"/>
                <a:ea typeface="+mn-ea"/>
                <a:cs typeface="+mn-cs"/>
              </a:rPr>
              <a:t>been to Iceland you are in for a </a:t>
            </a:r>
            <a:r>
              <a:rPr kumimoji="0" lang="en-GB" sz="2500" b="0" i="0" u="none" strike="noStrike" kern="0" cap="none" spc="0" normalizeH="0" baseline="0" noProof="0" dirty="0">
                <a:ln>
                  <a:noFill/>
                </a:ln>
                <a:solidFill>
                  <a:srgbClr val="FF0000"/>
                </a:solidFill>
                <a:effectLst/>
                <a:uLnTx/>
                <a:uFillTx/>
                <a:latin typeface="Calibri"/>
                <a:ea typeface="+mn-ea"/>
                <a:cs typeface="+mn-cs"/>
              </a:rPr>
              <a:t>real</a:t>
            </a:r>
            <a:r>
              <a:rPr kumimoji="0" lang="en-GB" sz="2500" b="0" i="0" u="none" strike="noStrike" kern="0" cap="none" spc="0" normalizeH="0" baseline="0" noProof="0" dirty="0">
                <a:ln>
                  <a:noFill/>
                </a:ln>
                <a:solidFill>
                  <a:prstClr val="black"/>
                </a:solidFill>
                <a:effectLst/>
                <a:uLnTx/>
                <a:uFillTx/>
                <a:latin typeface="Calibri"/>
                <a:ea typeface="+mn-ea"/>
                <a:cs typeface="+mn-cs"/>
              </a:rPr>
              <a:t> treat. The local </a:t>
            </a:r>
            <a:r>
              <a:rPr kumimoji="0" lang="en-GB" sz="2500" b="0" i="0" u="none" strike="noStrike" kern="0" cap="none" spc="0" normalizeH="0" baseline="0" noProof="0" dirty="0">
                <a:ln>
                  <a:noFill/>
                </a:ln>
                <a:solidFill>
                  <a:srgbClr val="FF0000"/>
                </a:solidFill>
                <a:effectLst/>
                <a:uLnTx/>
                <a:uFillTx/>
                <a:latin typeface="Calibri"/>
                <a:ea typeface="+mn-ea"/>
                <a:cs typeface="+mn-cs"/>
              </a:rPr>
              <a:t>people</a:t>
            </a:r>
            <a:r>
              <a:rPr kumimoji="0" lang="en-GB" sz="2500" b="0" i="0" u="none" strike="noStrike" kern="0" cap="none" spc="0" normalizeH="0" baseline="0" noProof="0" dirty="0">
                <a:ln>
                  <a:noFill/>
                </a:ln>
                <a:solidFill>
                  <a:prstClr val="black"/>
                </a:solidFill>
                <a:effectLst/>
                <a:uLnTx/>
                <a:uFillTx/>
                <a:latin typeface="Calibri"/>
                <a:ea typeface="+mn-ea"/>
                <a:cs typeface="+mn-cs"/>
              </a:rPr>
              <a:t> are very friendly and enjoy trying out their English on the visitors. However, it would be a good idea to learn a few Icelandic phrases to show willing. </a:t>
            </a:r>
            <a:r>
              <a:rPr lang="en-GB" sz="2500" kern="0" dirty="0">
                <a:solidFill>
                  <a:srgbClr val="FF0000"/>
                </a:solidFill>
                <a:latin typeface="Calibri"/>
              </a:rPr>
              <a:t>i</a:t>
            </a:r>
            <a:r>
              <a:rPr kumimoji="0" lang="en-GB" sz="2500" b="0" i="0" u="none" strike="noStrike" kern="0" cap="none" spc="0" normalizeH="0" baseline="0" noProof="0" dirty="0" err="1">
                <a:ln>
                  <a:noFill/>
                </a:ln>
                <a:solidFill>
                  <a:srgbClr val="FF0000"/>
                </a:solidFill>
                <a:effectLst/>
                <a:uLnTx/>
                <a:uFillTx/>
                <a:latin typeface="Calibri"/>
                <a:ea typeface="+mn-ea"/>
                <a:cs typeface="+mn-cs"/>
              </a:rPr>
              <a:t>nappropriate</a:t>
            </a:r>
            <a:r>
              <a:rPr kumimoji="0" lang="en-GB" sz="2500" b="0" i="0" u="none" strike="noStrike" kern="0" cap="none" spc="0" normalizeH="0" baseline="0" noProof="0" dirty="0">
                <a:ln>
                  <a:noFill/>
                </a:ln>
                <a:solidFill>
                  <a:srgbClr val="FF0000"/>
                </a:solidFill>
                <a:effectLst/>
                <a:uLnTx/>
                <a:uFillTx/>
                <a:latin typeface="Calibri"/>
                <a:ea typeface="+mn-ea"/>
                <a:cs typeface="+mn-cs"/>
              </a:rPr>
              <a:t> colloquialisms and slang more associated with spoken language</a:t>
            </a:r>
          </a:p>
        </p:txBody>
      </p:sp>
    </p:spTree>
    <p:extLst>
      <p:ext uri="{BB962C8B-B14F-4D97-AF65-F5344CB8AC3E}">
        <p14:creationId xmlns:p14="http://schemas.microsoft.com/office/powerpoint/2010/main" val="14065903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286367"/>
            <a:ext cx="1195323" cy="119532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4" name="TextBox 3">
            <a:extLst>
              <a:ext uri="{FF2B5EF4-FFF2-40B4-BE49-F238E27FC236}">
                <a16:creationId xmlns:a16="http://schemas.microsoft.com/office/drawing/2014/main" id="{92E489FA-3882-4A27-8EC2-2C298E284FA7}"/>
              </a:ext>
            </a:extLst>
          </p:cNvPr>
          <p:cNvSpPr txBox="1"/>
          <p:nvPr/>
        </p:nvSpPr>
        <p:spPr>
          <a:xfrm>
            <a:off x="1355187" y="286367"/>
            <a:ext cx="9373772" cy="769441"/>
          </a:xfrm>
          <a:prstGeom prst="rect">
            <a:avLst/>
          </a:prstGeom>
          <a:noFill/>
        </p:spPr>
        <p:txBody>
          <a:bodyPr wrap="square" rtlCol="0">
            <a:spAutoFit/>
          </a:bodyPr>
          <a:lstStyle/>
          <a:p>
            <a:pPr algn="ctr"/>
            <a:r>
              <a:rPr lang="en-GB" sz="4400" dirty="0"/>
              <a:t>Phase 8 – Editing</a:t>
            </a:r>
          </a:p>
        </p:txBody>
      </p:sp>
      <p:sp>
        <p:nvSpPr>
          <p:cNvPr id="3" name="Rectangle 2">
            <a:extLst>
              <a:ext uri="{FF2B5EF4-FFF2-40B4-BE49-F238E27FC236}">
                <a16:creationId xmlns:a16="http://schemas.microsoft.com/office/drawing/2014/main" id="{80282EC6-5526-4C2B-A63F-155000E83BA7}"/>
              </a:ext>
            </a:extLst>
          </p:cNvPr>
          <p:cNvSpPr/>
          <p:nvPr/>
        </p:nvSpPr>
        <p:spPr>
          <a:xfrm>
            <a:off x="92695" y="6368955"/>
            <a:ext cx="2632837" cy="369332"/>
          </a:xfrm>
          <a:prstGeom prst="rect">
            <a:avLst/>
          </a:prstGeom>
        </p:spPr>
        <p:txBody>
          <a:bodyPr wrap="none">
            <a:spAutoFit/>
          </a:bodyPr>
          <a:lstStyle/>
          <a:p>
            <a:r>
              <a:rPr lang="en-GB" b="1" dirty="0"/>
              <a:t>For discussion with pupils</a:t>
            </a:r>
          </a:p>
        </p:txBody>
      </p:sp>
      <p:sp>
        <p:nvSpPr>
          <p:cNvPr id="6" name="TextBox 5">
            <a:extLst>
              <a:ext uri="{FF2B5EF4-FFF2-40B4-BE49-F238E27FC236}">
                <a16:creationId xmlns:a16="http://schemas.microsoft.com/office/drawing/2014/main" id="{1EA2EF44-487B-44BE-AE3F-DAF5AD741418}"/>
              </a:ext>
            </a:extLst>
          </p:cNvPr>
          <p:cNvSpPr txBox="1"/>
          <p:nvPr/>
        </p:nvSpPr>
        <p:spPr>
          <a:xfrm>
            <a:off x="4332210" y="1125511"/>
            <a:ext cx="3784209" cy="480131"/>
          </a:xfrm>
          <a:prstGeom prst="rect">
            <a:avLst/>
          </a:prstGeom>
          <a:noFill/>
        </p:spPr>
        <p:txBody>
          <a:bodyPr wrap="square" rtlCol="0">
            <a:spAutoFit/>
          </a:bodyPr>
          <a:lstStyle/>
          <a:p>
            <a:pPr lvl="0" algn="ctr">
              <a:lnSpc>
                <a:spcPct val="90000"/>
              </a:lnSpc>
              <a:spcBef>
                <a:spcPts val="1000"/>
              </a:spcBef>
            </a:pPr>
            <a:r>
              <a:rPr lang="en-GB" sz="2800" dirty="0">
                <a:solidFill>
                  <a:prstClr val="black"/>
                </a:solidFill>
              </a:rPr>
              <a:t>Secretarial editing</a:t>
            </a:r>
          </a:p>
        </p:txBody>
      </p:sp>
      <p:sp>
        <p:nvSpPr>
          <p:cNvPr id="9" name="Rounded Rectangle 9">
            <a:extLst>
              <a:ext uri="{FF2B5EF4-FFF2-40B4-BE49-F238E27FC236}">
                <a16:creationId xmlns:a16="http://schemas.microsoft.com/office/drawing/2014/main" id="{702E42E5-FE10-4C68-A09B-553BFA6ACADB}"/>
              </a:ext>
            </a:extLst>
          </p:cNvPr>
          <p:cNvSpPr/>
          <p:nvPr/>
        </p:nvSpPr>
        <p:spPr>
          <a:xfrm>
            <a:off x="829994" y="1675345"/>
            <a:ext cx="10578904" cy="4693610"/>
          </a:xfrm>
          <a:prstGeom prst="roundRect">
            <a:avLst/>
          </a:prstGeom>
          <a:solidFill>
            <a:srgbClr val="F79646">
              <a:lumMod val="60000"/>
              <a:lumOff val="40000"/>
            </a:srgbClr>
          </a:solidFill>
          <a:ln w="25400" cap="flat" cmpd="sng" algn="ctr">
            <a:solidFill>
              <a:sysClr val="windowText" lastClr="000000"/>
            </a:solidFill>
            <a:prstDash val="solid"/>
          </a:ln>
          <a:effectLst/>
        </p:spPr>
        <p:txBody>
          <a:bodyPr rtlCol="0" anchor="ctr"/>
          <a:lstStyle/>
          <a:p>
            <a:r>
              <a:rPr lang="en-GB" sz="2600" dirty="0"/>
              <a:t>This includes anything that is not related to the composition of the text or the effect on the audience. Check the following, one at a time. Remember to look for what is actually on the page.</a:t>
            </a:r>
          </a:p>
          <a:p>
            <a:r>
              <a:rPr lang="en-GB" sz="2600" b="1" dirty="0"/>
              <a:t>Handy hint: </a:t>
            </a:r>
            <a:r>
              <a:rPr lang="en-GB" sz="2600" dirty="0"/>
              <a:t>with these kinds of errors, it can help to read backwards so that you don’t get caught up with the content of the writing.</a:t>
            </a:r>
          </a:p>
          <a:p>
            <a:pPr marL="342900" indent="-342900">
              <a:buFont typeface="Arial" panose="020B0604020202020204" pitchFamily="34" charset="0"/>
              <a:buChar char="•"/>
            </a:pPr>
            <a:r>
              <a:rPr lang="en-GB" sz="2600" dirty="0"/>
              <a:t>handwriting</a:t>
            </a:r>
          </a:p>
          <a:p>
            <a:pPr marL="342900" indent="-342900">
              <a:buFont typeface="Arial" panose="020B0604020202020204" pitchFamily="34" charset="0"/>
              <a:buChar char="•"/>
            </a:pPr>
            <a:r>
              <a:rPr lang="en-GB" sz="2600" dirty="0"/>
              <a:t>punctuation</a:t>
            </a:r>
          </a:p>
          <a:p>
            <a:pPr marL="342900" indent="-342900">
              <a:buFont typeface="Arial" panose="020B0604020202020204" pitchFamily="34" charset="0"/>
              <a:buChar char="•"/>
            </a:pPr>
            <a:r>
              <a:rPr lang="en-GB" sz="2600" dirty="0"/>
              <a:t>spelling</a:t>
            </a:r>
          </a:p>
          <a:p>
            <a:pPr marL="342900" indent="-342900">
              <a:buFont typeface="Arial" panose="020B0604020202020204" pitchFamily="34" charset="0"/>
              <a:buChar char="•"/>
            </a:pPr>
            <a:r>
              <a:rPr lang="en-GB" sz="2600" dirty="0"/>
              <a:t>grammatically correct English</a:t>
            </a:r>
          </a:p>
          <a:p>
            <a:pPr marL="342900" indent="-342900">
              <a:buFont typeface="Arial" panose="020B0604020202020204" pitchFamily="34" charset="0"/>
              <a:buChar char="•"/>
            </a:pPr>
            <a:r>
              <a:rPr lang="en-GB" sz="2600" dirty="0"/>
              <a:t>format and presentation</a:t>
            </a:r>
            <a:endParaRPr lang="en-GB" sz="2600" b="1" dirty="0"/>
          </a:p>
        </p:txBody>
      </p:sp>
    </p:spTree>
    <p:extLst>
      <p:ext uri="{BB962C8B-B14F-4D97-AF65-F5344CB8AC3E}">
        <p14:creationId xmlns:p14="http://schemas.microsoft.com/office/powerpoint/2010/main" val="1018228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286367"/>
            <a:ext cx="1195323" cy="119532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4" name="TextBox 3">
            <a:extLst>
              <a:ext uri="{FF2B5EF4-FFF2-40B4-BE49-F238E27FC236}">
                <a16:creationId xmlns:a16="http://schemas.microsoft.com/office/drawing/2014/main" id="{92E489FA-3882-4A27-8EC2-2C298E284FA7}"/>
              </a:ext>
            </a:extLst>
          </p:cNvPr>
          <p:cNvSpPr txBox="1"/>
          <p:nvPr/>
        </p:nvSpPr>
        <p:spPr>
          <a:xfrm>
            <a:off x="1355187" y="286367"/>
            <a:ext cx="9373772" cy="769441"/>
          </a:xfrm>
          <a:prstGeom prst="rect">
            <a:avLst/>
          </a:prstGeom>
          <a:noFill/>
        </p:spPr>
        <p:txBody>
          <a:bodyPr wrap="square" rtlCol="0">
            <a:spAutoFit/>
          </a:bodyPr>
          <a:lstStyle/>
          <a:p>
            <a:pPr algn="ctr"/>
            <a:r>
              <a:rPr lang="en-GB" sz="4400" dirty="0"/>
              <a:t>Phase 8 – Editing</a:t>
            </a:r>
          </a:p>
        </p:txBody>
      </p:sp>
      <p:sp>
        <p:nvSpPr>
          <p:cNvPr id="3" name="Rectangle 2">
            <a:extLst>
              <a:ext uri="{FF2B5EF4-FFF2-40B4-BE49-F238E27FC236}">
                <a16:creationId xmlns:a16="http://schemas.microsoft.com/office/drawing/2014/main" id="{80282EC6-5526-4C2B-A63F-155000E83BA7}"/>
              </a:ext>
            </a:extLst>
          </p:cNvPr>
          <p:cNvSpPr/>
          <p:nvPr/>
        </p:nvSpPr>
        <p:spPr>
          <a:xfrm>
            <a:off x="92695" y="6368955"/>
            <a:ext cx="1908343" cy="369332"/>
          </a:xfrm>
          <a:prstGeom prst="rect">
            <a:avLst/>
          </a:prstGeom>
        </p:spPr>
        <p:txBody>
          <a:bodyPr wrap="none">
            <a:spAutoFit/>
          </a:bodyPr>
          <a:lstStyle/>
          <a:p>
            <a:r>
              <a:rPr lang="en-GB" b="1" dirty="0"/>
              <a:t>Suggested activity</a:t>
            </a:r>
          </a:p>
        </p:txBody>
      </p:sp>
      <p:sp>
        <p:nvSpPr>
          <p:cNvPr id="6" name="TextBox 5">
            <a:extLst>
              <a:ext uri="{FF2B5EF4-FFF2-40B4-BE49-F238E27FC236}">
                <a16:creationId xmlns:a16="http://schemas.microsoft.com/office/drawing/2014/main" id="{1EA2EF44-487B-44BE-AE3F-DAF5AD741418}"/>
              </a:ext>
            </a:extLst>
          </p:cNvPr>
          <p:cNvSpPr txBox="1"/>
          <p:nvPr/>
        </p:nvSpPr>
        <p:spPr>
          <a:xfrm>
            <a:off x="2883877" y="983605"/>
            <a:ext cx="6471138" cy="996170"/>
          </a:xfrm>
          <a:prstGeom prst="rect">
            <a:avLst/>
          </a:prstGeom>
          <a:noFill/>
        </p:spPr>
        <p:txBody>
          <a:bodyPr wrap="square" rtlCol="0">
            <a:spAutoFit/>
          </a:bodyPr>
          <a:lstStyle/>
          <a:p>
            <a:pPr algn="ctr">
              <a:lnSpc>
                <a:spcPct val="90000"/>
              </a:lnSpc>
              <a:spcBef>
                <a:spcPts val="1000"/>
              </a:spcBef>
            </a:pPr>
            <a:r>
              <a:rPr lang="en-GB" sz="2800" dirty="0"/>
              <a:t>Editing language and composition choices</a:t>
            </a:r>
          </a:p>
          <a:p>
            <a:pPr lvl="0" algn="ctr">
              <a:lnSpc>
                <a:spcPct val="90000"/>
              </a:lnSpc>
              <a:spcBef>
                <a:spcPts val="1000"/>
              </a:spcBef>
            </a:pPr>
            <a:endParaRPr lang="en-GB" sz="2800" dirty="0">
              <a:solidFill>
                <a:prstClr val="black"/>
              </a:solidFill>
            </a:endParaRPr>
          </a:p>
        </p:txBody>
      </p:sp>
      <p:sp>
        <p:nvSpPr>
          <p:cNvPr id="9" name="Rounded Rectangle 9">
            <a:extLst>
              <a:ext uri="{FF2B5EF4-FFF2-40B4-BE49-F238E27FC236}">
                <a16:creationId xmlns:a16="http://schemas.microsoft.com/office/drawing/2014/main" id="{702E42E5-FE10-4C68-A09B-553BFA6ACADB}"/>
              </a:ext>
            </a:extLst>
          </p:cNvPr>
          <p:cNvSpPr/>
          <p:nvPr/>
        </p:nvSpPr>
        <p:spPr>
          <a:xfrm>
            <a:off x="829994" y="1675345"/>
            <a:ext cx="10578904" cy="1602427"/>
          </a:xfrm>
          <a:prstGeom prst="roundRect">
            <a:avLst/>
          </a:prstGeom>
          <a:solidFill>
            <a:srgbClr val="F79646">
              <a:lumMod val="60000"/>
              <a:lumOff val="40000"/>
            </a:srgbClr>
          </a:solidFill>
          <a:ln w="25400" cap="flat" cmpd="sng" algn="ctr">
            <a:solidFill>
              <a:sysClr val="windowText" lastClr="000000"/>
            </a:solidFill>
            <a:prstDash val="solid"/>
          </a:ln>
          <a:effectLst/>
        </p:spPr>
        <p:txBody>
          <a:bodyPr rtlCol="0" anchor="ctr"/>
          <a:lstStyle/>
          <a:p>
            <a:r>
              <a:rPr lang="en-GB" sz="2500" dirty="0"/>
              <a:t>When you write a text, you must always consider the effect you want to have on the audience or reader. Language and composition choices should be carefully thought through, but it can sometimes be difficult to do this when you are writing your first draft. </a:t>
            </a:r>
          </a:p>
        </p:txBody>
      </p:sp>
      <p:sp>
        <p:nvSpPr>
          <p:cNvPr id="10" name="Rounded Rectangle 8">
            <a:extLst>
              <a:ext uri="{FF2B5EF4-FFF2-40B4-BE49-F238E27FC236}">
                <a16:creationId xmlns:a16="http://schemas.microsoft.com/office/drawing/2014/main" id="{2BA16056-ED38-4454-822A-2FE78E961962}"/>
              </a:ext>
            </a:extLst>
          </p:cNvPr>
          <p:cNvSpPr/>
          <p:nvPr/>
        </p:nvSpPr>
        <p:spPr>
          <a:xfrm>
            <a:off x="829994" y="3347475"/>
            <a:ext cx="10578904" cy="3021480"/>
          </a:xfrm>
          <a:prstGeom prst="roundRect">
            <a:avLst/>
          </a:prstGeom>
          <a:solidFill>
            <a:srgbClr val="92D05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GB" sz="2500" b="1" kern="0" dirty="0">
              <a:solidFill>
                <a:prstClr val="black"/>
              </a:solidFill>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i="0" u="none" strike="noStrike" kern="0" cap="none" spc="0" normalizeH="0" baseline="0" noProof="0" dirty="0">
                <a:ln>
                  <a:noFill/>
                </a:ln>
                <a:solidFill>
                  <a:prstClr val="black"/>
                </a:solidFill>
                <a:effectLst/>
                <a:uLnTx/>
                <a:uFillTx/>
                <a:latin typeface="Calibri"/>
                <a:ea typeface="+mn-ea"/>
                <a:cs typeface="+mn-cs"/>
              </a:rPr>
              <a:t>Where could the language choices in this passage be improved? </a:t>
            </a:r>
          </a:p>
          <a:p>
            <a:pPr marL="0" marR="0" lvl="0" indent="0" algn="ctr" defTabSz="914400" eaLnBrk="1" fontAlgn="auto" latinLnBrk="0" hangingPunct="1">
              <a:lnSpc>
                <a:spcPct val="100000"/>
              </a:lnSpc>
              <a:spcBef>
                <a:spcPts val="0"/>
              </a:spcBef>
              <a:spcAft>
                <a:spcPts val="0"/>
              </a:spcAft>
              <a:buClrTx/>
              <a:buSzTx/>
              <a:buFontTx/>
              <a:buNone/>
              <a:tabLst/>
              <a:defRPr/>
            </a:pPr>
            <a:r>
              <a:rPr lang="en-GB" sz="2500" kern="0" dirty="0">
                <a:solidFill>
                  <a:prstClr val="black"/>
                </a:solidFill>
                <a:latin typeface="Calibri"/>
              </a:rPr>
              <a:t>Is there a more convincing alternative? How could it be more emotive and persuasive?</a:t>
            </a:r>
          </a:p>
          <a:p>
            <a:pPr marL="0" marR="0" lvl="0" indent="0" algn="ctr" defTabSz="914400" eaLnBrk="1" fontAlgn="auto" latinLnBrk="0" hangingPunct="1">
              <a:lnSpc>
                <a:spcPct val="100000"/>
              </a:lnSpc>
              <a:spcBef>
                <a:spcPts val="0"/>
              </a:spcBef>
              <a:spcAft>
                <a:spcPts val="0"/>
              </a:spcAft>
              <a:buClrTx/>
              <a:buSzTx/>
              <a:buFontTx/>
              <a:buNone/>
              <a:tabLst/>
              <a:defRPr/>
            </a:pPr>
            <a:endParaRPr lang="en-GB" sz="2500" kern="0" dirty="0">
              <a:solidFill>
                <a:prstClr val="black"/>
              </a:solidFill>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GB" sz="2500" i="1" kern="0" dirty="0">
                <a:solidFill>
                  <a:prstClr val="black"/>
                </a:solidFill>
                <a:latin typeface="Calibri"/>
              </a:rPr>
              <a:t>When you visit ‘Adrenalin’ you will have a good time on the great rides. Why not try the ‘</a:t>
            </a:r>
            <a:r>
              <a:rPr lang="en-GB" sz="2500" i="1" kern="0" dirty="0" err="1">
                <a:solidFill>
                  <a:prstClr val="black"/>
                </a:solidFill>
                <a:latin typeface="Calibri"/>
              </a:rPr>
              <a:t>Zoob</a:t>
            </a:r>
            <a:r>
              <a:rPr lang="en-GB" sz="2500" i="1" kern="0" dirty="0">
                <a:solidFill>
                  <a:prstClr val="black"/>
                </a:solidFill>
                <a:latin typeface="Calibri"/>
              </a:rPr>
              <a:t> Spinner? This will make you really dizzy but you will still want another go!</a:t>
            </a:r>
          </a:p>
          <a:p>
            <a:pPr marL="0" marR="0" lvl="0" indent="0" algn="ctr" defTabSz="914400" eaLnBrk="1" fontAlgn="auto" latinLnBrk="0" hangingPunct="1">
              <a:lnSpc>
                <a:spcPct val="100000"/>
              </a:lnSpc>
              <a:spcBef>
                <a:spcPts val="0"/>
              </a:spcBef>
              <a:spcAft>
                <a:spcPts val="0"/>
              </a:spcAft>
              <a:buClrTx/>
              <a:buSzTx/>
              <a:buFontTx/>
              <a:buNone/>
              <a:tabLst/>
              <a:defRPr/>
            </a:pPr>
            <a:endParaRPr lang="en-GB" sz="2400" kern="0" dirty="0">
              <a:solidFill>
                <a:prstClr val="black"/>
              </a:solidFill>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500"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2295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286367"/>
            <a:ext cx="1195323" cy="119532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4" name="TextBox 3">
            <a:extLst>
              <a:ext uri="{FF2B5EF4-FFF2-40B4-BE49-F238E27FC236}">
                <a16:creationId xmlns:a16="http://schemas.microsoft.com/office/drawing/2014/main" id="{92E489FA-3882-4A27-8EC2-2C298E284FA7}"/>
              </a:ext>
            </a:extLst>
          </p:cNvPr>
          <p:cNvSpPr txBox="1"/>
          <p:nvPr/>
        </p:nvSpPr>
        <p:spPr>
          <a:xfrm>
            <a:off x="1355187" y="286367"/>
            <a:ext cx="9373772" cy="769441"/>
          </a:xfrm>
          <a:prstGeom prst="rect">
            <a:avLst/>
          </a:prstGeom>
          <a:noFill/>
        </p:spPr>
        <p:txBody>
          <a:bodyPr wrap="square" rtlCol="0">
            <a:spAutoFit/>
          </a:bodyPr>
          <a:lstStyle/>
          <a:p>
            <a:pPr algn="ctr"/>
            <a:r>
              <a:rPr lang="en-GB" sz="4400" dirty="0"/>
              <a:t>Phase 8 – Editing</a:t>
            </a:r>
          </a:p>
        </p:txBody>
      </p:sp>
      <p:sp>
        <p:nvSpPr>
          <p:cNvPr id="3" name="Rectangle 2">
            <a:extLst>
              <a:ext uri="{FF2B5EF4-FFF2-40B4-BE49-F238E27FC236}">
                <a16:creationId xmlns:a16="http://schemas.microsoft.com/office/drawing/2014/main" id="{80282EC6-5526-4C2B-A63F-155000E83BA7}"/>
              </a:ext>
            </a:extLst>
          </p:cNvPr>
          <p:cNvSpPr/>
          <p:nvPr/>
        </p:nvSpPr>
        <p:spPr>
          <a:xfrm>
            <a:off x="92695" y="6488668"/>
            <a:ext cx="1908343" cy="369332"/>
          </a:xfrm>
          <a:prstGeom prst="rect">
            <a:avLst/>
          </a:prstGeom>
        </p:spPr>
        <p:txBody>
          <a:bodyPr wrap="none">
            <a:spAutoFit/>
          </a:bodyPr>
          <a:lstStyle/>
          <a:p>
            <a:r>
              <a:rPr lang="en-GB" b="1" dirty="0"/>
              <a:t>Suggested activity</a:t>
            </a:r>
          </a:p>
        </p:txBody>
      </p:sp>
      <p:sp>
        <p:nvSpPr>
          <p:cNvPr id="6" name="TextBox 5">
            <a:extLst>
              <a:ext uri="{FF2B5EF4-FFF2-40B4-BE49-F238E27FC236}">
                <a16:creationId xmlns:a16="http://schemas.microsoft.com/office/drawing/2014/main" id="{1EA2EF44-487B-44BE-AE3F-DAF5AD741418}"/>
              </a:ext>
            </a:extLst>
          </p:cNvPr>
          <p:cNvSpPr txBox="1"/>
          <p:nvPr/>
        </p:nvSpPr>
        <p:spPr>
          <a:xfrm>
            <a:off x="2883877" y="983605"/>
            <a:ext cx="6471138" cy="996170"/>
          </a:xfrm>
          <a:prstGeom prst="rect">
            <a:avLst/>
          </a:prstGeom>
          <a:noFill/>
        </p:spPr>
        <p:txBody>
          <a:bodyPr wrap="square" rtlCol="0">
            <a:spAutoFit/>
          </a:bodyPr>
          <a:lstStyle/>
          <a:p>
            <a:pPr algn="ctr">
              <a:lnSpc>
                <a:spcPct val="90000"/>
              </a:lnSpc>
              <a:spcBef>
                <a:spcPts val="1000"/>
              </a:spcBef>
            </a:pPr>
            <a:r>
              <a:rPr lang="en-GB" sz="2800" dirty="0"/>
              <a:t>Editing language and composition choices</a:t>
            </a:r>
          </a:p>
          <a:p>
            <a:pPr lvl="0" algn="ctr">
              <a:lnSpc>
                <a:spcPct val="90000"/>
              </a:lnSpc>
              <a:spcBef>
                <a:spcPts val="1000"/>
              </a:spcBef>
            </a:pPr>
            <a:endParaRPr lang="en-GB" sz="2800" dirty="0">
              <a:solidFill>
                <a:prstClr val="black"/>
              </a:solidFill>
            </a:endParaRPr>
          </a:p>
        </p:txBody>
      </p:sp>
      <p:sp>
        <p:nvSpPr>
          <p:cNvPr id="10" name="Rounded Rectangle 8">
            <a:extLst>
              <a:ext uri="{FF2B5EF4-FFF2-40B4-BE49-F238E27FC236}">
                <a16:creationId xmlns:a16="http://schemas.microsoft.com/office/drawing/2014/main" id="{2BA16056-ED38-4454-822A-2FE78E961962}"/>
              </a:ext>
            </a:extLst>
          </p:cNvPr>
          <p:cNvSpPr/>
          <p:nvPr/>
        </p:nvSpPr>
        <p:spPr>
          <a:xfrm>
            <a:off x="829993" y="1605642"/>
            <a:ext cx="11033329" cy="4978038"/>
          </a:xfrm>
          <a:prstGeom prst="roundRect">
            <a:avLst/>
          </a:prstGeom>
          <a:solidFill>
            <a:srgbClr val="92D05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GB" sz="2500" b="1" kern="0" dirty="0">
              <a:solidFill>
                <a:prstClr val="black"/>
              </a:solidFill>
              <a:latin typeface="Calibri"/>
            </a:endParaRPr>
          </a:p>
          <a:p>
            <a:r>
              <a:rPr lang="en-GB" sz="2400" dirty="0"/>
              <a:t>Now spend some time identifying the key language in your writing which describes the place and aims to persuade your reader to visit.</a:t>
            </a:r>
          </a:p>
          <a:p>
            <a:endParaRPr lang="en-GB" sz="2400" b="1" dirty="0"/>
          </a:p>
          <a:p>
            <a:r>
              <a:rPr lang="en-GB" sz="2400" b="1" dirty="0"/>
              <a:t>Also consider and make improvements for each of the following:</a:t>
            </a:r>
          </a:p>
          <a:p>
            <a:pPr marL="342900" indent="-342900">
              <a:buFont typeface="Arial" panose="020B0604020202020204" pitchFamily="34" charset="0"/>
              <a:buChar char="•"/>
            </a:pPr>
            <a:r>
              <a:rPr lang="en-GB" sz="2400" dirty="0"/>
              <a:t>sentence openers – is there a range of fronted adverbials and conjunctions?</a:t>
            </a:r>
          </a:p>
          <a:p>
            <a:pPr marL="342900" indent="-342900">
              <a:buFont typeface="Arial" panose="020B0604020202020204" pitchFamily="34" charset="0"/>
              <a:buChar char="•"/>
            </a:pPr>
            <a:r>
              <a:rPr lang="en-GB" sz="2400" dirty="0"/>
              <a:t>sentence lengths – are they varied with short sentences for impact and multi-clause sentences to add detail and clarity?</a:t>
            </a:r>
          </a:p>
          <a:p>
            <a:pPr marL="342900" indent="-342900">
              <a:buFont typeface="Arial" panose="020B0604020202020204" pitchFamily="34" charset="0"/>
              <a:buChar char="•"/>
            </a:pPr>
            <a:r>
              <a:rPr lang="en-GB" sz="2400" dirty="0"/>
              <a:t>vocabulary – are expanded noun phrases and figurative language used to describe?</a:t>
            </a:r>
          </a:p>
          <a:p>
            <a:pPr marL="342900" indent="-342900">
              <a:buFont typeface="Arial" panose="020B0604020202020204" pitchFamily="34" charset="0"/>
              <a:buChar char="•"/>
            </a:pPr>
            <a:r>
              <a:rPr lang="en-GB" sz="2400" dirty="0"/>
              <a:t>persuasive devices – have you used alliteration, superlatives and rhetorical questions?</a:t>
            </a:r>
          </a:p>
          <a:p>
            <a:pPr marL="342900" indent="-342900">
              <a:buFont typeface="Arial" panose="020B0604020202020204" pitchFamily="34" charset="0"/>
              <a:buChar char="•"/>
            </a:pPr>
            <a:r>
              <a:rPr lang="en-GB" sz="2400" dirty="0"/>
              <a:t>verb forms – is there a variety? How have you used them to reflect the chosen level of formality?</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500"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11789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286367"/>
            <a:ext cx="1195323" cy="119532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2" name="Content Placeholder 1">
            <a:extLst>
              <a:ext uri="{FF2B5EF4-FFF2-40B4-BE49-F238E27FC236}">
                <a16:creationId xmlns:a16="http://schemas.microsoft.com/office/drawing/2014/main" id="{B9E05B99-7554-4566-8BBE-F21A6F2F0BEB}"/>
              </a:ext>
            </a:extLst>
          </p:cNvPr>
          <p:cNvSpPr>
            <a:spLocks noGrp="1"/>
          </p:cNvSpPr>
          <p:nvPr>
            <p:ph idx="1"/>
          </p:nvPr>
        </p:nvSpPr>
        <p:spPr>
          <a:xfrm>
            <a:off x="761218" y="1687069"/>
            <a:ext cx="10746154" cy="5139610"/>
          </a:xfrm>
        </p:spPr>
        <p:txBody>
          <a:bodyPr>
            <a:normAutofit/>
          </a:bodyPr>
          <a:lstStyle/>
          <a:p>
            <a:r>
              <a:rPr lang="en-GB" dirty="0"/>
              <a:t>Quality evaluation should give pupils an opportunity to comment on how effective their work was in fulfilling the original brief. Where possible, the best evaluation process includes comment from the intended audience. Organise for the target audience (for example, the Headteacher or a group of Year 7 pupils) to read the leaflets and evaluate them.</a:t>
            </a:r>
          </a:p>
          <a:p>
            <a:r>
              <a:rPr lang="en-GB" dirty="0"/>
              <a:t>Pupils can, of course, comment on the writing skills and literary strategies that they have included in their work, but this should not be a substitute for identifying whether their writing had the desired effect on the audience. </a:t>
            </a:r>
          </a:p>
          <a:p>
            <a:r>
              <a:rPr lang="en-GB" dirty="0"/>
              <a:t>A ‘toolkit’ of conventions gathered from all the model texts provides a useful prompt for pupils to evaluate the success of their own writing. </a:t>
            </a:r>
          </a:p>
        </p:txBody>
      </p:sp>
      <p:sp>
        <p:nvSpPr>
          <p:cNvPr id="4" name="TextBox 3">
            <a:extLst>
              <a:ext uri="{FF2B5EF4-FFF2-40B4-BE49-F238E27FC236}">
                <a16:creationId xmlns:a16="http://schemas.microsoft.com/office/drawing/2014/main" id="{92E489FA-3882-4A27-8EC2-2C298E284FA7}"/>
              </a:ext>
            </a:extLst>
          </p:cNvPr>
          <p:cNvSpPr txBox="1"/>
          <p:nvPr/>
        </p:nvSpPr>
        <p:spPr>
          <a:xfrm>
            <a:off x="1409114" y="499307"/>
            <a:ext cx="9373772" cy="769441"/>
          </a:xfrm>
          <a:prstGeom prst="rect">
            <a:avLst/>
          </a:prstGeom>
          <a:noFill/>
        </p:spPr>
        <p:txBody>
          <a:bodyPr wrap="square" rtlCol="0">
            <a:spAutoFit/>
          </a:bodyPr>
          <a:lstStyle/>
          <a:p>
            <a:pPr algn="ctr"/>
            <a:r>
              <a:rPr lang="en-GB" sz="4400" dirty="0"/>
              <a:t>Phase 9 – Evaluation</a:t>
            </a:r>
          </a:p>
        </p:txBody>
      </p:sp>
    </p:spTree>
    <p:extLst>
      <p:ext uri="{BB962C8B-B14F-4D97-AF65-F5344CB8AC3E}">
        <p14:creationId xmlns:p14="http://schemas.microsoft.com/office/powerpoint/2010/main" val="1851424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286367"/>
            <a:ext cx="1195323" cy="119532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2" name="TextBox 1">
            <a:extLst>
              <a:ext uri="{FF2B5EF4-FFF2-40B4-BE49-F238E27FC236}">
                <a16:creationId xmlns:a16="http://schemas.microsoft.com/office/drawing/2014/main" id="{11EC8DE1-3B61-4FD9-B039-9202F61D438B}"/>
              </a:ext>
            </a:extLst>
          </p:cNvPr>
          <p:cNvSpPr txBox="1"/>
          <p:nvPr/>
        </p:nvSpPr>
        <p:spPr>
          <a:xfrm>
            <a:off x="568319" y="1605642"/>
            <a:ext cx="11356886" cy="2785378"/>
          </a:xfrm>
          <a:prstGeom prst="rect">
            <a:avLst/>
          </a:prstGeom>
          <a:noFill/>
        </p:spPr>
        <p:txBody>
          <a:bodyPr wrap="square" rtlCol="0">
            <a:spAutoFit/>
          </a:bodyPr>
          <a:lstStyle/>
          <a:p>
            <a:pPr marL="285750" lvl="0" indent="-285750">
              <a:buFont typeface="Arial" panose="020B0604020202020204" pitchFamily="34" charset="0"/>
              <a:buChar char="•"/>
            </a:pPr>
            <a:r>
              <a:rPr lang="en-GB" sz="2500" dirty="0">
                <a:solidFill>
                  <a:prstClr val="black"/>
                </a:solidFill>
              </a:rPr>
              <a:t>Work through each section of the skeleton plan, identifying which activities you intend to complete for each phase of the writing process. Consider the needs and strengths of your class.</a:t>
            </a:r>
          </a:p>
          <a:p>
            <a:pPr marL="285750" lvl="0" indent="-285750">
              <a:buFont typeface="Arial" panose="020B0604020202020204" pitchFamily="34" charset="0"/>
              <a:buChar char="•"/>
            </a:pPr>
            <a:r>
              <a:rPr lang="en-GB" sz="2500" dirty="0">
                <a:solidFill>
                  <a:prstClr val="black"/>
                </a:solidFill>
              </a:rPr>
              <a:t>The following slides give teaching ideas for each phase. </a:t>
            </a:r>
          </a:p>
          <a:p>
            <a:pPr marL="285750" lvl="0" indent="-285750">
              <a:buFont typeface="Arial" panose="020B0604020202020204" pitchFamily="34" charset="0"/>
              <a:buChar char="•"/>
            </a:pPr>
            <a:r>
              <a:rPr lang="en-GB" sz="2500" dirty="0">
                <a:solidFill>
                  <a:prstClr val="black"/>
                </a:solidFill>
              </a:rPr>
              <a:t>Maintain flexibility in your plan. It is crucial that pupils have sufficient time to complete each phase and really internalise what they are going to write about before they start recording. </a:t>
            </a:r>
          </a:p>
        </p:txBody>
      </p:sp>
      <p:sp>
        <p:nvSpPr>
          <p:cNvPr id="4" name="TextBox 3">
            <a:extLst>
              <a:ext uri="{FF2B5EF4-FFF2-40B4-BE49-F238E27FC236}">
                <a16:creationId xmlns:a16="http://schemas.microsoft.com/office/drawing/2014/main" id="{4C7B7130-35D3-49DD-9D57-19D9E12FC3C0}"/>
              </a:ext>
            </a:extLst>
          </p:cNvPr>
          <p:cNvSpPr txBox="1"/>
          <p:nvPr/>
        </p:nvSpPr>
        <p:spPr>
          <a:xfrm>
            <a:off x="3490917" y="499307"/>
            <a:ext cx="5387926" cy="984885"/>
          </a:xfrm>
          <a:prstGeom prst="rect">
            <a:avLst/>
          </a:prstGeom>
          <a:noFill/>
        </p:spPr>
        <p:txBody>
          <a:bodyPr wrap="square" rtlCol="0">
            <a:spAutoFit/>
          </a:bodyPr>
          <a:lstStyle/>
          <a:p>
            <a:pPr algn="ctr"/>
            <a:r>
              <a:rPr lang="en-GB" sz="4400" dirty="0">
                <a:solidFill>
                  <a:prstClr val="black"/>
                </a:solidFill>
                <a:ea typeface="+mj-ea"/>
                <a:cs typeface="+mj-cs"/>
              </a:rPr>
              <a:t>Skeleton plan </a:t>
            </a:r>
            <a:br>
              <a:rPr lang="en-GB" sz="4400" dirty="0">
                <a:solidFill>
                  <a:prstClr val="black"/>
                </a:solidFill>
                <a:ea typeface="+mj-ea"/>
                <a:cs typeface="+mj-cs"/>
              </a:rPr>
            </a:br>
            <a:r>
              <a:rPr lang="en-GB" sz="1400" dirty="0">
                <a:solidFill>
                  <a:prstClr val="black"/>
                </a:solidFill>
                <a:ea typeface="+mj-ea"/>
                <a:cs typeface="+mj-cs"/>
              </a:rPr>
              <a:t>(see Model Writing units –’Iceland Travel Brochure’ on Primary Wise)</a:t>
            </a:r>
            <a:endParaRPr lang="en-GB" sz="4400" dirty="0"/>
          </a:p>
        </p:txBody>
      </p:sp>
      <p:pic>
        <p:nvPicPr>
          <p:cNvPr id="3" name="Picture 2">
            <a:extLst>
              <a:ext uri="{FF2B5EF4-FFF2-40B4-BE49-F238E27FC236}">
                <a16:creationId xmlns:a16="http://schemas.microsoft.com/office/drawing/2014/main" id="{0BD20E04-B52B-4360-B815-8991EAEA589F}"/>
              </a:ext>
            </a:extLst>
          </p:cNvPr>
          <p:cNvPicPr>
            <a:picLocks noChangeAspect="1"/>
          </p:cNvPicPr>
          <p:nvPr/>
        </p:nvPicPr>
        <p:blipFill>
          <a:blip r:embed="rId4"/>
          <a:stretch>
            <a:fillRect/>
          </a:stretch>
        </p:blipFill>
        <p:spPr>
          <a:xfrm>
            <a:off x="1588279" y="4391020"/>
            <a:ext cx="5066215" cy="2292295"/>
          </a:xfrm>
          <a:prstGeom prst="rect">
            <a:avLst/>
          </a:prstGeom>
        </p:spPr>
      </p:pic>
      <p:pic>
        <p:nvPicPr>
          <p:cNvPr id="7" name="Picture 6" descr="Screen Clipping">
            <a:extLst>
              <a:ext uri="{FF2B5EF4-FFF2-40B4-BE49-F238E27FC236}">
                <a16:creationId xmlns:a16="http://schemas.microsoft.com/office/drawing/2014/main" id="{7A3372EC-A685-4AC7-819A-C22E62B51759}"/>
              </a:ext>
            </a:extLst>
          </p:cNvPr>
          <p:cNvPicPr>
            <a:picLocks noChangeAspect="1"/>
          </p:cNvPicPr>
          <p:nvPr/>
        </p:nvPicPr>
        <p:blipFill>
          <a:blip r:embed="rId5"/>
          <a:stretch>
            <a:fillRect/>
          </a:stretch>
        </p:blipFill>
        <p:spPr>
          <a:xfrm>
            <a:off x="7291811" y="4055528"/>
            <a:ext cx="3877937" cy="2650389"/>
          </a:xfrm>
          <a:prstGeom prst="rect">
            <a:avLst/>
          </a:prstGeom>
          <a:ln>
            <a:solidFill>
              <a:schemeClr val="tx1"/>
            </a:solidFill>
          </a:ln>
        </p:spPr>
      </p:pic>
    </p:spTree>
    <p:extLst>
      <p:ext uri="{BB962C8B-B14F-4D97-AF65-F5344CB8AC3E}">
        <p14:creationId xmlns:p14="http://schemas.microsoft.com/office/powerpoint/2010/main" val="22068768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286367"/>
            <a:ext cx="1195323" cy="119532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4" name="TextBox 3">
            <a:extLst>
              <a:ext uri="{FF2B5EF4-FFF2-40B4-BE49-F238E27FC236}">
                <a16:creationId xmlns:a16="http://schemas.microsoft.com/office/drawing/2014/main" id="{92E489FA-3882-4A27-8EC2-2C298E284FA7}"/>
              </a:ext>
            </a:extLst>
          </p:cNvPr>
          <p:cNvSpPr txBox="1"/>
          <p:nvPr/>
        </p:nvSpPr>
        <p:spPr>
          <a:xfrm>
            <a:off x="1294228" y="33475"/>
            <a:ext cx="9373772" cy="646331"/>
          </a:xfrm>
          <a:prstGeom prst="rect">
            <a:avLst/>
          </a:prstGeom>
          <a:noFill/>
        </p:spPr>
        <p:txBody>
          <a:bodyPr wrap="square" rtlCol="0">
            <a:spAutoFit/>
          </a:bodyPr>
          <a:lstStyle/>
          <a:p>
            <a:pPr lvl="0" algn="ctr">
              <a:defRPr/>
            </a:pPr>
            <a:r>
              <a:rPr lang="en-GB" sz="3600" kern="0" dirty="0">
                <a:solidFill>
                  <a:prstClr val="black"/>
                </a:solidFill>
              </a:rPr>
              <a:t>Evaluating the impact of your writing</a:t>
            </a:r>
          </a:p>
        </p:txBody>
      </p:sp>
      <p:sp>
        <p:nvSpPr>
          <p:cNvPr id="7" name="Rounded Rectangle 4">
            <a:extLst>
              <a:ext uri="{FF2B5EF4-FFF2-40B4-BE49-F238E27FC236}">
                <a16:creationId xmlns:a16="http://schemas.microsoft.com/office/drawing/2014/main" id="{EB53F828-EC36-4239-A524-80282782C4C2}"/>
              </a:ext>
            </a:extLst>
          </p:cNvPr>
          <p:cNvSpPr/>
          <p:nvPr/>
        </p:nvSpPr>
        <p:spPr>
          <a:xfrm>
            <a:off x="4472943" y="850312"/>
            <a:ext cx="2664296" cy="1482407"/>
          </a:xfrm>
          <a:prstGeom prst="roundRect">
            <a:avLst/>
          </a:prstGeom>
          <a:solidFill>
            <a:srgbClr val="92D05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0" i="0" u="none" strike="noStrike" kern="0" cap="none" spc="0" normalizeH="0" baseline="0" noProof="0" dirty="0">
                <a:ln>
                  <a:noFill/>
                </a:ln>
                <a:solidFill>
                  <a:prstClr val="black"/>
                </a:solidFill>
                <a:effectLst/>
                <a:uLnTx/>
                <a:uFillTx/>
                <a:latin typeface="Calibri"/>
                <a:ea typeface="+mn-ea"/>
                <a:cs typeface="+mn-cs"/>
              </a:rPr>
              <a:t>Have I used a hook to engage my reader from the start?</a:t>
            </a:r>
          </a:p>
        </p:txBody>
      </p:sp>
      <p:sp>
        <p:nvSpPr>
          <p:cNvPr id="9" name="Rounded Rectangle 8">
            <a:extLst>
              <a:ext uri="{FF2B5EF4-FFF2-40B4-BE49-F238E27FC236}">
                <a16:creationId xmlns:a16="http://schemas.microsoft.com/office/drawing/2014/main" id="{FD1F4BA1-35BA-4367-9F5C-BFC3606D42E6}"/>
              </a:ext>
            </a:extLst>
          </p:cNvPr>
          <p:cNvSpPr/>
          <p:nvPr/>
        </p:nvSpPr>
        <p:spPr>
          <a:xfrm>
            <a:off x="7455989" y="792750"/>
            <a:ext cx="2977071" cy="1894764"/>
          </a:xfrm>
          <a:prstGeom prst="roundRect">
            <a:avLst/>
          </a:prstGeom>
          <a:solidFill>
            <a:srgbClr val="C0504D">
              <a:lumMod val="40000"/>
              <a:lumOff val="60000"/>
            </a:srgb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0" i="0" u="none" strike="noStrike" kern="0" cap="none" spc="0" normalizeH="0" baseline="0" noProof="0" dirty="0">
                <a:ln>
                  <a:noFill/>
                </a:ln>
                <a:solidFill>
                  <a:prstClr val="black"/>
                </a:solidFill>
                <a:effectLst/>
                <a:uLnTx/>
                <a:uFillTx/>
                <a:latin typeface="Calibri"/>
                <a:ea typeface="+mn-ea"/>
                <a:cs typeface="+mn-cs"/>
              </a:rPr>
              <a:t>Do my paragraphs contain a balance of facts and persuasive language?</a:t>
            </a:r>
          </a:p>
        </p:txBody>
      </p:sp>
      <p:sp>
        <p:nvSpPr>
          <p:cNvPr id="10" name="Rounded Rectangle 9">
            <a:extLst>
              <a:ext uri="{FF2B5EF4-FFF2-40B4-BE49-F238E27FC236}">
                <a16:creationId xmlns:a16="http://schemas.microsoft.com/office/drawing/2014/main" id="{4F467537-E132-49A8-96C5-E5EA88624788}"/>
              </a:ext>
            </a:extLst>
          </p:cNvPr>
          <p:cNvSpPr/>
          <p:nvPr/>
        </p:nvSpPr>
        <p:spPr>
          <a:xfrm>
            <a:off x="1489898" y="689317"/>
            <a:ext cx="2664296" cy="1406357"/>
          </a:xfrm>
          <a:prstGeom prst="roundRect">
            <a:avLst/>
          </a:prstGeom>
          <a:solidFill>
            <a:srgbClr val="F79646">
              <a:lumMod val="60000"/>
              <a:lumOff val="40000"/>
            </a:srgb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500" kern="0" dirty="0">
                <a:solidFill>
                  <a:prstClr val="black"/>
                </a:solidFill>
                <a:latin typeface="Calibri"/>
              </a:rPr>
              <a:t>Is my title/strap line attention-grabbing?</a:t>
            </a:r>
            <a:endParaRPr kumimoji="0" lang="en-GB" sz="2500" b="0" i="0" u="none" strike="noStrike" kern="0" cap="none" spc="0" normalizeH="0" baseline="0" noProof="0" dirty="0">
              <a:ln>
                <a:noFill/>
              </a:ln>
              <a:solidFill>
                <a:prstClr val="black"/>
              </a:solidFill>
              <a:effectLst/>
              <a:uLnTx/>
              <a:uFillTx/>
              <a:latin typeface="Calibri"/>
              <a:ea typeface="+mn-ea"/>
              <a:cs typeface="+mn-cs"/>
            </a:endParaRPr>
          </a:p>
        </p:txBody>
      </p:sp>
      <p:sp>
        <p:nvSpPr>
          <p:cNvPr id="11" name="Rounded Rectangle 9">
            <a:extLst>
              <a:ext uri="{FF2B5EF4-FFF2-40B4-BE49-F238E27FC236}">
                <a16:creationId xmlns:a16="http://schemas.microsoft.com/office/drawing/2014/main" id="{F0DBE9E8-5876-4DE4-9B45-2EFC39DBFD4F}"/>
              </a:ext>
            </a:extLst>
          </p:cNvPr>
          <p:cNvSpPr/>
          <p:nvPr/>
        </p:nvSpPr>
        <p:spPr>
          <a:xfrm>
            <a:off x="7709095" y="2886366"/>
            <a:ext cx="3971348" cy="1875033"/>
          </a:xfrm>
          <a:prstGeom prst="roundRect">
            <a:avLst/>
          </a:prstGeom>
          <a:solidFill>
            <a:srgbClr val="F79646">
              <a:lumMod val="60000"/>
              <a:lumOff val="40000"/>
            </a:srgb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0" i="0" u="none" strike="noStrike" kern="0" cap="none" spc="0" normalizeH="0" baseline="0" noProof="0" dirty="0">
                <a:ln>
                  <a:noFill/>
                </a:ln>
                <a:solidFill>
                  <a:prstClr val="black"/>
                </a:solidFill>
                <a:effectLst/>
                <a:uLnTx/>
                <a:uFillTx/>
                <a:latin typeface="Calibri"/>
                <a:ea typeface="+mn-ea"/>
                <a:cs typeface="+mn-cs"/>
              </a:rPr>
              <a:t>Have I used expanded noun phrases and precise vocabulary choices to describe the attractions?</a:t>
            </a:r>
          </a:p>
        </p:txBody>
      </p:sp>
      <p:sp>
        <p:nvSpPr>
          <p:cNvPr id="13" name="Rounded Rectangle 4">
            <a:extLst>
              <a:ext uri="{FF2B5EF4-FFF2-40B4-BE49-F238E27FC236}">
                <a16:creationId xmlns:a16="http://schemas.microsoft.com/office/drawing/2014/main" id="{C6A818FF-AE90-4D30-A823-FECC9AFBD442}"/>
              </a:ext>
            </a:extLst>
          </p:cNvPr>
          <p:cNvSpPr/>
          <p:nvPr/>
        </p:nvSpPr>
        <p:spPr>
          <a:xfrm>
            <a:off x="7709095" y="4960251"/>
            <a:ext cx="4023359" cy="1737433"/>
          </a:xfrm>
          <a:prstGeom prst="roundRect">
            <a:avLst/>
          </a:prstGeom>
          <a:solidFill>
            <a:srgbClr val="92D050"/>
          </a:solidFill>
          <a:ln w="25400" cap="flat" cmpd="sng" algn="ctr">
            <a:solidFill>
              <a:sysClr val="windowText" lastClr="000000"/>
            </a:solidFill>
            <a:prstDash val="solid"/>
          </a:ln>
          <a:effectLst/>
        </p:spPr>
        <p:txBody>
          <a:bodyPr rtlCol="0" anchor="ctr"/>
          <a:lstStyle/>
          <a:p>
            <a:pPr lvl="0" algn="ctr">
              <a:defRPr/>
            </a:pPr>
            <a:r>
              <a:rPr lang="en-GB" sz="2500" kern="0">
                <a:solidFill>
                  <a:prstClr val="black"/>
                </a:solidFill>
              </a:rPr>
              <a:t>Have I demonstrated a shift of formality either within or between paragraphs?</a:t>
            </a:r>
            <a:endParaRPr lang="en-GB" sz="2500" kern="0" dirty="0">
              <a:solidFill>
                <a:prstClr val="black"/>
              </a:solidFill>
            </a:endParaRPr>
          </a:p>
        </p:txBody>
      </p:sp>
      <p:sp>
        <p:nvSpPr>
          <p:cNvPr id="14" name="Rounded Rectangle 8">
            <a:extLst>
              <a:ext uri="{FF2B5EF4-FFF2-40B4-BE49-F238E27FC236}">
                <a16:creationId xmlns:a16="http://schemas.microsoft.com/office/drawing/2014/main" id="{7D509F10-D910-41CA-A5EB-A29B61B402F2}"/>
              </a:ext>
            </a:extLst>
          </p:cNvPr>
          <p:cNvSpPr/>
          <p:nvPr/>
        </p:nvSpPr>
        <p:spPr>
          <a:xfrm>
            <a:off x="5009215" y="4677927"/>
            <a:ext cx="2454516" cy="1936285"/>
          </a:xfrm>
          <a:prstGeom prst="roundRect">
            <a:avLst/>
          </a:prstGeom>
          <a:solidFill>
            <a:srgbClr val="C0504D">
              <a:lumMod val="40000"/>
              <a:lumOff val="60000"/>
            </a:srgb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0" i="0" u="none" strike="noStrike" kern="0" cap="none" spc="0" normalizeH="0" baseline="0" noProof="0" dirty="0">
                <a:ln>
                  <a:noFill/>
                </a:ln>
                <a:solidFill>
                  <a:prstClr val="black"/>
                </a:solidFill>
                <a:effectLst/>
                <a:uLnTx/>
                <a:uFillTx/>
                <a:latin typeface="Calibri"/>
                <a:ea typeface="+mn-ea"/>
                <a:cs typeface="+mn-cs"/>
              </a:rPr>
              <a:t>Have I used persuasive devices e.g. rhetorical questions.</a:t>
            </a:r>
          </a:p>
        </p:txBody>
      </p:sp>
      <p:sp>
        <p:nvSpPr>
          <p:cNvPr id="15" name="Rounded Rectangle 9">
            <a:extLst>
              <a:ext uri="{FF2B5EF4-FFF2-40B4-BE49-F238E27FC236}">
                <a16:creationId xmlns:a16="http://schemas.microsoft.com/office/drawing/2014/main" id="{195145F7-0182-450F-BE37-B7ED7F417C21}"/>
              </a:ext>
            </a:extLst>
          </p:cNvPr>
          <p:cNvSpPr/>
          <p:nvPr/>
        </p:nvSpPr>
        <p:spPr>
          <a:xfrm>
            <a:off x="2795751" y="4514475"/>
            <a:ext cx="1988552" cy="1929644"/>
          </a:xfrm>
          <a:prstGeom prst="roundRect">
            <a:avLst/>
          </a:prstGeom>
          <a:solidFill>
            <a:srgbClr val="F79646">
              <a:lumMod val="60000"/>
              <a:lumOff val="40000"/>
            </a:srgb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0" i="0" u="none" strike="noStrike" kern="0" cap="none" spc="0" normalizeH="0" baseline="0" noProof="0" dirty="0">
                <a:ln>
                  <a:noFill/>
                </a:ln>
                <a:solidFill>
                  <a:prstClr val="black"/>
                </a:solidFill>
                <a:effectLst/>
                <a:uLnTx/>
                <a:uFillTx/>
                <a:latin typeface="Calibri"/>
                <a:ea typeface="+mn-ea"/>
                <a:cs typeface="+mn-cs"/>
              </a:rPr>
              <a:t>Have I used a range of punctuation to clarify meaning?</a:t>
            </a:r>
          </a:p>
        </p:txBody>
      </p:sp>
      <p:sp>
        <p:nvSpPr>
          <p:cNvPr id="16" name="Rounded Rectangle 4">
            <a:extLst>
              <a:ext uri="{FF2B5EF4-FFF2-40B4-BE49-F238E27FC236}">
                <a16:creationId xmlns:a16="http://schemas.microsoft.com/office/drawing/2014/main" id="{102C1CE6-5278-4ED5-AFF5-54461C1540F4}"/>
              </a:ext>
            </a:extLst>
          </p:cNvPr>
          <p:cNvSpPr/>
          <p:nvPr/>
        </p:nvSpPr>
        <p:spPr>
          <a:xfrm>
            <a:off x="208091" y="3755758"/>
            <a:ext cx="2416638" cy="2505688"/>
          </a:xfrm>
          <a:prstGeom prst="roundRect">
            <a:avLst/>
          </a:prstGeom>
          <a:solidFill>
            <a:srgbClr val="92D05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0" i="0" u="none" strike="noStrike" kern="0" cap="none" spc="0" normalizeH="0" baseline="0" noProof="0" dirty="0">
                <a:ln>
                  <a:noFill/>
                </a:ln>
                <a:solidFill>
                  <a:prstClr val="black"/>
                </a:solidFill>
                <a:effectLst/>
                <a:uLnTx/>
                <a:uFillTx/>
                <a:latin typeface="Calibri"/>
                <a:ea typeface="+mn-ea"/>
                <a:cs typeface="+mn-cs"/>
              </a:rPr>
              <a:t>Have I varied my sentence lengths</a:t>
            </a:r>
            <a:r>
              <a:rPr lang="en-GB" sz="2500" kern="0" dirty="0">
                <a:solidFill>
                  <a:prstClr val="black"/>
                </a:solidFill>
                <a:latin typeface="Calibri"/>
              </a:rPr>
              <a:t> and clause structures?</a:t>
            </a:r>
            <a:endParaRPr kumimoji="0" lang="en-GB" sz="2500" b="0" i="0" u="none" strike="noStrike" kern="0" cap="none" spc="0" normalizeH="0" baseline="0" noProof="0" dirty="0">
              <a:ln>
                <a:noFill/>
              </a:ln>
              <a:solidFill>
                <a:prstClr val="black"/>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50004006-2FE5-4CB3-B1C5-47BCE0AD2796}"/>
              </a:ext>
            </a:extLst>
          </p:cNvPr>
          <p:cNvSpPr/>
          <p:nvPr/>
        </p:nvSpPr>
        <p:spPr>
          <a:xfrm>
            <a:off x="53384" y="6484100"/>
            <a:ext cx="5548442" cy="369332"/>
          </a:xfrm>
          <a:prstGeom prst="rect">
            <a:avLst/>
          </a:prstGeom>
        </p:spPr>
        <p:txBody>
          <a:bodyPr wrap="none">
            <a:spAutoFit/>
          </a:bodyPr>
          <a:lstStyle/>
          <a:p>
            <a:r>
              <a:rPr lang="en-GB" b="1" dirty="0"/>
              <a:t>For discussion with pupils – See evaluating writing sheet</a:t>
            </a:r>
          </a:p>
        </p:txBody>
      </p:sp>
      <p:sp>
        <p:nvSpPr>
          <p:cNvPr id="18" name="Rounded Rectangle 8">
            <a:extLst>
              <a:ext uri="{FF2B5EF4-FFF2-40B4-BE49-F238E27FC236}">
                <a16:creationId xmlns:a16="http://schemas.microsoft.com/office/drawing/2014/main" id="{9DF283B9-11DB-4A21-841C-23FE2AF4090F}"/>
              </a:ext>
            </a:extLst>
          </p:cNvPr>
          <p:cNvSpPr/>
          <p:nvPr/>
        </p:nvSpPr>
        <p:spPr>
          <a:xfrm>
            <a:off x="401478" y="2135656"/>
            <a:ext cx="3175726" cy="1442843"/>
          </a:xfrm>
          <a:prstGeom prst="roundRect">
            <a:avLst/>
          </a:prstGeom>
          <a:solidFill>
            <a:srgbClr val="C0504D">
              <a:lumMod val="40000"/>
              <a:lumOff val="60000"/>
            </a:srgb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0" i="0" u="none" strike="noStrike" kern="0" cap="none" spc="0" normalizeH="0" baseline="0" noProof="0" dirty="0">
                <a:ln>
                  <a:noFill/>
                </a:ln>
                <a:solidFill>
                  <a:prstClr val="black"/>
                </a:solidFill>
                <a:effectLst/>
                <a:uLnTx/>
                <a:uFillTx/>
                <a:latin typeface="Calibri"/>
                <a:ea typeface="+mn-ea"/>
                <a:cs typeface="+mn-cs"/>
              </a:rPr>
              <a:t>Does my summary </a:t>
            </a:r>
            <a:r>
              <a:rPr lang="en-GB" sz="2500" kern="0" dirty="0">
                <a:solidFill>
                  <a:prstClr val="black"/>
                </a:solidFill>
                <a:latin typeface="Calibri"/>
              </a:rPr>
              <a:t>communicate the main attractions and deliver impact.</a:t>
            </a:r>
            <a:endParaRPr kumimoji="0" lang="en-GB" sz="2500" b="0" i="0" u="none" strike="noStrike" kern="0" cap="none" spc="0" normalizeH="0" baseline="0" noProof="0" dirty="0">
              <a:ln>
                <a:noFill/>
              </a:ln>
              <a:solidFill>
                <a:prstClr val="black"/>
              </a:solidFill>
              <a:effectLst/>
              <a:uLnTx/>
              <a:uFillTx/>
              <a:latin typeface="Calibri"/>
              <a:ea typeface="+mn-ea"/>
              <a:cs typeface="+mn-cs"/>
            </a:endParaRPr>
          </a:p>
        </p:txBody>
      </p:sp>
      <p:sp>
        <p:nvSpPr>
          <p:cNvPr id="19" name="Rounded Rectangle 8">
            <a:extLst>
              <a:ext uri="{FF2B5EF4-FFF2-40B4-BE49-F238E27FC236}">
                <a16:creationId xmlns:a16="http://schemas.microsoft.com/office/drawing/2014/main" id="{FE14A685-4116-4AA1-9392-E16D093B86C7}"/>
              </a:ext>
            </a:extLst>
          </p:cNvPr>
          <p:cNvSpPr/>
          <p:nvPr/>
        </p:nvSpPr>
        <p:spPr>
          <a:xfrm>
            <a:off x="4322759" y="2525629"/>
            <a:ext cx="3010548" cy="1959388"/>
          </a:xfrm>
          <a:prstGeom prst="roundRect">
            <a:avLst/>
          </a:prstGeom>
          <a:solidFill>
            <a:srgbClr val="00B0F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0" i="0" u="none" strike="noStrike" kern="0" cap="none" spc="0" normalizeH="0" baseline="0" noProof="0" dirty="0">
                <a:ln>
                  <a:noFill/>
                </a:ln>
                <a:solidFill>
                  <a:prstClr val="black"/>
                </a:solidFill>
                <a:effectLst/>
                <a:uLnTx/>
                <a:uFillTx/>
                <a:latin typeface="Calibri"/>
                <a:ea typeface="+mn-ea"/>
                <a:cs typeface="+mn-cs"/>
              </a:rPr>
              <a:t>Does my reader want to visit?</a:t>
            </a:r>
          </a:p>
        </p:txBody>
      </p:sp>
      <p:cxnSp>
        <p:nvCxnSpPr>
          <p:cNvPr id="3" name="Connector: Curved 2">
            <a:extLst>
              <a:ext uri="{FF2B5EF4-FFF2-40B4-BE49-F238E27FC236}">
                <a16:creationId xmlns:a16="http://schemas.microsoft.com/office/drawing/2014/main" id="{DF7AC6ED-D352-4DF1-97C8-39434FFCFAA5}"/>
              </a:ext>
            </a:extLst>
          </p:cNvPr>
          <p:cNvCxnSpPr/>
          <p:nvPr/>
        </p:nvCxnSpPr>
        <p:spPr>
          <a:xfrm>
            <a:off x="3896751" y="1195754"/>
            <a:ext cx="835247" cy="409888"/>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20" name="Connector: Curved 19">
            <a:extLst>
              <a:ext uri="{FF2B5EF4-FFF2-40B4-BE49-F238E27FC236}">
                <a16:creationId xmlns:a16="http://schemas.microsoft.com/office/drawing/2014/main" id="{65F2C516-D538-4484-8A48-A52E5F0ACB8C}"/>
              </a:ext>
            </a:extLst>
          </p:cNvPr>
          <p:cNvCxnSpPr/>
          <p:nvPr/>
        </p:nvCxnSpPr>
        <p:spPr>
          <a:xfrm>
            <a:off x="6873848" y="1360255"/>
            <a:ext cx="835247" cy="409888"/>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21" name="Connector: Curved 20">
            <a:extLst>
              <a:ext uri="{FF2B5EF4-FFF2-40B4-BE49-F238E27FC236}">
                <a16:creationId xmlns:a16="http://schemas.microsoft.com/office/drawing/2014/main" id="{4DECADB0-79A9-4E80-BBC3-C9BDF2BB7527}"/>
              </a:ext>
            </a:extLst>
          </p:cNvPr>
          <p:cNvCxnSpPr>
            <a:cxnSpLocks/>
          </p:cNvCxnSpPr>
          <p:nvPr/>
        </p:nvCxnSpPr>
        <p:spPr>
          <a:xfrm rot="16200000" flipH="1">
            <a:off x="9977183" y="2054387"/>
            <a:ext cx="1075497" cy="529882"/>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22" name="Connector: Curved 21">
            <a:extLst>
              <a:ext uri="{FF2B5EF4-FFF2-40B4-BE49-F238E27FC236}">
                <a16:creationId xmlns:a16="http://schemas.microsoft.com/office/drawing/2014/main" id="{8ACC7DC1-F54A-45BB-824A-07B5F4407536}"/>
              </a:ext>
            </a:extLst>
          </p:cNvPr>
          <p:cNvCxnSpPr>
            <a:cxnSpLocks/>
          </p:cNvCxnSpPr>
          <p:nvPr/>
        </p:nvCxnSpPr>
        <p:spPr>
          <a:xfrm rot="5400000">
            <a:off x="11155097" y="4784338"/>
            <a:ext cx="807717" cy="12700"/>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25" name="Connector: Curved 24">
            <a:extLst>
              <a:ext uri="{FF2B5EF4-FFF2-40B4-BE49-F238E27FC236}">
                <a16:creationId xmlns:a16="http://schemas.microsoft.com/office/drawing/2014/main" id="{E4AFD6B8-578E-4BC7-ADD4-EEB54764FC48}"/>
              </a:ext>
            </a:extLst>
          </p:cNvPr>
          <p:cNvCxnSpPr>
            <a:cxnSpLocks/>
          </p:cNvCxnSpPr>
          <p:nvPr/>
        </p:nvCxnSpPr>
        <p:spPr>
          <a:xfrm rot="10800000" flipV="1">
            <a:off x="7168790" y="5756186"/>
            <a:ext cx="647750" cy="208515"/>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27" name="Connector: Curved 26">
            <a:extLst>
              <a:ext uri="{FF2B5EF4-FFF2-40B4-BE49-F238E27FC236}">
                <a16:creationId xmlns:a16="http://schemas.microsoft.com/office/drawing/2014/main" id="{AE06612D-54F8-40CD-9EB6-D3C22C0BE529}"/>
              </a:ext>
            </a:extLst>
          </p:cNvPr>
          <p:cNvCxnSpPr>
            <a:cxnSpLocks/>
          </p:cNvCxnSpPr>
          <p:nvPr/>
        </p:nvCxnSpPr>
        <p:spPr>
          <a:xfrm rot="10800000">
            <a:off x="4472943" y="5279615"/>
            <a:ext cx="666192" cy="549353"/>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29" name="Connector: Curved 28">
            <a:extLst>
              <a:ext uri="{FF2B5EF4-FFF2-40B4-BE49-F238E27FC236}">
                <a16:creationId xmlns:a16="http://schemas.microsoft.com/office/drawing/2014/main" id="{ED82C040-2A12-4C40-956F-ABED99EB9EB2}"/>
              </a:ext>
            </a:extLst>
          </p:cNvPr>
          <p:cNvCxnSpPr>
            <a:cxnSpLocks/>
          </p:cNvCxnSpPr>
          <p:nvPr/>
        </p:nvCxnSpPr>
        <p:spPr>
          <a:xfrm rot="10800000">
            <a:off x="2329789" y="4761400"/>
            <a:ext cx="598839" cy="378743"/>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31" name="Connector: Curved 30">
            <a:extLst>
              <a:ext uri="{FF2B5EF4-FFF2-40B4-BE49-F238E27FC236}">
                <a16:creationId xmlns:a16="http://schemas.microsoft.com/office/drawing/2014/main" id="{1EBBF442-E8A4-4D03-B5FF-9C7417643D37}"/>
              </a:ext>
            </a:extLst>
          </p:cNvPr>
          <p:cNvCxnSpPr>
            <a:cxnSpLocks/>
          </p:cNvCxnSpPr>
          <p:nvPr/>
        </p:nvCxnSpPr>
        <p:spPr>
          <a:xfrm rot="5400000" flipH="1" flipV="1">
            <a:off x="-117842" y="3742569"/>
            <a:ext cx="1163580" cy="124940"/>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35" name="Connector: Curved 34">
            <a:extLst>
              <a:ext uri="{FF2B5EF4-FFF2-40B4-BE49-F238E27FC236}">
                <a16:creationId xmlns:a16="http://schemas.microsoft.com/office/drawing/2014/main" id="{60E229B3-619F-4AA7-A332-8D9AEAFE725B}"/>
              </a:ext>
            </a:extLst>
          </p:cNvPr>
          <p:cNvCxnSpPr>
            <a:cxnSpLocks/>
          </p:cNvCxnSpPr>
          <p:nvPr/>
        </p:nvCxnSpPr>
        <p:spPr>
          <a:xfrm>
            <a:off x="3437135" y="2886366"/>
            <a:ext cx="1035808" cy="618957"/>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801959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286367"/>
            <a:ext cx="1195323" cy="119532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2" name="Content Placeholder 1">
            <a:extLst>
              <a:ext uri="{FF2B5EF4-FFF2-40B4-BE49-F238E27FC236}">
                <a16:creationId xmlns:a16="http://schemas.microsoft.com/office/drawing/2014/main" id="{B9E05B99-7554-4566-8BBE-F21A6F2F0BEB}"/>
              </a:ext>
            </a:extLst>
          </p:cNvPr>
          <p:cNvSpPr>
            <a:spLocks noGrp="1"/>
          </p:cNvSpPr>
          <p:nvPr>
            <p:ph idx="1"/>
          </p:nvPr>
        </p:nvSpPr>
        <p:spPr>
          <a:xfrm>
            <a:off x="194603" y="2060035"/>
            <a:ext cx="11802794" cy="4686075"/>
          </a:xfrm>
        </p:spPr>
        <p:txBody>
          <a:bodyPr>
            <a:normAutofit fontScale="92500" lnSpcReduction="20000"/>
          </a:bodyPr>
          <a:lstStyle/>
          <a:p>
            <a:r>
              <a:rPr lang="en-GB" sz="2400" b="1" dirty="0"/>
              <a:t>Write effectively for a range of purposes and audiences, selecting the appropriate form and drawing independently on what they have read as models for their own writing e.g. literary language. </a:t>
            </a:r>
            <a:r>
              <a:rPr lang="en-GB" sz="2400" dirty="0"/>
              <a:t>For example, pupils write an engaging leaflet which incorporates a range of persuasive devices to tempt the reader. The leaflet is organised into clear sections using sub-headings and illustrations. Factual information is supported with detailed descriptions using precise vocabulary choices.</a:t>
            </a:r>
          </a:p>
          <a:p>
            <a:r>
              <a:rPr lang="en-GB" sz="2400" b="1" dirty="0"/>
              <a:t>Distinguish between the language of speech and writing and choose the appropriate register. </a:t>
            </a:r>
            <a:r>
              <a:rPr lang="en-GB" sz="2400" dirty="0"/>
              <a:t>For example, pupils recognise that long sentences with many conjunctions are suitable for speech but not writing. So, multi-clause sentences should still be punctuated appropriately e.g. </a:t>
            </a:r>
            <a:r>
              <a:rPr lang="en-GB" sz="2400" i="1" dirty="0"/>
              <a:t>Despite being so close to the Arctic, it has a mild climate in summer, where the cold winds of the north are calmed by the warmer waters of the Gulf Stream, flowing straight from the West Indies.</a:t>
            </a:r>
            <a:endParaRPr lang="en-GB" sz="2400" dirty="0"/>
          </a:p>
          <a:p>
            <a:r>
              <a:rPr lang="en-GB" sz="2400" b="1" dirty="0"/>
              <a:t>Exercise an assured and conscious control over levels of formality, particularly through manipulating grammar and vocabulary to achieve this. </a:t>
            </a:r>
            <a:r>
              <a:rPr lang="en-GB" sz="2400" dirty="0"/>
              <a:t>For example, within the leaflet, pupils demonstrate shifts in formality. Whilst they may select some informal devices associated with speech (e.g. contractions) this is a conscious decision to achieve informality within the text. The first person address ‘</a:t>
            </a:r>
            <a:r>
              <a:rPr lang="en-GB" sz="2400" i="1" dirty="0"/>
              <a:t>Are </a:t>
            </a:r>
            <a:r>
              <a:rPr lang="en-GB" sz="2400" b="1" i="1" dirty="0"/>
              <a:t>you</a:t>
            </a:r>
            <a:r>
              <a:rPr lang="en-GB" sz="2400" i="1" dirty="0"/>
              <a:t> wondering where to go on holiday this year?’ </a:t>
            </a:r>
            <a:r>
              <a:rPr lang="en-GB" sz="2400" dirty="0"/>
              <a:t>is intended to convey informality but this may contrast with the more formal use of the passive voice ‘</a:t>
            </a:r>
            <a:r>
              <a:rPr lang="en-GB" sz="2400" i="1" dirty="0"/>
              <a:t>Gaze at the wonderful waterfall which is </a:t>
            </a:r>
            <a:r>
              <a:rPr lang="en-GB" sz="2400" b="1" i="1" dirty="0"/>
              <a:t>surrounded by</a:t>
            </a:r>
            <a:r>
              <a:rPr lang="en-GB" sz="2400" i="1" dirty="0"/>
              <a:t> the dense foliage of the Amazon.’</a:t>
            </a:r>
          </a:p>
        </p:txBody>
      </p:sp>
      <p:sp>
        <p:nvSpPr>
          <p:cNvPr id="4" name="TextBox 3">
            <a:extLst>
              <a:ext uri="{FF2B5EF4-FFF2-40B4-BE49-F238E27FC236}">
                <a16:creationId xmlns:a16="http://schemas.microsoft.com/office/drawing/2014/main" id="{92E489FA-3882-4A27-8EC2-2C298E284FA7}"/>
              </a:ext>
            </a:extLst>
          </p:cNvPr>
          <p:cNvSpPr txBox="1"/>
          <p:nvPr/>
        </p:nvSpPr>
        <p:spPr>
          <a:xfrm>
            <a:off x="1218001" y="61009"/>
            <a:ext cx="9373772" cy="707886"/>
          </a:xfrm>
          <a:prstGeom prst="rect">
            <a:avLst/>
          </a:prstGeom>
          <a:noFill/>
        </p:spPr>
        <p:txBody>
          <a:bodyPr wrap="square" rtlCol="0">
            <a:spAutoFit/>
          </a:bodyPr>
          <a:lstStyle/>
          <a:p>
            <a:pPr algn="ctr"/>
            <a:r>
              <a:rPr lang="en-GB" sz="4000" dirty="0"/>
              <a:t>Assessment</a:t>
            </a:r>
          </a:p>
        </p:txBody>
      </p:sp>
      <p:sp>
        <p:nvSpPr>
          <p:cNvPr id="3" name="TextBox 2">
            <a:extLst>
              <a:ext uri="{FF2B5EF4-FFF2-40B4-BE49-F238E27FC236}">
                <a16:creationId xmlns:a16="http://schemas.microsoft.com/office/drawing/2014/main" id="{F4EB0AD5-9EBB-4A5C-840A-23BFF78F5B76}"/>
              </a:ext>
            </a:extLst>
          </p:cNvPr>
          <p:cNvSpPr txBox="1"/>
          <p:nvPr/>
        </p:nvSpPr>
        <p:spPr>
          <a:xfrm>
            <a:off x="1129141" y="639354"/>
            <a:ext cx="9500746" cy="1569660"/>
          </a:xfrm>
          <a:prstGeom prst="rect">
            <a:avLst/>
          </a:prstGeom>
          <a:noFill/>
        </p:spPr>
        <p:txBody>
          <a:bodyPr wrap="square" rtlCol="0">
            <a:spAutoFit/>
          </a:bodyPr>
          <a:lstStyle/>
          <a:p>
            <a:pPr algn="ctr"/>
            <a:r>
              <a:rPr lang="en-GB" sz="2600" dirty="0"/>
              <a:t>On the next two slides are the strands from the Teacher Assessment Framework (TAF) for </a:t>
            </a:r>
            <a:r>
              <a:rPr lang="en-GB" sz="2600" b="1" dirty="0"/>
              <a:t>working at greater depth standard </a:t>
            </a:r>
            <a:r>
              <a:rPr lang="en-GB" sz="2600" dirty="0"/>
              <a:t>which can be evidenced through this writing.</a:t>
            </a:r>
          </a:p>
          <a:p>
            <a:pPr algn="ctr"/>
            <a:endParaRPr lang="en-GB" dirty="0"/>
          </a:p>
        </p:txBody>
      </p:sp>
    </p:spTree>
    <p:extLst>
      <p:ext uri="{BB962C8B-B14F-4D97-AF65-F5344CB8AC3E}">
        <p14:creationId xmlns:p14="http://schemas.microsoft.com/office/powerpoint/2010/main" val="39824228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286367"/>
            <a:ext cx="1195323" cy="119532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2" name="Content Placeholder 1">
            <a:extLst>
              <a:ext uri="{FF2B5EF4-FFF2-40B4-BE49-F238E27FC236}">
                <a16:creationId xmlns:a16="http://schemas.microsoft.com/office/drawing/2014/main" id="{B9E05B99-7554-4566-8BBE-F21A6F2F0BEB}"/>
              </a:ext>
            </a:extLst>
          </p:cNvPr>
          <p:cNvSpPr>
            <a:spLocks noGrp="1"/>
          </p:cNvSpPr>
          <p:nvPr>
            <p:ph idx="1"/>
          </p:nvPr>
        </p:nvSpPr>
        <p:spPr>
          <a:xfrm>
            <a:off x="253218" y="1850161"/>
            <a:ext cx="11802794" cy="5139610"/>
          </a:xfrm>
        </p:spPr>
        <p:txBody>
          <a:bodyPr>
            <a:normAutofit lnSpcReduction="10000"/>
          </a:bodyPr>
          <a:lstStyle/>
          <a:p>
            <a:r>
              <a:rPr lang="en-GB" sz="2400" b="1" dirty="0"/>
              <a:t>Use the range of punctuation taught at Key Stage 2 correctly:</a:t>
            </a:r>
          </a:p>
          <a:p>
            <a:r>
              <a:rPr lang="en-GB" sz="2400" b="1" dirty="0"/>
              <a:t>Semi-colons</a:t>
            </a:r>
            <a:r>
              <a:rPr lang="en-GB" sz="2400" dirty="0"/>
              <a:t>: pupils use this accurately to separate main clauses. For example, to add more detail about an attraction ‘</a:t>
            </a:r>
            <a:r>
              <a:rPr lang="en-GB" sz="2400" i="1" dirty="0"/>
              <a:t>The wonderful log flume is ideal for all the family; they will scream with delight as they plunge headlong towards the water</a:t>
            </a:r>
            <a:r>
              <a:rPr lang="en-GB" sz="2400" dirty="0"/>
              <a:t>!’ </a:t>
            </a:r>
          </a:p>
          <a:p>
            <a:r>
              <a:rPr lang="en-GB" sz="2400" b="1" dirty="0"/>
              <a:t>Dashes</a:t>
            </a:r>
            <a:r>
              <a:rPr lang="en-GB" sz="2400" dirty="0"/>
              <a:t>: pupils employ this as a form of parenthesis or to hold the reader’s attention. For example, ‘</a:t>
            </a:r>
            <a:r>
              <a:rPr lang="en-GB" sz="2400" i="1" dirty="0"/>
              <a:t>The enormous roller coaster – the biggest in Europe – is a must!’ </a:t>
            </a:r>
            <a:r>
              <a:rPr lang="en-GB" sz="2400" dirty="0"/>
              <a:t>or</a:t>
            </a:r>
            <a:r>
              <a:rPr lang="en-GB" sz="2400" i="1" dirty="0"/>
              <a:t> ‘Perhaps the best known and most spectacular is the Blue Lagoon – regarded by some as one of the wonders of the world.’</a:t>
            </a:r>
          </a:p>
          <a:p>
            <a:r>
              <a:rPr lang="en-GB" sz="2400" b="1" dirty="0"/>
              <a:t>Colons: </a:t>
            </a:r>
            <a:r>
              <a:rPr lang="en-GB" sz="2400" dirty="0"/>
              <a:t>pupils demonstrate the use of the colon to mark the boundary between an independent clause and an explanation. For example, ‘</a:t>
            </a:r>
            <a:r>
              <a:rPr lang="en-GB" sz="2400" i="1" dirty="0"/>
              <a:t>But this amazing country is not just about craggy landscapes: the surrounding seas have a lot to offer too</a:t>
            </a:r>
            <a:r>
              <a:rPr lang="en-GB" sz="2400" dirty="0"/>
              <a:t>.’</a:t>
            </a:r>
          </a:p>
          <a:p>
            <a:r>
              <a:rPr lang="en-GB" sz="2400" b="1" dirty="0"/>
              <a:t>Hyphens</a:t>
            </a:r>
            <a:r>
              <a:rPr lang="en-GB" sz="2400" dirty="0"/>
              <a:t>: pupils may use this as part of an expanded noun phrases. For example, ‘</a:t>
            </a:r>
            <a:r>
              <a:rPr lang="en-GB" sz="2400" i="1" dirty="0"/>
              <a:t>the ice-cold glaciers’ </a:t>
            </a:r>
            <a:r>
              <a:rPr lang="en-GB" sz="2400" dirty="0"/>
              <a:t>or to avoid ambiguity ‘</a:t>
            </a:r>
            <a:r>
              <a:rPr lang="en-GB" sz="2400" i="1" dirty="0"/>
              <a:t>Take a terrific trip on the twice-weekly cruise</a:t>
            </a:r>
            <a:r>
              <a:rPr lang="en-GB" sz="2400" dirty="0"/>
              <a:t>.’</a:t>
            </a:r>
          </a:p>
          <a:p>
            <a:r>
              <a:rPr lang="en-GB" sz="2400" b="1" dirty="0"/>
              <a:t>All of the above should be used to enhance meaning or avoid ambiguity.</a:t>
            </a:r>
          </a:p>
        </p:txBody>
      </p:sp>
      <p:sp>
        <p:nvSpPr>
          <p:cNvPr id="4" name="TextBox 3">
            <a:extLst>
              <a:ext uri="{FF2B5EF4-FFF2-40B4-BE49-F238E27FC236}">
                <a16:creationId xmlns:a16="http://schemas.microsoft.com/office/drawing/2014/main" id="{92E489FA-3882-4A27-8EC2-2C298E284FA7}"/>
              </a:ext>
            </a:extLst>
          </p:cNvPr>
          <p:cNvSpPr txBox="1"/>
          <p:nvPr/>
        </p:nvSpPr>
        <p:spPr>
          <a:xfrm>
            <a:off x="1218001" y="258889"/>
            <a:ext cx="9373772" cy="707886"/>
          </a:xfrm>
          <a:prstGeom prst="rect">
            <a:avLst/>
          </a:prstGeom>
          <a:noFill/>
        </p:spPr>
        <p:txBody>
          <a:bodyPr wrap="square" rtlCol="0">
            <a:spAutoFit/>
          </a:bodyPr>
          <a:lstStyle/>
          <a:p>
            <a:pPr algn="ctr"/>
            <a:r>
              <a:rPr lang="en-GB" sz="4000" dirty="0"/>
              <a:t>Assessment</a:t>
            </a:r>
          </a:p>
        </p:txBody>
      </p:sp>
      <p:sp>
        <p:nvSpPr>
          <p:cNvPr id="3" name="TextBox 2">
            <a:extLst>
              <a:ext uri="{FF2B5EF4-FFF2-40B4-BE49-F238E27FC236}">
                <a16:creationId xmlns:a16="http://schemas.microsoft.com/office/drawing/2014/main" id="{F4EB0AD5-9EBB-4A5C-840A-23BFF78F5B76}"/>
              </a:ext>
            </a:extLst>
          </p:cNvPr>
          <p:cNvSpPr txBox="1"/>
          <p:nvPr/>
        </p:nvSpPr>
        <p:spPr>
          <a:xfrm>
            <a:off x="1154514" y="878888"/>
            <a:ext cx="9500746" cy="1569660"/>
          </a:xfrm>
          <a:prstGeom prst="rect">
            <a:avLst/>
          </a:prstGeom>
          <a:noFill/>
        </p:spPr>
        <p:txBody>
          <a:bodyPr wrap="square" rtlCol="0">
            <a:spAutoFit/>
          </a:bodyPr>
          <a:lstStyle/>
          <a:p>
            <a:pPr algn="ctr"/>
            <a:r>
              <a:rPr lang="en-GB" sz="2600" dirty="0"/>
              <a:t>On the next two slides are the strands from the TAF for </a:t>
            </a:r>
            <a:r>
              <a:rPr lang="en-GB" sz="2600" b="1" dirty="0"/>
              <a:t>working at greater depth standard </a:t>
            </a:r>
            <a:r>
              <a:rPr lang="en-GB" sz="2600" dirty="0"/>
              <a:t>which can be evidenced through this writing.</a:t>
            </a:r>
          </a:p>
          <a:p>
            <a:pPr algn="ctr"/>
            <a:r>
              <a:rPr lang="en-GB" sz="2600" dirty="0"/>
              <a:t>.</a:t>
            </a:r>
          </a:p>
          <a:p>
            <a:pPr algn="ctr"/>
            <a:endParaRPr lang="en-GB" dirty="0"/>
          </a:p>
        </p:txBody>
      </p:sp>
    </p:spTree>
    <p:extLst>
      <p:ext uri="{BB962C8B-B14F-4D97-AF65-F5344CB8AC3E}">
        <p14:creationId xmlns:p14="http://schemas.microsoft.com/office/powerpoint/2010/main" val="4066528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286367"/>
            <a:ext cx="1195323" cy="119532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2" name="Content Placeholder 1">
            <a:extLst>
              <a:ext uri="{FF2B5EF4-FFF2-40B4-BE49-F238E27FC236}">
                <a16:creationId xmlns:a16="http://schemas.microsoft.com/office/drawing/2014/main" id="{B9E05B99-7554-4566-8BBE-F21A6F2F0BEB}"/>
              </a:ext>
            </a:extLst>
          </p:cNvPr>
          <p:cNvSpPr>
            <a:spLocks noGrp="1"/>
          </p:cNvSpPr>
          <p:nvPr>
            <p:ph idx="1"/>
          </p:nvPr>
        </p:nvSpPr>
        <p:spPr>
          <a:xfrm>
            <a:off x="838200" y="1818582"/>
            <a:ext cx="10515600" cy="4736963"/>
          </a:xfrm>
        </p:spPr>
        <p:txBody>
          <a:bodyPr>
            <a:normAutofit fontScale="92500" lnSpcReduction="10000"/>
          </a:bodyPr>
          <a:lstStyle/>
          <a:p>
            <a:r>
              <a:rPr lang="en-GB" dirty="0"/>
              <a:t>It is vital to establish the stimulus or context for their writing, as this will help pupils to make links between their learning. </a:t>
            </a:r>
          </a:p>
          <a:p>
            <a:r>
              <a:rPr lang="en-GB" dirty="0"/>
              <a:t>Establishing a purpose for their writing gives pupils a reason to write and a reason to make an effort – the children’s familiarity with a location and giving them a vested interest in the outcome of their brochures, will motivate them with this text type.</a:t>
            </a:r>
          </a:p>
          <a:p>
            <a:r>
              <a:rPr lang="en-GB" dirty="0"/>
              <a:t>Where possible, the best outcomes usually have a real audience who can offer real feedback – as this unit targets pupils working at GDS, using Year 7 pupils, or members of staff, would provide an audience who can critically evaluate the more challenging concepts.</a:t>
            </a:r>
          </a:p>
          <a:p>
            <a:r>
              <a:rPr lang="en-GB" dirty="0"/>
              <a:t>Discuss the key questions on Slide 7 with pupils before beginning any work on what they are actually going to write. They can respond to these questions in writing and refer back to them as part of the evaluation phase. </a:t>
            </a:r>
          </a:p>
          <a:p>
            <a:endParaRPr lang="en-GB" dirty="0"/>
          </a:p>
        </p:txBody>
      </p:sp>
      <p:sp>
        <p:nvSpPr>
          <p:cNvPr id="4" name="TextBox 3">
            <a:extLst>
              <a:ext uri="{FF2B5EF4-FFF2-40B4-BE49-F238E27FC236}">
                <a16:creationId xmlns:a16="http://schemas.microsoft.com/office/drawing/2014/main" id="{92E489FA-3882-4A27-8EC2-2C298E284FA7}"/>
              </a:ext>
            </a:extLst>
          </p:cNvPr>
          <p:cNvSpPr txBox="1"/>
          <p:nvPr/>
        </p:nvSpPr>
        <p:spPr>
          <a:xfrm>
            <a:off x="1409114" y="499307"/>
            <a:ext cx="9373772" cy="769441"/>
          </a:xfrm>
          <a:prstGeom prst="rect">
            <a:avLst/>
          </a:prstGeom>
          <a:noFill/>
        </p:spPr>
        <p:txBody>
          <a:bodyPr wrap="square" rtlCol="0">
            <a:spAutoFit/>
          </a:bodyPr>
          <a:lstStyle/>
          <a:p>
            <a:pPr algn="ctr"/>
            <a:r>
              <a:rPr lang="en-GB" sz="4400" dirty="0"/>
              <a:t>Phase 1 – Context, purpose, audience</a:t>
            </a:r>
          </a:p>
        </p:txBody>
      </p:sp>
    </p:spTree>
    <p:extLst>
      <p:ext uri="{BB962C8B-B14F-4D97-AF65-F5344CB8AC3E}">
        <p14:creationId xmlns:p14="http://schemas.microsoft.com/office/powerpoint/2010/main" val="2544761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286367"/>
            <a:ext cx="1195323" cy="119532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2" name="Content Placeholder 1">
            <a:extLst>
              <a:ext uri="{FF2B5EF4-FFF2-40B4-BE49-F238E27FC236}">
                <a16:creationId xmlns:a16="http://schemas.microsoft.com/office/drawing/2014/main" id="{B9E05B99-7554-4566-8BBE-F21A6F2F0BEB}"/>
              </a:ext>
            </a:extLst>
          </p:cNvPr>
          <p:cNvSpPr>
            <a:spLocks noGrp="1"/>
          </p:cNvSpPr>
          <p:nvPr>
            <p:ph idx="1"/>
          </p:nvPr>
        </p:nvSpPr>
        <p:spPr>
          <a:xfrm>
            <a:off x="450166" y="1694630"/>
            <a:ext cx="11549576" cy="4860915"/>
          </a:xfrm>
        </p:spPr>
        <p:txBody>
          <a:bodyPr>
            <a:normAutofit/>
          </a:bodyPr>
          <a:lstStyle/>
          <a:p>
            <a:pPr marL="0" indent="0">
              <a:buNone/>
            </a:pPr>
            <a:r>
              <a:rPr lang="en-GB" sz="2600" dirty="0"/>
              <a:t>Some possible contexts for writing a persuasive leaflet are:</a:t>
            </a:r>
          </a:p>
          <a:p>
            <a:pPr marL="0" indent="0">
              <a:buNone/>
            </a:pPr>
            <a:endParaRPr lang="en-GB" sz="2600" dirty="0"/>
          </a:p>
          <a:p>
            <a:r>
              <a:rPr lang="en-GB" sz="2600" dirty="0"/>
              <a:t>Create a leaflet to persuade someone to go to a specific country/place on holiday.</a:t>
            </a:r>
          </a:p>
          <a:p>
            <a:r>
              <a:rPr lang="en-GB" sz="2600" dirty="0"/>
              <a:t>Create a leaflet about a local attraction to persuade the Headteacher to allow Y6 to visit as a treat (for working hard towards SATs)!</a:t>
            </a:r>
          </a:p>
          <a:p>
            <a:r>
              <a:rPr lang="en-GB" sz="2600" dirty="0"/>
              <a:t>Create a leaflet to persuade someone to visit a particular attraction e.g. a theme park, museum, a zoo etc.</a:t>
            </a:r>
          </a:p>
          <a:p>
            <a:r>
              <a:rPr lang="en-GB" sz="2600" dirty="0"/>
              <a:t>Create a leaflet to persuade someone to attend a particular educational institution e.g. their school, a local high school or a college/university.</a:t>
            </a:r>
          </a:p>
          <a:p>
            <a:r>
              <a:rPr lang="en-GB" sz="2600" dirty="0"/>
              <a:t>Create a leaflet to persuade someone to attend a local sports club.</a:t>
            </a:r>
          </a:p>
        </p:txBody>
      </p:sp>
      <p:sp>
        <p:nvSpPr>
          <p:cNvPr id="4" name="TextBox 3">
            <a:extLst>
              <a:ext uri="{FF2B5EF4-FFF2-40B4-BE49-F238E27FC236}">
                <a16:creationId xmlns:a16="http://schemas.microsoft.com/office/drawing/2014/main" id="{92E489FA-3882-4A27-8EC2-2C298E284FA7}"/>
              </a:ext>
            </a:extLst>
          </p:cNvPr>
          <p:cNvSpPr txBox="1"/>
          <p:nvPr/>
        </p:nvSpPr>
        <p:spPr>
          <a:xfrm>
            <a:off x="1409114" y="499307"/>
            <a:ext cx="9373772" cy="769441"/>
          </a:xfrm>
          <a:prstGeom prst="rect">
            <a:avLst/>
          </a:prstGeom>
          <a:noFill/>
        </p:spPr>
        <p:txBody>
          <a:bodyPr wrap="square" rtlCol="0">
            <a:spAutoFit/>
          </a:bodyPr>
          <a:lstStyle/>
          <a:p>
            <a:pPr algn="ctr"/>
            <a:r>
              <a:rPr lang="en-GB" sz="4400" dirty="0"/>
              <a:t>Phase 1 – Context, purpose, audience</a:t>
            </a:r>
          </a:p>
        </p:txBody>
      </p:sp>
    </p:spTree>
    <p:extLst>
      <p:ext uri="{BB962C8B-B14F-4D97-AF65-F5344CB8AC3E}">
        <p14:creationId xmlns:p14="http://schemas.microsoft.com/office/powerpoint/2010/main" val="3513886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286367"/>
            <a:ext cx="1195323" cy="119532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4" name="TextBox 3">
            <a:extLst>
              <a:ext uri="{FF2B5EF4-FFF2-40B4-BE49-F238E27FC236}">
                <a16:creationId xmlns:a16="http://schemas.microsoft.com/office/drawing/2014/main" id="{92E489FA-3882-4A27-8EC2-2C298E284FA7}"/>
              </a:ext>
            </a:extLst>
          </p:cNvPr>
          <p:cNvSpPr txBox="1"/>
          <p:nvPr/>
        </p:nvSpPr>
        <p:spPr>
          <a:xfrm>
            <a:off x="1409114" y="499307"/>
            <a:ext cx="9373772" cy="584775"/>
          </a:xfrm>
          <a:prstGeom prst="rect">
            <a:avLst/>
          </a:prstGeom>
          <a:noFill/>
        </p:spPr>
        <p:txBody>
          <a:bodyPr wrap="square" rtlCol="0">
            <a:spAutoFit/>
          </a:bodyPr>
          <a:lstStyle/>
          <a:p>
            <a:pPr algn="ctr"/>
            <a:r>
              <a:rPr lang="en-GB" sz="3200" dirty="0"/>
              <a:t>What is a persuasive text?</a:t>
            </a:r>
          </a:p>
        </p:txBody>
      </p:sp>
      <p:sp>
        <p:nvSpPr>
          <p:cNvPr id="7" name="Rounded Rectangle 5">
            <a:extLst>
              <a:ext uri="{FF2B5EF4-FFF2-40B4-BE49-F238E27FC236}">
                <a16:creationId xmlns:a16="http://schemas.microsoft.com/office/drawing/2014/main" id="{859BB118-1A65-4E21-B1E1-AB271D1D7E4C}"/>
              </a:ext>
            </a:extLst>
          </p:cNvPr>
          <p:cNvSpPr/>
          <p:nvPr/>
        </p:nvSpPr>
        <p:spPr>
          <a:xfrm>
            <a:off x="1409114" y="5055532"/>
            <a:ext cx="8991546" cy="1556283"/>
          </a:xfrm>
          <a:prstGeom prst="roundRect">
            <a:avLst/>
          </a:prstGeom>
          <a:solidFill>
            <a:srgbClr val="92D05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a:ln>
                  <a:noFill/>
                </a:ln>
                <a:solidFill>
                  <a:prstClr val="black"/>
                </a:solidFill>
                <a:effectLst/>
                <a:uLnTx/>
                <a:uFillTx/>
                <a:latin typeface="Calibri"/>
                <a:ea typeface="+mn-ea"/>
                <a:cs typeface="+mn-cs"/>
              </a:rPr>
              <a:t>Context: </a:t>
            </a:r>
            <a:r>
              <a:rPr lang="en-GB" sz="2500" kern="0" dirty="0">
                <a:solidFill>
                  <a:prstClr val="black"/>
                </a:solidFill>
                <a:latin typeface="Calibri"/>
              </a:rPr>
              <a:t>this can vary from persuading your Headteacher to extend the lunch break to persuading adults to visit a particular holiday resort.</a:t>
            </a:r>
            <a:endParaRPr kumimoji="0" lang="en-GB" sz="2500" b="0" i="0" u="none" strike="noStrike" kern="0" cap="none" spc="0" normalizeH="0" baseline="0" noProof="0" dirty="0">
              <a:ln>
                <a:noFill/>
              </a:ln>
              <a:solidFill>
                <a:prstClr val="black"/>
              </a:solidFill>
              <a:effectLst/>
              <a:uLnTx/>
              <a:uFillTx/>
              <a:latin typeface="Calibri"/>
              <a:ea typeface="+mn-ea"/>
              <a:cs typeface="+mn-cs"/>
            </a:endParaRPr>
          </a:p>
        </p:txBody>
      </p:sp>
      <p:sp>
        <p:nvSpPr>
          <p:cNvPr id="9" name="Rounded Rectangle 6">
            <a:extLst>
              <a:ext uri="{FF2B5EF4-FFF2-40B4-BE49-F238E27FC236}">
                <a16:creationId xmlns:a16="http://schemas.microsoft.com/office/drawing/2014/main" id="{04BD6922-F8FB-4E9E-8EDE-169FEF70ACAC}"/>
              </a:ext>
            </a:extLst>
          </p:cNvPr>
          <p:cNvSpPr/>
          <p:nvPr/>
        </p:nvSpPr>
        <p:spPr>
          <a:xfrm>
            <a:off x="1409116" y="1226750"/>
            <a:ext cx="8991545" cy="1584176"/>
          </a:xfrm>
          <a:prstGeom prst="roundRect">
            <a:avLst/>
          </a:prstGeom>
          <a:solidFill>
            <a:srgbClr val="F79646">
              <a:lumMod val="60000"/>
              <a:lumOff val="40000"/>
            </a:srgb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a:ln>
                  <a:noFill/>
                </a:ln>
                <a:solidFill>
                  <a:prstClr val="black"/>
                </a:solidFill>
                <a:effectLst/>
                <a:uLnTx/>
                <a:uFillTx/>
                <a:latin typeface="Calibri"/>
                <a:ea typeface="+mn-ea"/>
                <a:cs typeface="+mn-cs"/>
              </a:rPr>
              <a:t>Purpose: </a:t>
            </a:r>
            <a:r>
              <a:rPr kumimoji="0" lang="en-GB" sz="2500" i="0" u="none" strike="noStrike" kern="0" cap="none" spc="0" normalizeH="0" baseline="0" noProof="0" dirty="0">
                <a:ln>
                  <a:noFill/>
                </a:ln>
                <a:solidFill>
                  <a:prstClr val="black"/>
                </a:solidFill>
                <a:effectLst/>
                <a:uLnTx/>
                <a:uFillTx/>
                <a:latin typeface="Calibri"/>
                <a:ea typeface="+mn-ea"/>
                <a:cs typeface="+mn-cs"/>
              </a:rPr>
              <a:t>a persuasive text seeks to sway the audience to the writer’s point of view, or convince them about something. For example, writing to persuade someone to visit a museum.</a:t>
            </a:r>
          </a:p>
        </p:txBody>
      </p:sp>
      <p:sp>
        <p:nvSpPr>
          <p:cNvPr id="10" name="Rounded Rectangle 7">
            <a:extLst>
              <a:ext uri="{FF2B5EF4-FFF2-40B4-BE49-F238E27FC236}">
                <a16:creationId xmlns:a16="http://schemas.microsoft.com/office/drawing/2014/main" id="{2EC33AD8-8100-402D-9854-EB0991093F9E}"/>
              </a:ext>
            </a:extLst>
          </p:cNvPr>
          <p:cNvSpPr/>
          <p:nvPr/>
        </p:nvSpPr>
        <p:spPr>
          <a:xfrm>
            <a:off x="1409113" y="2918141"/>
            <a:ext cx="8991547" cy="2033685"/>
          </a:xfrm>
          <a:prstGeom prst="roundRect">
            <a:avLst/>
          </a:prstGeom>
          <a:solidFill>
            <a:srgbClr val="C0504D">
              <a:lumMod val="40000"/>
              <a:lumOff val="60000"/>
            </a:srgb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a:ln>
                  <a:noFill/>
                </a:ln>
                <a:solidFill>
                  <a:prstClr val="black"/>
                </a:solidFill>
                <a:effectLst/>
                <a:uLnTx/>
                <a:uFillTx/>
                <a:latin typeface="Calibri"/>
                <a:ea typeface="+mn-ea"/>
                <a:cs typeface="+mn-cs"/>
              </a:rPr>
              <a:t>Audience: </a:t>
            </a:r>
            <a:r>
              <a:rPr kumimoji="0" lang="en-GB" sz="2500" b="0" i="0" u="none" strike="noStrike" kern="0" cap="none" spc="0" normalizeH="0" baseline="0" noProof="0" dirty="0">
                <a:ln>
                  <a:noFill/>
                </a:ln>
                <a:solidFill>
                  <a:prstClr val="black"/>
                </a:solidFill>
                <a:effectLst/>
                <a:uLnTx/>
                <a:uFillTx/>
                <a:latin typeface="Calibri"/>
                <a:ea typeface="+mn-ea"/>
                <a:cs typeface="+mn-cs"/>
              </a:rPr>
              <a:t>The audience would be the people who are likely to read the chosen text. For example, a leaflet to persuade someone to attend a specific university would be directed </a:t>
            </a:r>
            <a:r>
              <a:rPr lang="en-GB" sz="2500" kern="0" dirty="0">
                <a:solidFill>
                  <a:prstClr val="black"/>
                </a:solidFill>
                <a:latin typeface="Calibri"/>
              </a:rPr>
              <a:t>at</a:t>
            </a:r>
            <a:r>
              <a:rPr kumimoji="0" lang="en-GB" sz="2500" b="0" i="0" u="none" strike="noStrike" kern="0" cap="none" spc="0" normalizeH="0" baseline="0" noProof="0" dirty="0">
                <a:ln>
                  <a:noFill/>
                </a:ln>
                <a:solidFill>
                  <a:prstClr val="black"/>
                </a:solidFill>
                <a:effectLst/>
                <a:uLnTx/>
                <a:uFillTx/>
                <a:latin typeface="Calibri"/>
                <a:ea typeface="+mn-ea"/>
                <a:cs typeface="+mn-cs"/>
              </a:rPr>
              <a:t> young adults (who are the likeliest group to want to attend).</a:t>
            </a:r>
          </a:p>
        </p:txBody>
      </p:sp>
      <p:sp>
        <p:nvSpPr>
          <p:cNvPr id="3" name="Rectangle 2">
            <a:extLst>
              <a:ext uri="{FF2B5EF4-FFF2-40B4-BE49-F238E27FC236}">
                <a16:creationId xmlns:a16="http://schemas.microsoft.com/office/drawing/2014/main" id="{B3103718-879B-4588-B0F2-A13A85A7453A}"/>
              </a:ext>
            </a:extLst>
          </p:cNvPr>
          <p:cNvSpPr/>
          <p:nvPr/>
        </p:nvSpPr>
        <p:spPr>
          <a:xfrm>
            <a:off x="0" y="6232276"/>
            <a:ext cx="1449949" cy="615553"/>
          </a:xfrm>
          <a:prstGeom prst="rect">
            <a:avLst/>
          </a:prstGeom>
        </p:spPr>
        <p:txBody>
          <a:bodyPr wrap="none">
            <a:spAutoFit/>
          </a:bodyPr>
          <a:lstStyle/>
          <a:p>
            <a:r>
              <a:rPr lang="en-GB" sz="1700" b="1" dirty="0"/>
              <a:t>For discussion</a:t>
            </a:r>
          </a:p>
          <a:p>
            <a:r>
              <a:rPr lang="en-GB" sz="1700" b="1" dirty="0"/>
              <a:t> with pupils </a:t>
            </a:r>
          </a:p>
        </p:txBody>
      </p:sp>
    </p:spTree>
    <p:extLst>
      <p:ext uri="{BB962C8B-B14F-4D97-AF65-F5344CB8AC3E}">
        <p14:creationId xmlns:p14="http://schemas.microsoft.com/office/powerpoint/2010/main" val="4076109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286367"/>
            <a:ext cx="1195323" cy="119532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4" name="TextBox 3">
            <a:extLst>
              <a:ext uri="{FF2B5EF4-FFF2-40B4-BE49-F238E27FC236}">
                <a16:creationId xmlns:a16="http://schemas.microsoft.com/office/drawing/2014/main" id="{92E489FA-3882-4A27-8EC2-2C298E284FA7}"/>
              </a:ext>
            </a:extLst>
          </p:cNvPr>
          <p:cNvSpPr txBox="1"/>
          <p:nvPr/>
        </p:nvSpPr>
        <p:spPr>
          <a:xfrm>
            <a:off x="1409114" y="499307"/>
            <a:ext cx="9373772" cy="584775"/>
          </a:xfrm>
          <a:prstGeom prst="rect">
            <a:avLst/>
          </a:prstGeom>
          <a:noFill/>
        </p:spPr>
        <p:txBody>
          <a:bodyPr wrap="square" rtlCol="0">
            <a:spAutoFit/>
          </a:bodyPr>
          <a:lstStyle/>
          <a:p>
            <a:pPr algn="ctr"/>
            <a:r>
              <a:rPr lang="en-GB" sz="3200" dirty="0"/>
              <a:t>Context, purpose and audience – over to you!</a:t>
            </a:r>
          </a:p>
        </p:txBody>
      </p:sp>
      <p:sp>
        <p:nvSpPr>
          <p:cNvPr id="3" name="Rectangle 2">
            <a:extLst>
              <a:ext uri="{FF2B5EF4-FFF2-40B4-BE49-F238E27FC236}">
                <a16:creationId xmlns:a16="http://schemas.microsoft.com/office/drawing/2014/main" id="{F34940D9-772E-49A8-88F2-92C681409702}"/>
              </a:ext>
            </a:extLst>
          </p:cNvPr>
          <p:cNvSpPr/>
          <p:nvPr/>
        </p:nvSpPr>
        <p:spPr>
          <a:xfrm>
            <a:off x="0" y="6226576"/>
            <a:ext cx="6096000" cy="615553"/>
          </a:xfrm>
          <a:prstGeom prst="rect">
            <a:avLst/>
          </a:prstGeom>
        </p:spPr>
        <p:txBody>
          <a:bodyPr>
            <a:spAutoFit/>
          </a:bodyPr>
          <a:lstStyle/>
          <a:p>
            <a:pPr lvl="0"/>
            <a:r>
              <a:rPr lang="en-GB" sz="1700" b="1" dirty="0">
                <a:solidFill>
                  <a:prstClr val="black"/>
                </a:solidFill>
              </a:rPr>
              <a:t>For discussion</a:t>
            </a:r>
          </a:p>
          <a:p>
            <a:pPr lvl="0"/>
            <a:r>
              <a:rPr lang="en-GB" sz="1700" b="1" dirty="0">
                <a:solidFill>
                  <a:prstClr val="black"/>
                </a:solidFill>
              </a:rPr>
              <a:t> with pupils </a:t>
            </a:r>
          </a:p>
        </p:txBody>
      </p:sp>
      <p:sp>
        <p:nvSpPr>
          <p:cNvPr id="7" name="Rounded Rectangle 5">
            <a:extLst>
              <a:ext uri="{FF2B5EF4-FFF2-40B4-BE49-F238E27FC236}">
                <a16:creationId xmlns:a16="http://schemas.microsoft.com/office/drawing/2014/main" id="{73DE6A27-E37D-4958-8136-CD1750A53157}"/>
              </a:ext>
            </a:extLst>
          </p:cNvPr>
          <p:cNvSpPr/>
          <p:nvPr/>
        </p:nvSpPr>
        <p:spPr>
          <a:xfrm>
            <a:off x="1409114" y="1297022"/>
            <a:ext cx="8991546" cy="1556283"/>
          </a:xfrm>
          <a:prstGeom prst="roundRect">
            <a:avLst/>
          </a:prstGeom>
          <a:solidFill>
            <a:srgbClr val="92D050"/>
          </a:solidFill>
          <a:ln w="25400" cap="flat" cmpd="sng" algn="ctr">
            <a:solidFill>
              <a:sysClr val="windowText" lastClr="000000"/>
            </a:solidFill>
            <a:prstDash val="solid"/>
          </a:ln>
          <a:effectLst/>
        </p:spPr>
        <p:txBody>
          <a:bodyPr rtlCol="0" anchor="ctr"/>
          <a:lstStyle/>
          <a:p>
            <a:pPr lvl="0" algn="ctr"/>
            <a:r>
              <a:rPr lang="en-GB" sz="2500" b="1" dirty="0">
                <a:solidFill>
                  <a:prstClr val="black"/>
                </a:solidFill>
              </a:rPr>
              <a:t>Context: </a:t>
            </a:r>
            <a:r>
              <a:rPr lang="en-GB" sz="2500" dirty="0">
                <a:solidFill>
                  <a:prstClr val="black"/>
                </a:solidFill>
              </a:rPr>
              <a:t>Why have you chosen this place to persuade someone to visit or attend? Is it somewhere you have visited or would like to visit? Is it linked to somewhere you have studied in history or geography?</a:t>
            </a:r>
            <a:endParaRPr kumimoji="0" lang="en-GB" sz="2500" b="0" i="0" u="none" strike="noStrike" kern="0" cap="none" spc="0" normalizeH="0" baseline="0" noProof="0" dirty="0">
              <a:ln>
                <a:noFill/>
              </a:ln>
              <a:solidFill>
                <a:prstClr val="black"/>
              </a:solidFill>
              <a:effectLst/>
              <a:uLnTx/>
              <a:uFillTx/>
              <a:latin typeface="Calibri"/>
              <a:ea typeface="+mn-ea"/>
              <a:cs typeface="+mn-cs"/>
            </a:endParaRPr>
          </a:p>
        </p:txBody>
      </p:sp>
      <p:sp>
        <p:nvSpPr>
          <p:cNvPr id="9" name="Rounded Rectangle 6">
            <a:extLst>
              <a:ext uri="{FF2B5EF4-FFF2-40B4-BE49-F238E27FC236}">
                <a16:creationId xmlns:a16="http://schemas.microsoft.com/office/drawing/2014/main" id="{D73BB779-9C4D-4EBF-9432-DEDE7CB50106}"/>
              </a:ext>
            </a:extLst>
          </p:cNvPr>
          <p:cNvSpPr/>
          <p:nvPr/>
        </p:nvSpPr>
        <p:spPr>
          <a:xfrm>
            <a:off x="1409116" y="2955764"/>
            <a:ext cx="8991545" cy="1981996"/>
          </a:xfrm>
          <a:prstGeom prst="roundRect">
            <a:avLst/>
          </a:prstGeom>
          <a:solidFill>
            <a:srgbClr val="F79646">
              <a:lumMod val="60000"/>
              <a:lumOff val="40000"/>
            </a:srgbClr>
          </a:solidFill>
          <a:ln w="25400" cap="flat" cmpd="sng" algn="ctr">
            <a:solidFill>
              <a:sysClr val="windowText" lastClr="000000"/>
            </a:solidFill>
            <a:prstDash val="solid"/>
          </a:ln>
          <a:effectLst/>
        </p:spPr>
        <p:txBody>
          <a:bodyPr rtlCol="0" anchor="ctr"/>
          <a:lstStyle/>
          <a:p>
            <a:pPr lvl="0" algn="ctr"/>
            <a:r>
              <a:rPr kumimoji="0" lang="en-GB" sz="2500" b="1" i="0" u="none" strike="noStrike" kern="0" cap="none" spc="0" normalizeH="0" baseline="0" noProof="0" dirty="0">
                <a:ln>
                  <a:noFill/>
                </a:ln>
                <a:solidFill>
                  <a:prstClr val="black"/>
                </a:solidFill>
                <a:effectLst/>
                <a:uLnTx/>
                <a:uFillTx/>
                <a:latin typeface="Calibri"/>
                <a:ea typeface="+mn-ea"/>
                <a:cs typeface="+mn-cs"/>
              </a:rPr>
              <a:t>Purpose:</a:t>
            </a:r>
            <a:r>
              <a:rPr lang="en-GB" sz="2500" dirty="0">
                <a:solidFill>
                  <a:prstClr val="black"/>
                </a:solidFill>
              </a:rPr>
              <a:t> Why are you writing the leaflet? Is it to persuade someone to visit or attend a certain place?  Is it to persuade someone to allow </a:t>
            </a:r>
            <a:r>
              <a:rPr lang="en-GB" sz="2500" b="1" dirty="0">
                <a:solidFill>
                  <a:prstClr val="black"/>
                </a:solidFill>
              </a:rPr>
              <a:t>you </a:t>
            </a:r>
            <a:r>
              <a:rPr lang="en-GB" sz="2500" dirty="0">
                <a:solidFill>
                  <a:prstClr val="black"/>
                </a:solidFill>
              </a:rPr>
              <a:t>to attend somewhere?</a:t>
            </a:r>
            <a:endParaRPr kumimoji="0" lang="en-GB" sz="2500" b="0" i="0" u="none" strike="noStrike" kern="0" cap="none" spc="0" normalizeH="0" baseline="0" noProof="0" dirty="0">
              <a:ln>
                <a:noFill/>
              </a:ln>
              <a:solidFill>
                <a:prstClr val="black"/>
              </a:solidFill>
              <a:effectLst/>
              <a:uLnTx/>
              <a:uFillTx/>
              <a:latin typeface="Calibri"/>
              <a:ea typeface="+mn-ea"/>
              <a:cs typeface="+mn-cs"/>
            </a:endParaRPr>
          </a:p>
        </p:txBody>
      </p:sp>
      <p:sp>
        <p:nvSpPr>
          <p:cNvPr id="10" name="Rounded Rectangle 7">
            <a:extLst>
              <a:ext uri="{FF2B5EF4-FFF2-40B4-BE49-F238E27FC236}">
                <a16:creationId xmlns:a16="http://schemas.microsoft.com/office/drawing/2014/main" id="{9EEAB387-CD68-4A8C-9427-168A0A4139F5}"/>
              </a:ext>
            </a:extLst>
          </p:cNvPr>
          <p:cNvSpPr/>
          <p:nvPr/>
        </p:nvSpPr>
        <p:spPr>
          <a:xfrm>
            <a:off x="1409113" y="5040219"/>
            <a:ext cx="8991547" cy="1688125"/>
          </a:xfrm>
          <a:prstGeom prst="roundRect">
            <a:avLst/>
          </a:prstGeom>
          <a:solidFill>
            <a:srgbClr val="C0504D">
              <a:lumMod val="40000"/>
              <a:lumOff val="60000"/>
            </a:srgbClr>
          </a:solidFill>
          <a:ln w="25400" cap="flat" cmpd="sng" algn="ctr">
            <a:solidFill>
              <a:sysClr val="windowText" lastClr="000000"/>
            </a:solidFill>
            <a:prstDash val="solid"/>
          </a:ln>
          <a:effectLst/>
        </p:spPr>
        <p:txBody>
          <a:bodyPr rtlCol="0" anchor="ctr"/>
          <a:lstStyle/>
          <a:p>
            <a:pPr lvl="0" algn="ctr"/>
            <a:r>
              <a:rPr kumimoji="0" lang="en-GB" sz="2500" b="1" i="0" u="none" strike="noStrike" kern="0" cap="none" spc="0" normalizeH="0" baseline="0" noProof="0" dirty="0">
                <a:ln>
                  <a:noFill/>
                </a:ln>
                <a:solidFill>
                  <a:prstClr val="black"/>
                </a:solidFill>
                <a:effectLst/>
                <a:uLnTx/>
                <a:uFillTx/>
                <a:latin typeface="Calibri"/>
                <a:ea typeface="+mn-ea"/>
                <a:cs typeface="+mn-cs"/>
              </a:rPr>
              <a:t>Audience: </a:t>
            </a:r>
            <a:r>
              <a:rPr lang="en-GB" sz="2500" dirty="0">
                <a:solidFill>
                  <a:prstClr val="black"/>
                </a:solidFill>
              </a:rPr>
              <a:t>Who are you writing this for? Is it for older children or adults? Is it for your headteacher or someone in a role of authority? Who is actually going to read it once it is finished?</a:t>
            </a:r>
            <a:endParaRPr kumimoji="0" lang="en-GB" sz="2500" b="0"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3870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286367"/>
            <a:ext cx="1195323" cy="119532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2" name="Content Placeholder 1">
            <a:extLst>
              <a:ext uri="{FF2B5EF4-FFF2-40B4-BE49-F238E27FC236}">
                <a16:creationId xmlns:a16="http://schemas.microsoft.com/office/drawing/2014/main" id="{B9E05B99-7554-4566-8BBE-F21A6F2F0BEB}"/>
              </a:ext>
            </a:extLst>
          </p:cNvPr>
          <p:cNvSpPr>
            <a:spLocks noGrp="1"/>
          </p:cNvSpPr>
          <p:nvPr>
            <p:ph idx="1"/>
          </p:nvPr>
        </p:nvSpPr>
        <p:spPr>
          <a:xfrm>
            <a:off x="450166" y="1694630"/>
            <a:ext cx="11549576" cy="4860915"/>
          </a:xfrm>
        </p:spPr>
        <p:txBody>
          <a:bodyPr>
            <a:normAutofit/>
          </a:bodyPr>
          <a:lstStyle/>
          <a:p>
            <a:pPr marL="0" lvl="0" indent="0">
              <a:lnSpc>
                <a:spcPct val="100000"/>
              </a:lnSpc>
              <a:spcBef>
                <a:spcPts val="0"/>
              </a:spcBef>
              <a:buNone/>
            </a:pPr>
            <a:r>
              <a:rPr lang="en-GB" sz="2300" dirty="0">
                <a:solidFill>
                  <a:prstClr val="black"/>
                </a:solidFill>
              </a:rPr>
              <a:t>Immersing pupils in examples of high quality models is crucial in helping them to shape their own ideas. The best authors use their reading experiences to feed their own work. It is important that children don’t see this as cheating, but instead as a crucial part of the writing process. </a:t>
            </a:r>
          </a:p>
          <a:p>
            <a:pPr marL="0" lvl="0" indent="0">
              <a:lnSpc>
                <a:spcPct val="100000"/>
              </a:lnSpc>
              <a:spcBef>
                <a:spcPts val="0"/>
              </a:spcBef>
              <a:buNone/>
            </a:pPr>
            <a:endParaRPr lang="en-GB" sz="2300" dirty="0">
              <a:solidFill>
                <a:prstClr val="black"/>
              </a:solidFill>
            </a:endParaRPr>
          </a:p>
          <a:p>
            <a:pPr marL="0" lvl="0" indent="0">
              <a:lnSpc>
                <a:spcPct val="100000"/>
              </a:lnSpc>
              <a:spcBef>
                <a:spcPts val="0"/>
              </a:spcBef>
              <a:buNone/>
            </a:pPr>
            <a:r>
              <a:rPr lang="en-GB" sz="2300" dirty="0">
                <a:solidFill>
                  <a:prstClr val="black"/>
                </a:solidFill>
              </a:rPr>
              <a:t>Make sure your models are indicative of what you would like pupils to produce themselves. There is a good quality model of a persuasive leaflet in the Model Texts folder on Primary Wise. This can be used alongside other examples that may fit well with the context for your writing. Ultimately, the content of the model texts matters less than the structure for this phase, as children can use an existing structure and insert their own content. </a:t>
            </a:r>
          </a:p>
          <a:p>
            <a:pPr marL="0" lvl="0" indent="0">
              <a:lnSpc>
                <a:spcPct val="100000"/>
              </a:lnSpc>
              <a:spcBef>
                <a:spcPts val="0"/>
              </a:spcBef>
              <a:buNone/>
            </a:pPr>
            <a:endParaRPr lang="en-GB" sz="2300" dirty="0">
              <a:solidFill>
                <a:prstClr val="black"/>
              </a:solidFill>
            </a:endParaRPr>
          </a:p>
          <a:p>
            <a:pPr marL="0" lvl="0" indent="0">
              <a:lnSpc>
                <a:spcPct val="100000"/>
              </a:lnSpc>
              <a:spcBef>
                <a:spcPts val="0"/>
              </a:spcBef>
              <a:buNone/>
            </a:pPr>
            <a:r>
              <a:rPr lang="en-GB" sz="2300" dirty="0">
                <a:solidFill>
                  <a:prstClr val="black"/>
                </a:solidFill>
              </a:rPr>
              <a:t>Give children time and opportunity to look closely at a range of texts. Suggested activities for this phase follow this slide. </a:t>
            </a:r>
          </a:p>
          <a:p>
            <a:pPr marL="0" indent="0">
              <a:buNone/>
            </a:pPr>
            <a:endParaRPr lang="en-GB" sz="2600" dirty="0"/>
          </a:p>
        </p:txBody>
      </p:sp>
      <p:sp>
        <p:nvSpPr>
          <p:cNvPr id="4" name="TextBox 3">
            <a:extLst>
              <a:ext uri="{FF2B5EF4-FFF2-40B4-BE49-F238E27FC236}">
                <a16:creationId xmlns:a16="http://schemas.microsoft.com/office/drawing/2014/main" id="{92E489FA-3882-4A27-8EC2-2C298E284FA7}"/>
              </a:ext>
            </a:extLst>
          </p:cNvPr>
          <p:cNvSpPr txBox="1"/>
          <p:nvPr/>
        </p:nvSpPr>
        <p:spPr>
          <a:xfrm>
            <a:off x="1409114" y="499307"/>
            <a:ext cx="9373772" cy="769441"/>
          </a:xfrm>
          <a:prstGeom prst="rect">
            <a:avLst/>
          </a:prstGeom>
          <a:noFill/>
        </p:spPr>
        <p:txBody>
          <a:bodyPr wrap="square" rtlCol="0">
            <a:spAutoFit/>
          </a:bodyPr>
          <a:lstStyle/>
          <a:p>
            <a:pPr algn="ctr"/>
            <a:r>
              <a:rPr lang="en-GB" sz="4400" dirty="0"/>
              <a:t>Phase 2 - Immersion</a:t>
            </a:r>
          </a:p>
        </p:txBody>
      </p:sp>
    </p:spTree>
    <p:extLst>
      <p:ext uri="{BB962C8B-B14F-4D97-AF65-F5344CB8AC3E}">
        <p14:creationId xmlns:p14="http://schemas.microsoft.com/office/powerpoint/2010/main" val="24869956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92D050"/>
        </a:solidFill>
      </a:spPr>
      <a:bodyPr rtlCol="0" anchor="ctr"/>
      <a:lstStyle>
        <a:defPPr algn="ctr">
          <a:defRPr sz="2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1801</TotalTime>
  <Words>5569</Words>
  <Application>Microsoft Macintosh PowerPoint</Application>
  <PresentationFormat>Widescreen</PresentationFormat>
  <Paragraphs>354</Paragraphs>
  <Slides>42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Kathryn Evans</cp:lastModifiedBy>
  <cp:revision>207</cp:revision>
  <dcterms:created xsi:type="dcterms:W3CDTF">2017-03-29T13:14:03Z</dcterms:created>
  <dcterms:modified xsi:type="dcterms:W3CDTF">2020-03-28T13:23:19Z</dcterms:modified>
</cp:coreProperties>
</file>