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60" r:id="rId4"/>
    <p:sldId id="276" r:id="rId5"/>
    <p:sldId id="258" r:id="rId6"/>
    <p:sldId id="259" r:id="rId7"/>
    <p:sldId id="261" r:id="rId8"/>
    <p:sldId id="262" r:id="rId9"/>
    <p:sldId id="263" r:id="rId10"/>
    <p:sldId id="264" r:id="rId11"/>
    <p:sldId id="273" r:id="rId12"/>
    <p:sldId id="265" r:id="rId13"/>
    <p:sldId id="271" r:id="rId14"/>
    <p:sldId id="272" r:id="rId15"/>
    <p:sldId id="277" r:id="rId16"/>
    <p:sldId id="275" r:id="rId17"/>
  </p:sldIdLst>
  <p:sldSz cx="9144000" cy="6858000" type="screen4x3"/>
  <p:notesSz cx="666273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5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7186" cy="498055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4010" y="1"/>
            <a:ext cx="2887186" cy="498055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r">
              <a:defRPr sz="1200"/>
            </a:lvl1pPr>
          </a:lstStyle>
          <a:p>
            <a:fld id="{4B5A565B-E1C3-44CB-96E5-061A01EA88FD}" type="datetimeFigureOut">
              <a:rPr lang="en-GB" smtClean="0"/>
              <a:t>11/10/2019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7186" cy="498054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4010" y="9428584"/>
            <a:ext cx="2887186" cy="498054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r">
              <a:defRPr sz="1200"/>
            </a:lvl1pPr>
          </a:lstStyle>
          <a:p>
            <a:fld id="{10FD480C-C700-45C8-8965-04E815BBF9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6663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r">
              <a:defRPr sz="1200"/>
            </a:lvl1pPr>
          </a:lstStyle>
          <a:p>
            <a:fld id="{4D418591-4BA2-4EEA-AB4E-2449231BD801}" type="datetimeFigureOut">
              <a:rPr lang="en-GB" smtClean="0"/>
              <a:pPr/>
              <a:t>11/10/2019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4" tIns="45697" rIns="91394" bIns="4569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274" y="4715154"/>
            <a:ext cx="5330190" cy="4466987"/>
          </a:xfrm>
          <a:prstGeom prst="rect">
            <a:avLst/>
          </a:prstGeom>
        </p:spPr>
        <p:txBody>
          <a:bodyPr vert="horz" lIns="91394" tIns="45697" rIns="91394" bIns="4569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7186" cy="496332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4010" y="9428584"/>
            <a:ext cx="2887186" cy="496332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r">
              <a:defRPr sz="1200"/>
            </a:lvl1pPr>
          </a:lstStyle>
          <a:p>
            <a:fld id="{066D68E1-C96C-46F6-9462-78F72F72E85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3029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D68E1-C96C-46F6-9462-78F72F72E855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94831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D68E1-C96C-46F6-9462-78F72F72E855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81279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D68E1-C96C-46F6-9462-78F72F72E855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6832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D68E1-C96C-46F6-9462-78F72F72E855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2270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D68E1-C96C-46F6-9462-78F72F72E855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3467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D68E1-C96C-46F6-9462-78F72F72E855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9811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D68E1-C96C-46F6-9462-78F72F72E855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493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D68E1-C96C-46F6-9462-78F72F72E85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6253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D68E1-C96C-46F6-9462-78F72F72E855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76400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D68E1-C96C-46F6-9462-78F72F72E855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0612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D68E1-C96C-46F6-9462-78F72F72E855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726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D68E1-C96C-46F6-9462-78F72F72E855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3325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D68E1-C96C-46F6-9462-78F72F72E855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01197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D68E1-C96C-46F6-9462-78F72F72E855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14839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6D68E1-C96C-46F6-9462-78F72F72E855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00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82421E9-E11F-4D88-9E64-0E2A5DFA8DBE}" type="datetimeFigureOut">
              <a:rPr lang="en-GB" smtClean="0"/>
              <a:pPr/>
              <a:t>11/10/2019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238781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21E9-E11F-4D88-9E64-0E2A5DFA8DBE}" type="datetimeFigureOut">
              <a:rPr lang="en-GB" smtClean="0"/>
              <a:pPr/>
              <a:t>11/10/2019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113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21E9-E11F-4D88-9E64-0E2A5DFA8DBE}" type="datetimeFigureOut">
              <a:rPr lang="en-GB" smtClean="0"/>
              <a:pPr/>
              <a:t>11/10/2019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8864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21E9-E11F-4D88-9E64-0E2A5DFA8DBE}" type="datetimeFigureOut">
              <a:rPr lang="en-GB" smtClean="0"/>
              <a:pPr/>
              <a:t>11/10/2019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264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82421E9-E11F-4D88-9E64-0E2A5DFA8DBE}" type="datetimeFigureOut">
              <a:rPr lang="en-GB" smtClean="0"/>
              <a:pPr/>
              <a:t>11/10/2019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0478064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21E9-E11F-4D88-9E64-0E2A5DFA8DBE}" type="datetimeFigureOut">
              <a:rPr lang="en-GB" smtClean="0"/>
              <a:pPr/>
              <a:t>11/10/2019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60932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21E9-E11F-4D88-9E64-0E2A5DFA8DBE}" type="datetimeFigureOut">
              <a:rPr lang="en-GB" smtClean="0"/>
              <a:pPr/>
              <a:t>11/10/2019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23339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21E9-E11F-4D88-9E64-0E2A5DFA8DBE}" type="datetimeFigureOut">
              <a:rPr lang="en-GB" smtClean="0"/>
              <a:pPr/>
              <a:t>11/10/2019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060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421E9-E11F-4D88-9E64-0E2A5DFA8DBE}" type="datetimeFigureOut">
              <a:rPr lang="en-GB" smtClean="0"/>
              <a:pPr/>
              <a:t>11/10/2019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505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382421E9-E11F-4D88-9E64-0E2A5DFA8DBE}" type="datetimeFigureOut">
              <a:rPr lang="en-GB" smtClean="0"/>
              <a:pPr/>
              <a:t>11/10/2019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4476006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382421E9-E11F-4D88-9E64-0E2A5DFA8DBE}" type="datetimeFigureOut">
              <a:rPr lang="en-GB" smtClean="0"/>
              <a:pPr/>
              <a:t>11/10/2019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25818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82421E9-E11F-4D88-9E64-0E2A5DFA8DBE}" type="datetimeFigureOut">
              <a:rPr lang="en-GB" smtClean="0"/>
              <a:pPr/>
              <a:t>11/10/2019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DF6492B-58F1-4CFF-B887-177A2D1BD2C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157023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xfordowl.co.uk/question/index/3" TargetMode="External"/><Relationship Id="rId7" Type="http://schemas.openxmlformats.org/officeDocument/2006/relationships/hyperlink" Target="http://www.bbc.co.uk/schools/wordsandpictures/index.shtml" TargetMode="External"/><Relationship Id="rId2" Type="http://schemas.openxmlformats.org/officeDocument/2006/relationships/hyperlink" Target="http://www.letters-and-sounds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igbrownbear.co.uk/magneticletters/" TargetMode="External"/><Relationship Id="rId5" Type="http://schemas.openxmlformats.org/officeDocument/2006/relationships/hyperlink" Target="http://www.ictgames.com/literacy.html" TargetMode="External"/><Relationship Id="rId4" Type="http://schemas.openxmlformats.org/officeDocument/2006/relationships/hyperlink" Target="http://www.phonicsplay.co.uk/ParentsMenu.htm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qhXUW_v-1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00" y="548680"/>
            <a:ext cx="7308304" cy="50167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fW precursive" panose="00000500000000000000" pitchFamily="2" charset="0"/>
            </a:endParaRPr>
          </a:p>
          <a:p>
            <a:pPr algn="ctr"/>
            <a:r>
              <a:rPr lang="en-US" sz="8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fW precursive" panose="00000500000000000000" pitchFamily="2" charset="0"/>
              </a:rPr>
              <a:t>Phonics Workshop</a:t>
            </a:r>
          </a:p>
          <a:p>
            <a:pPr algn="ctr"/>
            <a:endParaRPr lang="en-US" sz="8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HfW precursive" panose="000005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37420" y="5349414"/>
            <a:ext cx="59766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latin typeface="HfW precursive" panose="00000500000000000000" pitchFamily="2" charset="0"/>
              </a:rPr>
              <a:t>October 2019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6000" dirty="0">
                <a:latin typeface="HfW precursive" panose="00000500000000000000" pitchFamily="2" charset="0"/>
              </a:rPr>
              <a:t>Phase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412776"/>
            <a:ext cx="8784976" cy="5061176"/>
          </a:xfrm>
        </p:spPr>
        <p:txBody>
          <a:bodyPr>
            <a:noAutofit/>
          </a:bodyPr>
          <a:lstStyle/>
          <a:p>
            <a:r>
              <a:rPr lang="en-GB" sz="4000" dirty="0">
                <a:latin typeface="HfW precursive" panose="00000500000000000000" pitchFamily="2" charset="0"/>
              </a:rPr>
              <a:t>The focus is on learning spelling rules for suffixes.</a:t>
            </a:r>
          </a:p>
          <a:p>
            <a:endParaRPr lang="en-GB" sz="4000" dirty="0">
              <a:latin typeface="HfW precursive" panose="00000500000000000000" pitchFamily="2" charset="0"/>
            </a:endParaRPr>
          </a:p>
          <a:p>
            <a:pPr>
              <a:buNone/>
            </a:pPr>
            <a:r>
              <a:rPr lang="en-GB" sz="4000" b="1" dirty="0">
                <a:latin typeface="HfW precursive" panose="00000500000000000000" pitchFamily="2" charset="0"/>
              </a:rPr>
              <a:t>-s   	-</a:t>
            </a:r>
            <a:r>
              <a:rPr lang="en-GB" sz="4000" b="1" dirty="0" err="1">
                <a:latin typeface="HfW precursive" panose="00000500000000000000" pitchFamily="2" charset="0"/>
              </a:rPr>
              <a:t>es</a:t>
            </a:r>
            <a:r>
              <a:rPr lang="en-GB" sz="4000" b="1" dirty="0">
                <a:latin typeface="HfW precursive" panose="00000500000000000000" pitchFamily="2" charset="0"/>
              </a:rPr>
              <a:t> 	-</a:t>
            </a:r>
            <a:r>
              <a:rPr lang="en-GB" sz="4000" b="1" dirty="0" err="1">
                <a:latin typeface="HfW precursive" panose="00000500000000000000" pitchFamily="2" charset="0"/>
              </a:rPr>
              <a:t>ing</a:t>
            </a:r>
            <a:r>
              <a:rPr lang="en-GB" sz="4000" b="1" dirty="0">
                <a:latin typeface="HfW precursive" panose="00000500000000000000" pitchFamily="2" charset="0"/>
              </a:rPr>
              <a:t>       -</a:t>
            </a:r>
            <a:r>
              <a:rPr lang="en-GB" sz="4000" b="1" dirty="0" err="1">
                <a:latin typeface="HfW precursive" panose="00000500000000000000" pitchFamily="2" charset="0"/>
              </a:rPr>
              <a:t>ed</a:t>
            </a:r>
            <a:endParaRPr lang="en-GB" sz="4000" dirty="0">
              <a:latin typeface="HfW precursive" panose="00000500000000000000" pitchFamily="2" charset="0"/>
            </a:endParaRPr>
          </a:p>
          <a:p>
            <a:pPr>
              <a:buNone/>
            </a:pPr>
            <a:r>
              <a:rPr lang="en-GB" sz="4000" b="1" dirty="0">
                <a:latin typeface="HfW precursive" panose="00000500000000000000" pitchFamily="2" charset="0"/>
              </a:rPr>
              <a:t>-</a:t>
            </a:r>
            <a:r>
              <a:rPr lang="en-GB" sz="4000" b="1" dirty="0" err="1">
                <a:latin typeface="HfW precursive" panose="00000500000000000000" pitchFamily="2" charset="0"/>
              </a:rPr>
              <a:t>er</a:t>
            </a:r>
            <a:r>
              <a:rPr lang="en-GB" sz="4000" b="1" dirty="0">
                <a:latin typeface="HfW precursive" panose="00000500000000000000" pitchFamily="2" charset="0"/>
              </a:rPr>
              <a:t> 	-</a:t>
            </a:r>
            <a:r>
              <a:rPr lang="en-GB" sz="4000" b="1" dirty="0" err="1">
                <a:latin typeface="HfW precursive" panose="00000500000000000000" pitchFamily="2" charset="0"/>
              </a:rPr>
              <a:t>est</a:t>
            </a:r>
            <a:r>
              <a:rPr lang="en-GB" sz="4000" b="1" dirty="0">
                <a:latin typeface="HfW precursive" panose="00000500000000000000" pitchFamily="2" charset="0"/>
              </a:rPr>
              <a:t> 	-y 	        -en</a:t>
            </a:r>
            <a:endParaRPr lang="en-GB" sz="4000" dirty="0">
              <a:latin typeface="HfW precursive" panose="00000500000000000000" pitchFamily="2" charset="0"/>
            </a:endParaRPr>
          </a:p>
          <a:p>
            <a:pPr>
              <a:buNone/>
            </a:pPr>
            <a:r>
              <a:rPr lang="en-GB" sz="4000" b="1" dirty="0">
                <a:latin typeface="HfW precursive" panose="00000500000000000000" pitchFamily="2" charset="0"/>
              </a:rPr>
              <a:t>-</a:t>
            </a:r>
            <a:r>
              <a:rPr lang="en-GB" sz="4000" b="1" dirty="0" err="1">
                <a:latin typeface="HfW precursive" panose="00000500000000000000" pitchFamily="2" charset="0"/>
              </a:rPr>
              <a:t>ful</a:t>
            </a:r>
            <a:r>
              <a:rPr lang="en-GB" sz="4000" b="1" dirty="0">
                <a:latin typeface="HfW precursive" panose="00000500000000000000" pitchFamily="2" charset="0"/>
              </a:rPr>
              <a:t>    -</a:t>
            </a:r>
            <a:r>
              <a:rPr lang="en-GB" sz="4000" b="1" dirty="0" err="1">
                <a:latin typeface="HfW precursive" panose="00000500000000000000" pitchFamily="2" charset="0"/>
              </a:rPr>
              <a:t>ly</a:t>
            </a:r>
            <a:r>
              <a:rPr lang="en-GB" sz="4000" b="1" dirty="0">
                <a:latin typeface="HfW precursive" panose="00000500000000000000" pitchFamily="2" charset="0"/>
              </a:rPr>
              <a:t> 	-</a:t>
            </a:r>
            <a:r>
              <a:rPr lang="en-GB" sz="4000" b="1" dirty="0" err="1">
                <a:latin typeface="HfW precursive" panose="00000500000000000000" pitchFamily="2" charset="0"/>
              </a:rPr>
              <a:t>ment</a:t>
            </a:r>
            <a:r>
              <a:rPr lang="en-GB" sz="4000" b="1" dirty="0">
                <a:latin typeface="HfW precursive" panose="00000500000000000000" pitchFamily="2" charset="0"/>
              </a:rPr>
              <a:t> 		-</a:t>
            </a:r>
            <a:r>
              <a:rPr lang="en-GB" sz="4000" b="1" dirty="0" err="1">
                <a:latin typeface="HfW precursive" panose="00000500000000000000" pitchFamily="2" charset="0"/>
              </a:rPr>
              <a:t>ness</a:t>
            </a:r>
            <a:endParaRPr lang="en-GB" sz="4000" dirty="0">
              <a:latin typeface="HfW precursive" panose="00000500000000000000" pitchFamily="2" charset="0"/>
            </a:endParaRPr>
          </a:p>
          <a:p>
            <a:endParaRPr lang="en-GB" sz="4000" dirty="0">
              <a:latin typeface="HfW precursive" panose="00000500000000000000" pitchFamily="2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HfW precursive" panose="00000500000000000000" pitchFamily="2" charset="0"/>
              </a:rPr>
              <a:t>Segmenting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2286003"/>
            <a:ext cx="7633742" cy="998982"/>
          </a:xfrm>
        </p:spPr>
        <p:txBody>
          <a:bodyPr/>
          <a:lstStyle/>
          <a:p>
            <a:r>
              <a:rPr lang="en-GB" dirty="0">
                <a:latin typeface="HfW precursive" panose="00000500000000000000" pitchFamily="2" charset="0"/>
              </a:rPr>
              <a:t>We use a phoneme frame to help children work out how many sounds there are in words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758" y="3284984"/>
            <a:ext cx="3839093" cy="258947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1102" y="3284985"/>
            <a:ext cx="3766049" cy="2540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4805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6064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GB" sz="6000" dirty="0">
                <a:latin typeface="HfW precursive" panose="00000500000000000000" pitchFamily="2" charset="0"/>
              </a:rPr>
              <a:t>Blending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412776"/>
            <a:ext cx="8331696" cy="41764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GB" sz="4000" dirty="0">
                <a:latin typeface="HfW precursive" panose="00000500000000000000" pitchFamily="2" charset="0"/>
              </a:rPr>
              <a:t>Building words from phonemes to read.</a:t>
            </a:r>
          </a:p>
          <a:p>
            <a:pPr algn="ctr">
              <a:buNone/>
            </a:pPr>
            <a:r>
              <a:rPr lang="en-GB" sz="13000" dirty="0">
                <a:latin typeface="HfW precursive" panose="00000500000000000000" pitchFamily="2" charset="0"/>
              </a:rPr>
              <a:t>c  a  t</a:t>
            </a:r>
          </a:p>
          <a:p>
            <a:pPr algn="ctr">
              <a:buNone/>
            </a:pPr>
            <a:r>
              <a:rPr lang="en-GB" sz="13000" dirty="0">
                <a:latin typeface="HfW precursive" panose="00000500000000000000" pitchFamily="2" charset="0"/>
              </a:rPr>
              <a:t>cat</a:t>
            </a:r>
          </a:p>
          <a:p>
            <a:pPr>
              <a:buNone/>
            </a:pPr>
            <a:endParaRPr lang="en-GB" sz="7200" dirty="0">
              <a:latin typeface="HfW precursive" panose="00000500000000000000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803671" y="4598805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4233192" y="4581128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5752304" y="4605193"/>
            <a:ext cx="288032" cy="288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4000" dirty="0">
                <a:latin typeface="HfW precursive" panose="00000500000000000000" pitchFamily="2" charset="0"/>
              </a:rPr>
              <a:t>Phonics screening</a:t>
            </a:r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3" cstate="print"/>
          <a:srcRect l="16322" t="23250" r="51579" b="8829"/>
          <a:stretch>
            <a:fillRect/>
          </a:stretch>
        </p:blipFill>
        <p:spPr bwMode="auto">
          <a:xfrm>
            <a:off x="4572000" y="1628800"/>
            <a:ext cx="4176464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4" cstate="print"/>
          <a:srcRect l="16241" t="23422" r="51660" b="7672"/>
          <a:stretch>
            <a:fillRect/>
          </a:stretch>
        </p:blipFill>
        <p:spPr bwMode="auto">
          <a:xfrm>
            <a:off x="179512" y="1628800"/>
            <a:ext cx="4176464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latin typeface="HfW precursive" panose="00000500000000000000" pitchFamily="2" charset="0"/>
              </a:rPr>
              <a:t>HOW CAN I HELP?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1340768"/>
            <a:ext cx="7633742" cy="359359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dirty="0">
                <a:latin typeface="HfW precursive" panose="00000500000000000000" pitchFamily="2" charset="0"/>
              </a:rPr>
              <a:t>Play ‘I-spy’</a:t>
            </a:r>
          </a:p>
          <a:p>
            <a:r>
              <a:rPr lang="en-GB" sz="2400" dirty="0">
                <a:latin typeface="HfW precursive" panose="00000500000000000000" pitchFamily="2" charset="0"/>
              </a:rPr>
              <a:t>Use the action words to play games</a:t>
            </a:r>
          </a:p>
          <a:p>
            <a:r>
              <a:rPr lang="en-GB" sz="2400" dirty="0">
                <a:latin typeface="HfW precursive" panose="00000500000000000000" pitchFamily="2" charset="0"/>
              </a:rPr>
              <a:t>Play phonic games</a:t>
            </a:r>
          </a:p>
          <a:p>
            <a:r>
              <a:rPr lang="en-GB" sz="2400" dirty="0">
                <a:latin typeface="HfW precursive" panose="00000500000000000000" pitchFamily="2" charset="0"/>
              </a:rPr>
              <a:t>Continue to share books with your child each night and encourage them to;</a:t>
            </a:r>
          </a:p>
          <a:p>
            <a:pPr algn="ctr"/>
            <a:r>
              <a:rPr lang="en-GB" sz="2400" dirty="0">
                <a:latin typeface="HfW precursive" panose="00000500000000000000" pitchFamily="2" charset="0"/>
              </a:rPr>
              <a:t>Sound out simple words</a:t>
            </a:r>
          </a:p>
          <a:p>
            <a:pPr algn="ctr"/>
            <a:r>
              <a:rPr lang="en-GB" sz="2400" dirty="0">
                <a:latin typeface="HfW precursive" panose="00000500000000000000" pitchFamily="2" charset="0"/>
              </a:rPr>
              <a:t>Re-read to check it makes sense.</a:t>
            </a:r>
          </a:p>
          <a:p>
            <a:pPr algn="ctr"/>
            <a:r>
              <a:rPr lang="en-GB" sz="2400" dirty="0">
                <a:latin typeface="HfW precursive" panose="00000500000000000000" pitchFamily="2" charset="0"/>
              </a:rPr>
              <a:t>Use pictures for clues.</a:t>
            </a:r>
          </a:p>
          <a:p>
            <a:pPr algn="ctr"/>
            <a:r>
              <a:rPr lang="en-GB" sz="2400" dirty="0">
                <a:latin typeface="HfW precursive" panose="00000500000000000000" pitchFamily="2" charset="0"/>
              </a:rPr>
              <a:t>Ask questions about the book.</a:t>
            </a:r>
          </a:p>
          <a:p>
            <a:r>
              <a:rPr lang="en-GB" sz="2400">
                <a:latin typeface="HfW precursive" panose="00000500000000000000" pitchFamily="2" charset="0"/>
              </a:rPr>
              <a:t>Phonic flashcards</a:t>
            </a:r>
            <a:endParaRPr lang="en-GB" sz="24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3827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364B0-C248-4AE1-BD1E-39ECB101B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u="sng" dirty="0"/>
              <a:t>Useful Phonics Websites for Parents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58C5C-66C4-4A3B-A6AF-0BE78ADBFC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58" y="1874518"/>
            <a:ext cx="3633242" cy="4794842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GB" sz="3200" dirty="0"/>
          </a:p>
          <a:p>
            <a:r>
              <a:rPr lang="en-GB" sz="4800" b="1" u="sng" dirty="0">
                <a:solidFill>
                  <a:schemeClr val="tx1"/>
                </a:solidFill>
                <a:latin typeface="HfW precursive" panose="000005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http://www.letters-and-sounds.com/</a:t>
            </a:r>
            <a:r>
              <a:rPr lang="en-GB" sz="4800" b="1" dirty="0">
                <a:solidFill>
                  <a:schemeClr val="tx1"/>
                </a:solidFill>
                <a:latin typeface="HfW precursive" panose="00000500000000000000" pitchFamily="2" charset="0"/>
              </a:rPr>
              <a:t> </a:t>
            </a:r>
            <a:endParaRPr lang="en-GB" sz="4800" dirty="0">
              <a:solidFill>
                <a:schemeClr val="tx1"/>
              </a:solidFill>
              <a:latin typeface="HfW precursive" panose="00000500000000000000" pitchFamily="2" charset="0"/>
            </a:endParaRPr>
          </a:p>
          <a:p>
            <a:pPr marL="0" indent="0">
              <a:buNone/>
            </a:pPr>
            <a:r>
              <a:rPr lang="en-GB" sz="4800" b="1" dirty="0">
                <a:solidFill>
                  <a:schemeClr val="tx1"/>
                </a:solidFill>
                <a:latin typeface="HfW precursive" panose="00000500000000000000" pitchFamily="2" charset="0"/>
              </a:rPr>
              <a:t>printable resources for each of the Letters and Sounds phonic phases, also links to games aligned with each phase.</a:t>
            </a:r>
            <a:endParaRPr lang="en-GB" sz="4800" dirty="0">
              <a:solidFill>
                <a:schemeClr val="tx1"/>
              </a:solidFill>
              <a:latin typeface="HfW precursive" panose="00000500000000000000" pitchFamily="2" charset="0"/>
            </a:endParaRPr>
          </a:p>
          <a:p>
            <a:r>
              <a:rPr lang="en-GB" sz="4800" b="1" u="sng" dirty="0">
                <a:solidFill>
                  <a:schemeClr val="tx1"/>
                </a:solidFill>
                <a:latin typeface="HfW precursive" panose="00000500000000000000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http://www.oxfordowl.co.uk/question/index/3</a:t>
            </a:r>
            <a:r>
              <a:rPr lang="en-GB" sz="4800" b="1" dirty="0">
                <a:solidFill>
                  <a:schemeClr val="tx1"/>
                </a:solidFill>
                <a:latin typeface="HfW precursive" panose="00000500000000000000" pitchFamily="2" charset="0"/>
              </a:rPr>
              <a:t> </a:t>
            </a:r>
            <a:endParaRPr lang="en-GB" sz="4800" dirty="0">
              <a:solidFill>
                <a:schemeClr val="tx1"/>
              </a:solidFill>
              <a:latin typeface="HfW precursive" panose="00000500000000000000" pitchFamily="2" charset="0"/>
            </a:endParaRPr>
          </a:p>
          <a:p>
            <a:pPr marL="0" indent="0">
              <a:buNone/>
            </a:pPr>
            <a:r>
              <a:rPr lang="en-GB" sz="4800" b="1" dirty="0">
                <a:solidFill>
                  <a:schemeClr val="tx1"/>
                </a:solidFill>
                <a:latin typeface="HfW precursive" panose="00000500000000000000" pitchFamily="2" charset="0"/>
              </a:rPr>
              <a:t>lots of information and guidance for parents/carers</a:t>
            </a:r>
            <a:endParaRPr lang="en-GB" sz="4800" dirty="0">
              <a:solidFill>
                <a:schemeClr val="tx1"/>
              </a:solidFill>
              <a:latin typeface="HfW precursive" panose="00000500000000000000" pitchFamily="2" charset="0"/>
            </a:endParaRPr>
          </a:p>
          <a:p>
            <a:pPr marL="0" indent="0">
              <a:buNone/>
            </a:pPr>
            <a:endParaRPr lang="en-GB" sz="4800" dirty="0">
              <a:solidFill>
                <a:schemeClr val="tx1"/>
              </a:solidFill>
              <a:latin typeface="HfW precursive" panose="00000500000000000000" pitchFamily="2" charset="0"/>
            </a:endParaRPr>
          </a:p>
          <a:p>
            <a:r>
              <a:rPr lang="en-GB" sz="4800" b="1" u="sng" dirty="0">
                <a:solidFill>
                  <a:schemeClr val="tx1"/>
                </a:solidFill>
                <a:latin typeface="HfW precursive" panose="00000500000000000000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http://www.phonicsplay.co.uk/ParentsMenu.htm</a:t>
            </a:r>
            <a:endParaRPr lang="en-GB" sz="4800" dirty="0">
              <a:solidFill>
                <a:schemeClr val="tx1"/>
              </a:solidFill>
              <a:latin typeface="HfW precursive" panose="00000500000000000000" pitchFamily="2" charset="0"/>
            </a:endParaRPr>
          </a:p>
          <a:p>
            <a:pPr marL="0" indent="0">
              <a:buNone/>
            </a:pPr>
            <a:r>
              <a:rPr lang="en-GB" sz="4800" b="1" dirty="0">
                <a:solidFill>
                  <a:schemeClr val="tx1"/>
                </a:solidFill>
                <a:latin typeface="HfW precursive" panose="00000500000000000000" pitchFamily="2" charset="0"/>
              </a:rPr>
              <a:t>a selection of interactive games for all phonic phases. Mostly simple games.</a:t>
            </a:r>
            <a:endParaRPr lang="en-GB" sz="4800" dirty="0">
              <a:solidFill>
                <a:schemeClr val="tx1"/>
              </a:solidFill>
              <a:latin typeface="HfW precursive" panose="00000500000000000000" pitchFamily="2" charset="0"/>
            </a:endParaRPr>
          </a:p>
          <a:p>
            <a:pPr marL="0" indent="0">
              <a:buNone/>
            </a:pPr>
            <a:endParaRPr lang="en-GB" sz="4800" dirty="0">
              <a:solidFill>
                <a:schemeClr val="tx1"/>
              </a:solidFill>
              <a:latin typeface="HfW precursive" panose="00000500000000000000" pitchFamily="2" charset="0"/>
            </a:endParaRPr>
          </a:p>
          <a:p>
            <a:r>
              <a:rPr lang="en-GB" sz="4800" b="1" u="sng" dirty="0">
                <a:solidFill>
                  <a:schemeClr val="tx1"/>
                </a:solidFill>
                <a:latin typeface="HfW precursive" panose="00000500000000000000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www.ictgames.com/literacy.html</a:t>
            </a:r>
            <a:endParaRPr lang="en-GB" sz="4800" dirty="0">
              <a:solidFill>
                <a:schemeClr val="tx1"/>
              </a:solidFill>
              <a:latin typeface="HfW precursive" panose="00000500000000000000" pitchFamily="2" charset="0"/>
            </a:endParaRPr>
          </a:p>
          <a:p>
            <a:pPr marL="0" indent="0">
              <a:buNone/>
            </a:pPr>
            <a:r>
              <a:rPr lang="en-GB" sz="4800" b="1" dirty="0">
                <a:solidFill>
                  <a:schemeClr val="tx1"/>
                </a:solidFill>
                <a:latin typeface="HfW precursive" panose="00000500000000000000" pitchFamily="2" charset="0"/>
              </a:rPr>
              <a:t>a great selection of games that link well with games in Letters and Sounds.</a:t>
            </a:r>
            <a:endParaRPr lang="en-GB" sz="4800" dirty="0">
              <a:solidFill>
                <a:schemeClr val="tx1"/>
              </a:solidFill>
              <a:latin typeface="HfW precursive" panose="00000500000000000000" pitchFamily="2" charset="0"/>
            </a:endParaRPr>
          </a:p>
          <a:p>
            <a:pPr marL="0" indent="0">
              <a:buNone/>
            </a:pPr>
            <a:endParaRPr lang="en-GB" sz="4800" dirty="0">
              <a:solidFill>
                <a:schemeClr val="tx1"/>
              </a:solidFill>
              <a:latin typeface="HfW precursive" panose="00000500000000000000" pitchFamily="2" charset="0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  <a:latin typeface="HfW precursive" panose="00000500000000000000" pitchFamily="2" charset="0"/>
              </a:rPr>
              <a:t> </a:t>
            </a:r>
            <a:endParaRPr lang="en-GB" sz="2400" dirty="0">
              <a:solidFill>
                <a:schemeClr val="tx1"/>
              </a:solidFill>
              <a:latin typeface="HfW precursive" panose="00000500000000000000" pitchFamily="2" charset="0"/>
            </a:endParaRPr>
          </a:p>
          <a:p>
            <a:r>
              <a:rPr lang="en-GB" sz="2400" dirty="0">
                <a:solidFill>
                  <a:schemeClr val="tx1"/>
                </a:solidFill>
                <a:latin typeface="HfW precursive" panose="00000500000000000000" pitchFamily="2" charset="0"/>
              </a:rPr>
              <a:t> </a:t>
            </a:r>
          </a:p>
          <a:p>
            <a:endParaRPr lang="en-GB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3EAE614-7F27-4710-B9E5-4BB9D6BA5A93}"/>
              </a:ext>
            </a:extLst>
          </p:cNvPr>
          <p:cNvSpPr txBox="1">
            <a:spLocks/>
          </p:cNvSpPr>
          <p:nvPr/>
        </p:nvSpPr>
        <p:spPr>
          <a:xfrm>
            <a:off x="4747953" y="1880725"/>
            <a:ext cx="3633242" cy="4794842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6858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3200" dirty="0"/>
          </a:p>
          <a:p>
            <a:r>
              <a:rPr lang="en-US" sz="3200" b="1" u="sng" dirty="0">
                <a:solidFill>
                  <a:schemeClr val="tx1"/>
                </a:solidFill>
                <a:latin typeface="HfW precursive" panose="00000500000000000000" pitchFamily="2" charset="0"/>
              </a:rPr>
              <a:t>https://www.bbc.co.uk/cbeebies/grownups/the-alphablocks-guide-to-phonics</a:t>
            </a:r>
            <a:endParaRPr lang="en-GB" sz="3200" dirty="0">
              <a:solidFill>
                <a:schemeClr val="tx1"/>
              </a:solidFill>
              <a:latin typeface="HfW precursive" panose="00000500000000000000" pitchFamily="2" charset="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HfW precursive" panose="00000500000000000000" pitchFamily="2" charset="0"/>
              </a:rPr>
              <a:t>Interactive videos and detailed guide to teaching children phonics at home. </a:t>
            </a:r>
            <a:endParaRPr lang="en-GB" sz="3200" dirty="0">
              <a:solidFill>
                <a:schemeClr val="tx1"/>
              </a:solidFill>
              <a:latin typeface="HfW precursive" panose="00000500000000000000" pitchFamily="2" charset="0"/>
            </a:endParaRPr>
          </a:p>
          <a:p>
            <a:pPr marL="0" indent="0">
              <a:buNone/>
            </a:pPr>
            <a:endParaRPr lang="en-GB" sz="3200" dirty="0">
              <a:solidFill>
                <a:schemeClr val="tx1"/>
              </a:solidFill>
              <a:latin typeface="HfW precursive" panose="00000500000000000000" pitchFamily="2" charset="0"/>
            </a:endParaRPr>
          </a:p>
          <a:p>
            <a:r>
              <a:rPr lang="en-US" sz="3200" b="1" u="sng" dirty="0">
                <a:solidFill>
                  <a:schemeClr val="tx1"/>
                </a:solidFill>
                <a:latin typeface="HfW precursive" panose="00000500000000000000" pitchFamily="2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http://www.bigbrownbear.co.uk/magneticletters/</a:t>
            </a:r>
            <a:endParaRPr lang="en-GB" sz="3200" dirty="0">
              <a:solidFill>
                <a:schemeClr val="tx1"/>
              </a:solidFill>
              <a:latin typeface="HfW precursive" panose="00000500000000000000" pitchFamily="2" charset="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HfW precursive" panose="00000500000000000000" pitchFamily="2" charset="0"/>
              </a:rPr>
              <a:t>Make any words with this useful game.</a:t>
            </a:r>
            <a:endParaRPr lang="en-GB" sz="3200" dirty="0">
              <a:solidFill>
                <a:schemeClr val="tx1"/>
              </a:solidFill>
              <a:latin typeface="HfW precursive" panose="00000500000000000000" pitchFamily="2" charset="0"/>
            </a:endParaRPr>
          </a:p>
          <a:p>
            <a:r>
              <a:rPr lang="en-US" sz="3200" b="1" dirty="0">
                <a:solidFill>
                  <a:schemeClr val="tx1"/>
                </a:solidFill>
                <a:latin typeface="HfW precursive" panose="00000500000000000000" pitchFamily="2" charset="0"/>
              </a:rPr>
              <a:t> </a:t>
            </a:r>
            <a:r>
              <a:rPr lang="en-US" sz="3200" b="1" u="sng" dirty="0">
                <a:solidFill>
                  <a:schemeClr val="tx1"/>
                </a:solidFill>
                <a:latin typeface="HfW precursive" panose="00000500000000000000" pitchFamily="2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http://www.bbc.co.uk/schools/wordsandpictures/index.shtml</a:t>
            </a:r>
            <a:r>
              <a:rPr lang="en-US" sz="3200" b="1" dirty="0">
                <a:solidFill>
                  <a:schemeClr val="tx1"/>
                </a:solidFill>
                <a:latin typeface="HfW precursive" panose="00000500000000000000" pitchFamily="2" charset="0"/>
              </a:rPr>
              <a:t> </a:t>
            </a:r>
            <a:endParaRPr lang="en-GB" sz="3200" dirty="0">
              <a:solidFill>
                <a:schemeClr val="tx1"/>
              </a:solidFill>
              <a:latin typeface="HfW precursive" panose="00000500000000000000" pitchFamily="2" charset="0"/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chemeClr val="tx1"/>
                </a:solidFill>
                <a:latin typeface="HfW precursive" panose="00000500000000000000" pitchFamily="2" charset="0"/>
              </a:rPr>
              <a:t>Activities for all phases</a:t>
            </a:r>
            <a:endParaRPr lang="en-GB" sz="3200" dirty="0">
              <a:solidFill>
                <a:schemeClr val="tx1"/>
              </a:solidFill>
              <a:latin typeface="HfW precursive" panose="00000500000000000000" pitchFamily="2" charset="0"/>
            </a:endParaRPr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45798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8758" y="1065170"/>
            <a:ext cx="7633742" cy="1492132"/>
          </a:xfrm>
        </p:spPr>
        <p:txBody>
          <a:bodyPr/>
          <a:lstStyle/>
          <a:p>
            <a:pPr algn="ctr"/>
            <a:r>
              <a:rPr lang="en-GB" dirty="0">
                <a:latin typeface="HfW precursive" panose="00000500000000000000" pitchFamily="2" charset="0"/>
              </a:rPr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8758" y="2286003"/>
            <a:ext cx="7633742" cy="222311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6000" dirty="0">
                <a:latin typeface="HfW precursive" panose="00000500000000000000" pitchFamily="2" charset="0"/>
              </a:rPr>
              <a:t>Are there any questions?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7436" y="4365104"/>
            <a:ext cx="2296386" cy="2273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291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33016" y="2276872"/>
            <a:ext cx="7704856" cy="3704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GB" sz="3200" dirty="0">
                <a:latin typeface="HfW precursive" panose="00000500000000000000" pitchFamily="2" charset="0"/>
              </a:rPr>
              <a:t>We use letters and sounds.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GB" sz="3200" dirty="0">
                <a:latin typeface="HfW precursive" panose="00000500000000000000" pitchFamily="2" charset="0"/>
              </a:rPr>
              <a:t>Fluent readers by the end of KS1.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GB" sz="3200" dirty="0">
                <a:latin typeface="HfW precursive" panose="00000500000000000000" pitchFamily="2" charset="0"/>
              </a:rPr>
              <a:t>Building reading and writing skills</a:t>
            </a:r>
            <a:r>
              <a:rPr lang="en-GB" sz="3200" dirty="0">
                <a:latin typeface="Comic Sans MS" pitchFamily="66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en-GB" sz="3200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1008" y="486520"/>
            <a:ext cx="777686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ln w="22225">
                  <a:solidFill>
                    <a:schemeClr val="bg1"/>
                  </a:solidFill>
                  <a:prstDash val="solid"/>
                </a:ln>
                <a:solidFill>
                  <a:srgbClr val="C00000"/>
                </a:solidFill>
                <a:latin typeface="HfW precursive" panose="00000500000000000000" pitchFamily="2" charset="0"/>
              </a:rPr>
              <a:t>Phonics at Archbishop Courtenay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71600" y="1331640"/>
            <a:ext cx="770485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HfW precursive" panose="00000500000000000000" pitchFamily="2" charset="0"/>
              </a:rPr>
              <a:t>Phoneme- </a:t>
            </a:r>
            <a:r>
              <a:rPr lang="en-GB" sz="2000" dirty="0">
                <a:latin typeface="HfW precursive" panose="00000500000000000000" pitchFamily="2" charset="0"/>
              </a:rPr>
              <a:t>the sound a letter makes </a:t>
            </a:r>
            <a:r>
              <a:rPr lang="en-GB" sz="2000" dirty="0">
                <a:latin typeface="HfW precursive" panose="00000500000000000000" pitchFamily="2" charset="0"/>
                <a:hlinkClick r:id="rId3"/>
              </a:rPr>
              <a:t>https://www.youtube.com/watch?v=BqhXUW_v-1s</a:t>
            </a:r>
            <a:r>
              <a:rPr lang="en-GB" sz="2000" dirty="0">
                <a:latin typeface="HfW precursive" panose="00000500000000000000" pitchFamily="2" charset="0"/>
              </a:rPr>
              <a:t>  </a:t>
            </a:r>
          </a:p>
          <a:p>
            <a:r>
              <a:rPr lang="en-GB" sz="2000" dirty="0">
                <a:latin typeface="HfW precursive" panose="00000500000000000000" pitchFamily="2" charset="0"/>
              </a:rPr>
              <a:t> </a:t>
            </a:r>
          </a:p>
          <a:p>
            <a:r>
              <a:rPr lang="en-US" sz="2000" b="1" dirty="0">
                <a:latin typeface="HfW precursive" panose="00000500000000000000" pitchFamily="2" charset="0"/>
              </a:rPr>
              <a:t>Graphemes- </a:t>
            </a:r>
            <a:r>
              <a:rPr lang="en-US" sz="2000" dirty="0">
                <a:latin typeface="HfW precursive" panose="00000500000000000000" pitchFamily="2" charset="0"/>
              </a:rPr>
              <a:t>the written letter</a:t>
            </a:r>
            <a:endParaRPr lang="en-GB" sz="2000" dirty="0">
              <a:latin typeface="HfW precursive" panose="00000500000000000000" pitchFamily="2" charset="0"/>
            </a:endParaRPr>
          </a:p>
          <a:p>
            <a:r>
              <a:rPr lang="en-US" sz="2000" dirty="0">
                <a:latin typeface="HfW precursive" panose="00000500000000000000" pitchFamily="2" charset="0"/>
              </a:rPr>
              <a:t> </a:t>
            </a:r>
            <a:endParaRPr lang="en-GB" sz="2000" dirty="0">
              <a:latin typeface="HfW precursive" panose="00000500000000000000" pitchFamily="2" charset="0"/>
            </a:endParaRPr>
          </a:p>
          <a:p>
            <a:r>
              <a:rPr lang="en-US" sz="2000" b="1" dirty="0">
                <a:latin typeface="HfW precursive" panose="00000500000000000000" pitchFamily="2" charset="0"/>
              </a:rPr>
              <a:t>Segmenting- </a:t>
            </a:r>
            <a:r>
              <a:rPr lang="en-US" sz="2000" dirty="0">
                <a:latin typeface="HfW precursive" panose="00000500000000000000" pitchFamily="2" charset="0"/>
              </a:rPr>
              <a:t>‘chopping up’ the word to spell it</a:t>
            </a:r>
          </a:p>
          <a:p>
            <a:r>
              <a:rPr lang="en-US" sz="2000" b="1" dirty="0">
                <a:latin typeface="HfW precursive" panose="00000500000000000000" pitchFamily="2" charset="0"/>
              </a:rPr>
              <a:t> </a:t>
            </a:r>
          </a:p>
          <a:p>
            <a:r>
              <a:rPr lang="en-US" sz="2000" b="1" dirty="0">
                <a:latin typeface="HfW precursive" panose="00000500000000000000" pitchFamily="2" charset="0"/>
              </a:rPr>
              <a:t>Blending</a:t>
            </a:r>
            <a:r>
              <a:rPr lang="en-US" sz="2000" dirty="0">
                <a:latin typeface="HfW precursive" panose="00000500000000000000" pitchFamily="2" charset="0"/>
              </a:rPr>
              <a:t>- putting sounds together to read a word </a:t>
            </a:r>
            <a:endParaRPr lang="en-GB" sz="2000" dirty="0">
              <a:latin typeface="HfW precursive" panose="00000500000000000000" pitchFamily="2" charset="0"/>
            </a:endParaRPr>
          </a:p>
          <a:p>
            <a:r>
              <a:rPr lang="en-US" sz="2000" dirty="0">
                <a:latin typeface="HfW precursive" panose="00000500000000000000" pitchFamily="2" charset="0"/>
              </a:rPr>
              <a:t> </a:t>
            </a:r>
            <a:endParaRPr lang="en-GB" sz="2000" dirty="0">
              <a:latin typeface="HfW precursive" panose="00000500000000000000" pitchFamily="2" charset="0"/>
            </a:endParaRPr>
          </a:p>
          <a:p>
            <a:r>
              <a:rPr lang="en-GB" sz="2000" b="1" dirty="0">
                <a:latin typeface="HfW precursive" panose="00000500000000000000" pitchFamily="2" charset="0"/>
              </a:rPr>
              <a:t>Digraph – </a:t>
            </a:r>
            <a:r>
              <a:rPr lang="en-GB" sz="2000" dirty="0">
                <a:latin typeface="HfW precursive" panose="00000500000000000000" pitchFamily="2" charset="0"/>
              </a:rPr>
              <a:t>2 graphemes together that make 1 sound</a:t>
            </a:r>
          </a:p>
          <a:p>
            <a:r>
              <a:rPr lang="en-GB" sz="2000" dirty="0">
                <a:latin typeface="HfW precursive" panose="00000500000000000000" pitchFamily="2" charset="0"/>
              </a:rPr>
              <a:t> </a:t>
            </a:r>
          </a:p>
          <a:p>
            <a:r>
              <a:rPr lang="en-GB" sz="2000" b="1" dirty="0" err="1">
                <a:latin typeface="HfW precursive" panose="00000500000000000000" pitchFamily="2" charset="0"/>
              </a:rPr>
              <a:t>Trigraph</a:t>
            </a:r>
            <a:r>
              <a:rPr lang="en-GB" sz="2000" b="1" dirty="0">
                <a:latin typeface="HfW precursive" panose="00000500000000000000" pitchFamily="2" charset="0"/>
              </a:rPr>
              <a:t> – </a:t>
            </a:r>
            <a:r>
              <a:rPr lang="en-GB" sz="2000" dirty="0">
                <a:latin typeface="HfW precursive" panose="00000500000000000000" pitchFamily="2" charset="0"/>
              </a:rPr>
              <a:t>3 graphemes together that make a sound</a:t>
            </a:r>
          </a:p>
          <a:p>
            <a:r>
              <a:rPr lang="en-GB" sz="2000" dirty="0">
                <a:latin typeface="HfW precursive" panose="00000500000000000000" pitchFamily="2" charset="0"/>
              </a:rPr>
              <a:t> </a:t>
            </a:r>
          </a:p>
          <a:p>
            <a:r>
              <a:rPr lang="en-GB" sz="2000" b="1" dirty="0">
                <a:latin typeface="HfW precursive" panose="00000500000000000000" pitchFamily="2" charset="0"/>
              </a:rPr>
              <a:t>Split digraph – </a:t>
            </a:r>
            <a:r>
              <a:rPr lang="en-GB" sz="2000" dirty="0">
                <a:latin typeface="HfW precursive" panose="00000500000000000000" pitchFamily="2" charset="0"/>
              </a:rPr>
              <a:t>a vowel sound that has been split (‘magic e</a:t>
            </a:r>
            <a:r>
              <a:rPr lang="en-GB" sz="2000" b="1" dirty="0">
                <a:latin typeface="HfW precursive" panose="00000500000000000000" pitchFamily="2" charset="0"/>
              </a:rPr>
              <a:t>’</a:t>
            </a:r>
            <a:r>
              <a:rPr lang="en-GB" sz="2000" dirty="0">
                <a:latin typeface="HfW precursive" panose="00000500000000000000" pitchFamily="2" charset="0"/>
              </a:rPr>
              <a:t>)</a:t>
            </a:r>
          </a:p>
          <a:p>
            <a:r>
              <a:rPr lang="en-GB" sz="2000" dirty="0">
                <a:latin typeface="HfW precursive" panose="00000500000000000000" pitchFamily="2" charset="0"/>
              </a:rPr>
              <a:t>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9552" y="188640"/>
            <a:ext cx="770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3200" dirty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55147" y="18864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GB" sz="6000" dirty="0">
                <a:latin typeface="HfW precursive" panose="00000500000000000000" pitchFamily="2" charset="0"/>
              </a:rPr>
              <a:t>Terminology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4000" dirty="0">
                <a:latin typeface="HfW precursive" panose="00000500000000000000" pitchFamily="2" charset="0"/>
              </a:rPr>
              <a:t>A phonics lesson: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1899586"/>
              </p:ext>
            </p:extLst>
          </p:nvPr>
        </p:nvGraphicFramePr>
        <p:xfrm>
          <a:off x="467544" y="1772817"/>
          <a:ext cx="8064896" cy="4248471"/>
        </p:xfrm>
        <a:graphic>
          <a:graphicData uri="http://schemas.openxmlformats.org/drawingml/2006/table">
            <a:tbl>
              <a:tblPr/>
              <a:tblGrid>
                <a:gridCol w="2664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1278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HfW precursive" panose="00000500000000000000" pitchFamily="2" charset="0"/>
                          <a:ea typeface="Calibri"/>
                          <a:cs typeface="Times New Roman"/>
                        </a:rPr>
                        <a:t>Revisit/review</a:t>
                      </a:r>
                      <a:endParaRPr lang="en-GB" sz="2000" dirty="0">
                        <a:latin typeface="HfW precursive" panose="000005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endParaRPr lang="en-GB" sz="2000" dirty="0">
                        <a:latin typeface="HfW precursive" panose="00000500000000000000" pitchFamily="2" charset="0"/>
                        <a:ea typeface="Calibri"/>
                        <a:cs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HfW precursive" panose="00000500000000000000" pitchFamily="2" charset="0"/>
                          <a:ea typeface="Calibri"/>
                          <a:cs typeface="Times New Roman"/>
                        </a:rPr>
                        <a:t>Practice phonemes learnt so far.</a:t>
                      </a: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HfW precursive" panose="00000500000000000000" pitchFamily="2" charset="0"/>
                          <a:ea typeface="Calibri"/>
                          <a:cs typeface="Times New Roman"/>
                        </a:rPr>
                        <a:t>(flashcards)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4097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HfW precursive" panose="00000500000000000000" pitchFamily="2" charset="0"/>
                          <a:ea typeface="Calibri"/>
                          <a:cs typeface="Times New Roman"/>
                        </a:rPr>
                        <a:t>Teach </a:t>
                      </a:r>
                      <a:endParaRPr lang="en-GB" sz="2000">
                        <a:latin typeface="HfW precursive" panose="000005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HfW precursive" panose="00000500000000000000" pitchFamily="2" charset="0"/>
                          <a:ea typeface="Calibri"/>
                          <a:cs typeface="Times New Roman"/>
                        </a:rPr>
                        <a:t>Teach new phoneme.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5681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2000" b="1">
                          <a:latin typeface="HfW precursive" panose="00000500000000000000" pitchFamily="2" charset="0"/>
                          <a:ea typeface="Calibri"/>
                          <a:cs typeface="Times New Roman"/>
                        </a:rPr>
                        <a:t>Practice </a:t>
                      </a:r>
                      <a:endParaRPr lang="en-GB" sz="2000">
                        <a:latin typeface="HfW precursive" panose="000005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HfW precursive" panose="00000500000000000000" pitchFamily="2" charset="0"/>
                          <a:ea typeface="Calibri"/>
                          <a:cs typeface="Times New Roman"/>
                        </a:rPr>
                        <a:t>Play</a:t>
                      </a:r>
                      <a:r>
                        <a:rPr lang="en-GB" sz="2000" baseline="0" dirty="0">
                          <a:latin typeface="HfW precursive" panose="00000500000000000000" pitchFamily="2" charset="0"/>
                          <a:ea typeface="Calibri"/>
                          <a:cs typeface="Times New Roman"/>
                        </a:rPr>
                        <a:t> a game to practice blending/segmenting.</a:t>
                      </a:r>
                      <a:endParaRPr lang="en-GB" sz="2000" dirty="0">
                        <a:latin typeface="HfW precursive" panose="000005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25910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2000" b="1" dirty="0">
                          <a:latin typeface="HfW precursive" panose="00000500000000000000" pitchFamily="2" charset="0"/>
                          <a:ea typeface="Calibri"/>
                          <a:cs typeface="Times New Roman"/>
                        </a:rPr>
                        <a:t>Apply </a:t>
                      </a:r>
                      <a:endParaRPr lang="en-GB" sz="2000" dirty="0">
                        <a:latin typeface="HfW precursive" panose="000005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2000" dirty="0">
                          <a:latin typeface="HfW precursive" panose="00000500000000000000" pitchFamily="2" charset="0"/>
                          <a:ea typeface="Calibri"/>
                          <a:cs typeface="Times New Roman"/>
                        </a:rPr>
                        <a:t>Read/write</a:t>
                      </a:r>
                      <a:r>
                        <a:rPr lang="en-GB" sz="2000" baseline="0" dirty="0">
                          <a:latin typeface="HfW precursive" panose="00000500000000000000" pitchFamily="2" charset="0"/>
                          <a:ea typeface="Calibri"/>
                          <a:cs typeface="Times New Roman"/>
                        </a:rPr>
                        <a:t> captions.</a:t>
                      </a:r>
                    </a:p>
                    <a:p>
                      <a:pPr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GB" sz="2000" baseline="0" dirty="0">
                          <a:latin typeface="HfW precursive" panose="00000500000000000000" pitchFamily="2" charset="0"/>
                          <a:ea typeface="Calibri"/>
                          <a:cs typeface="Times New Roman"/>
                        </a:rPr>
                        <a:t>Learn tricky words.</a:t>
                      </a:r>
                      <a:endParaRPr lang="en-GB" sz="2000" dirty="0">
                        <a:latin typeface="HfW precursive" panose="000005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9225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GB" sz="6000" dirty="0">
                <a:latin typeface="HfW precursive" panose="00000500000000000000" pitchFamily="2" charset="0"/>
              </a:rPr>
              <a:t>Phase 1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914400" y="1432233"/>
            <a:ext cx="8229600" cy="50691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2800" dirty="0">
                <a:latin typeface="HfW precursive" panose="00000500000000000000" pitchFamily="2" charset="0"/>
              </a:rPr>
              <a:t>Introduced in nursery and continued throughout school.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HfW precursive" panose="00000500000000000000" pitchFamily="2" charset="0"/>
              </a:rPr>
              <a:t>It involves rhyme, rhythm and oral blending.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HfW precursive" panose="00000500000000000000" pitchFamily="2" charset="0"/>
              </a:rPr>
              <a:t>Skills developed by sharing nursery rhymes, and rhyming games.</a:t>
            </a:r>
          </a:p>
          <a:p>
            <a:pPr>
              <a:lnSpc>
                <a:spcPct val="150000"/>
              </a:lnSpc>
            </a:pPr>
            <a:r>
              <a:rPr lang="en-GB" sz="2800" dirty="0">
                <a:latin typeface="HfW precursive" panose="00000500000000000000" pitchFamily="2" charset="0"/>
              </a:rPr>
              <a:t>Oral blending and segmenting</a:t>
            </a:r>
          </a:p>
          <a:p>
            <a:pPr lvl="1"/>
            <a:endParaRPr lang="en-GB" dirty="0">
              <a:latin typeface="HfW precursive" panose="00000500000000000000" pitchFamily="2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689" y="620688"/>
            <a:ext cx="7633742" cy="1492132"/>
          </a:xfrm>
        </p:spPr>
        <p:txBody>
          <a:bodyPr>
            <a:normAutofit/>
          </a:bodyPr>
          <a:lstStyle/>
          <a:p>
            <a:pPr algn="ctr"/>
            <a:r>
              <a:rPr lang="en-GB" sz="4400" dirty="0">
                <a:latin typeface="HfW precursive" panose="00000500000000000000" pitchFamily="2" charset="0"/>
              </a:rPr>
              <a:t>Phase 2</a:t>
            </a:r>
            <a:br>
              <a:rPr lang="en-GB" sz="800" dirty="0">
                <a:latin typeface="HfW precursive" panose="00000500000000000000" pitchFamily="2" charset="0"/>
              </a:rPr>
            </a:br>
            <a:endParaRPr lang="en-GB" sz="800" dirty="0">
              <a:latin typeface="HfW precursive" panose="000005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589" y="1484784"/>
            <a:ext cx="8496944" cy="4873752"/>
          </a:xfrm>
        </p:spPr>
        <p:txBody>
          <a:bodyPr>
            <a:noAutofit/>
          </a:bodyPr>
          <a:lstStyle/>
          <a:p>
            <a:r>
              <a:rPr lang="en-GB" sz="4000" b="1" dirty="0">
                <a:latin typeface="HfW precursive" panose="00000500000000000000" pitchFamily="2" charset="0"/>
              </a:rPr>
              <a:t>Set 1</a:t>
            </a:r>
            <a:r>
              <a:rPr lang="en-GB" sz="4000" dirty="0">
                <a:latin typeface="HfW precursive" panose="00000500000000000000" pitchFamily="2" charset="0"/>
              </a:rPr>
              <a:t>: s, a, t, p</a:t>
            </a:r>
          </a:p>
          <a:p>
            <a:r>
              <a:rPr lang="en-GB" sz="4000" b="1" dirty="0">
                <a:latin typeface="HfW precursive" panose="00000500000000000000" pitchFamily="2" charset="0"/>
              </a:rPr>
              <a:t>Set 2</a:t>
            </a:r>
            <a:r>
              <a:rPr lang="en-GB" sz="4000" dirty="0">
                <a:latin typeface="HfW precursive" panose="00000500000000000000" pitchFamily="2" charset="0"/>
              </a:rPr>
              <a:t>: </a:t>
            </a:r>
            <a:r>
              <a:rPr lang="en-GB" sz="4000" dirty="0" err="1">
                <a:latin typeface="HfW precursive" panose="00000500000000000000" pitchFamily="2" charset="0"/>
              </a:rPr>
              <a:t>i</a:t>
            </a:r>
            <a:r>
              <a:rPr lang="en-GB" sz="4000" dirty="0">
                <a:latin typeface="HfW precursive" panose="00000500000000000000" pitchFamily="2" charset="0"/>
              </a:rPr>
              <a:t>, n, m, d</a:t>
            </a:r>
          </a:p>
          <a:p>
            <a:r>
              <a:rPr lang="en-GB" sz="4000" b="1" dirty="0">
                <a:latin typeface="HfW precursive" panose="00000500000000000000" pitchFamily="2" charset="0"/>
              </a:rPr>
              <a:t>Set 3</a:t>
            </a:r>
            <a:r>
              <a:rPr lang="en-GB" sz="4000" dirty="0">
                <a:latin typeface="HfW precursive" panose="00000500000000000000" pitchFamily="2" charset="0"/>
              </a:rPr>
              <a:t>: g, o, c, k</a:t>
            </a:r>
          </a:p>
          <a:p>
            <a:r>
              <a:rPr lang="en-GB" sz="4000" b="1" dirty="0">
                <a:latin typeface="HfW precursive" panose="00000500000000000000" pitchFamily="2" charset="0"/>
              </a:rPr>
              <a:t>Set 4</a:t>
            </a:r>
            <a:r>
              <a:rPr lang="en-GB" sz="4000" dirty="0">
                <a:latin typeface="HfW precursive" panose="00000500000000000000" pitchFamily="2" charset="0"/>
              </a:rPr>
              <a:t>: ck, e, u, r</a:t>
            </a:r>
          </a:p>
          <a:p>
            <a:r>
              <a:rPr lang="en-GB" sz="4000" b="1" dirty="0">
                <a:latin typeface="HfW precursive" panose="00000500000000000000" pitchFamily="2" charset="0"/>
              </a:rPr>
              <a:t>Set 5</a:t>
            </a:r>
            <a:r>
              <a:rPr lang="en-GB" sz="4000" dirty="0">
                <a:latin typeface="HfW precursive" panose="00000500000000000000" pitchFamily="2" charset="0"/>
              </a:rPr>
              <a:t>: h, b, f, ff, l, </a:t>
            </a:r>
            <a:r>
              <a:rPr lang="en-GB" sz="4000" dirty="0" err="1">
                <a:latin typeface="HfW precursive" panose="00000500000000000000" pitchFamily="2" charset="0"/>
              </a:rPr>
              <a:t>ll</a:t>
            </a:r>
            <a:r>
              <a:rPr lang="en-GB" sz="4000" dirty="0">
                <a:latin typeface="HfW precursive" panose="00000500000000000000" pitchFamily="2" charset="0"/>
              </a:rPr>
              <a:t>, ss</a:t>
            </a:r>
          </a:p>
          <a:p>
            <a:r>
              <a:rPr lang="en-GB" sz="4000" b="1" dirty="0">
                <a:latin typeface="HfW precursive" panose="00000500000000000000" pitchFamily="2" charset="0"/>
              </a:rPr>
              <a:t>Tricky words: </a:t>
            </a:r>
            <a:r>
              <a:rPr lang="en-GB" sz="4000" dirty="0">
                <a:latin typeface="HfW precursive" panose="00000500000000000000" pitchFamily="2" charset="0"/>
              </a:rPr>
              <a:t>I, the, to, no, go</a:t>
            </a:r>
            <a:endParaRPr lang="en-GB" sz="4000" b="1" dirty="0">
              <a:latin typeface="HfW precursive" panose="00000500000000000000" pitchFamily="2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6000" dirty="0">
                <a:latin typeface="HfW precursive" panose="00000500000000000000" pitchFamily="2" charset="0"/>
              </a:rPr>
              <a:t>Phase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157" y="1412776"/>
            <a:ext cx="8496944" cy="5061176"/>
          </a:xfrm>
        </p:spPr>
        <p:txBody>
          <a:bodyPr>
            <a:normAutofit lnSpcReduction="10000"/>
          </a:bodyPr>
          <a:lstStyle/>
          <a:p>
            <a:r>
              <a:rPr lang="en-GB" sz="3600" b="1" dirty="0">
                <a:latin typeface="HfW precursive" panose="00000500000000000000" pitchFamily="2" charset="0"/>
              </a:rPr>
              <a:t>Set 6:</a:t>
            </a:r>
            <a:r>
              <a:rPr lang="en-GB" sz="3600" dirty="0">
                <a:latin typeface="HfW precursive" panose="00000500000000000000" pitchFamily="2" charset="0"/>
              </a:rPr>
              <a:t> j, v, w, x</a:t>
            </a:r>
          </a:p>
          <a:p>
            <a:r>
              <a:rPr lang="en-GB" sz="3600" b="1" dirty="0">
                <a:latin typeface="HfW precursive" panose="00000500000000000000" pitchFamily="2" charset="0"/>
              </a:rPr>
              <a:t>Set 7</a:t>
            </a:r>
            <a:r>
              <a:rPr lang="en-GB" sz="3600" dirty="0">
                <a:latin typeface="HfW precursive" panose="00000500000000000000" pitchFamily="2" charset="0"/>
              </a:rPr>
              <a:t>: y, z, </a:t>
            </a:r>
            <a:r>
              <a:rPr lang="en-GB" sz="3600" dirty="0" err="1">
                <a:latin typeface="HfW precursive" panose="00000500000000000000" pitchFamily="2" charset="0"/>
              </a:rPr>
              <a:t>zz</a:t>
            </a:r>
            <a:r>
              <a:rPr lang="en-GB" sz="3600" dirty="0">
                <a:latin typeface="HfW precursive" panose="00000500000000000000" pitchFamily="2" charset="0"/>
              </a:rPr>
              <a:t>, </a:t>
            </a:r>
            <a:r>
              <a:rPr lang="en-GB" sz="3600" dirty="0" err="1">
                <a:latin typeface="HfW precursive" panose="00000500000000000000" pitchFamily="2" charset="0"/>
              </a:rPr>
              <a:t>qu</a:t>
            </a:r>
            <a:endParaRPr lang="en-GB" sz="3600" dirty="0">
              <a:latin typeface="HfW precursive" panose="00000500000000000000" pitchFamily="2" charset="0"/>
            </a:endParaRPr>
          </a:p>
          <a:p>
            <a:r>
              <a:rPr lang="en-GB" sz="3600" b="1" dirty="0">
                <a:latin typeface="HfW precursive" panose="00000500000000000000" pitchFamily="2" charset="0"/>
              </a:rPr>
              <a:t>Consonant digraphs</a:t>
            </a:r>
            <a:r>
              <a:rPr lang="en-GB" sz="3600" dirty="0">
                <a:latin typeface="HfW precursive" panose="00000500000000000000" pitchFamily="2" charset="0"/>
              </a:rPr>
              <a:t>: </a:t>
            </a:r>
            <a:r>
              <a:rPr lang="en-GB" sz="3600" dirty="0" err="1">
                <a:latin typeface="HfW precursive" panose="00000500000000000000" pitchFamily="2" charset="0"/>
              </a:rPr>
              <a:t>ch</a:t>
            </a:r>
            <a:r>
              <a:rPr lang="en-GB" sz="3600" dirty="0">
                <a:latin typeface="HfW precursive" panose="00000500000000000000" pitchFamily="2" charset="0"/>
              </a:rPr>
              <a:t>, </a:t>
            </a:r>
            <a:r>
              <a:rPr lang="en-GB" sz="3600" dirty="0" err="1">
                <a:latin typeface="HfW precursive" panose="00000500000000000000" pitchFamily="2" charset="0"/>
              </a:rPr>
              <a:t>sh</a:t>
            </a:r>
            <a:r>
              <a:rPr lang="en-GB" sz="3600" dirty="0">
                <a:latin typeface="HfW precursive" panose="00000500000000000000" pitchFamily="2" charset="0"/>
              </a:rPr>
              <a:t>, </a:t>
            </a:r>
            <a:r>
              <a:rPr lang="en-GB" sz="3600" dirty="0" err="1">
                <a:latin typeface="HfW precursive" panose="00000500000000000000" pitchFamily="2" charset="0"/>
              </a:rPr>
              <a:t>th</a:t>
            </a:r>
            <a:r>
              <a:rPr lang="en-GB" sz="3600" dirty="0">
                <a:latin typeface="HfW precursive" panose="00000500000000000000" pitchFamily="2" charset="0"/>
              </a:rPr>
              <a:t>, </a:t>
            </a:r>
            <a:r>
              <a:rPr lang="en-GB" sz="3600" dirty="0" err="1">
                <a:latin typeface="HfW precursive" panose="00000500000000000000" pitchFamily="2" charset="0"/>
              </a:rPr>
              <a:t>ng</a:t>
            </a:r>
            <a:endParaRPr lang="en-GB" sz="3600" dirty="0">
              <a:latin typeface="HfW precursive" panose="00000500000000000000" pitchFamily="2" charset="0"/>
            </a:endParaRPr>
          </a:p>
          <a:p>
            <a:r>
              <a:rPr lang="en-GB" sz="3600" b="1" dirty="0">
                <a:latin typeface="HfW precursive" panose="00000500000000000000" pitchFamily="2" charset="0"/>
              </a:rPr>
              <a:t>Vowel digraphs</a:t>
            </a:r>
            <a:r>
              <a:rPr lang="en-GB" sz="3600" dirty="0">
                <a:latin typeface="HfW precursive" panose="00000500000000000000" pitchFamily="2" charset="0"/>
              </a:rPr>
              <a:t>: ai, </a:t>
            </a:r>
            <a:r>
              <a:rPr lang="en-GB" sz="3600" dirty="0" err="1">
                <a:latin typeface="HfW precursive" panose="00000500000000000000" pitchFamily="2" charset="0"/>
              </a:rPr>
              <a:t>ee</a:t>
            </a:r>
            <a:r>
              <a:rPr lang="en-GB" sz="3600" dirty="0">
                <a:latin typeface="HfW precursive" panose="00000500000000000000" pitchFamily="2" charset="0"/>
              </a:rPr>
              <a:t>, </a:t>
            </a:r>
            <a:r>
              <a:rPr lang="en-GB" sz="3600" dirty="0" err="1">
                <a:latin typeface="HfW precursive" panose="00000500000000000000" pitchFamily="2" charset="0"/>
              </a:rPr>
              <a:t>igh</a:t>
            </a:r>
            <a:r>
              <a:rPr lang="en-GB" sz="3600" dirty="0">
                <a:latin typeface="HfW precursive" panose="00000500000000000000" pitchFamily="2" charset="0"/>
              </a:rPr>
              <a:t>, </a:t>
            </a:r>
            <a:r>
              <a:rPr lang="en-GB" sz="3600" dirty="0" err="1">
                <a:latin typeface="HfW precursive" panose="00000500000000000000" pitchFamily="2" charset="0"/>
              </a:rPr>
              <a:t>oa</a:t>
            </a:r>
            <a:r>
              <a:rPr lang="en-GB" sz="3600" dirty="0">
                <a:latin typeface="HfW precursive" panose="00000500000000000000" pitchFamily="2" charset="0"/>
              </a:rPr>
              <a:t>, </a:t>
            </a:r>
            <a:r>
              <a:rPr lang="en-GB" sz="3600" dirty="0" err="1">
                <a:latin typeface="HfW precursive" panose="00000500000000000000" pitchFamily="2" charset="0"/>
              </a:rPr>
              <a:t>oo</a:t>
            </a:r>
            <a:r>
              <a:rPr lang="en-GB" sz="3600" dirty="0">
                <a:latin typeface="HfW precursive" panose="00000500000000000000" pitchFamily="2" charset="0"/>
              </a:rPr>
              <a:t>, </a:t>
            </a:r>
            <a:r>
              <a:rPr lang="en-GB" sz="3600" dirty="0" err="1">
                <a:latin typeface="HfW precursive" panose="00000500000000000000" pitchFamily="2" charset="0"/>
              </a:rPr>
              <a:t>ar</a:t>
            </a:r>
            <a:r>
              <a:rPr lang="en-GB" sz="3600" dirty="0">
                <a:latin typeface="HfW precursive" panose="00000500000000000000" pitchFamily="2" charset="0"/>
              </a:rPr>
              <a:t>, or, </a:t>
            </a:r>
            <a:r>
              <a:rPr lang="en-GB" sz="3600" dirty="0" err="1">
                <a:latin typeface="HfW precursive" panose="00000500000000000000" pitchFamily="2" charset="0"/>
              </a:rPr>
              <a:t>ur</a:t>
            </a:r>
            <a:r>
              <a:rPr lang="en-GB" sz="3600" dirty="0">
                <a:latin typeface="HfW precursive" panose="00000500000000000000" pitchFamily="2" charset="0"/>
              </a:rPr>
              <a:t>, ow, oi, ear, air, </a:t>
            </a:r>
            <a:r>
              <a:rPr lang="en-GB" sz="3600" dirty="0" err="1">
                <a:latin typeface="HfW precursive" panose="00000500000000000000" pitchFamily="2" charset="0"/>
              </a:rPr>
              <a:t>ure</a:t>
            </a:r>
            <a:r>
              <a:rPr lang="en-GB" sz="3600" dirty="0">
                <a:latin typeface="HfW precursive" panose="00000500000000000000" pitchFamily="2" charset="0"/>
              </a:rPr>
              <a:t>, </a:t>
            </a:r>
            <a:r>
              <a:rPr lang="en-GB" sz="3600" dirty="0" err="1">
                <a:latin typeface="HfW precursive" panose="00000500000000000000" pitchFamily="2" charset="0"/>
              </a:rPr>
              <a:t>er</a:t>
            </a:r>
            <a:endParaRPr lang="en-GB" sz="3600" dirty="0">
              <a:latin typeface="HfW precursive" panose="00000500000000000000" pitchFamily="2" charset="0"/>
            </a:endParaRPr>
          </a:p>
          <a:p>
            <a:r>
              <a:rPr lang="en-GB" sz="3600" b="1" dirty="0">
                <a:latin typeface="HfW precursive" panose="00000500000000000000" pitchFamily="2" charset="0"/>
              </a:rPr>
              <a:t>Tricky words: </a:t>
            </a:r>
            <a:r>
              <a:rPr lang="en-GB" sz="3600" dirty="0">
                <a:latin typeface="HfW precursive" panose="00000500000000000000" pitchFamily="2" charset="0"/>
              </a:rPr>
              <a:t>he, she, we, me, be, was, my, you, her, they, all, are</a:t>
            </a:r>
            <a:endParaRPr lang="en-GB" sz="3600" b="1" dirty="0">
              <a:latin typeface="HfW precursive" panose="00000500000000000000" pitchFamily="2" charset="0"/>
            </a:endParaRPr>
          </a:p>
          <a:p>
            <a:pPr>
              <a:lnSpc>
                <a:spcPct val="150000"/>
              </a:lnSpc>
            </a:pPr>
            <a:endParaRPr lang="en-GB" dirty="0">
              <a:latin typeface="HfW precursive" panose="00000500000000000000" pitchFamily="2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6000" dirty="0">
                <a:latin typeface="HfW precursive" panose="00000500000000000000" pitchFamily="2" charset="0"/>
              </a:rPr>
              <a:t>Phase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056" y="1628800"/>
            <a:ext cx="8496944" cy="5061176"/>
          </a:xfrm>
        </p:spPr>
        <p:txBody>
          <a:bodyPr>
            <a:normAutofit/>
          </a:bodyPr>
          <a:lstStyle/>
          <a:p>
            <a:r>
              <a:rPr lang="en-GB" sz="4800" dirty="0">
                <a:latin typeface="HfW precursive" panose="00000500000000000000" pitchFamily="2" charset="0"/>
              </a:rPr>
              <a:t>CVC to CVCC words </a:t>
            </a:r>
            <a:r>
              <a:rPr lang="en-GB" sz="4800" dirty="0" err="1">
                <a:latin typeface="HfW precursive" panose="00000500000000000000" pitchFamily="2" charset="0"/>
              </a:rPr>
              <a:t>eg.</a:t>
            </a:r>
            <a:r>
              <a:rPr lang="en-GB" sz="4800" dirty="0">
                <a:latin typeface="HfW precursive" panose="00000500000000000000" pitchFamily="2" charset="0"/>
              </a:rPr>
              <a:t> From ten to tent</a:t>
            </a:r>
          </a:p>
          <a:p>
            <a:r>
              <a:rPr lang="en-GB" sz="4800" dirty="0">
                <a:latin typeface="HfW precursive" panose="00000500000000000000" pitchFamily="2" charset="0"/>
              </a:rPr>
              <a:t>This phase consolidates all the children have learnt in the previous phases.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9776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GB" sz="6000" dirty="0">
                <a:latin typeface="HfW precursive" panose="00000500000000000000" pitchFamily="2" charset="0"/>
              </a:rPr>
              <a:t>Phase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784976" cy="5061176"/>
          </a:xfrm>
        </p:spPr>
        <p:txBody>
          <a:bodyPr>
            <a:noAutofit/>
          </a:bodyPr>
          <a:lstStyle/>
          <a:p>
            <a:r>
              <a:rPr lang="en-GB" sz="3600" dirty="0">
                <a:latin typeface="HfW precursive" panose="00000500000000000000" pitchFamily="2" charset="0"/>
              </a:rPr>
              <a:t>Children will be taught new graphemes and alternative pronunciations for these graphemes.</a:t>
            </a:r>
          </a:p>
          <a:p>
            <a:r>
              <a:rPr lang="en-GB" sz="3600" b="1" dirty="0">
                <a:latin typeface="HfW precursive" panose="00000500000000000000" pitchFamily="2" charset="0"/>
              </a:rPr>
              <a:t>Vowel digraphs: </a:t>
            </a:r>
            <a:r>
              <a:rPr lang="en-GB" sz="3600" dirty="0" err="1">
                <a:latin typeface="HfW precursive" panose="00000500000000000000" pitchFamily="2" charset="0"/>
              </a:rPr>
              <a:t>wh</a:t>
            </a:r>
            <a:r>
              <a:rPr lang="en-GB" sz="3600" dirty="0">
                <a:latin typeface="HfW precursive" panose="00000500000000000000" pitchFamily="2" charset="0"/>
              </a:rPr>
              <a:t>, ph, ay, </a:t>
            </a:r>
            <a:r>
              <a:rPr lang="en-GB" sz="3600" dirty="0" err="1">
                <a:latin typeface="HfW precursive" panose="00000500000000000000" pitchFamily="2" charset="0"/>
              </a:rPr>
              <a:t>ou</a:t>
            </a:r>
            <a:r>
              <a:rPr lang="en-GB" sz="3600" dirty="0">
                <a:latin typeface="HfW precursive" panose="00000500000000000000" pitchFamily="2" charset="0"/>
              </a:rPr>
              <a:t>, </a:t>
            </a:r>
            <a:r>
              <a:rPr lang="en-GB" sz="3600" dirty="0" err="1">
                <a:latin typeface="HfW precursive" panose="00000500000000000000" pitchFamily="2" charset="0"/>
              </a:rPr>
              <a:t>ie</a:t>
            </a:r>
            <a:r>
              <a:rPr lang="en-GB" sz="3600" dirty="0">
                <a:latin typeface="HfW precursive" panose="00000500000000000000" pitchFamily="2" charset="0"/>
              </a:rPr>
              <a:t>, ea, </a:t>
            </a:r>
            <a:r>
              <a:rPr lang="en-GB" sz="3600" dirty="0" err="1">
                <a:latin typeface="HfW precursive" panose="00000500000000000000" pitchFamily="2" charset="0"/>
              </a:rPr>
              <a:t>oy</a:t>
            </a:r>
            <a:r>
              <a:rPr lang="en-GB" sz="3600" dirty="0">
                <a:latin typeface="HfW precursive" panose="00000500000000000000" pitchFamily="2" charset="0"/>
              </a:rPr>
              <a:t>, </a:t>
            </a:r>
            <a:r>
              <a:rPr lang="en-GB" sz="3600" dirty="0" err="1">
                <a:latin typeface="HfW precursive" panose="00000500000000000000" pitchFamily="2" charset="0"/>
              </a:rPr>
              <a:t>ir</a:t>
            </a:r>
            <a:r>
              <a:rPr lang="en-GB" sz="3600" dirty="0">
                <a:latin typeface="HfW precursive" panose="00000500000000000000" pitchFamily="2" charset="0"/>
              </a:rPr>
              <a:t>, </a:t>
            </a:r>
            <a:r>
              <a:rPr lang="en-GB" sz="3600" dirty="0" err="1">
                <a:latin typeface="HfW precursive" panose="00000500000000000000" pitchFamily="2" charset="0"/>
              </a:rPr>
              <a:t>ue</a:t>
            </a:r>
            <a:r>
              <a:rPr lang="en-GB" sz="3600" dirty="0">
                <a:latin typeface="HfW precursive" panose="00000500000000000000" pitchFamily="2" charset="0"/>
              </a:rPr>
              <a:t>, aw, </a:t>
            </a:r>
            <a:r>
              <a:rPr lang="en-GB" sz="3600" dirty="0" err="1">
                <a:latin typeface="HfW precursive" panose="00000500000000000000" pitchFamily="2" charset="0"/>
              </a:rPr>
              <a:t>ew</a:t>
            </a:r>
            <a:r>
              <a:rPr lang="en-GB" sz="3600" dirty="0">
                <a:latin typeface="HfW precursive" panose="00000500000000000000" pitchFamily="2" charset="0"/>
              </a:rPr>
              <a:t>, </a:t>
            </a:r>
            <a:r>
              <a:rPr lang="en-GB" sz="3600" dirty="0" err="1">
                <a:latin typeface="HfW precursive" panose="00000500000000000000" pitchFamily="2" charset="0"/>
              </a:rPr>
              <a:t>oe</a:t>
            </a:r>
            <a:r>
              <a:rPr lang="en-GB" sz="3600" dirty="0">
                <a:latin typeface="HfW precursive" panose="00000500000000000000" pitchFamily="2" charset="0"/>
              </a:rPr>
              <a:t>, au</a:t>
            </a:r>
          </a:p>
          <a:p>
            <a:r>
              <a:rPr lang="en-GB" sz="3600" b="1" dirty="0">
                <a:latin typeface="HfW precursive" panose="00000500000000000000" pitchFamily="2" charset="0"/>
              </a:rPr>
              <a:t> Split digraphs: </a:t>
            </a:r>
            <a:r>
              <a:rPr lang="en-GB" sz="3600" dirty="0" err="1">
                <a:latin typeface="HfW precursive" panose="00000500000000000000" pitchFamily="2" charset="0"/>
              </a:rPr>
              <a:t>a_e</a:t>
            </a:r>
            <a:r>
              <a:rPr lang="en-GB" sz="3600" dirty="0">
                <a:latin typeface="HfW precursive" panose="00000500000000000000" pitchFamily="2" charset="0"/>
              </a:rPr>
              <a:t>, </a:t>
            </a:r>
            <a:r>
              <a:rPr lang="en-GB" sz="3600" dirty="0" err="1">
                <a:latin typeface="HfW precursive" panose="00000500000000000000" pitchFamily="2" charset="0"/>
              </a:rPr>
              <a:t>e_e</a:t>
            </a:r>
            <a:r>
              <a:rPr lang="en-GB" sz="3600" dirty="0">
                <a:latin typeface="HfW precursive" panose="00000500000000000000" pitchFamily="2" charset="0"/>
              </a:rPr>
              <a:t>, </a:t>
            </a:r>
            <a:r>
              <a:rPr lang="en-GB" sz="3600" dirty="0" err="1">
                <a:latin typeface="HfW precursive" panose="00000500000000000000" pitchFamily="2" charset="0"/>
              </a:rPr>
              <a:t>i_e</a:t>
            </a:r>
            <a:r>
              <a:rPr lang="en-GB" sz="3600" dirty="0">
                <a:latin typeface="HfW precursive" panose="00000500000000000000" pitchFamily="2" charset="0"/>
              </a:rPr>
              <a:t>, </a:t>
            </a:r>
            <a:r>
              <a:rPr lang="en-GB" sz="3600" dirty="0" err="1">
                <a:latin typeface="HfW precursive" panose="00000500000000000000" pitchFamily="2" charset="0"/>
              </a:rPr>
              <a:t>o_e</a:t>
            </a:r>
            <a:r>
              <a:rPr lang="en-GB" sz="3600" dirty="0">
                <a:latin typeface="HfW precursive" panose="00000500000000000000" pitchFamily="2" charset="0"/>
              </a:rPr>
              <a:t>, </a:t>
            </a:r>
            <a:r>
              <a:rPr lang="en-GB" sz="3600" dirty="0" err="1">
                <a:latin typeface="HfW precursive" panose="00000500000000000000" pitchFamily="2" charset="0"/>
              </a:rPr>
              <a:t>u_e</a:t>
            </a:r>
            <a:endParaRPr lang="en-GB" sz="3600" dirty="0">
              <a:latin typeface="HfW precursive" panose="00000500000000000000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244</TotalTime>
  <Words>655</Words>
  <Application>Microsoft Office PowerPoint</Application>
  <PresentationFormat>On-screen Show (4:3)</PresentationFormat>
  <Paragraphs>124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Comic Sans MS</vt:lpstr>
      <vt:lpstr>Gill Sans MT</vt:lpstr>
      <vt:lpstr>HfW precursive</vt:lpstr>
      <vt:lpstr>Impact</vt:lpstr>
      <vt:lpstr>Times New Roman</vt:lpstr>
      <vt:lpstr>Badge</vt:lpstr>
      <vt:lpstr>PowerPoint Presentation</vt:lpstr>
      <vt:lpstr>PowerPoint Presentation</vt:lpstr>
      <vt:lpstr>Terminology</vt:lpstr>
      <vt:lpstr>A phonics lesson:</vt:lpstr>
      <vt:lpstr>Phase 1</vt:lpstr>
      <vt:lpstr>Phase 2 </vt:lpstr>
      <vt:lpstr>Phase 3</vt:lpstr>
      <vt:lpstr>Phase 4</vt:lpstr>
      <vt:lpstr>Phase 5</vt:lpstr>
      <vt:lpstr>Phase 6</vt:lpstr>
      <vt:lpstr>Segmenting</vt:lpstr>
      <vt:lpstr>Blending</vt:lpstr>
      <vt:lpstr>Phonics screening</vt:lpstr>
      <vt:lpstr>HOW CAN I HELP?</vt:lpstr>
      <vt:lpstr>Useful Phonics Websites for Parents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Rach</dc:creator>
  <cp:lastModifiedBy>DHallihan</cp:lastModifiedBy>
  <cp:revision>37</cp:revision>
  <cp:lastPrinted>2016-09-30T07:05:30Z</cp:lastPrinted>
  <dcterms:created xsi:type="dcterms:W3CDTF">2013-03-24T18:14:49Z</dcterms:created>
  <dcterms:modified xsi:type="dcterms:W3CDTF">2019-10-11T12:07:56Z</dcterms:modified>
</cp:coreProperties>
</file>