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41"/>
  </p:notesMasterIdLst>
  <p:handoutMasterIdLst>
    <p:handoutMasterId r:id="rId42"/>
  </p:handoutMasterIdLst>
  <p:sldIdLst>
    <p:sldId id="258" r:id="rId2"/>
    <p:sldId id="263" r:id="rId3"/>
    <p:sldId id="268" r:id="rId4"/>
    <p:sldId id="293" r:id="rId5"/>
    <p:sldId id="270" r:id="rId6"/>
    <p:sldId id="269" r:id="rId7"/>
    <p:sldId id="271" r:id="rId8"/>
    <p:sldId id="272" r:id="rId9"/>
    <p:sldId id="273" r:id="rId10"/>
    <p:sldId id="274" r:id="rId11"/>
    <p:sldId id="275" r:id="rId12"/>
    <p:sldId id="276" r:id="rId13"/>
    <p:sldId id="278" r:id="rId14"/>
    <p:sldId id="277"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4" r:id="rId30"/>
    <p:sldId id="295" r:id="rId31"/>
    <p:sldId id="296" r:id="rId32"/>
    <p:sldId id="297" r:id="rId33"/>
    <p:sldId id="298" r:id="rId34"/>
    <p:sldId id="299" r:id="rId35"/>
    <p:sldId id="300" r:id="rId36"/>
    <p:sldId id="301" r:id="rId37"/>
    <p:sldId id="302" r:id="rId38"/>
    <p:sldId id="303" r:id="rId39"/>
    <p:sldId id="267" r:id="rId40"/>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
      <p:font typeface="Calibri Light" panose="020F0302020204030204" pitchFamily="34" charset="0"/>
      <p:regular r:id="rId47"/>
      <p:italic r:id="rId48"/>
    </p:embeddedFont>
    <p:embeddedFont>
      <p:font typeface="Sassoon Infant Rg" panose="02000503030000020003" charset="0"/>
      <p:regular r:id="rId49"/>
      <p:bold r:id="rId50"/>
    </p:embeddedFont>
    <p:embeddedFont>
      <p:font typeface="Twinkl" panose="020B0604020202020204" charset="0"/>
      <p:regular r:id="rId51"/>
      <p:bold r:id="rId52"/>
    </p:embeddedFont>
    <p:embeddedFont>
      <p:font typeface="Twinkl SemiBold" charset="0"/>
      <p:bold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000"/>
    <a:srgbClr val="009386"/>
    <a:srgbClr val="86BD34"/>
    <a:srgbClr val="00A8E7"/>
    <a:srgbClr val="8C368C"/>
    <a:srgbClr val="653C90"/>
    <a:srgbClr val="18A0DB"/>
    <a:srgbClr val="DE1E5A"/>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showGuides="1">
      <p:cViewPr varScale="1">
        <p:scale>
          <a:sx n="72" d="100"/>
          <a:sy n="72" d="100"/>
        </p:scale>
        <p:origin x="1266"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23/04/2020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a:prstGeom prst="roundRect">
            <a:avLst>
              <a:gd name="adj" fmla="val 9641"/>
            </a:avLst>
          </a:prstGeo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pPr lvl="0"/>
            <a:r>
              <a:rPr lang="en-US"/>
              <a:t>Edit Master text styles</a:t>
            </a:r>
          </a:p>
        </p:txBody>
      </p:sp>
    </p:spTree>
    <p:extLst>
      <p:ext uri="{BB962C8B-B14F-4D97-AF65-F5344CB8AC3E}">
        <p14:creationId xmlns:p14="http://schemas.microsoft.com/office/powerpoint/2010/main" val="288287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8"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8.png"/><Relationship Id="rId7" Type="http://schemas.openxmlformats.org/officeDocument/2006/relationships/slide" Target="slide16.xm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8.xml"/><Relationship Id="rId3" Type="http://schemas.openxmlformats.org/officeDocument/2006/relationships/slide" Target="slide6.xml"/><Relationship Id="rId7" Type="http://schemas.openxmlformats.org/officeDocument/2006/relationships/slide" Target="slide10.xml"/><Relationship Id="rId12" Type="http://schemas.openxmlformats.org/officeDocument/2006/relationships/slide" Target="slide17.xml"/><Relationship Id="rId2" Type="http://schemas.openxmlformats.org/officeDocument/2006/relationships/slide" Target="slide5.xml"/><Relationship Id="rId16"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slide" Target="slide9.xml"/><Relationship Id="rId11" Type="http://schemas.openxmlformats.org/officeDocument/2006/relationships/slide" Target="slide15.xml"/><Relationship Id="rId5" Type="http://schemas.openxmlformats.org/officeDocument/2006/relationships/slide" Target="slide8.xml"/><Relationship Id="rId15" Type="http://schemas.openxmlformats.org/officeDocument/2006/relationships/slide" Target="slide20.xml"/><Relationship Id="rId10" Type="http://schemas.openxmlformats.org/officeDocument/2006/relationships/slide" Target="slide13.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19.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slide" Target="slide4.xml"/><Relationship Id="rId2" Type="http://schemas.openxmlformats.org/officeDocument/2006/relationships/slide" Target="slide1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36.xml"/><Relationship Id="rId3" Type="http://schemas.openxmlformats.org/officeDocument/2006/relationships/slide" Target="slide23.xml"/><Relationship Id="rId7" Type="http://schemas.openxmlformats.org/officeDocument/2006/relationships/slide" Target="slide29.xml"/><Relationship Id="rId12" Type="http://schemas.openxmlformats.org/officeDocument/2006/relationships/slide" Target="slide35.xml"/><Relationship Id="rId2" Type="http://schemas.openxmlformats.org/officeDocument/2006/relationships/slide" Target="slide22.xml"/><Relationship Id="rId1" Type="http://schemas.openxmlformats.org/officeDocument/2006/relationships/slideLayout" Target="../slideLayouts/slideLayout3.xml"/><Relationship Id="rId6" Type="http://schemas.openxmlformats.org/officeDocument/2006/relationships/slide" Target="slide27.xml"/><Relationship Id="rId11" Type="http://schemas.openxmlformats.org/officeDocument/2006/relationships/slide" Target="slide34.xml"/><Relationship Id="rId5" Type="http://schemas.openxmlformats.org/officeDocument/2006/relationships/slide" Target="slide25.xml"/><Relationship Id="rId15" Type="http://schemas.openxmlformats.org/officeDocument/2006/relationships/slide" Target="slide38.xml"/><Relationship Id="rId10" Type="http://schemas.openxmlformats.org/officeDocument/2006/relationships/slide" Target="slide32.xml"/><Relationship Id="rId4" Type="http://schemas.openxmlformats.org/officeDocument/2006/relationships/slide" Target="slide24.xml"/><Relationship Id="rId9" Type="http://schemas.openxmlformats.org/officeDocument/2006/relationships/slide" Target="slide31.xml"/><Relationship Id="rId14" Type="http://schemas.openxmlformats.org/officeDocument/2006/relationships/slide" Target="slide37.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20"/>
          <p:cNvSpPr>
            <a:spLocks noGrp="1"/>
          </p:cNvSpPr>
          <p:nvPr>
            <p:ph type="title"/>
          </p:nvPr>
        </p:nvSpPr>
        <p:spPr>
          <a:xfrm>
            <a:off x="457200" y="571500"/>
            <a:ext cx="8220075" cy="993775"/>
          </a:xfrm>
        </p:spPr>
        <p:txBody>
          <a:bodyPr/>
          <a:lstStyle/>
          <a:p>
            <a:pPr algn="ctr"/>
            <a:r>
              <a:rPr lang="en-GB" sz="3200" dirty="0">
                <a:latin typeface="+mn-lt"/>
              </a:rPr>
              <a:t>Can you spot the words adding ‘</a:t>
            </a:r>
            <a:r>
              <a:rPr lang="en-GB" sz="3200" dirty="0" err="1">
                <a:latin typeface="+mn-lt"/>
              </a:rPr>
              <a:t>er</a:t>
            </a:r>
            <a:r>
              <a:rPr lang="en-GB" sz="3200" dirty="0">
                <a:latin typeface="+mn-lt"/>
              </a:rPr>
              <a:t>’ and ‘</a:t>
            </a:r>
            <a:r>
              <a:rPr lang="en-GB" sz="3200" dirty="0" err="1">
                <a:latin typeface="+mn-lt"/>
              </a:rPr>
              <a:t>est</a:t>
            </a:r>
            <a:r>
              <a:rPr lang="en-GB" sz="3200" dirty="0">
                <a:latin typeface="+mn-lt"/>
              </a:rPr>
              <a:t>’ to words ending in ‘y’ in this story?</a:t>
            </a:r>
          </a:p>
        </p:txBody>
      </p:sp>
      <p:sp>
        <p:nvSpPr>
          <p:cNvPr id="10"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3" name="Rounded Rectangle 2"/>
          <p:cNvSpPr/>
          <p:nvPr/>
        </p:nvSpPr>
        <p:spPr>
          <a:xfrm>
            <a:off x="685800" y="2899065"/>
            <a:ext cx="7865918" cy="2101907"/>
          </a:xfrm>
          <a:prstGeom prst="roundRect">
            <a:avLst/>
          </a:prstGeom>
          <a:noFill/>
          <a:ln w="38100">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8"/>
          <p:cNvSpPr>
            <a:spLocks noChangeArrowheads="1"/>
          </p:cNvSpPr>
          <p:nvPr/>
        </p:nvSpPr>
        <p:spPr bwMode="auto">
          <a:xfrm>
            <a:off x="930275" y="1890094"/>
            <a:ext cx="7669934" cy="272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On your whiteboard, write down the common exception words you read, in order.</a:t>
            </a:r>
          </a:p>
          <a:p>
            <a:pPr>
              <a:buNone/>
            </a:pPr>
            <a:endParaRPr lang="en-GB" dirty="0"/>
          </a:p>
          <a:p>
            <a:pPr>
              <a:buNone/>
            </a:pPr>
            <a:endParaRPr lang="en-GB" dirty="0"/>
          </a:p>
          <a:p>
            <a:pPr>
              <a:buNone/>
            </a:pPr>
            <a:r>
              <a:rPr lang="en-GB" dirty="0"/>
              <a:t>I was happier than a bug on a rug. I feel like I am the happiest I have ever been. I must be luckier than I was yesterday, after I picked a     four-leaf clover. I feel like the luckiest girl in the world. It was when my friend and I were laying on the grass telling jokes. Each joke she told was funnier than the last but the final joke was the funniest.</a:t>
            </a:r>
          </a:p>
        </p:txBody>
      </p:sp>
      <p:grpSp>
        <p:nvGrpSpPr>
          <p:cNvPr id="2" name="Group 1"/>
          <p:cNvGrpSpPr/>
          <p:nvPr/>
        </p:nvGrpSpPr>
        <p:grpSpPr>
          <a:xfrm>
            <a:off x="685800" y="2899065"/>
            <a:ext cx="7865918" cy="2101907"/>
            <a:chOff x="685800" y="1382685"/>
            <a:chExt cx="7865918" cy="2101907"/>
          </a:xfrm>
        </p:grpSpPr>
        <p:sp>
          <p:nvSpPr>
            <p:cNvPr id="9" name="Rounded Rectangle 8"/>
            <p:cNvSpPr/>
            <p:nvPr/>
          </p:nvSpPr>
          <p:spPr>
            <a:xfrm>
              <a:off x="685800" y="1382685"/>
              <a:ext cx="7865918" cy="2101907"/>
            </a:xfrm>
            <a:prstGeom prst="roundRect">
              <a:avLst/>
            </a:prstGeom>
            <a:solidFill>
              <a:schemeClr val="accent1"/>
            </a:solidFill>
            <a:ln w="38100">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68" name="Rectangle 8"/>
            <p:cNvSpPr>
              <a:spLocks noChangeArrowheads="1"/>
            </p:cNvSpPr>
            <p:nvPr/>
          </p:nvSpPr>
          <p:spPr bwMode="auto">
            <a:xfrm>
              <a:off x="783792" y="1764224"/>
              <a:ext cx="766993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solidFill>
                    <a:schemeClr val="bg1"/>
                  </a:solidFill>
                </a:rPr>
                <a:t>I was </a:t>
              </a:r>
              <a:r>
                <a:rPr lang="en-GB" b="1" dirty="0">
                  <a:solidFill>
                    <a:schemeClr val="bg1"/>
                  </a:solidFill>
                </a:rPr>
                <a:t>happier</a:t>
              </a:r>
              <a:r>
                <a:rPr lang="en-GB" dirty="0">
                  <a:solidFill>
                    <a:schemeClr val="bg1"/>
                  </a:solidFill>
                </a:rPr>
                <a:t> than a bug on a rug. I feel like I am the </a:t>
              </a:r>
              <a:r>
                <a:rPr lang="en-GB" b="1" dirty="0">
                  <a:solidFill>
                    <a:schemeClr val="bg1"/>
                  </a:solidFill>
                </a:rPr>
                <a:t>happiest</a:t>
              </a:r>
              <a:r>
                <a:rPr lang="en-GB" dirty="0">
                  <a:solidFill>
                    <a:schemeClr val="bg1"/>
                  </a:solidFill>
                </a:rPr>
                <a:t> I have ever been. I must be </a:t>
              </a:r>
              <a:r>
                <a:rPr lang="en-GB" b="1" dirty="0">
                  <a:solidFill>
                    <a:schemeClr val="bg1"/>
                  </a:solidFill>
                </a:rPr>
                <a:t>luckier</a:t>
              </a:r>
              <a:r>
                <a:rPr lang="en-GB" dirty="0">
                  <a:solidFill>
                    <a:schemeClr val="bg1"/>
                  </a:solidFill>
                </a:rPr>
                <a:t> than I was yesterday, after I picked a    four-leaf clover. I feel like the </a:t>
              </a:r>
              <a:r>
                <a:rPr lang="en-GB" b="1" dirty="0">
                  <a:solidFill>
                    <a:schemeClr val="bg1"/>
                  </a:solidFill>
                </a:rPr>
                <a:t>luckiest</a:t>
              </a:r>
              <a:r>
                <a:rPr lang="en-GB" dirty="0">
                  <a:solidFill>
                    <a:schemeClr val="bg1"/>
                  </a:solidFill>
                </a:rPr>
                <a:t> girl in the world. It was when my friend and I were laying on the grass telling jokes. Each joke she told was </a:t>
              </a:r>
              <a:r>
                <a:rPr lang="en-GB" b="1" dirty="0">
                  <a:solidFill>
                    <a:schemeClr val="bg1"/>
                  </a:solidFill>
                </a:rPr>
                <a:t>funnier</a:t>
              </a:r>
              <a:r>
                <a:rPr lang="en-GB" dirty="0">
                  <a:solidFill>
                    <a:schemeClr val="bg1"/>
                  </a:solidFill>
                </a:rPr>
                <a:t> than the last but the final joke was the </a:t>
              </a:r>
              <a:r>
                <a:rPr lang="en-GB" b="1" dirty="0">
                  <a:solidFill>
                    <a:schemeClr val="bg1"/>
                  </a:solidFill>
                </a:rPr>
                <a:t>funniest</a:t>
              </a:r>
              <a:r>
                <a:rPr lang="en-GB" dirty="0">
                  <a:solidFill>
                    <a:schemeClr val="bg1"/>
                  </a:solidFill>
                </a:rPr>
                <a:t>.</a:t>
              </a:r>
            </a:p>
          </p:txBody>
        </p:sp>
      </p:grpSp>
    </p:spTree>
    <p:extLst>
      <p:ext uri="{BB962C8B-B14F-4D97-AF65-F5344CB8AC3E}">
        <p14:creationId xmlns:p14="http://schemas.microsoft.com/office/powerpoint/2010/main" val="305760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 name="Oval 39"/>
          <p:cNvSpPr/>
          <p:nvPr/>
        </p:nvSpPr>
        <p:spPr>
          <a:xfrm>
            <a:off x="3001421" y="1755486"/>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travel</a:t>
            </a:r>
          </a:p>
        </p:txBody>
      </p:sp>
      <p:sp>
        <p:nvSpPr>
          <p:cNvPr id="41" name="Oval 40"/>
          <p:cNvSpPr/>
          <p:nvPr/>
        </p:nvSpPr>
        <p:spPr>
          <a:xfrm>
            <a:off x="4891448" y="1755486"/>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squirrel</a:t>
            </a:r>
          </a:p>
        </p:txBody>
      </p:sp>
      <p:sp>
        <p:nvSpPr>
          <p:cNvPr id="42" name="Oval 41"/>
          <p:cNvSpPr/>
          <p:nvPr/>
        </p:nvSpPr>
        <p:spPr>
          <a:xfrm>
            <a:off x="6810662" y="1755486"/>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funnel</a:t>
            </a:r>
          </a:p>
        </p:txBody>
      </p:sp>
      <p:sp>
        <p:nvSpPr>
          <p:cNvPr id="39" name="Oval 38"/>
          <p:cNvSpPr/>
          <p:nvPr/>
        </p:nvSpPr>
        <p:spPr>
          <a:xfrm>
            <a:off x="1054099" y="1755486"/>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camels</a:t>
            </a:r>
          </a:p>
        </p:txBody>
      </p:sp>
      <p:sp>
        <p:nvSpPr>
          <p:cNvPr id="16386" name="Title 20"/>
          <p:cNvSpPr>
            <a:spLocks noGrp="1"/>
          </p:cNvSpPr>
          <p:nvPr>
            <p:ph type="title"/>
          </p:nvPr>
        </p:nvSpPr>
        <p:spPr>
          <a:xfrm>
            <a:off x="457200" y="571500"/>
            <a:ext cx="8220075" cy="993775"/>
          </a:xfrm>
        </p:spPr>
        <p:txBody>
          <a:bodyPr/>
          <a:lstStyle/>
          <a:p>
            <a:pPr algn="ctr"/>
            <a:r>
              <a:rPr lang="en-GB" sz="3200" dirty="0">
                <a:latin typeface="+mn-lt"/>
              </a:rPr>
              <a:t>Can you read the words that have ‘el’ to say /l/?</a:t>
            </a:r>
          </a:p>
        </p:txBody>
      </p:sp>
      <p:sp>
        <p:nvSpPr>
          <p:cNvPr id="30" name="Content Placeholder 21"/>
          <p:cNvSpPr>
            <a:spLocks noGrp="1"/>
          </p:cNvSpPr>
          <p:nvPr>
            <p:ph idx="4294967295"/>
          </p:nvPr>
        </p:nvSpPr>
        <p:spPr>
          <a:xfrm>
            <a:off x="750887" y="4080883"/>
            <a:ext cx="7632700" cy="782638"/>
          </a:xfrm>
        </p:spPr>
        <p:txBody>
          <a:bodyPr lIns="108000" tIns="108000" rIns="108000" bIns="108000">
            <a:normAutofit/>
          </a:bodyPr>
          <a:lstStyle/>
          <a:p>
            <a:pPr marL="0" indent="0" algn="ctr">
              <a:buNone/>
            </a:pPr>
            <a:r>
              <a:rPr lang="en-GB" dirty="0"/>
              <a:t>Now write some sentences using the words.</a:t>
            </a:r>
          </a:p>
        </p:txBody>
      </p:sp>
      <p:sp>
        <p:nvSpPr>
          <p:cNvPr id="31" name="Rounded Rectangle 30"/>
          <p:cNvSpPr/>
          <p:nvPr/>
        </p:nvSpPr>
        <p:spPr>
          <a:xfrm>
            <a:off x="771669" y="4683267"/>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 Egypt they use </a:t>
            </a:r>
            <a:r>
              <a:rPr lang="en-GB" b="1" dirty="0"/>
              <a:t>camels</a:t>
            </a:r>
            <a:r>
              <a:rPr lang="en-GB" dirty="0"/>
              <a:t> as transport.</a:t>
            </a:r>
          </a:p>
        </p:txBody>
      </p:sp>
      <p:sp>
        <p:nvSpPr>
          <p:cNvPr id="35" name="Rounded Rectangle 34"/>
          <p:cNvSpPr/>
          <p:nvPr/>
        </p:nvSpPr>
        <p:spPr>
          <a:xfrm>
            <a:off x="813233" y="4653012"/>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are going to </a:t>
            </a:r>
            <a:r>
              <a:rPr lang="en-GB" b="1" dirty="0"/>
              <a:t>travel</a:t>
            </a:r>
            <a:r>
              <a:rPr lang="en-GB" dirty="0"/>
              <a:t> to France in the car this year.</a:t>
            </a:r>
          </a:p>
        </p:txBody>
      </p:sp>
      <p:sp>
        <p:nvSpPr>
          <p:cNvPr id="33" name="Rounded Rectangle 32"/>
          <p:cNvSpPr/>
          <p:nvPr/>
        </p:nvSpPr>
        <p:spPr>
          <a:xfrm>
            <a:off x="792451" y="4653013"/>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chestnut coloured </a:t>
            </a:r>
            <a:r>
              <a:rPr lang="en-GB" b="1" dirty="0"/>
              <a:t>squirrel</a:t>
            </a:r>
            <a:r>
              <a:rPr lang="en-GB" dirty="0"/>
              <a:t> sat on my shoulder at lunch today.</a:t>
            </a:r>
          </a:p>
        </p:txBody>
      </p:sp>
      <p:sp>
        <p:nvSpPr>
          <p:cNvPr id="37" name="Rounded Rectangle 36"/>
          <p:cNvSpPr/>
          <p:nvPr/>
        </p:nvSpPr>
        <p:spPr>
          <a:xfrm>
            <a:off x="792451" y="4653012"/>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will use a </a:t>
            </a:r>
            <a:r>
              <a:rPr lang="en-GB" b="1" dirty="0"/>
              <a:t>funnel</a:t>
            </a:r>
            <a:r>
              <a:rPr lang="en-GB" dirty="0"/>
              <a:t> to fill the bottle up with liquid.</a:t>
            </a:r>
          </a:p>
        </p:txBody>
      </p:sp>
      <p:sp>
        <p:nvSpPr>
          <p:cNvPr id="13"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396877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1" grpId="0" animBg="1"/>
      <p:bldP spid="35" grpId="0" animBg="1"/>
      <p:bldP spid="33"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198" y="550456"/>
            <a:ext cx="8220075" cy="994306"/>
          </a:xfrm>
        </p:spPr>
        <p:txBody>
          <a:bodyPr>
            <a:normAutofit fontScale="90000"/>
          </a:bodyPr>
          <a:lstStyle/>
          <a:p>
            <a:pPr algn="ctr"/>
            <a:r>
              <a:rPr lang="en-GB" sz="3200" dirty="0">
                <a:latin typeface="+mn-lt"/>
              </a:rPr>
              <a:t>Can you roll your dice and read the words that use ‘</a:t>
            </a:r>
            <a:r>
              <a:rPr lang="en-GB" sz="3200" dirty="0" err="1">
                <a:latin typeface="+mn-lt"/>
              </a:rPr>
              <a:t>wr</a:t>
            </a:r>
            <a:r>
              <a:rPr lang="en-GB" sz="3200" dirty="0">
                <a:latin typeface="+mn-lt"/>
              </a:rPr>
              <a:t>’ to say /r/?</a:t>
            </a:r>
          </a:p>
        </p:txBody>
      </p:sp>
      <p:sp>
        <p:nvSpPr>
          <p:cNvPr id="6" name="Content Placeholder 21"/>
          <p:cNvSpPr>
            <a:spLocks noGrp="1"/>
          </p:cNvSpPr>
          <p:nvPr>
            <p:ph idx="4294967295"/>
          </p:nvPr>
        </p:nvSpPr>
        <p:spPr>
          <a:xfrm>
            <a:off x="1253476" y="1407167"/>
            <a:ext cx="7632700" cy="485775"/>
          </a:xfrm>
        </p:spPr>
        <p:txBody>
          <a:bodyPr lIns="108000" tIns="108000" rIns="108000" bIns="108000">
            <a:normAutofit/>
          </a:bodyPr>
          <a:lstStyle/>
          <a:p>
            <a:pPr marL="0" indent="0">
              <a:buNone/>
            </a:pPr>
            <a:r>
              <a:rPr lang="en-GB" dirty="0"/>
              <a:t>Roll your dice and read the words.</a:t>
            </a:r>
          </a:p>
        </p:txBody>
      </p:sp>
      <p:graphicFrame>
        <p:nvGraphicFramePr>
          <p:cNvPr id="17" name="Table 16"/>
          <p:cNvGraphicFramePr>
            <a:graphicFrameLocks noGrp="1"/>
          </p:cNvGraphicFramePr>
          <p:nvPr>
            <p:extLst>
              <p:ext uri="{D42A27DB-BD31-4B8C-83A1-F6EECF244321}">
                <p14:modId xmlns:p14="http://schemas.microsoft.com/office/powerpoint/2010/main" val="2308621875"/>
              </p:ext>
            </p:extLst>
          </p:nvPr>
        </p:nvGraphicFramePr>
        <p:xfrm>
          <a:off x="1253476" y="1902229"/>
          <a:ext cx="6627522" cy="4281054"/>
        </p:xfrm>
        <a:graphic>
          <a:graphicData uri="http://schemas.openxmlformats.org/drawingml/2006/table">
            <a:tbl>
              <a:tblPr firstRow="1" bandRow="1">
                <a:tableStyleId>{5C22544A-7EE6-4342-B048-85BDC9FD1C3A}</a:tableStyleId>
              </a:tblPr>
              <a:tblGrid>
                <a:gridCol w="1104587">
                  <a:extLst>
                    <a:ext uri="{9D8B030D-6E8A-4147-A177-3AD203B41FA5}">
                      <a16:colId xmlns:a16="http://schemas.microsoft.com/office/drawing/2014/main" val="3906377442"/>
                    </a:ext>
                  </a:extLst>
                </a:gridCol>
                <a:gridCol w="1104587">
                  <a:extLst>
                    <a:ext uri="{9D8B030D-6E8A-4147-A177-3AD203B41FA5}">
                      <a16:colId xmlns:a16="http://schemas.microsoft.com/office/drawing/2014/main" val="2102633783"/>
                    </a:ext>
                  </a:extLst>
                </a:gridCol>
                <a:gridCol w="1104587">
                  <a:extLst>
                    <a:ext uri="{9D8B030D-6E8A-4147-A177-3AD203B41FA5}">
                      <a16:colId xmlns:a16="http://schemas.microsoft.com/office/drawing/2014/main" val="1635945534"/>
                    </a:ext>
                  </a:extLst>
                </a:gridCol>
                <a:gridCol w="1104587">
                  <a:extLst>
                    <a:ext uri="{9D8B030D-6E8A-4147-A177-3AD203B41FA5}">
                      <a16:colId xmlns:a16="http://schemas.microsoft.com/office/drawing/2014/main" val="1663391871"/>
                    </a:ext>
                  </a:extLst>
                </a:gridCol>
                <a:gridCol w="1104587">
                  <a:extLst>
                    <a:ext uri="{9D8B030D-6E8A-4147-A177-3AD203B41FA5}">
                      <a16:colId xmlns:a16="http://schemas.microsoft.com/office/drawing/2014/main" val="3378372778"/>
                    </a:ext>
                  </a:extLst>
                </a:gridCol>
                <a:gridCol w="1104587">
                  <a:extLst>
                    <a:ext uri="{9D8B030D-6E8A-4147-A177-3AD203B41FA5}">
                      <a16:colId xmlns:a16="http://schemas.microsoft.com/office/drawing/2014/main" val="2094948276"/>
                    </a:ext>
                  </a:extLst>
                </a:gridCol>
              </a:tblGrid>
              <a:tr h="713509">
                <a:tc>
                  <a:txBody>
                    <a:bodyPr/>
                    <a:lstStyle/>
                    <a:p>
                      <a:endParaRPr lang="en-GB" dirty="0"/>
                    </a:p>
                  </a:txBody>
                  <a:tcP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wrong</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wren</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wrist</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wrap</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write</a:t>
                      </a:r>
                      <a:endParaRPr lang="en-GB" b="0" dirty="0">
                        <a:solidFill>
                          <a:schemeClr val="tx1"/>
                        </a:solidFill>
                      </a:endParaRPr>
                    </a:p>
                  </a:txBody>
                  <a:tcPr anchor="ctr">
                    <a:solidFill>
                      <a:srgbClr val="FAE8EE"/>
                    </a:solidFill>
                  </a:tcPr>
                </a:tc>
                <a:extLst>
                  <a:ext uri="{0D108BD9-81ED-4DB2-BD59-A6C34878D82A}">
                    <a16:rowId xmlns:a16="http://schemas.microsoft.com/office/drawing/2014/main" val="497110366"/>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wrote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wring</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wreck</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wrong</a:t>
                      </a:r>
                      <a:endParaRPr lang="en-GB" dirty="0"/>
                    </a:p>
                  </a:txBody>
                  <a:tcPr anchor="ctr"/>
                </a:tc>
                <a:tc>
                  <a:txBody>
                    <a:bodyPr/>
                    <a:lstStyle/>
                    <a:p>
                      <a:pPr algn="ctr"/>
                      <a:r>
                        <a:rPr lang="en-GB" dirty="0">
                          <a:cs typeface="Times New Roman" panose="02020603050405020304" pitchFamily="18" charset="0"/>
                        </a:rPr>
                        <a:t>wren</a:t>
                      </a:r>
                      <a:endParaRPr lang="en-GB" dirty="0"/>
                    </a:p>
                  </a:txBody>
                  <a:tcPr anchor="ctr"/>
                </a:tc>
                <a:extLst>
                  <a:ext uri="{0D108BD9-81ED-4DB2-BD59-A6C34878D82A}">
                    <a16:rowId xmlns:a16="http://schemas.microsoft.com/office/drawing/2014/main" val="1778176961"/>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wrist</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wrap</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write</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ea typeface="Calibri" panose="020F0502020204030204" pitchFamily="34" charset="0"/>
                          <a:cs typeface="Times New Roman" panose="02020603050405020304" pitchFamily="18" charset="0"/>
                        </a:rPr>
                        <a:t>wrote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wring</a:t>
                      </a:r>
                      <a:endParaRPr lang="en-GB" dirty="0"/>
                    </a:p>
                  </a:txBody>
                  <a:tcPr anchor="ctr"/>
                </a:tc>
                <a:extLst>
                  <a:ext uri="{0D108BD9-81ED-4DB2-BD59-A6C34878D82A}">
                    <a16:rowId xmlns:a16="http://schemas.microsoft.com/office/drawing/2014/main" val="3836612850"/>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wreck</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wrong</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wren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wrist</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wrap</a:t>
                      </a:r>
                      <a:endParaRPr lang="en-GB" dirty="0"/>
                    </a:p>
                  </a:txBody>
                  <a:tcPr anchor="ctr"/>
                </a:tc>
                <a:extLst>
                  <a:ext uri="{0D108BD9-81ED-4DB2-BD59-A6C34878D82A}">
                    <a16:rowId xmlns:a16="http://schemas.microsoft.com/office/drawing/2014/main" val="3010367539"/>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write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wrote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wring</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wreck</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wreck</a:t>
                      </a:r>
                      <a:endParaRPr lang="en-GB" dirty="0"/>
                    </a:p>
                  </a:txBody>
                  <a:tcPr anchor="ctr"/>
                </a:tc>
                <a:extLst>
                  <a:ext uri="{0D108BD9-81ED-4DB2-BD59-A6C34878D82A}">
                    <a16:rowId xmlns:a16="http://schemas.microsoft.com/office/drawing/2014/main" val="1365678615"/>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wrong</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wren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wrist</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wrap</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write</a:t>
                      </a:r>
                      <a:endParaRPr lang="en-GB" dirty="0"/>
                    </a:p>
                  </a:txBody>
                  <a:tcPr anchor="ctr"/>
                </a:tc>
                <a:extLst>
                  <a:ext uri="{0D108BD9-81ED-4DB2-BD59-A6C34878D82A}">
                    <a16:rowId xmlns:a16="http://schemas.microsoft.com/office/drawing/2014/main" val="2296444391"/>
                  </a:ext>
                </a:extLst>
              </a:tr>
            </a:tbl>
          </a:graphicData>
        </a:graphic>
      </p:graphicFrame>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8504" y="1946544"/>
            <a:ext cx="611381" cy="61168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8504" y="2683484"/>
            <a:ext cx="611381" cy="61168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8504" y="3390067"/>
            <a:ext cx="611381" cy="61168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8505" y="4098729"/>
            <a:ext cx="611381" cy="61168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8505" y="4815703"/>
            <a:ext cx="611381" cy="611681"/>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8505" y="5532677"/>
            <a:ext cx="611381" cy="611681"/>
          </a:xfrm>
          <a:prstGeom prst="rect">
            <a:avLst/>
          </a:prstGeom>
        </p:spPr>
      </p:pic>
      <p:sp>
        <p:nvSpPr>
          <p:cNvPr id="16" name="Rectangle: Diagonal Corners Snipped 9">
            <a:hlinkClick r:id="rId8"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157713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765175"/>
            <a:ext cx="8220075" cy="708025"/>
          </a:xfrm>
        </p:spPr>
        <p:txBody>
          <a:bodyPr/>
          <a:lstStyle/>
          <a:p>
            <a:pPr algn="ctr"/>
            <a:r>
              <a:rPr lang="en-GB" sz="3200" dirty="0">
                <a:latin typeface="+mn-lt"/>
              </a:rPr>
              <a:t>Can you add ‘al’ or ‘</a:t>
            </a:r>
            <a:r>
              <a:rPr lang="en-GB" sz="3200" dirty="0" err="1">
                <a:latin typeface="+mn-lt"/>
              </a:rPr>
              <a:t>il</a:t>
            </a:r>
            <a:r>
              <a:rPr lang="en-GB" sz="3200" dirty="0">
                <a:latin typeface="+mn-lt"/>
              </a:rPr>
              <a:t> to say /l/ for these words with missing letters?</a:t>
            </a:r>
          </a:p>
        </p:txBody>
      </p:sp>
      <p:sp>
        <p:nvSpPr>
          <p:cNvPr id="11" name="Content Placeholder 21"/>
          <p:cNvSpPr>
            <a:spLocks noGrp="1"/>
          </p:cNvSpPr>
          <p:nvPr>
            <p:ph idx="4294967295"/>
          </p:nvPr>
        </p:nvSpPr>
        <p:spPr>
          <a:xfrm>
            <a:off x="750887" y="1863529"/>
            <a:ext cx="7632700" cy="486733"/>
          </a:xfrm>
        </p:spPr>
        <p:txBody>
          <a:bodyPr lIns="108000" tIns="108000" rIns="108000" bIns="108000">
            <a:noAutofit/>
          </a:bodyPr>
          <a:lstStyle/>
          <a:p>
            <a:pPr marL="0" indent="0">
              <a:buNone/>
            </a:pPr>
            <a:r>
              <a:rPr lang="en-GB" dirty="0"/>
              <a:t>These words are missing a letter. See if you can work out the missing letter and write the word.</a:t>
            </a:r>
          </a:p>
        </p:txBody>
      </p:sp>
      <p:sp>
        <p:nvSpPr>
          <p:cNvPr id="2" name="Rectangle 1"/>
          <p:cNvSpPr/>
          <p:nvPr/>
        </p:nvSpPr>
        <p:spPr>
          <a:xfrm>
            <a:off x="3308540" y="3198375"/>
            <a:ext cx="606256" cy="388696"/>
          </a:xfrm>
          <a:prstGeom prst="rect">
            <a:avLst/>
          </a:prstGeom>
          <a:noFill/>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tot</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3" name="Rectangle 2"/>
          <p:cNvSpPr/>
          <p:nvPr/>
        </p:nvSpPr>
        <p:spPr>
          <a:xfrm>
            <a:off x="5141670" y="2724344"/>
            <a:ext cx="747320"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med</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4" name="Rectangle 3"/>
          <p:cNvSpPr/>
          <p:nvPr/>
        </p:nvSpPr>
        <p:spPr>
          <a:xfrm>
            <a:off x="3308701" y="2724344"/>
            <a:ext cx="856325" cy="38869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Times New Roman" panose="02020603050405020304" pitchFamily="18" charset="0"/>
              </a:rPr>
              <a:t>festiv</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5" name="Rectangle 4"/>
          <p:cNvSpPr/>
          <p:nvPr/>
        </p:nvSpPr>
        <p:spPr>
          <a:xfrm>
            <a:off x="3308700" y="3672406"/>
            <a:ext cx="700833"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pup</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6" name="Rectangle 5"/>
          <p:cNvSpPr/>
          <p:nvPr/>
        </p:nvSpPr>
        <p:spPr>
          <a:xfrm>
            <a:off x="5141670" y="4146437"/>
            <a:ext cx="843501" cy="38869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Times New Roman" panose="02020603050405020304" pitchFamily="18" charset="0"/>
              </a:rPr>
              <a:t>nostr</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7" name="Rectangle 6"/>
          <p:cNvSpPr/>
          <p:nvPr/>
        </p:nvSpPr>
        <p:spPr>
          <a:xfrm>
            <a:off x="5141670" y="3198375"/>
            <a:ext cx="611065" cy="38869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Times New Roman" panose="02020603050405020304" pitchFamily="18" charset="0"/>
              </a:rPr>
              <a:t>loc</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8" name="Rectangle 7"/>
          <p:cNvSpPr/>
          <p:nvPr/>
        </p:nvSpPr>
        <p:spPr>
          <a:xfrm>
            <a:off x="5141670" y="3672406"/>
            <a:ext cx="785793" cy="38869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Times New Roman" panose="02020603050405020304" pitchFamily="18" charset="0"/>
              </a:rPr>
              <a:t>penc</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9" name="Rectangle 8"/>
          <p:cNvSpPr/>
          <p:nvPr/>
        </p:nvSpPr>
        <p:spPr>
          <a:xfrm>
            <a:off x="3308540" y="4146437"/>
            <a:ext cx="679994"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Apr</a:t>
            </a:r>
            <a:r>
              <a:rPr lang="en-GB" b="1" dirty="0">
                <a:ea typeface="Calibri" panose="020F0502020204030204" pitchFamily="34" charset="0"/>
                <a:cs typeface="Times New Roman" panose="02020603050405020304" pitchFamily="18" charset="0"/>
              </a:rPr>
              <a:t>_</a:t>
            </a:r>
            <a:endParaRPr lang="en-GB" sz="1600" b="1" dirty="0">
              <a:effectLst/>
              <a:ea typeface="Calibri" panose="020F0502020204030204" pitchFamily="34" charset="0"/>
              <a:cs typeface="Times New Roman" panose="02020603050405020304" pitchFamily="18" charset="0"/>
            </a:endParaRPr>
          </a:p>
        </p:txBody>
      </p:sp>
      <p:sp>
        <p:nvSpPr>
          <p:cNvPr id="13" name="Rounded Rectangle 12">
            <a:hlinkClick r:id="rId2" action="ppaction://hlinksldjump"/>
          </p:cNvPr>
          <p:cNvSpPr/>
          <p:nvPr/>
        </p:nvSpPr>
        <p:spPr>
          <a:xfrm>
            <a:off x="7033455" y="5176016"/>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hlinkClick r:id="rId2"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15"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1663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765175"/>
            <a:ext cx="8220075" cy="708025"/>
          </a:xfrm>
        </p:spPr>
        <p:txBody>
          <a:bodyPr/>
          <a:lstStyle/>
          <a:p>
            <a:pPr algn="ctr"/>
            <a:r>
              <a:rPr lang="en-GB" sz="3200" dirty="0">
                <a:latin typeface="+mn-lt"/>
              </a:rPr>
              <a:t>Can you add ‘al’ or ‘</a:t>
            </a:r>
            <a:r>
              <a:rPr lang="en-GB" sz="3200" dirty="0" err="1">
                <a:latin typeface="+mn-lt"/>
              </a:rPr>
              <a:t>il</a:t>
            </a:r>
            <a:r>
              <a:rPr lang="en-GB" sz="3200" dirty="0">
                <a:latin typeface="+mn-lt"/>
              </a:rPr>
              <a:t> to say /l/ for these words with missing letters?</a:t>
            </a:r>
          </a:p>
        </p:txBody>
      </p:sp>
      <p:sp>
        <p:nvSpPr>
          <p:cNvPr id="10"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11" name="Content Placeholder 21"/>
          <p:cNvSpPr>
            <a:spLocks noGrp="1"/>
          </p:cNvSpPr>
          <p:nvPr>
            <p:ph idx="4294967295"/>
          </p:nvPr>
        </p:nvSpPr>
        <p:spPr>
          <a:xfrm>
            <a:off x="750887" y="1863529"/>
            <a:ext cx="7632700" cy="486733"/>
          </a:xfrm>
        </p:spPr>
        <p:txBody>
          <a:bodyPr lIns="108000" tIns="108000" rIns="108000" bIns="108000">
            <a:noAutofit/>
          </a:bodyPr>
          <a:lstStyle/>
          <a:p>
            <a:pPr marL="0" indent="0">
              <a:buNone/>
            </a:pPr>
            <a:r>
              <a:rPr lang="en-GB" dirty="0"/>
              <a:t>These words are missing a letter. See if you can work out the missing letter and write the word.</a:t>
            </a:r>
          </a:p>
        </p:txBody>
      </p:sp>
      <p:sp>
        <p:nvSpPr>
          <p:cNvPr id="2" name="Rectangle 1"/>
          <p:cNvSpPr/>
          <p:nvPr/>
        </p:nvSpPr>
        <p:spPr>
          <a:xfrm>
            <a:off x="3308540" y="3198375"/>
            <a:ext cx="673582" cy="388696"/>
          </a:xfrm>
          <a:prstGeom prst="rect">
            <a:avLst/>
          </a:prstGeom>
          <a:noFill/>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tot</a:t>
            </a:r>
            <a:r>
              <a:rPr lang="en-GB" b="1" dirty="0">
                <a:ea typeface="Calibri" panose="020F0502020204030204" pitchFamily="34" charset="0"/>
                <a:cs typeface="Times New Roman" panose="02020603050405020304" pitchFamily="18" charset="0"/>
              </a:rPr>
              <a:t>al</a:t>
            </a:r>
            <a:endParaRPr lang="en-GB" sz="1600" b="1" dirty="0">
              <a:effectLst/>
              <a:ea typeface="Calibri" panose="020F0502020204030204" pitchFamily="34" charset="0"/>
              <a:cs typeface="Times New Roman" panose="02020603050405020304" pitchFamily="18" charset="0"/>
            </a:endParaRPr>
          </a:p>
        </p:txBody>
      </p:sp>
      <p:sp>
        <p:nvSpPr>
          <p:cNvPr id="3" name="Rectangle 2"/>
          <p:cNvSpPr/>
          <p:nvPr/>
        </p:nvSpPr>
        <p:spPr>
          <a:xfrm>
            <a:off x="5141670" y="2724344"/>
            <a:ext cx="814647"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med</a:t>
            </a:r>
            <a:r>
              <a:rPr lang="en-GB" b="1" dirty="0">
                <a:ea typeface="Calibri" panose="020F0502020204030204" pitchFamily="34" charset="0"/>
                <a:cs typeface="Times New Roman" panose="02020603050405020304" pitchFamily="18" charset="0"/>
              </a:rPr>
              <a:t>al</a:t>
            </a:r>
            <a:endParaRPr lang="en-GB" sz="1600" b="1" dirty="0">
              <a:effectLst/>
              <a:ea typeface="Calibri" panose="020F0502020204030204" pitchFamily="34" charset="0"/>
              <a:cs typeface="Times New Roman" panose="02020603050405020304" pitchFamily="18" charset="0"/>
            </a:endParaRPr>
          </a:p>
        </p:txBody>
      </p:sp>
      <p:sp>
        <p:nvSpPr>
          <p:cNvPr id="4" name="Rectangle 3"/>
          <p:cNvSpPr/>
          <p:nvPr/>
        </p:nvSpPr>
        <p:spPr>
          <a:xfrm>
            <a:off x="3308701" y="2724344"/>
            <a:ext cx="923651"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festiv</a:t>
            </a:r>
            <a:r>
              <a:rPr lang="en-GB" b="1" dirty="0">
                <a:ea typeface="Calibri" panose="020F0502020204030204" pitchFamily="34" charset="0"/>
                <a:cs typeface="Times New Roman" panose="02020603050405020304" pitchFamily="18" charset="0"/>
              </a:rPr>
              <a:t>al</a:t>
            </a:r>
            <a:endParaRPr lang="en-GB" sz="1600" b="1" dirty="0">
              <a:effectLst/>
              <a:ea typeface="Calibri" panose="020F0502020204030204" pitchFamily="34" charset="0"/>
              <a:cs typeface="Times New Roman" panose="02020603050405020304" pitchFamily="18" charset="0"/>
            </a:endParaRPr>
          </a:p>
        </p:txBody>
      </p:sp>
      <p:sp>
        <p:nvSpPr>
          <p:cNvPr id="5" name="Rectangle 4"/>
          <p:cNvSpPr/>
          <p:nvPr/>
        </p:nvSpPr>
        <p:spPr>
          <a:xfrm>
            <a:off x="3308700" y="3672406"/>
            <a:ext cx="708848"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pup</a:t>
            </a:r>
            <a:r>
              <a:rPr lang="en-GB" b="1" dirty="0">
                <a:ea typeface="Calibri" panose="020F0502020204030204" pitchFamily="34" charset="0"/>
                <a:cs typeface="Times New Roman" panose="02020603050405020304" pitchFamily="18" charset="0"/>
              </a:rPr>
              <a:t>il</a:t>
            </a:r>
            <a:endParaRPr lang="en-GB" sz="1600" b="1" dirty="0">
              <a:effectLst/>
              <a:ea typeface="Calibri" panose="020F0502020204030204" pitchFamily="34" charset="0"/>
              <a:cs typeface="Times New Roman" panose="02020603050405020304" pitchFamily="18" charset="0"/>
            </a:endParaRPr>
          </a:p>
        </p:txBody>
      </p:sp>
      <p:sp>
        <p:nvSpPr>
          <p:cNvPr id="6" name="Rectangle 5"/>
          <p:cNvSpPr/>
          <p:nvPr/>
        </p:nvSpPr>
        <p:spPr>
          <a:xfrm>
            <a:off x="5141670" y="4146437"/>
            <a:ext cx="851515"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nostr</a:t>
            </a:r>
            <a:r>
              <a:rPr lang="en-GB" b="1" dirty="0">
                <a:ea typeface="Calibri" panose="020F0502020204030204" pitchFamily="34" charset="0"/>
                <a:cs typeface="Times New Roman" panose="02020603050405020304" pitchFamily="18" charset="0"/>
              </a:rPr>
              <a:t>il</a:t>
            </a:r>
            <a:endParaRPr lang="en-GB" sz="1600" b="1" dirty="0">
              <a:effectLst/>
              <a:ea typeface="Calibri" panose="020F0502020204030204" pitchFamily="34" charset="0"/>
              <a:cs typeface="Times New Roman" panose="02020603050405020304" pitchFamily="18" charset="0"/>
            </a:endParaRPr>
          </a:p>
        </p:txBody>
      </p:sp>
      <p:sp>
        <p:nvSpPr>
          <p:cNvPr id="7" name="Rectangle 6"/>
          <p:cNvSpPr/>
          <p:nvPr/>
        </p:nvSpPr>
        <p:spPr>
          <a:xfrm>
            <a:off x="5141670" y="3198375"/>
            <a:ext cx="678391"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loc</a:t>
            </a:r>
            <a:r>
              <a:rPr lang="en-GB" b="1" dirty="0">
                <a:ea typeface="Calibri" panose="020F0502020204030204" pitchFamily="34" charset="0"/>
                <a:cs typeface="Times New Roman" panose="02020603050405020304" pitchFamily="18" charset="0"/>
              </a:rPr>
              <a:t>al</a:t>
            </a:r>
            <a:endParaRPr lang="en-GB" sz="1600" b="1" dirty="0">
              <a:effectLst/>
              <a:ea typeface="Calibri" panose="020F0502020204030204" pitchFamily="34" charset="0"/>
              <a:cs typeface="Times New Roman" panose="02020603050405020304" pitchFamily="18" charset="0"/>
            </a:endParaRPr>
          </a:p>
        </p:txBody>
      </p:sp>
      <p:sp>
        <p:nvSpPr>
          <p:cNvPr id="8" name="Rectangle 7"/>
          <p:cNvSpPr/>
          <p:nvPr/>
        </p:nvSpPr>
        <p:spPr>
          <a:xfrm>
            <a:off x="5141670" y="3672406"/>
            <a:ext cx="793807" cy="38869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penc</a:t>
            </a:r>
            <a:r>
              <a:rPr lang="en-GB" b="1" dirty="0">
                <a:ea typeface="Calibri" panose="020F0502020204030204" pitchFamily="34" charset="0"/>
                <a:cs typeface="Times New Roman" panose="02020603050405020304" pitchFamily="18" charset="0"/>
              </a:rPr>
              <a:t>il</a:t>
            </a:r>
            <a:endParaRPr lang="en-GB" sz="1600" b="1" dirty="0">
              <a:effectLst/>
              <a:ea typeface="Calibri" panose="020F0502020204030204" pitchFamily="34" charset="0"/>
              <a:cs typeface="Times New Roman" panose="02020603050405020304" pitchFamily="18" charset="0"/>
            </a:endParaRPr>
          </a:p>
        </p:txBody>
      </p:sp>
      <p:sp>
        <p:nvSpPr>
          <p:cNvPr id="9" name="Rectangle 8"/>
          <p:cNvSpPr/>
          <p:nvPr/>
        </p:nvSpPr>
        <p:spPr>
          <a:xfrm>
            <a:off x="3308540" y="4146437"/>
            <a:ext cx="688009" cy="372346"/>
          </a:xfrm>
          <a:prstGeom prst="rect">
            <a:avLst/>
          </a:prstGeom>
        </p:spPr>
        <p:txBody>
          <a:bodyPr wrap="non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Apr</a:t>
            </a:r>
            <a:r>
              <a:rPr lang="en-GB" b="1" dirty="0">
                <a:ea typeface="Calibri" panose="020F0502020204030204" pitchFamily="34" charset="0"/>
                <a:cs typeface="Times New Roman" panose="02020603050405020304" pitchFamily="18" charset="0"/>
              </a:rPr>
              <a:t>il</a:t>
            </a:r>
            <a:endParaRPr lang="en-GB" sz="1600" b="1" dirty="0">
              <a:effectLst/>
              <a:ea typeface="Calibri" panose="020F0502020204030204" pitchFamily="34" charset="0"/>
              <a:cs typeface="Times New Roman" panose="02020603050405020304" pitchFamily="18" charset="0"/>
            </a:endParaRPr>
          </a:p>
        </p:txBody>
      </p:sp>
      <p:sp>
        <p:nvSpPr>
          <p:cNvPr id="14" name="TextBox 13">
            <a:hlinkClick r:id="rId3"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Tree>
    <p:extLst>
      <p:ext uri="{BB962C8B-B14F-4D97-AF65-F5344CB8AC3E}">
        <p14:creationId xmlns:p14="http://schemas.microsoft.com/office/powerpoint/2010/main" val="952787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57200" y="765175"/>
            <a:ext cx="8220075" cy="708025"/>
          </a:xfrm>
        </p:spPr>
        <p:txBody>
          <a:bodyPr/>
          <a:lstStyle/>
          <a:p>
            <a:pPr algn="ctr"/>
            <a:r>
              <a:rPr lang="en-GB" sz="3200" dirty="0">
                <a:latin typeface="+mn-lt"/>
              </a:rPr>
              <a:t>Can you unscramble the letters in the words with ‘le’ to say /l/?</a:t>
            </a:r>
          </a:p>
        </p:txBody>
      </p:sp>
      <p:sp>
        <p:nvSpPr>
          <p:cNvPr id="19459" name="Rectangle 2"/>
          <p:cNvSpPr>
            <a:spLocks noChangeArrowheads="1"/>
          </p:cNvSpPr>
          <p:nvPr/>
        </p:nvSpPr>
        <p:spPr bwMode="auto">
          <a:xfrm>
            <a:off x="750887" y="1980394"/>
            <a:ext cx="76327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The letters have been scrambled. Can you unscramble the words and write the correct word?</a:t>
            </a:r>
          </a:p>
        </p:txBody>
      </p:sp>
      <p:sp>
        <p:nvSpPr>
          <p:cNvPr id="2" name="Rectangle 1"/>
          <p:cNvSpPr/>
          <p:nvPr/>
        </p:nvSpPr>
        <p:spPr>
          <a:xfrm>
            <a:off x="6337001" y="3234652"/>
            <a:ext cx="889987"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dduple</a:t>
            </a:r>
            <a:endParaRPr lang="en-GB" sz="1600" dirty="0">
              <a:effectLst/>
              <a:ea typeface="Calibri" panose="020F0502020204030204" pitchFamily="34" charset="0"/>
              <a:cs typeface="Calibri Light" panose="020F0302020204030204" pitchFamily="34" charset="0"/>
            </a:endParaRPr>
          </a:p>
        </p:txBody>
      </p:sp>
      <p:sp>
        <p:nvSpPr>
          <p:cNvPr id="3" name="Rectangle 2"/>
          <p:cNvSpPr/>
          <p:nvPr/>
        </p:nvSpPr>
        <p:spPr>
          <a:xfrm>
            <a:off x="3130767" y="3795761"/>
            <a:ext cx="713657"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bleta</a:t>
            </a:r>
            <a:endParaRPr lang="en-GB" sz="1600" dirty="0">
              <a:effectLst/>
              <a:ea typeface="Calibri" panose="020F0502020204030204" pitchFamily="34" charset="0"/>
              <a:cs typeface="Calibri Light" panose="020F0302020204030204" pitchFamily="34" charset="0"/>
            </a:endParaRPr>
          </a:p>
        </p:txBody>
      </p:sp>
      <p:sp>
        <p:nvSpPr>
          <p:cNvPr id="4" name="Rectangle 3"/>
          <p:cNvSpPr/>
          <p:nvPr/>
        </p:nvSpPr>
        <p:spPr>
          <a:xfrm>
            <a:off x="5016061" y="4443946"/>
            <a:ext cx="869149"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dducle</a:t>
            </a:r>
            <a:endParaRPr lang="en-GB" sz="1600" dirty="0">
              <a:effectLst/>
              <a:ea typeface="Calibri" panose="020F0502020204030204" pitchFamily="34" charset="0"/>
              <a:cs typeface="Calibri Light" panose="020F0302020204030204" pitchFamily="34" charset="0"/>
            </a:endParaRPr>
          </a:p>
        </p:txBody>
      </p:sp>
      <p:sp>
        <p:nvSpPr>
          <p:cNvPr id="6" name="Rectangle 5"/>
          <p:cNvSpPr/>
          <p:nvPr/>
        </p:nvSpPr>
        <p:spPr>
          <a:xfrm>
            <a:off x="1110236" y="2853369"/>
            <a:ext cx="878767"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bbleub</a:t>
            </a:r>
            <a:endParaRPr lang="en-GB" sz="1600" dirty="0">
              <a:effectLst/>
              <a:ea typeface="Calibri" panose="020F0502020204030204" pitchFamily="34" charset="0"/>
              <a:cs typeface="Calibri Light" panose="020F0302020204030204" pitchFamily="34" charset="0"/>
            </a:endParaRPr>
          </a:p>
        </p:txBody>
      </p:sp>
      <p:sp>
        <p:nvSpPr>
          <p:cNvPr id="8" name="Rectangle 7"/>
          <p:cNvSpPr/>
          <p:nvPr/>
        </p:nvSpPr>
        <p:spPr>
          <a:xfrm>
            <a:off x="1570618" y="5167361"/>
            <a:ext cx="753732"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ppale</a:t>
            </a:r>
            <a:endParaRPr lang="en-GB" sz="1600" dirty="0">
              <a:effectLst/>
              <a:ea typeface="Calibri" panose="020F0502020204030204" pitchFamily="34" charset="0"/>
              <a:cs typeface="Calibri Light" panose="020F0302020204030204" pitchFamily="34" charset="0"/>
            </a:endParaRPr>
          </a:p>
        </p:txBody>
      </p:sp>
      <p:sp>
        <p:nvSpPr>
          <p:cNvPr id="12" name="Rounded Rectangle 11">
            <a:hlinkClick r:id="rId2" action="ppaction://hlinksldjump"/>
          </p:cNvPr>
          <p:cNvSpPr/>
          <p:nvPr/>
        </p:nvSpPr>
        <p:spPr>
          <a:xfrm>
            <a:off x="7033455" y="5176016"/>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hlinkClick r:id="rId2"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14"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239205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57200" y="765175"/>
            <a:ext cx="8220075" cy="708025"/>
          </a:xfrm>
        </p:spPr>
        <p:txBody>
          <a:bodyPr/>
          <a:lstStyle/>
          <a:p>
            <a:pPr algn="ctr"/>
            <a:r>
              <a:rPr lang="en-GB" sz="3200" dirty="0">
                <a:latin typeface="+mn-lt"/>
              </a:rPr>
              <a:t>Can you unscramble the letters in the words with ‘le’ to say /l/?</a:t>
            </a:r>
          </a:p>
        </p:txBody>
      </p:sp>
      <p:sp>
        <p:nvSpPr>
          <p:cNvPr id="19459" name="Rectangle 2"/>
          <p:cNvSpPr>
            <a:spLocks noChangeArrowheads="1"/>
          </p:cNvSpPr>
          <p:nvPr/>
        </p:nvSpPr>
        <p:spPr bwMode="auto">
          <a:xfrm>
            <a:off x="750887" y="1980394"/>
            <a:ext cx="76327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The letters have been scrambled. Can you unscramble the words and write the correct word?</a:t>
            </a:r>
          </a:p>
        </p:txBody>
      </p:sp>
      <p:sp>
        <p:nvSpPr>
          <p:cNvPr id="2" name="Rectangle 1"/>
          <p:cNvSpPr/>
          <p:nvPr/>
        </p:nvSpPr>
        <p:spPr>
          <a:xfrm>
            <a:off x="6337001" y="3234652"/>
            <a:ext cx="889987"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puddle</a:t>
            </a:r>
            <a:endParaRPr lang="en-GB" sz="1600" b="1" dirty="0">
              <a:effectLst/>
              <a:ea typeface="Calibri" panose="020F0502020204030204" pitchFamily="34" charset="0"/>
              <a:cs typeface="Calibri Light" panose="020F0302020204030204" pitchFamily="34" charset="0"/>
            </a:endParaRPr>
          </a:p>
        </p:txBody>
      </p:sp>
      <p:sp>
        <p:nvSpPr>
          <p:cNvPr id="3" name="Rectangle 2"/>
          <p:cNvSpPr/>
          <p:nvPr/>
        </p:nvSpPr>
        <p:spPr>
          <a:xfrm>
            <a:off x="3130767" y="3795761"/>
            <a:ext cx="713657"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table</a:t>
            </a:r>
            <a:endParaRPr lang="en-GB" sz="1600" b="1" dirty="0">
              <a:effectLst/>
              <a:ea typeface="Calibri" panose="020F0502020204030204" pitchFamily="34" charset="0"/>
              <a:cs typeface="Calibri Light" panose="020F0302020204030204" pitchFamily="34" charset="0"/>
            </a:endParaRPr>
          </a:p>
        </p:txBody>
      </p:sp>
      <p:sp>
        <p:nvSpPr>
          <p:cNvPr id="4" name="Rectangle 3"/>
          <p:cNvSpPr/>
          <p:nvPr/>
        </p:nvSpPr>
        <p:spPr>
          <a:xfrm>
            <a:off x="5016061" y="4443946"/>
            <a:ext cx="869149"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cuddle</a:t>
            </a:r>
            <a:endParaRPr lang="en-GB" sz="1600" b="1" dirty="0">
              <a:effectLst/>
              <a:ea typeface="Calibri" panose="020F0502020204030204" pitchFamily="34" charset="0"/>
              <a:cs typeface="Calibri Light" panose="020F0302020204030204" pitchFamily="34" charset="0"/>
            </a:endParaRPr>
          </a:p>
        </p:txBody>
      </p:sp>
      <p:sp>
        <p:nvSpPr>
          <p:cNvPr id="6" name="Rectangle 5"/>
          <p:cNvSpPr/>
          <p:nvPr/>
        </p:nvSpPr>
        <p:spPr>
          <a:xfrm>
            <a:off x="1110236" y="2853369"/>
            <a:ext cx="878767"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bubble</a:t>
            </a:r>
            <a:endParaRPr lang="en-GB" sz="1600" b="1" dirty="0">
              <a:effectLst/>
              <a:ea typeface="Calibri" panose="020F0502020204030204" pitchFamily="34" charset="0"/>
              <a:cs typeface="Calibri Light" panose="020F0302020204030204" pitchFamily="34" charset="0"/>
            </a:endParaRPr>
          </a:p>
        </p:txBody>
      </p:sp>
      <p:sp>
        <p:nvSpPr>
          <p:cNvPr id="8" name="Rectangle 7"/>
          <p:cNvSpPr/>
          <p:nvPr/>
        </p:nvSpPr>
        <p:spPr>
          <a:xfrm>
            <a:off x="1570618" y="5167361"/>
            <a:ext cx="753732"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apple</a:t>
            </a:r>
            <a:endParaRPr lang="en-GB" sz="1600" b="1" dirty="0">
              <a:effectLst/>
              <a:ea typeface="Calibri" panose="020F0502020204030204" pitchFamily="34" charset="0"/>
              <a:cs typeface="Calibri Light" panose="020F0302020204030204" pitchFamily="34" charset="0"/>
            </a:endParaRPr>
          </a:p>
        </p:txBody>
      </p:sp>
      <p:sp>
        <p:nvSpPr>
          <p:cNvPr id="13" name="TextBox 12">
            <a:hlinkClick r:id="rId2"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11"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410133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0"/>
          <p:cNvSpPr>
            <a:spLocks noGrp="1"/>
          </p:cNvSpPr>
          <p:nvPr>
            <p:ph type="title"/>
          </p:nvPr>
        </p:nvSpPr>
        <p:spPr>
          <a:xfrm>
            <a:off x="457200" y="765175"/>
            <a:ext cx="8220075" cy="708025"/>
          </a:xfrm>
        </p:spPr>
        <p:txBody>
          <a:bodyPr/>
          <a:lstStyle/>
          <a:p>
            <a:pPr algn="ctr"/>
            <a:r>
              <a:rPr lang="en-GB" sz="3200" dirty="0">
                <a:latin typeface="+mn-lt"/>
              </a:rPr>
              <a:t>Can you match the picture to the sentence using -</a:t>
            </a:r>
            <a:r>
              <a:rPr lang="en-GB" sz="3200" dirty="0" err="1">
                <a:latin typeface="+mn-lt"/>
              </a:rPr>
              <a:t>ed</a:t>
            </a:r>
            <a:r>
              <a:rPr lang="en-GB" sz="3200" dirty="0">
                <a:latin typeface="+mn-lt"/>
              </a:rPr>
              <a:t> and -</a:t>
            </a:r>
            <a:r>
              <a:rPr lang="en-GB" sz="3200" dirty="0" err="1">
                <a:latin typeface="+mn-lt"/>
              </a:rPr>
              <a:t>er</a:t>
            </a:r>
            <a:r>
              <a:rPr lang="en-GB" sz="3200" dirty="0">
                <a:latin typeface="+mn-lt"/>
              </a:rPr>
              <a:t> to words ending in ‘e’?</a:t>
            </a:r>
          </a:p>
        </p:txBody>
      </p:sp>
      <p:sp>
        <p:nvSpPr>
          <p:cNvPr id="6" name="Content Placeholder 21"/>
          <p:cNvSpPr>
            <a:spLocks noGrp="1"/>
          </p:cNvSpPr>
          <p:nvPr>
            <p:ph idx="4294967295"/>
          </p:nvPr>
        </p:nvSpPr>
        <p:spPr>
          <a:xfrm>
            <a:off x="750887" y="1863529"/>
            <a:ext cx="7632700" cy="486733"/>
          </a:xfrm>
        </p:spPr>
        <p:txBody>
          <a:bodyPr lIns="108000" tIns="108000" rIns="108000" bIns="108000">
            <a:noAutofit/>
          </a:bodyPr>
          <a:lstStyle/>
          <a:p>
            <a:pPr marL="0" indent="0">
              <a:buNone/>
            </a:pPr>
            <a:r>
              <a:rPr lang="en-GB" dirty="0"/>
              <a:t>Match the pictures to the right sentence. </a:t>
            </a:r>
          </a:p>
        </p:txBody>
      </p:sp>
      <p:sp>
        <p:nvSpPr>
          <p:cNvPr id="7" name="Content Placeholder 21"/>
          <p:cNvSpPr txBox="1">
            <a:spLocks/>
          </p:cNvSpPr>
          <p:nvPr/>
        </p:nvSpPr>
        <p:spPr>
          <a:xfrm>
            <a:off x="5266458" y="2390203"/>
            <a:ext cx="2950873" cy="919681"/>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 The man at the end of the street is a great baker.</a:t>
            </a:r>
            <a:endParaRPr lang="en-GB" altLang="en-US" dirty="0">
              <a:latin typeface="Twinkl" pitchFamily="2" charset="0"/>
            </a:endParaRPr>
          </a:p>
        </p:txBody>
      </p:sp>
      <p:sp>
        <p:nvSpPr>
          <p:cNvPr id="8" name="Content Placeholder 21"/>
          <p:cNvSpPr txBox="1">
            <a:spLocks/>
          </p:cNvSpPr>
          <p:nvPr/>
        </p:nvSpPr>
        <p:spPr>
          <a:xfrm>
            <a:off x="5266458" y="3314041"/>
            <a:ext cx="3410817" cy="1067372"/>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 For the last year every Sunday he has hiked up a huge mountain.</a:t>
            </a:r>
            <a:endParaRPr lang="en-GB" altLang="en-US" dirty="0">
              <a:latin typeface="Twinkl" pitchFamily="2" charset="0"/>
            </a:endParaRPr>
          </a:p>
        </p:txBody>
      </p:sp>
      <p:sp>
        <p:nvSpPr>
          <p:cNvPr id="9" name="Content Placeholder 21"/>
          <p:cNvSpPr txBox="1">
            <a:spLocks/>
          </p:cNvSpPr>
          <p:nvPr/>
        </p:nvSpPr>
        <p:spPr>
          <a:xfrm>
            <a:off x="5239479" y="4287452"/>
            <a:ext cx="3184122" cy="1150620"/>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3. It was a cold winters day, but I braved the weather and went to the shop.</a:t>
            </a:r>
            <a:endParaRPr lang="en-GB" altLang="en-US" dirty="0">
              <a:latin typeface="Twinkl" pitchFamily="2" charset="0"/>
            </a:endParaRPr>
          </a:p>
        </p:txBody>
      </p:sp>
      <p:sp>
        <p:nvSpPr>
          <p:cNvPr id="10" name="Content Placeholder 21"/>
          <p:cNvSpPr txBox="1">
            <a:spLocks/>
          </p:cNvSpPr>
          <p:nvPr/>
        </p:nvSpPr>
        <p:spPr>
          <a:xfrm>
            <a:off x="5266458" y="5287558"/>
            <a:ext cx="3244561" cy="1169734"/>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4. To record how fast I could run a 100m race, I used a timer.</a:t>
            </a:r>
            <a:endParaRPr lang="en-GB" altLang="en-US" dirty="0">
              <a:latin typeface="Twinkl" pitchFamily="2"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829" y="2424107"/>
            <a:ext cx="1140779" cy="1883548"/>
          </a:xfrm>
          <a:prstGeom prst="rect">
            <a:avLst/>
          </a:prstGeom>
        </p:spPr>
      </p:pic>
      <p:sp>
        <p:nvSpPr>
          <p:cNvPr id="15" name="TextBox 14"/>
          <p:cNvSpPr txBox="1"/>
          <p:nvPr/>
        </p:nvSpPr>
        <p:spPr>
          <a:xfrm>
            <a:off x="750886" y="2424107"/>
            <a:ext cx="407353" cy="369332"/>
          </a:xfrm>
          <a:prstGeom prst="rect">
            <a:avLst/>
          </a:prstGeom>
          <a:noFill/>
        </p:spPr>
        <p:txBody>
          <a:bodyPr wrap="square" rtlCol="0">
            <a:spAutoFit/>
          </a:bodyPr>
          <a:lstStyle/>
          <a:p>
            <a:r>
              <a:rPr lang="en-GB" dirty="0"/>
              <a:t>a)</a:t>
            </a:r>
          </a:p>
        </p:txBody>
      </p:sp>
      <p:sp>
        <p:nvSpPr>
          <p:cNvPr id="16" name="TextBox 15"/>
          <p:cNvSpPr txBox="1"/>
          <p:nvPr/>
        </p:nvSpPr>
        <p:spPr>
          <a:xfrm>
            <a:off x="2553187" y="2424107"/>
            <a:ext cx="407353" cy="369332"/>
          </a:xfrm>
          <a:prstGeom prst="rect">
            <a:avLst/>
          </a:prstGeom>
          <a:noFill/>
        </p:spPr>
        <p:txBody>
          <a:bodyPr wrap="square" rtlCol="0">
            <a:spAutoFit/>
          </a:bodyPr>
          <a:lstStyle/>
          <a:p>
            <a:r>
              <a:rPr lang="en-GB" dirty="0"/>
              <a:t>b)</a:t>
            </a:r>
          </a:p>
        </p:txBody>
      </p:sp>
      <p:sp>
        <p:nvSpPr>
          <p:cNvPr id="17" name="TextBox 16"/>
          <p:cNvSpPr txBox="1"/>
          <p:nvPr/>
        </p:nvSpPr>
        <p:spPr>
          <a:xfrm>
            <a:off x="481731" y="4563692"/>
            <a:ext cx="407353" cy="369332"/>
          </a:xfrm>
          <a:prstGeom prst="rect">
            <a:avLst/>
          </a:prstGeom>
          <a:noFill/>
        </p:spPr>
        <p:txBody>
          <a:bodyPr wrap="square" rtlCol="0">
            <a:spAutoFit/>
          </a:bodyPr>
          <a:lstStyle/>
          <a:p>
            <a:r>
              <a:rPr lang="en-GB" dirty="0"/>
              <a:t>c)</a:t>
            </a:r>
          </a:p>
        </p:txBody>
      </p:sp>
      <p:sp>
        <p:nvSpPr>
          <p:cNvPr id="18" name="TextBox 17"/>
          <p:cNvSpPr txBox="1"/>
          <p:nvPr/>
        </p:nvSpPr>
        <p:spPr>
          <a:xfrm>
            <a:off x="2509287" y="4587478"/>
            <a:ext cx="407353" cy="369332"/>
          </a:xfrm>
          <a:prstGeom prst="rect">
            <a:avLst/>
          </a:prstGeom>
          <a:noFill/>
        </p:spPr>
        <p:txBody>
          <a:bodyPr wrap="square" rtlCol="0">
            <a:spAutoFit/>
          </a:bodyPr>
          <a:lstStyle/>
          <a:p>
            <a:r>
              <a:rPr lang="en-GB" dirty="0"/>
              <a:t>d)</a:t>
            </a:r>
          </a:p>
        </p:txBody>
      </p:sp>
      <p:sp>
        <p:nvSpPr>
          <p:cNvPr id="19" name="Rounded Rectangle 18">
            <a:hlinkClick r:id="rId3" action="ppaction://hlinksldjump"/>
          </p:cNvPr>
          <p:cNvSpPr/>
          <p:nvPr/>
        </p:nvSpPr>
        <p:spPr>
          <a:xfrm>
            <a:off x="5151337" y="2278623"/>
            <a:ext cx="3344568" cy="923935"/>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 The man at the end of the street is a great </a:t>
            </a:r>
            <a:r>
              <a:rPr lang="en-GB" b="1" dirty="0"/>
              <a:t>baker</a:t>
            </a:r>
            <a:r>
              <a:rPr lang="en-GB" dirty="0"/>
              <a:t>.</a:t>
            </a:r>
          </a:p>
        </p:txBody>
      </p:sp>
      <p:sp>
        <p:nvSpPr>
          <p:cNvPr id="20" name="Rounded Rectangle 19">
            <a:hlinkClick r:id="rId3" action="ppaction://hlinksldjump"/>
          </p:cNvPr>
          <p:cNvSpPr/>
          <p:nvPr/>
        </p:nvSpPr>
        <p:spPr>
          <a:xfrm>
            <a:off x="5151337" y="3286688"/>
            <a:ext cx="3344568" cy="95276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 For the last year every Sunday he has </a:t>
            </a:r>
            <a:r>
              <a:rPr lang="en-GB" b="1" dirty="0"/>
              <a:t>hiked</a:t>
            </a:r>
            <a:r>
              <a:rPr lang="en-GB" dirty="0"/>
              <a:t> up a huge mountain.</a:t>
            </a:r>
          </a:p>
        </p:txBody>
      </p:sp>
      <p:sp>
        <p:nvSpPr>
          <p:cNvPr id="21" name="Rounded Rectangle 20">
            <a:hlinkClick r:id="rId3" action="ppaction://hlinksldjump"/>
          </p:cNvPr>
          <p:cNvSpPr/>
          <p:nvPr/>
        </p:nvSpPr>
        <p:spPr>
          <a:xfrm>
            <a:off x="5150155" y="4323585"/>
            <a:ext cx="3345750" cy="882451"/>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 It was a cold winters day, but I </a:t>
            </a:r>
            <a:r>
              <a:rPr lang="en-GB" b="1" dirty="0"/>
              <a:t>braved</a:t>
            </a:r>
            <a:r>
              <a:rPr lang="en-GB" dirty="0"/>
              <a:t> the weather and went to the shop.</a:t>
            </a:r>
          </a:p>
        </p:txBody>
      </p:sp>
      <p:sp>
        <p:nvSpPr>
          <p:cNvPr id="22" name="Rounded Rectangle 21">
            <a:hlinkClick r:id="rId3" action="ppaction://hlinksldjump"/>
          </p:cNvPr>
          <p:cNvSpPr/>
          <p:nvPr/>
        </p:nvSpPr>
        <p:spPr>
          <a:xfrm>
            <a:off x="5150155" y="5290166"/>
            <a:ext cx="3342188"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 To record how fast I could run a 100m race, I used a </a:t>
            </a:r>
            <a:r>
              <a:rPr lang="en-GB" b="1" dirty="0"/>
              <a:t>timer</a:t>
            </a:r>
            <a:r>
              <a:rPr lang="en-GB" dirty="0"/>
              <a: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2599" y="4465047"/>
            <a:ext cx="724904" cy="182264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56" y="4598520"/>
            <a:ext cx="1372763" cy="1701479"/>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7287" y="2560320"/>
            <a:ext cx="687953" cy="1644225"/>
          </a:xfrm>
          <a:prstGeom prst="rect">
            <a:avLst/>
          </a:prstGeom>
        </p:spPr>
      </p:pic>
      <p:sp>
        <p:nvSpPr>
          <p:cNvPr id="24" name="Rectangle: Diagonal Corners Snipped 9">
            <a:hlinkClick r:id="rId7"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359752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0"/>
          <p:cNvSpPr>
            <a:spLocks noGrp="1"/>
          </p:cNvSpPr>
          <p:nvPr>
            <p:ph type="title"/>
          </p:nvPr>
        </p:nvSpPr>
        <p:spPr>
          <a:xfrm>
            <a:off x="457200" y="765175"/>
            <a:ext cx="8220075" cy="708025"/>
          </a:xfrm>
        </p:spPr>
        <p:txBody>
          <a:bodyPr/>
          <a:lstStyle/>
          <a:p>
            <a:pPr algn="ctr"/>
            <a:r>
              <a:rPr lang="en-GB" sz="3200" dirty="0">
                <a:latin typeface="+mn-lt"/>
              </a:rPr>
              <a:t>Can you write a sentence about one of these pictures?</a:t>
            </a:r>
          </a:p>
        </p:txBody>
      </p:sp>
      <p:sp>
        <p:nvSpPr>
          <p:cNvPr id="5" name="Rectangle 2"/>
          <p:cNvSpPr>
            <a:spLocks noChangeArrowheads="1"/>
          </p:cNvSpPr>
          <p:nvPr/>
        </p:nvSpPr>
        <p:spPr bwMode="auto">
          <a:xfrm>
            <a:off x="750887" y="1980394"/>
            <a:ext cx="76327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Can you write a sentence using words that use ‘</a:t>
            </a:r>
            <a:r>
              <a:rPr lang="en-GB" dirty="0" err="1"/>
              <a:t>eer</a:t>
            </a:r>
            <a:r>
              <a:rPr lang="en-GB" dirty="0"/>
              <a:t>’ to say /ear/?</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163" y="2710620"/>
            <a:ext cx="1811784" cy="1635613"/>
          </a:xfrm>
          <a:prstGeom prst="rect">
            <a:avLst/>
          </a:prstGeom>
        </p:spPr>
      </p:pic>
      <p:grpSp>
        <p:nvGrpSpPr>
          <p:cNvPr id="16" name="Group 15"/>
          <p:cNvGrpSpPr/>
          <p:nvPr/>
        </p:nvGrpSpPr>
        <p:grpSpPr>
          <a:xfrm>
            <a:off x="2476947" y="2660509"/>
            <a:ext cx="1705906" cy="1739951"/>
            <a:chOff x="3167090" y="2360229"/>
            <a:chExt cx="2035821" cy="207645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7090" y="2536771"/>
              <a:ext cx="1385860" cy="172336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1044" y="2360229"/>
              <a:ext cx="791867" cy="2076450"/>
            </a:xfrm>
            <a:prstGeom prst="rect">
              <a:avLst/>
            </a:prstGeom>
          </p:spPr>
        </p:pic>
      </p:gr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3760" y="2837051"/>
            <a:ext cx="2019301" cy="141330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8412" y="2863458"/>
            <a:ext cx="1898667" cy="1386900"/>
          </a:xfrm>
          <a:prstGeom prst="rect">
            <a:avLst/>
          </a:prstGeom>
        </p:spPr>
      </p:pic>
      <p:sp>
        <p:nvSpPr>
          <p:cNvPr id="15" name="Rounded Rectangle 14">
            <a:hlinkClick r:id="rId7" action="ppaction://hlinksldjump"/>
          </p:cNvPr>
          <p:cNvSpPr/>
          <p:nvPr/>
        </p:nvSpPr>
        <p:spPr>
          <a:xfrm>
            <a:off x="2204243" y="4738943"/>
            <a:ext cx="4725988" cy="131895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could use some of these words:</a:t>
            </a:r>
          </a:p>
          <a:p>
            <a:pPr algn="ctr"/>
            <a:r>
              <a:rPr lang="en-GB" dirty="0"/>
              <a:t>steer	cheer	 deer	</a:t>
            </a:r>
            <a:r>
              <a:rPr lang="en-GB" dirty="0" err="1"/>
              <a:t>meerkat</a:t>
            </a:r>
            <a:endParaRPr lang="en-GB" dirty="0"/>
          </a:p>
        </p:txBody>
      </p:sp>
      <p:sp>
        <p:nvSpPr>
          <p:cNvPr id="12" name="Rectangle: Diagonal Corners Snipped 9">
            <a:hlinkClick r:id="rId8"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155712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0"/>
          <p:cNvSpPr>
            <a:spLocks noGrp="1"/>
          </p:cNvSpPr>
          <p:nvPr>
            <p:ph type="title"/>
          </p:nvPr>
        </p:nvSpPr>
        <p:spPr>
          <a:xfrm>
            <a:off x="457200" y="765175"/>
            <a:ext cx="8220075" cy="708025"/>
          </a:xfrm>
        </p:spPr>
        <p:txBody>
          <a:bodyPr/>
          <a:lstStyle/>
          <a:p>
            <a:pPr algn="ctr"/>
            <a:r>
              <a:rPr lang="en-GB" sz="3200" dirty="0">
                <a:latin typeface="+mn-lt"/>
              </a:rPr>
              <a:t>Can you add the -</a:t>
            </a:r>
            <a:r>
              <a:rPr lang="en-GB" sz="3200" dirty="0" err="1">
                <a:latin typeface="+mn-lt"/>
              </a:rPr>
              <a:t>est</a:t>
            </a:r>
            <a:r>
              <a:rPr lang="en-GB" sz="3200" dirty="0">
                <a:latin typeface="+mn-lt"/>
              </a:rPr>
              <a:t> or -y to these words that end in ‘e’?</a:t>
            </a:r>
          </a:p>
        </p:txBody>
      </p:sp>
      <p:sp>
        <p:nvSpPr>
          <p:cNvPr id="5" name="Rectangle 2"/>
          <p:cNvSpPr>
            <a:spLocks noChangeArrowheads="1"/>
          </p:cNvSpPr>
          <p:nvPr/>
        </p:nvSpPr>
        <p:spPr bwMode="auto">
          <a:xfrm>
            <a:off x="750887" y="1739709"/>
            <a:ext cx="76327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Can you change these words to add -</a:t>
            </a:r>
            <a:r>
              <a:rPr lang="en-GB" dirty="0" err="1"/>
              <a:t>est</a:t>
            </a:r>
            <a:r>
              <a:rPr lang="en-GB" dirty="0"/>
              <a:t> or -y? Can you think of any other words?</a:t>
            </a:r>
          </a:p>
        </p:txBody>
      </p:sp>
      <p:sp>
        <p:nvSpPr>
          <p:cNvPr id="7" name="5-Point Star 6"/>
          <p:cNvSpPr/>
          <p:nvPr/>
        </p:nvSpPr>
        <p:spPr>
          <a:xfrm>
            <a:off x="1360487" y="2132394"/>
            <a:ext cx="2011361" cy="2011361"/>
          </a:xfrm>
          <a:prstGeom prst="star5">
            <a:avLst/>
          </a:prstGeom>
          <a:solidFill>
            <a:srgbClr val="65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nice</a:t>
            </a:r>
          </a:p>
        </p:txBody>
      </p:sp>
      <p:sp>
        <p:nvSpPr>
          <p:cNvPr id="8" name="5-Point Star 7"/>
          <p:cNvSpPr/>
          <p:nvPr/>
        </p:nvSpPr>
        <p:spPr>
          <a:xfrm>
            <a:off x="3543298" y="2132394"/>
            <a:ext cx="2011361" cy="2011361"/>
          </a:xfrm>
          <a:prstGeom prst="star5">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shine</a:t>
            </a:r>
          </a:p>
        </p:txBody>
      </p:sp>
      <p:sp>
        <p:nvSpPr>
          <p:cNvPr id="9" name="5-Point Star 8"/>
          <p:cNvSpPr/>
          <p:nvPr/>
        </p:nvSpPr>
        <p:spPr>
          <a:xfrm>
            <a:off x="5726109" y="2132394"/>
            <a:ext cx="2011361" cy="2011361"/>
          </a:xfrm>
          <a:prstGeom prst="star5">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slime</a:t>
            </a:r>
          </a:p>
        </p:txBody>
      </p:sp>
      <p:sp>
        <p:nvSpPr>
          <p:cNvPr id="10" name="5-Point Star 9"/>
          <p:cNvSpPr/>
          <p:nvPr/>
        </p:nvSpPr>
        <p:spPr>
          <a:xfrm>
            <a:off x="2451893" y="3618294"/>
            <a:ext cx="2011361" cy="2011361"/>
          </a:xfrm>
          <a:prstGeom prst="star5">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large</a:t>
            </a:r>
          </a:p>
        </p:txBody>
      </p:sp>
      <p:sp>
        <p:nvSpPr>
          <p:cNvPr id="11" name="5-Point Star 10"/>
          <p:cNvSpPr/>
          <p:nvPr/>
        </p:nvSpPr>
        <p:spPr>
          <a:xfrm>
            <a:off x="4634704" y="3618294"/>
            <a:ext cx="2011361" cy="2011361"/>
          </a:xfrm>
          <a:prstGeom prst="star5">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fine</a:t>
            </a:r>
          </a:p>
        </p:txBody>
      </p:sp>
      <p:sp>
        <p:nvSpPr>
          <p:cNvPr id="12" name="Rounded Rectangle 11">
            <a:hlinkClick r:id="rId2" action="ppaction://hlinksldjump"/>
          </p:cNvPr>
          <p:cNvSpPr/>
          <p:nvPr/>
        </p:nvSpPr>
        <p:spPr>
          <a:xfrm>
            <a:off x="750887" y="5820155"/>
            <a:ext cx="7632699" cy="457201"/>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Challenge</a:t>
            </a:r>
            <a:r>
              <a:rPr lang="en-GB" dirty="0"/>
              <a:t>: You could have a go at putting these into a sentence.</a:t>
            </a:r>
          </a:p>
        </p:txBody>
      </p:sp>
      <p:sp>
        <p:nvSpPr>
          <p:cNvPr id="13"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92011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747258"/>
            <a:ext cx="8137524" cy="2434046"/>
          </a:xfrm>
          <a:prstGeom prst="roundRect">
            <a:avLst>
              <a:gd name="adj" fmla="val 6409"/>
            </a:avLst>
          </a:prstGeom>
          <a:solidFill>
            <a:schemeClr val="bg1"/>
          </a:solidFill>
          <a:ln w="25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1902777"/>
          </a:xfrm>
          <a:prstGeom prst="roundRect">
            <a:avLst>
              <a:gd name="adj" fmla="val 6409"/>
            </a:avLst>
          </a:prstGeom>
          <a:solidFill>
            <a:schemeClr val="bg1"/>
          </a:solidFill>
          <a:ln w="25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297984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Success Criteria</a:t>
            </a:r>
          </a:p>
        </p:txBody>
      </p:sp>
      <p:sp>
        <p:nvSpPr>
          <p:cNvPr id="12" name="Title 1"/>
          <p:cNvSpPr txBox="1">
            <a:spLocks/>
          </p:cNvSpPr>
          <p:nvPr/>
        </p:nvSpPr>
        <p:spPr>
          <a:xfrm>
            <a:off x="628650" y="747008"/>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To the Teacher</a:t>
            </a:r>
          </a:p>
        </p:txBody>
      </p:sp>
      <p:sp>
        <p:nvSpPr>
          <p:cNvPr id="16" name="Content Placeholder 15"/>
          <p:cNvSpPr>
            <a:spLocks noGrp="1"/>
          </p:cNvSpPr>
          <p:nvPr>
            <p:ph idx="4294967295"/>
          </p:nvPr>
        </p:nvSpPr>
        <p:spPr>
          <a:xfrm>
            <a:off x="628650" y="1496807"/>
            <a:ext cx="7886700" cy="1040652"/>
          </a:xfrm>
          <a:prstGeom prst="roundRect">
            <a:avLst>
              <a:gd name="adj" fmla="val 2585"/>
            </a:avLst>
          </a:prstGeom>
        </p:spPr>
        <p:txBody>
          <a:bodyPr>
            <a:noAutofit/>
          </a:bodyPr>
          <a:lstStyle/>
          <a:p>
            <a:pPr marL="0" indent="0">
              <a:buNone/>
            </a:pPr>
            <a:r>
              <a:rPr lang="en-GB" dirty="0"/>
              <a:t>These activities require no preparation, but children will need writing equipment for some activities.</a:t>
            </a:r>
            <a:endParaRPr lang="en-GB" sz="1800" dirty="0">
              <a:latin typeface="Twinkl" pitchFamily="50" charset="0"/>
            </a:endParaRPr>
          </a:p>
        </p:txBody>
      </p:sp>
      <p:sp>
        <p:nvSpPr>
          <p:cNvPr id="20" name="Content Placeholder 15"/>
          <p:cNvSpPr txBox="1">
            <a:spLocks/>
          </p:cNvSpPr>
          <p:nvPr/>
        </p:nvSpPr>
        <p:spPr>
          <a:xfrm>
            <a:off x="628650" y="3519845"/>
            <a:ext cx="7886700" cy="2481539"/>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Twinkl" pitchFamily="50" charset="0"/>
              </a:rPr>
              <a:t>Slides are editable as for some of the activities you may wish to change the wording. For example, depending upon whether parents are involved or children are working independently, if you wish an activity to be a talk activity or you would prefer children to record their answers.</a:t>
            </a:r>
            <a:endParaRPr lang="en-GB" sz="1800" dirty="0">
              <a:latin typeface="Twinkl" pitchFamily="50" charset="0"/>
            </a:endParaRPr>
          </a:p>
        </p:txBody>
      </p:sp>
    </p:spTree>
    <p:extLst>
      <p:ext uri="{BB962C8B-B14F-4D97-AF65-F5344CB8AC3E}">
        <p14:creationId xmlns:p14="http://schemas.microsoft.com/office/powerpoint/2010/main" val="44728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a:spLocks noGrp="1"/>
          </p:cNvSpPr>
          <p:nvPr>
            <p:ph type="title"/>
          </p:nvPr>
        </p:nvSpPr>
        <p:spPr>
          <a:xfrm>
            <a:off x="457197" y="549275"/>
            <a:ext cx="8220075" cy="741680"/>
          </a:xfrm>
        </p:spPr>
        <p:txBody>
          <a:bodyPr/>
          <a:lstStyle/>
          <a:p>
            <a:pPr algn="ctr"/>
            <a:r>
              <a:rPr lang="en-GB" dirty="0"/>
              <a:t>Can you read the sentences and draw pictures?</a:t>
            </a:r>
          </a:p>
        </p:txBody>
      </p:sp>
      <p:sp>
        <p:nvSpPr>
          <p:cNvPr id="5" name="TextBox 71"/>
          <p:cNvSpPr txBox="1">
            <a:spLocks noChangeArrowheads="1"/>
          </p:cNvSpPr>
          <p:nvPr/>
        </p:nvSpPr>
        <p:spPr bwMode="auto">
          <a:xfrm>
            <a:off x="1382487" y="1855601"/>
            <a:ext cx="6183085" cy="1314597"/>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None/>
            </a:pPr>
            <a:r>
              <a:rPr lang="en-GB" dirty="0">
                <a:solidFill>
                  <a:schemeClr val="bg1"/>
                </a:solidFill>
              </a:rPr>
              <a:t>The boy looked into the sculpture and could see the future.</a:t>
            </a:r>
          </a:p>
        </p:txBody>
      </p:sp>
      <p:sp>
        <p:nvSpPr>
          <p:cNvPr id="6" name="TextBox 71"/>
          <p:cNvSpPr txBox="1">
            <a:spLocks noChangeArrowheads="1"/>
          </p:cNvSpPr>
          <p:nvPr/>
        </p:nvSpPr>
        <p:spPr bwMode="auto">
          <a:xfrm>
            <a:off x="1382487" y="3331976"/>
            <a:ext cx="6183085" cy="1314597"/>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None/>
            </a:pPr>
            <a:r>
              <a:rPr lang="en-GB" dirty="0">
                <a:solidFill>
                  <a:schemeClr val="bg1"/>
                </a:solidFill>
              </a:rPr>
              <a:t>Sid the Vulture went on a mysterious adventure.</a:t>
            </a:r>
            <a:endParaRPr lang="en-GB" dirty="0"/>
          </a:p>
        </p:txBody>
      </p:sp>
      <p:sp>
        <p:nvSpPr>
          <p:cNvPr id="7" name="TextBox 71"/>
          <p:cNvSpPr txBox="1">
            <a:spLocks noChangeArrowheads="1"/>
          </p:cNvSpPr>
          <p:nvPr/>
        </p:nvSpPr>
        <p:spPr bwMode="auto">
          <a:xfrm>
            <a:off x="1382487" y="4808351"/>
            <a:ext cx="6183085" cy="1314597"/>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None/>
            </a:pPr>
            <a:r>
              <a:rPr lang="en-GB" dirty="0">
                <a:solidFill>
                  <a:schemeClr val="bg1"/>
                </a:solidFill>
              </a:rPr>
              <a:t>The scientist has to find a way to capture the creature.</a:t>
            </a:r>
          </a:p>
        </p:txBody>
      </p:sp>
      <p:sp>
        <p:nvSpPr>
          <p:cNvPr id="8"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348923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199" y="558296"/>
            <a:ext cx="8220075" cy="993775"/>
          </a:xfrm>
        </p:spPr>
        <p:txBody>
          <a:bodyPr/>
          <a:lstStyle/>
          <a:p>
            <a:pPr algn="ctr" eaLnBrk="1" hangingPunct="1"/>
            <a:r>
              <a:rPr lang="en-GB" altLang="en-US" sz="3200" dirty="0">
                <a:latin typeface="+mn-lt"/>
              </a:rPr>
              <a:t>Can you read the words?</a:t>
            </a:r>
          </a:p>
        </p:txBody>
      </p:sp>
      <p:sp>
        <p:nvSpPr>
          <p:cNvPr id="11" name="Rectangle: Diagonal Corners Snipped 10">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2" name="Rounded Rectangle 1"/>
          <p:cNvSpPr/>
          <p:nvPr/>
        </p:nvSpPr>
        <p:spPr>
          <a:xfrm>
            <a:off x="1298863" y="1720850"/>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pat</a:t>
            </a:r>
          </a:p>
        </p:txBody>
      </p:sp>
      <p:sp>
        <p:nvSpPr>
          <p:cNvPr id="14" name="Rounded Rectangle 13"/>
          <p:cNvSpPr/>
          <p:nvPr/>
        </p:nvSpPr>
        <p:spPr>
          <a:xfrm>
            <a:off x="3560617" y="1720850"/>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hum</a:t>
            </a:r>
          </a:p>
        </p:txBody>
      </p:sp>
      <p:sp>
        <p:nvSpPr>
          <p:cNvPr id="16" name="Rounded Rectangle 15"/>
          <p:cNvSpPr/>
          <p:nvPr/>
        </p:nvSpPr>
        <p:spPr>
          <a:xfrm>
            <a:off x="5822371" y="1731241"/>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drop</a:t>
            </a:r>
          </a:p>
        </p:txBody>
      </p:sp>
      <p:sp>
        <p:nvSpPr>
          <p:cNvPr id="18" name="Rounded Rectangle 17"/>
          <p:cNvSpPr/>
          <p:nvPr/>
        </p:nvSpPr>
        <p:spPr>
          <a:xfrm>
            <a:off x="2479962" y="2886941"/>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jog</a:t>
            </a:r>
          </a:p>
        </p:txBody>
      </p:sp>
      <p:sp>
        <p:nvSpPr>
          <p:cNvPr id="20" name="Rounded Rectangle 19"/>
          <p:cNvSpPr/>
          <p:nvPr/>
        </p:nvSpPr>
        <p:spPr>
          <a:xfrm>
            <a:off x="4752108" y="2886941"/>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clap</a:t>
            </a:r>
          </a:p>
        </p:txBody>
      </p:sp>
      <p:sp>
        <p:nvSpPr>
          <p:cNvPr id="24" name="Content Placeholder 21"/>
          <p:cNvSpPr>
            <a:spLocks noGrp="1"/>
          </p:cNvSpPr>
          <p:nvPr>
            <p:ph idx="4294967295"/>
          </p:nvPr>
        </p:nvSpPr>
        <p:spPr>
          <a:xfrm>
            <a:off x="750887" y="4080883"/>
            <a:ext cx="7632700" cy="782638"/>
          </a:xfrm>
        </p:spPr>
        <p:txBody>
          <a:bodyPr lIns="108000" tIns="108000" rIns="108000" bIns="108000">
            <a:normAutofit/>
          </a:bodyPr>
          <a:lstStyle/>
          <a:p>
            <a:pPr marL="0" indent="0" algn="ctr">
              <a:buNone/>
            </a:pPr>
            <a:r>
              <a:rPr lang="en-GB" dirty="0"/>
              <a:t>Now change the words to add -</a:t>
            </a:r>
            <a:r>
              <a:rPr lang="en-GB" dirty="0" err="1"/>
              <a:t>ing</a:t>
            </a:r>
            <a:r>
              <a:rPr lang="en-GB" dirty="0"/>
              <a:t> and -ed.</a:t>
            </a:r>
          </a:p>
        </p:txBody>
      </p:sp>
      <p:sp>
        <p:nvSpPr>
          <p:cNvPr id="31" name="Rounded Rectangle 30"/>
          <p:cNvSpPr/>
          <p:nvPr/>
        </p:nvSpPr>
        <p:spPr>
          <a:xfrm>
            <a:off x="1298863" y="1738095"/>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patting and patted</a:t>
            </a:r>
          </a:p>
        </p:txBody>
      </p:sp>
      <p:sp>
        <p:nvSpPr>
          <p:cNvPr id="36" name="Rounded Rectangle 35"/>
          <p:cNvSpPr/>
          <p:nvPr/>
        </p:nvSpPr>
        <p:spPr>
          <a:xfrm>
            <a:off x="3560617" y="1738095"/>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humming and hummed</a:t>
            </a:r>
          </a:p>
        </p:txBody>
      </p:sp>
      <p:sp>
        <p:nvSpPr>
          <p:cNvPr id="37" name="Rounded Rectangle 36"/>
          <p:cNvSpPr/>
          <p:nvPr/>
        </p:nvSpPr>
        <p:spPr>
          <a:xfrm>
            <a:off x="5822371" y="1748486"/>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dropping and dropped</a:t>
            </a:r>
          </a:p>
        </p:txBody>
      </p:sp>
      <p:sp>
        <p:nvSpPr>
          <p:cNvPr id="38" name="Rounded Rectangle 37"/>
          <p:cNvSpPr/>
          <p:nvPr/>
        </p:nvSpPr>
        <p:spPr>
          <a:xfrm>
            <a:off x="2479962" y="2904186"/>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jogging and jogged</a:t>
            </a:r>
          </a:p>
        </p:txBody>
      </p:sp>
      <p:sp>
        <p:nvSpPr>
          <p:cNvPr id="39" name="Rounded Rectangle 38"/>
          <p:cNvSpPr/>
          <p:nvPr/>
        </p:nvSpPr>
        <p:spPr>
          <a:xfrm>
            <a:off x="4752108" y="2904186"/>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clapping and clapped</a:t>
            </a:r>
          </a:p>
        </p:txBody>
      </p:sp>
    </p:spTree>
    <p:extLst>
      <p:ext uri="{BB962C8B-B14F-4D97-AF65-F5344CB8AC3E}">
        <p14:creationId xmlns:p14="http://schemas.microsoft.com/office/powerpoint/2010/main" val="366334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31" grpId="0" animBg="1"/>
      <p:bldP spid="36" grpId="0" animBg="1"/>
      <p:bldP spid="37" grpId="0" animBg="1"/>
      <p:bldP spid="38" grpId="0" animBg="1"/>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9" y="640327"/>
            <a:ext cx="8220075" cy="993775"/>
          </a:xfrm>
        </p:spPr>
        <p:txBody>
          <a:bodyPr rtlCol="0"/>
          <a:lstStyle/>
          <a:p>
            <a:pPr algn="ctr"/>
            <a:r>
              <a:rPr lang="en-GB" sz="3200" dirty="0">
                <a:latin typeface="+mn-lt"/>
              </a:rPr>
              <a:t>Can you help Pirate Pete find the treasure?</a:t>
            </a:r>
          </a:p>
        </p:txBody>
      </p:sp>
      <p:sp>
        <p:nvSpPr>
          <p:cNvPr id="6" name="Content Placeholder 21"/>
          <p:cNvSpPr>
            <a:spLocks noGrp="1"/>
          </p:cNvSpPr>
          <p:nvPr>
            <p:ph idx="4294967295"/>
          </p:nvPr>
        </p:nvSpPr>
        <p:spPr>
          <a:xfrm>
            <a:off x="750887" y="1264348"/>
            <a:ext cx="7632700" cy="782638"/>
          </a:xfrm>
        </p:spPr>
        <p:txBody>
          <a:bodyPr lIns="108000" tIns="108000" rIns="108000" bIns="108000">
            <a:noAutofit/>
          </a:bodyPr>
          <a:lstStyle/>
          <a:p>
            <a:pPr marL="0" indent="0">
              <a:buNone/>
            </a:pPr>
            <a:r>
              <a:rPr lang="en-GB" dirty="0"/>
              <a:t>The real treasure has words using ‘</a:t>
            </a:r>
            <a:r>
              <a:rPr lang="en-GB" dirty="0" err="1"/>
              <a:t>mb</a:t>
            </a:r>
            <a:r>
              <a:rPr lang="en-GB" dirty="0"/>
              <a:t>’ to say /m/ on them.</a:t>
            </a:r>
          </a:p>
          <a:p>
            <a:pPr marL="0" indent="0">
              <a:buNone/>
            </a:pPr>
            <a:r>
              <a:rPr lang="en-GB" dirty="0"/>
              <a:t>The fake treasure has incorrect words.</a:t>
            </a:r>
          </a:p>
          <a:p>
            <a:pPr marL="0" indent="0">
              <a:buNone/>
            </a:pPr>
            <a:r>
              <a:rPr lang="en-GB" dirty="0"/>
              <a:t>Can you find the real treasure?</a:t>
            </a:r>
          </a:p>
        </p:txBody>
      </p:sp>
      <p:grpSp>
        <p:nvGrpSpPr>
          <p:cNvPr id="35" name="Group 34"/>
          <p:cNvGrpSpPr/>
          <p:nvPr/>
        </p:nvGrpSpPr>
        <p:grpSpPr>
          <a:xfrm>
            <a:off x="2703765" y="5110307"/>
            <a:ext cx="1046162" cy="1044575"/>
            <a:chOff x="4751100" y="2727325"/>
            <a:chExt cx="1046162" cy="1044575"/>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1100"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4799915"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thumb</a:t>
              </a:r>
              <a:endParaRPr lang="en-GB" altLang="en-US" sz="2400" dirty="0">
                <a:solidFill>
                  <a:schemeClr val="bg1"/>
                </a:solidFill>
                <a:latin typeface="Twinkl SemiBold" pitchFamily="2" charset="0"/>
              </a:endParaRPr>
            </a:p>
          </p:txBody>
        </p:sp>
      </p:grpSp>
      <p:grpSp>
        <p:nvGrpSpPr>
          <p:cNvPr id="3" name="Group 2"/>
          <p:cNvGrpSpPr/>
          <p:nvPr/>
        </p:nvGrpSpPr>
        <p:grpSpPr>
          <a:xfrm>
            <a:off x="5273784" y="5110307"/>
            <a:ext cx="1046162" cy="1044575"/>
            <a:chOff x="3466091" y="2727325"/>
            <a:chExt cx="1046162" cy="1044575"/>
          </a:xfrm>
        </p:grpSpPr>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6091"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514906"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bomb</a:t>
              </a:r>
              <a:endParaRPr lang="en-GB" altLang="en-US" sz="2400" dirty="0">
                <a:solidFill>
                  <a:schemeClr val="bg1"/>
                </a:solidFill>
                <a:latin typeface="Twinkl SemiBold" pitchFamily="2" charset="0"/>
              </a:endParaRPr>
            </a:p>
          </p:txBody>
        </p:sp>
      </p:grpSp>
      <p:grpSp>
        <p:nvGrpSpPr>
          <p:cNvPr id="2" name="Group 1"/>
          <p:cNvGrpSpPr/>
          <p:nvPr/>
        </p:nvGrpSpPr>
        <p:grpSpPr>
          <a:xfrm>
            <a:off x="2703766" y="2667378"/>
            <a:ext cx="1046162" cy="1044575"/>
            <a:chOff x="896073" y="2727325"/>
            <a:chExt cx="1046162" cy="1044575"/>
          </a:xfrm>
        </p:grpSpPr>
        <p:pic>
          <p:nvPicPr>
            <p:cNvPr id="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6073"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944888"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lam</a:t>
              </a:r>
              <a:endParaRPr lang="en-GB" altLang="en-US" sz="2400" dirty="0">
                <a:solidFill>
                  <a:schemeClr val="bg1"/>
                </a:solidFill>
                <a:latin typeface="Twinkl SemiBold" pitchFamily="2" charset="0"/>
              </a:endParaRPr>
            </a:p>
          </p:txBody>
        </p:sp>
      </p:grpSp>
      <p:grpSp>
        <p:nvGrpSpPr>
          <p:cNvPr id="36" name="Group 35"/>
          <p:cNvGrpSpPr/>
          <p:nvPr/>
        </p:nvGrpSpPr>
        <p:grpSpPr>
          <a:xfrm>
            <a:off x="5273783" y="2667378"/>
            <a:ext cx="1046162" cy="1044575"/>
            <a:chOff x="6036109" y="2727325"/>
            <a:chExt cx="1046162" cy="1044575"/>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6109"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6084924"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err="1">
                  <a:solidFill>
                    <a:schemeClr val="bg1"/>
                  </a:solidFill>
                  <a:latin typeface="Twinkl SemiBold" pitchFamily="2" charset="0"/>
                </a:rPr>
                <a:t>clim</a:t>
              </a:r>
              <a:endParaRPr lang="en-GB" altLang="en-US" sz="2400" dirty="0">
                <a:solidFill>
                  <a:schemeClr val="bg1"/>
                </a:solidFill>
                <a:latin typeface="Twinkl SemiBold" pitchFamily="2" charset="0"/>
              </a:endParaRPr>
            </a:p>
          </p:txBody>
        </p:sp>
      </p:grpSp>
      <p:grpSp>
        <p:nvGrpSpPr>
          <p:cNvPr id="39" name="Group 38"/>
          <p:cNvGrpSpPr/>
          <p:nvPr/>
        </p:nvGrpSpPr>
        <p:grpSpPr>
          <a:xfrm>
            <a:off x="3988774" y="5110307"/>
            <a:ext cx="1046162" cy="1044575"/>
            <a:chOff x="7321118" y="2727325"/>
            <a:chExt cx="1046162" cy="1044575"/>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21118"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7369933"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comb</a:t>
              </a:r>
              <a:endParaRPr lang="en-GB" altLang="en-US" sz="2400" dirty="0">
                <a:solidFill>
                  <a:schemeClr val="bg1"/>
                </a:solidFill>
                <a:latin typeface="Twinkl SemiBold" pitchFamily="2" charset="0"/>
              </a:endParaRPr>
            </a:p>
          </p:txBody>
        </p:sp>
      </p:grpSp>
      <p:grpSp>
        <p:nvGrpSpPr>
          <p:cNvPr id="46" name="Group 45"/>
          <p:cNvGrpSpPr/>
          <p:nvPr/>
        </p:nvGrpSpPr>
        <p:grpSpPr>
          <a:xfrm>
            <a:off x="5273783" y="3858869"/>
            <a:ext cx="1046162" cy="1044575"/>
            <a:chOff x="4751100" y="3918816"/>
            <a:chExt cx="1046162" cy="1044575"/>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1100"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4799915"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crumb</a:t>
              </a:r>
              <a:endParaRPr lang="en-GB" altLang="en-US" sz="2400" dirty="0">
                <a:solidFill>
                  <a:schemeClr val="bg1"/>
                </a:solidFill>
                <a:latin typeface="Twinkl SemiBold" pitchFamily="2" charset="0"/>
              </a:endParaRPr>
            </a:p>
          </p:txBody>
        </p:sp>
      </p:grpSp>
      <p:grpSp>
        <p:nvGrpSpPr>
          <p:cNvPr id="43" name="Group 42"/>
          <p:cNvGrpSpPr/>
          <p:nvPr/>
        </p:nvGrpSpPr>
        <p:grpSpPr>
          <a:xfrm>
            <a:off x="3988774" y="3858869"/>
            <a:ext cx="1046162" cy="1044575"/>
            <a:chOff x="3466091" y="3918816"/>
            <a:chExt cx="1046162" cy="1044575"/>
          </a:xfrm>
        </p:grpSpPr>
        <p:pic>
          <p:nvPicPr>
            <p:cNvPr id="22"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6091"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a:spLocks noChangeArrowheads="1"/>
            </p:cNvSpPr>
            <p:nvPr/>
          </p:nvSpPr>
          <p:spPr bwMode="auto">
            <a:xfrm>
              <a:off x="3514906"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err="1">
                  <a:solidFill>
                    <a:schemeClr val="bg1"/>
                  </a:solidFill>
                  <a:latin typeface="Twinkl SemiBold" pitchFamily="2" charset="0"/>
                </a:rPr>
                <a:t>bom</a:t>
              </a:r>
              <a:endParaRPr lang="en-GB" altLang="en-US" sz="2400" dirty="0">
                <a:solidFill>
                  <a:schemeClr val="bg1"/>
                </a:solidFill>
                <a:latin typeface="Twinkl SemiBold" pitchFamily="2" charset="0"/>
              </a:endParaRPr>
            </a:p>
          </p:txBody>
        </p:sp>
      </p:grpSp>
      <p:grpSp>
        <p:nvGrpSpPr>
          <p:cNvPr id="41" name="Group 40"/>
          <p:cNvGrpSpPr/>
          <p:nvPr/>
        </p:nvGrpSpPr>
        <p:grpSpPr>
          <a:xfrm>
            <a:off x="2703766" y="3858869"/>
            <a:ext cx="1046162" cy="1044575"/>
            <a:chOff x="896073" y="3918816"/>
            <a:chExt cx="1046162" cy="1044575"/>
          </a:xfrm>
        </p:grpSpPr>
        <p:pic>
          <p:nvPicPr>
            <p:cNvPr id="1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6073"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a:spLocks noChangeArrowheads="1"/>
            </p:cNvSpPr>
            <p:nvPr/>
          </p:nvSpPr>
          <p:spPr bwMode="auto">
            <a:xfrm>
              <a:off x="944888"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lamb</a:t>
              </a:r>
              <a:endParaRPr lang="en-GB" altLang="en-US" sz="2400" dirty="0">
                <a:solidFill>
                  <a:schemeClr val="bg1"/>
                </a:solidFill>
                <a:latin typeface="Twinkl SemiBold" pitchFamily="2" charset="0"/>
              </a:endParaRPr>
            </a:p>
          </p:txBody>
        </p:sp>
      </p:grpSp>
      <p:grpSp>
        <p:nvGrpSpPr>
          <p:cNvPr id="28" name="answer peter"/>
          <p:cNvGrpSpPr/>
          <p:nvPr/>
        </p:nvGrpSpPr>
        <p:grpSpPr>
          <a:xfrm>
            <a:off x="7033455" y="5157355"/>
            <a:ext cx="1350132" cy="997527"/>
            <a:chOff x="7033455" y="5157355"/>
            <a:chExt cx="1350132" cy="997527"/>
          </a:xfrm>
        </p:grpSpPr>
        <p:sp>
          <p:nvSpPr>
            <p:cNvPr id="45" name="answers - pete tresure kn"/>
            <p:cNvSpPr/>
            <p:nvPr/>
          </p:nvSpPr>
          <p:spPr>
            <a:xfrm>
              <a:off x="7033455" y="5157355"/>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a:spLocks noChangeArrowheads="1"/>
            </p:cNvSpPr>
            <p:nvPr/>
          </p:nvSpPr>
          <p:spPr bwMode="auto">
            <a:xfrm>
              <a:off x="7082271" y="5418787"/>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grpSp>
      <p:grpSp>
        <p:nvGrpSpPr>
          <p:cNvPr id="5" name="Group 4"/>
          <p:cNvGrpSpPr/>
          <p:nvPr/>
        </p:nvGrpSpPr>
        <p:grpSpPr>
          <a:xfrm>
            <a:off x="3988775" y="2667378"/>
            <a:ext cx="1046162" cy="1044575"/>
            <a:chOff x="2181082" y="2727325"/>
            <a:chExt cx="1046162" cy="1044575"/>
          </a:xfrm>
        </p:grpSpPr>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1082"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2229897"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numb</a:t>
              </a:r>
              <a:endParaRPr lang="en-GB" altLang="en-US" sz="2400" dirty="0">
                <a:solidFill>
                  <a:schemeClr val="bg1"/>
                </a:solidFill>
                <a:latin typeface="Twinkl SemiBold" pitchFamily="2" charset="0"/>
              </a:endParaRPr>
            </a:p>
          </p:txBody>
        </p:sp>
      </p:grpSp>
      <p:sp>
        <p:nvSpPr>
          <p:cNvPr id="37"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40502389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3"/>
                                        </p:tgtEl>
                                      </p:cBhvr>
                                    </p:animEffect>
                                    <p:set>
                                      <p:cBhvr>
                                        <p:cTn id="10" dur="1" fill="hold">
                                          <p:stCondLst>
                                            <p:cond delay="499"/>
                                          </p:stCondLst>
                                        </p:cTn>
                                        <p:tgtEl>
                                          <p:spTgt spid="4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 name="Oval 39"/>
          <p:cNvSpPr/>
          <p:nvPr/>
        </p:nvSpPr>
        <p:spPr>
          <a:xfrm>
            <a:off x="2289893" y="1961439"/>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small</a:t>
            </a:r>
          </a:p>
        </p:txBody>
      </p:sp>
      <p:sp>
        <p:nvSpPr>
          <p:cNvPr id="41" name="Oval 40"/>
          <p:cNvSpPr/>
          <p:nvPr/>
        </p:nvSpPr>
        <p:spPr>
          <a:xfrm>
            <a:off x="7036233" y="1956043"/>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walk</a:t>
            </a:r>
          </a:p>
        </p:txBody>
      </p:sp>
      <p:sp>
        <p:nvSpPr>
          <p:cNvPr id="42" name="Oval 41"/>
          <p:cNvSpPr/>
          <p:nvPr/>
        </p:nvSpPr>
        <p:spPr>
          <a:xfrm>
            <a:off x="5459749" y="1956043"/>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almost</a:t>
            </a:r>
          </a:p>
        </p:txBody>
      </p:sp>
      <p:sp>
        <p:nvSpPr>
          <p:cNvPr id="39" name="Oval 38"/>
          <p:cNvSpPr/>
          <p:nvPr/>
        </p:nvSpPr>
        <p:spPr>
          <a:xfrm>
            <a:off x="713409" y="1961439"/>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call</a:t>
            </a:r>
          </a:p>
        </p:txBody>
      </p:sp>
      <p:sp>
        <p:nvSpPr>
          <p:cNvPr id="16386" name="Title 20"/>
          <p:cNvSpPr>
            <a:spLocks noGrp="1"/>
          </p:cNvSpPr>
          <p:nvPr>
            <p:ph type="title"/>
          </p:nvPr>
        </p:nvSpPr>
        <p:spPr>
          <a:xfrm>
            <a:off x="457199" y="661843"/>
            <a:ext cx="8220075" cy="993775"/>
          </a:xfrm>
        </p:spPr>
        <p:txBody>
          <a:bodyPr/>
          <a:lstStyle/>
          <a:p>
            <a:pPr algn="ctr"/>
            <a:r>
              <a:rPr lang="en-GB" sz="3200" dirty="0">
                <a:latin typeface="+mn-lt"/>
              </a:rPr>
              <a:t>Can you read the words that have ‘al’ to say /or/?</a:t>
            </a:r>
          </a:p>
        </p:txBody>
      </p:sp>
      <p:sp>
        <p:nvSpPr>
          <p:cNvPr id="30" name="Content Placeholder 21"/>
          <p:cNvSpPr>
            <a:spLocks noGrp="1"/>
          </p:cNvSpPr>
          <p:nvPr>
            <p:ph idx="4294967295"/>
          </p:nvPr>
        </p:nvSpPr>
        <p:spPr>
          <a:xfrm>
            <a:off x="750887" y="4080883"/>
            <a:ext cx="7632700" cy="782638"/>
          </a:xfrm>
        </p:spPr>
        <p:txBody>
          <a:bodyPr lIns="108000" tIns="108000" rIns="108000" bIns="108000">
            <a:normAutofit/>
          </a:bodyPr>
          <a:lstStyle/>
          <a:p>
            <a:pPr marL="0" indent="0" algn="ctr">
              <a:buNone/>
            </a:pPr>
            <a:r>
              <a:rPr lang="en-GB" dirty="0"/>
              <a:t>Now write some sentences using the words.</a:t>
            </a:r>
          </a:p>
        </p:txBody>
      </p:sp>
      <p:sp>
        <p:nvSpPr>
          <p:cNvPr id="31" name="Rounded Rectangle 30"/>
          <p:cNvSpPr/>
          <p:nvPr/>
        </p:nvSpPr>
        <p:spPr>
          <a:xfrm>
            <a:off x="771669" y="4683267"/>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Every Sunday night I </a:t>
            </a:r>
            <a:r>
              <a:rPr lang="en-GB" b="1" dirty="0"/>
              <a:t>call</a:t>
            </a:r>
            <a:r>
              <a:rPr lang="en-GB" dirty="0"/>
              <a:t> my mother.</a:t>
            </a:r>
          </a:p>
        </p:txBody>
      </p:sp>
      <p:sp>
        <p:nvSpPr>
          <p:cNvPr id="33" name="Rounded Rectangle 32"/>
          <p:cNvSpPr/>
          <p:nvPr/>
        </p:nvSpPr>
        <p:spPr>
          <a:xfrm>
            <a:off x="792451" y="4694057"/>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have a new pet dog, because he is a puppy he is very </a:t>
            </a:r>
            <a:r>
              <a:rPr lang="en-GB" b="1" dirty="0"/>
              <a:t>small.</a:t>
            </a:r>
          </a:p>
        </p:txBody>
      </p:sp>
      <p:sp>
        <p:nvSpPr>
          <p:cNvPr id="35" name="Rounded Rectangle 34"/>
          <p:cNvSpPr/>
          <p:nvPr/>
        </p:nvSpPr>
        <p:spPr>
          <a:xfrm>
            <a:off x="792451" y="4705429"/>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drew a huge picture on the playground using </a:t>
            </a:r>
            <a:r>
              <a:rPr lang="en-GB" b="1" dirty="0"/>
              <a:t>chalk.</a:t>
            </a:r>
          </a:p>
        </p:txBody>
      </p:sp>
      <p:sp>
        <p:nvSpPr>
          <p:cNvPr id="37" name="Rounded Rectangle 36"/>
          <p:cNvSpPr/>
          <p:nvPr/>
        </p:nvSpPr>
        <p:spPr>
          <a:xfrm>
            <a:off x="777211" y="4690886"/>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 is </a:t>
            </a:r>
            <a:r>
              <a:rPr lang="en-GB" b="1" dirty="0"/>
              <a:t>almost</a:t>
            </a:r>
            <a:r>
              <a:rPr lang="en-GB" dirty="0"/>
              <a:t> time for dinner.</a:t>
            </a:r>
          </a:p>
        </p:txBody>
      </p:sp>
      <p:pic>
        <p:nvPicPr>
          <p:cNvPr id="3" name="Picture 2"/>
          <p:cNvPicPr>
            <a:picLocks noChangeAspect="1"/>
          </p:cNvPicPr>
          <p:nvPr/>
        </p:nvPicPr>
        <p:blipFill>
          <a:blip r:embed="rId2"/>
          <a:stretch>
            <a:fillRect/>
          </a:stretch>
        </p:blipFill>
        <p:spPr>
          <a:xfrm>
            <a:off x="3866377" y="1956043"/>
            <a:ext cx="1426588" cy="1420491"/>
          </a:xfrm>
          <a:prstGeom prst="rect">
            <a:avLst/>
          </a:prstGeom>
        </p:spPr>
      </p:pic>
      <p:sp>
        <p:nvSpPr>
          <p:cNvPr id="15" name="Rounded Rectangle 14"/>
          <p:cNvSpPr/>
          <p:nvPr/>
        </p:nvSpPr>
        <p:spPr>
          <a:xfrm>
            <a:off x="792451" y="4690538"/>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did a survey in school to record how many people </a:t>
            </a:r>
            <a:r>
              <a:rPr lang="en-GB" b="1" dirty="0"/>
              <a:t>walk</a:t>
            </a:r>
            <a:r>
              <a:rPr lang="en-GB" dirty="0"/>
              <a:t> to school.</a:t>
            </a:r>
          </a:p>
        </p:txBody>
      </p:sp>
      <p:sp>
        <p:nvSpPr>
          <p:cNvPr id="16"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403760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1" grpId="0" animBg="1"/>
      <p:bldP spid="33" grpId="0" animBg="1"/>
      <p:bldP spid="35" grpId="0" animBg="1"/>
      <p:bldP spid="37"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198" y="550456"/>
            <a:ext cx="8220075" cy="994306"/>
          </a:xfrm>
        </p:spPr>
        <p:txBody>
          <a:bodyPr>
            <a:normAutofit fontScale="90000"/>
          </a:bodyPr>
          <a:lstStyle/>
          <a:p>
            <a:pPr algn="ctr"/>
            <a:r>
              <a:rPr lang="en-GB" sz="3200" dirty="0">
                <a:latin typeface="+mn-lt"/>
              </a:rPr>
              <a:t>Can you roll your dice and read the words that use ‘o’ to say /u/?</a:t>
            </a:r>
          </a:p>
        </p:txBody>
      </p:sp>
      <p:sp>
        <p:nvSpPr>
          <p:cNvPr id="6" name="Content Placeholder 21"/>
          <p:cNvSpPr>
            <a:spLocks noGrp="1"/>
          </p:cNvSpPr>
          <p:nvPr>
            <p:ph idx="4294967295"/>
          </p:nvPr>
        </p:nvSpPr>
        <p:spPr>
          <a:xfrm>
            <a:off x="1253476" y="1427133"/>
            <a:ext cx="7632700" cy="485775"/>
          </a:xfrm>
        </p:spPr>
        <p:txBody>
          <a:bodyPr lIns="108000" tIns="108000" rIns="108000" bIns="108000">
            <a:normAutofit/>
          </a:bodyPr>
          <a:lstStyle/>
          <a:p>
            <a:pPr marL="0" indent="0">
              <a:buNone/>
            </a:pPr>
            <a:r>
              <a:rPr lang="en-GB" dirty="0"/>
              <a:t>Roll your dice and read the words.</a:t>
            </a:r>
          </a:p>
        </p:txBody>
      </p:sp>
      <p:graphicFrame>
        <p:nvGraphicFramePr>
          <p:cNvPr id="17" name="Table 16"/>
          <p:cNvGraphicFramePr>
            <a:graphicFrameLocks noGrp="1"/>
          </p:cNvGraphicFramePr>
          <p:nvPr>
            <p:extLst>
              <p:ext uri="{D42A27DB-BD31-4B8C-83A1-F6EECF244321}">
                <p14:modId xmlns:p14="http://schemas.microsoft.com/office/powerpoint/2010/main" val="3353300355"/>
              </p:ext>
            </p:extLst>
          </p:nvPr>
        </p:nvGraphicFramePr>
        <p:xfrm>
          <a:off x="1253476" y="1902229"/>
          <a:ext cx="6627522" cy="4281054"/>
        </p:xfrm>
        <a:graphic>
          <a:graphicData uri="http://schemas.openxmlformats.org/drawingml/2006/table">
            <a:tbl>
              <a:tblPr firstRow="1" bandRow="1">
                <a:tableStyleId>{5C22544A-7EE6-4342-B048-85BDC9FD1C3A}</a:tableStyleId>
              </a:tblPr>
              <a:tblGrid>
                <a:gridCol w="1104587">
                  <a:extLst>
                    <a:ext uri="{9D8B030D-6E8A-4147-A177-3AD203B41FA5}">
                      <a16:colId xmlns:a16="http://schemas.microsoft.com/office/drawing/2014/main" val="3906377442"/>
                    </a:ext>
                  </a:extLst>
                </a:gridCol>
                <a:gridCol w="1104587">
                  <a:extLst>
                    <a:ext uri="{9D8B030D-6E8A-4147-A177-3AD203B41FA5}">
                      <a16:colId xmlns:a16="http://schemas.microsoft.com/office/drawing/2014/main" val="2102633783"/>
                    </a:ext>
                  </a:extLst>
                </a:gridCol>
                <a:gridCol w="1104587">
                  <a:extLst>
                    <a:ext uri="{9D8B030D-6E8A-4147-A177-3AD203B41FA5}">
                      <a16:colId xmlns:a16="http://schemas.microsoft.com/office/drawing/2014/main" val="1635945534"/>
                    </a:ext>
                  </a:extLst>
                </a:gridCol>
                <a:gridCol w="1104587">
                  <a:extLst>
                    <a:ext uri="{9D8B030D-6E8A-4147-A177-3AD203B41FA5}">
                      <a16:colId xmlns:a16="http://schemas.microsoft.com/office/drawing/2014/main" val="1663391871"/>
                    </a:ext>
                  </a:extLst>
                </a:gridCol>
                <a:gridCol w="1104587">
                  <a:extLst>
                    <a:ext uri="{9D8B030D-6E8A-4147-A177-3AD203B41FA5}">
                      <a16:colId xmlns:a16="http://schemas.microsoft.com/office/drawing/2014/main" val="3378372778"/>
                    </a:ext>
                  </a:extLst>
                </a:gridCol>
                <a:gridCol w="1104587">
                  <a:extLst>
                    <a:ext uri="{9D8B030D-6E8A-4147-A177-3AD203B41FA5}">
                      <a16:colId xmlns:a16="http://schemas.microsoft.com/office/drawing/2014/main" val="2094948276"/>
                    </a:ext>
                  </a:extLst>
                </a:gridCol>
              </a:tblGrid>
              <a:tr h="713509">
                <a:tc>
                  <a:txBody>
                    <a:bodyPr/>
                    <a:lstStyle/>
                    <a:p>
                      <a:endParaRPr lang="en-GB" dirty="0"/>
                    </a:p>
                  </a:txBody>
                  <a:tcP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brother</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cs typeface="Times New Roman" panose="02020603050405020304" pitchFamily="18" charset="0"/>
                        </a:rPr>
                        <a:t>son</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above</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wonder</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worry</a:t>
                      </a:r>
                      <a:endParaRPr lang="en-GB" b="0" dirty="0">
                        <a:solidFill>
                          <a:schemeClr val="tx1"/>
                        </a:solidFill>
                      </a:endParaRPr>
                    </a:p>
                  </a:txBody>
                  <a:tcPr anchor="ctr">
                    <a:solidFill>
                      <a:srgbClr val="FAE8EE"/>
                    </a:solidFill>
                  </a:tcPr>
                </a:tc>
                <a:extLst>
                  <a:ext uri="{0D108BD9-81ED-4DB2-BD59-A6C34878D82A}">
                    <a16:rowId xmlns:a16="http://schemas.microsoft.com/office/drawing/2014/main" val="497110366"/>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glove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cover</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month</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brother</a:t>
                      </a:r>
                      <a:endParaRPr lang="en-GB" dirty="0"/>
                    </a:p>
                  </a:txBody>
                  <a:tcPr anchor="ctr"/>
                </a:tc>
                <a:tc>
                  <a:txBody>
                    <a:bodyPr/>
                    <a:lstStyle/>
                    <a:p>
                      <a:pPr algn="ctr"/>
                      <a:r>
                        <a:rPr lang="en-GB" dirty="0">
                          <a:cs typeface="Times New Roman" panose="02020603050405020304" pitchFamily="18" charset="0"/>
                        </a:rPr>
                        <a:t>son</a:t>
                      </a:r>
                      <a:endParaRPr lang="en-GB" dirty="0"/>
                    </a:p>
                  </a:txBody>
                  <a:tcPr anchor="ctr"/>
                </a:tc>
                <a:extLst>
                  <a:ext uri="{0D108BD9-81ED-4DB2-BD59-A6C34878D82A}">
                    <a16:rowId xmlns:a16="http://schemas.microsoft.com/office/drawing/2014/main" val="1778176961"/>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above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wonder</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worry</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ea typeface="Calibri" panose="020F0502020204030204" pitchFamily="34" charset="0"/>
                          <a:cs typeface="Times New Roman" panose="02020603050405020304" pitchFamily="18" charset="0"/>
                        </a:rPr>
                        <a:t>glove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cover</a:t>
                      </a:r>
                      <a:endParaRPr lang="en-GB" dirty="0"/>
                    </a:p>
                  </a:txBody>
                  <a:tcPr anchor="ctr"/>
                </a:tc>
                <a:extLst>
                  <a:ext uri="{0D108BD9-81ED-4DB2-BD59-A6C34878D82A}">
                    <a16:rowId xmlns:a16="http://schemas.microsoft.com/office/drawing/2014/main" val="3836612850"/>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month</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brother</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son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above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wonder</a:t>
                      </a:r>
                      <a:endParaRPr lang="en-GB" dirty="0"/>
                    </a:p>
                  </a:txBody>
                  <a:tcPr anchor="ctr"/>
                </a:tc>
                <a:extLst>
                  <a:ext uri="{0D108BD9-81ED-4DB2-BD59-A6C34878D82A}">
                    <a16:rowId xmlns:a16="http://schemas.microsoft.com/office/drawing/2014/main" val="3010367539"/>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worry</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glove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cover</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month</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brother</a:t>
                      </a:r>
                      <a:endParaRPr lang="en-GB" dirty="0"/>
                    </a:p>
                  </a:txBody>
                  <a:tcPr anchor="ctr"/>
                </a:tc>
                <a:extLst>
                  <a:ext uri="{0D108BD9-81ED-4DB2-BD59-A6C34878D82A}">
                    <a16:rowId xmlns:a16="http://schemas.microsoft.com/office/drawing/2014/main" val="1365678615"/>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son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above</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wonder</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worry</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cover</a:t>
                      </a:r>
                      <a:endParaRPr lang="en-GB" dirty="0"/>
                    </a:p>
                  </a:txBody>
                  <a:tcPr anchor="ctr"/>
                </a:tc>
                <a:extLst>
                  <a:ext uri="{0D108BD9-81ED-4DB2-BD59-A6C34878D82A}">
                    <a16:rowId xmlns:a16="http://schemas.microsoft.com/office/drawing/2014/main" val="2296444391"/>
                  </a:ext>
                </a:extLst>
              </a:tr>
            </a:tbl>
          </a:graphicData>
        </a:graphic>
      </p:graphicFrame>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8504" y="1946544"/>
            <a:ext cx="611381" cy="61168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8504" y="2683484"/>
            <a:ext cx="611381" cy="61168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8504" y="3390067"/>
            <a:ext cx="611381" cy="61168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8505" y="4098729"/>
            <a:ext cx="611381" cy="61168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8505" y="4815703"/>
            <a:ext cx="611381" cy="611681"/>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8505" y="5532677"/>
            <a:ext cx="611381" cy="611681"/>
          </a:xfrm>
          <a:prstGeom prst="rect">
            <a:avLst/>
          </a:prstGeom>
        </p:spPr>
      </p:pic>
      <p:sp>
        <p:nvSpPr>
          <p:cNvPr id="16" name="Rectangle: Diagonal Corners Snipped 9">
            <a:hlinkClick r:id="rId8"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1565813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765175"/>
            <a:ext cx="8220075" cy="708025"/>
          </a:xfrm>
        </p:spPr>
        <p:txBody>
          <a:bodyPr/>
          <a:lstStyle/>
          <a:p>
            <a:pPr algn="ctr"/>
            <a:r>
              <a:rPr lang="en-GB" sz="3200" dirty="0">
                <a:latin typeface="+mn-lt"/>
              </a:rPr>
              <a:t>Can you add -</a:t>
            </a:r>
            <a:r>
              <a:rPr lang="en-GB" sz="3200" dirty="0" err="1">
                <a:latin typeface="+mn-lt"/>
              </a:rPr>
              <a:t>er</a:t>
            </a:r>
            <a:r>
              <a:rPr lang="en-GB" sz="3200" dirty="0">
                <a:latin typeface="+mn-lt"/>
              </a:rPr>
              <a:t>, -</a:t>
            </a:r>
            <a:r>
              <a:rPr lang="en-GB" sz="3200" dirty="0" err="1">
                <a:latin typeface="+mn-lt"/>
              </a:rPr>
              <a:t>est</a:t>
            </a:r>
            <a:r>
              <a:rPr lang="en-GB" sz="3200" dirty="0">
                <a:latin typeface="+mn-lt"/>
              </a:rPr>
              <a:t> or -y these words with missing letters?</a:t>
            </a:r>
          </a:p>
        </p:txBody>
      </p:sp>
      <p:sp>
        <p:nvSpPr>
          <p:cNvPr id="11" name="Content Placeholder 21"/>
          <p:cNvSpPr>
            <a:spLocks noGrp="1"/>
          </p:cNvSpPr>
          <p:nvPr>
            <p:ph idx="4294967295"/>
          </p:nvPr>
        </p:nvSpPr>
        <p:spPr>
          <a:xfrm>
            <a:off x="750887" y="1863529"/>
            <a:ext cx="7632700" cy="486733"/>
          </a:xfrm>
        </p:spPr>
        <p:txBody>
          <a:bodyPr lIns="108000" tIns="108000" rIns="108000" bIns="108000">
            <a:noAutofit/>
          </a:bodyPr>
          <a:lstStyle/>
          <a:p>
            <a:pPr marL="0" indent="0">
              <a:buNone/>
            </a:pPr>
            <a:r>
              <a:rPr lang="en-GB" dirty="0"/>
              <a:t>These words are missing -</a:t>
            </a:r>
            <a:r>
              <a:rPr lang="en-GB" dirty="0" err="1"/>
              <a:t>er</a:t>
            </a:r>
            <a:r>
              <a:rPr lang="en-GB" dirty="0"/>
              <a:t>, -</a:t>
            </a:r>
            <a:r>
              <a:rPr lang="en-GB" dirty="0" err="1"/>
              <a:t>est</a:t>
            </a:r>
            <a:r>
              <a:rPr lang="en-GB" dirty="0"/>
              <a:t> or -y. See if you can work out the missing letters and write the word.</a:t>
            </a:r>
          </a:p>
        </p:txBody>
      </p:sp>
      <p:sp>
        <p:nvSpPr>
          <p:cNvPr id="4" name="Rectangle 3"/>
          <p:cNvSpPr/>
          <p:nvPr/>
        </p:nvSpPr>
        <p:spPr>
          <a:xfrm>
            <a:off x="3476626" y="2741564"/>
            <a:ext cx="1790699" cy="388696"/>
          </a:xfrm>
          <a:prstGeom prst="rect">
            <a:avLst/>
          </a:prstGeom>
        </p:spPr>
        <p:txBody>
          <a:bodyPr wrap="square">
            <a:spAutoFit/>
          </a:bodyPr>
          <a:lstStyle/>
          <a:p>
            <a:pPr>
              <a:lnSpc>
                <a:spcPct val="107000"/>
              </a:lnSpc>
              <a:spcAft>
                <a:spcPts val="800"/>
              </a:spcAft>
            </a:pPr>
            <a:r>
              <a:rPr lang="en-GB" dirty="0"/>
              <a:t>long</a:t>
            </a:r>
            <a:r>
              <a:rPr lang="en-GB" b="1" dirty="0"/>
              <a:t>_</a:t>
            </a:r>
            <a:r>
              <a:rPr lang="en-GB" dirty="0"/>
              <a:t> or long</a:t>
            </a:r>
            <a:r>
              <a:rPr lang="en-GB" b="1" dirty="0"/>
              <a:t>_</a:t>
            </a:r>
            <a:endParaRPr lang="en-GB" dirty="0"/>
          </a:p>
        </p:txBody>
      </p:sp>
      <p:sp>
        <p:nvSpPr>
          <p:cNvPr id="13" name="Rounded Rectangle 12">
            <a:hlinkClick r:id="rId2" action="ppaction://hlinksldjump"/>
          </p:cNvPr>
          <p:cNvSpPr/>
          <p:nvPr/>
        </p:nvSpPr>
        <p:spPr>
          <a:xfrm>
            <a:off x="7033455" y="5176016"/>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hlinkClick r:id="rId2"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15" name="Rectangle 14"/>
          <p:cNvSpPr/>
          <p:nvPr/>
        </p:nvSpPr>
        <p:spPr>
          <a:xfrm>
            <a:off x="3476626" y="3132866"/>
            <a:ext cx="2228849" cy="369332"/>
          </a:xfrm>
          <a:prstGeom prst="rect">
            <a:avLst/>
          </a:prstGeom>
        </p:spPr>
        <p:txBody>
          <a:bodyPr wrap="square">
            <a:spAutoFit/>
          </a:bodyPr>
          <a:lstStyle/>
          <a:p>
            <a:r>
              <a:rPr lang="en-GB" dirty="0"/>
              <a:t>warm</a:t>
            </a:r>
            <a:r>
              <a:rPr lang="en-GB" b="1" dirty="0"/>
              <a:t>_</a:t>
            </a:r>
            <a:r>
              <a:rPr lang="en-GB" dirty="0"/>
              <a:t> or warm</a:t>
            </a:r>
            <a:r>
              <a:rPr lang="en-GB" b="1" dirty="0"/>
              <a:t>_</a:t>
            </a:r>
            <a:endParaRPr lang="en-GB" dirty="0"/>
          </a:p>
        </p:txBody>
      </p:sp>
      <p:sp>
        <p:nvSpPr>
          <p:cNvPr id="16" name="Rectangle 15"/>
          <p:cNvSpPr/>
          <p:nvPr/>
        </p:nvSpPr>
        <p:spPr>
          <a:xfrm>
            <a:off x="3476625" y="3502198"/>
            <a:ext cx="2228849" cy="369332"/>
          </a:xfrm>
          <a:prstGeom prst="rect">
            <a:avLst/>
          </a:prstGeom>
        </p:spPr>
        <p:txBody>
          <a:bodyPr wrap="square">
            <a:spAutoFit/>
          </a:bodyPr>
          <a:lstStyle/>
          <a:p>
            <a:r>
              <a:rPr lang="en-GB" dirty="0" err="1"/>
              <a:t>hott</a:t>
            </a:r>
            <a:r>
              <a:rPr lang="en-GB" b="1" dirty="0"/>
              <a:t>_</a:t>
            </a:r>
            <a:r>
              <a:rPr lang="en-GB" dirty="0"/>
              <a:t> or </a:t>
            </a:r>
            <a:r>
              <a:rPr lang="en-GB" dirty="0" err="1"/>
              <a:t>hott</a:t>
            </a:r>
            <a:r>
              <a:rPr lang="en-GB" b="1" dirty="0"/>
              <a:t>_</a:t>
            </a:r>
            <a:endParaRPr lang="en-GB" dirty="0"/>
          </a:p>
        </p:txBody>
      </p:sp>
      <p:sp>
        <p:nvSpPr>
          <p:cNvPr id="17" name="Rectangle 16"/>
          <p:cNvSpPr/>
          <p:nvPr/>
        </p:nvSpPr>
        <p:spPr>
          <a:xfrm>
            <a:off x="3476625" y="3871530"/>
            <a:ext cx="2228849" cy="369332"/>
          </a:xfrm>
          <a:prstGeom prst="rect">
            <a:avLst/>
          </a:prstGeom>
        </p:spPr>
        <p:txBody>
          <a:bodyPr wrap="square">
            <a:spAutoFit/>
          </a:bodyPr>
          <a:lstStyle/>
          <a:p>
            <a:r>
              <a:rPr lang="en-GB" dirty="0"/>
              <a:t>cold</a:t>
            </a:r>
            <a:r>
              <a:rPr lang="en-GB" b="1" dirty="0"/>
              <a:t>_</a:t>
            </a:r>
            <a:r>
              <a:rPr lang="en-GB" dirty="0"/>
              <a:t> or cold</a:t>
            </a:r>
            <a:r>
              <a:rPr lang="en-GB" b="1" dirty="0"/>
              <a:t>_</a:t>
            </a:r>
            <a:endParaRPr lang="en-GB" dirty="0"/>
          </a:p>
        </p:txBody>
      </p:sp>
      <p:sp>
        <p:nvSpPr>
          <p:cNvPr id="18" name="Rectangle 17"/>
          <p:cNvSpPr/>
          <p:nvPr/>
        </p:nvSpPr>
        <p:spPr>
          <a:xfrm>
            <a:off x="3476625" y="4240862"/>
            <a:ext cx="2228849" cy="369332"/>
          </a:xfrm>
          <a:prstGeom prst="rect">
            <a:avLst/>
          </a:prstGeom>
        </p:spPr>
        <p:txBody>
          <a:bodyPr wrap="square">
            <a:spAutoFit/>
          </a:bodyPr>
          <a:lstStyle/>
          <a:p>
            <a:r>
              <a:rPr lang="en-GB" dirty="0" err="1"/>
              <a:t>funn</a:t>
            </a:r>
            <a:r>
              <a:rPr lang="en-GB" b="1" dirty="0"/>
              <a:t>_</a:t>
            </a:r>
            <a:endParaRPr lang="en-GB" dirty="0"/>
          </a:p>
        </p:txBody>
      </p:sp>
      <p:sp>
        <p:nvSpPr>
          <p:cNvPr id="19" name="Rectangle 18"/>
          <p:cNvSpPr/>
          <p:nvPr/>
        </p:nvSpPr>
        <p:spPr>
          <a:xfrm>
            <a:off x="3476625" y="4610194"/>
            <a:ext cx="2228849" cy="369332"/>
          </a:xfrm>
          <a:prstGeom prst="rect">
            <a:avLst/>
          </a:prstGeom>
        </p:spPr>
        <p:txBody>
          <a:bodyPr wrap="square">
            <a:spAutoFit/>
          </a:bodyPr>
          <a:lstStyle/>
          <a:p>
            <a:r>
              <a:rPr lang="en-GB" dirty="0"/>
              <a:t>wind</a:t>
            </a:r>
            <a:r>
              <a:rPr lang="en-GB" b="1" dirty="0"/>
              <a:t>_</a:t>
            </a:r>
            <a:endParaRPr lang="en-GB" dirty="0"/>
          </a:p>
        </p:txBody>
      </p:sp>
      <p:sp>
        <p:nvSpPr>
          <p:cNvPr id="20" name="Rectangle 19"/>
          <p:cNvSpPr/>
          <p:nvPr/>
        </p:nvSpPr>
        <p:spPr>
          <a:xfrm>
            <a:off x="3476625" y="4979526"/>
            <a:ext cx="2228849" cy="369332"/>
          </a:xfrm>
          <a:prstGeom prst="rect">
            <a:avLst/>
          </a:prstGeom>
        </p:spPr>
        <p:txBody>
          <a:bodyPr wrap="square">
            <a:spAutoFit/>
          </a:bodyPr>
          <a:lstStyle/>
          <a:p>
            <a:r>
              <a:rPr lang="en-GB" dirty="0" err="1"/>
              <a:t>sunn</a:t>
            </a:r>
            <a:r>
              <a:rPr lang="en-GB" b="1" dirty="0"/>
              <a:t>_</a:t>
            </a:r>
            <a:endParaRPr lang="en-GB" dirty="0"/>
          </a:p>
        </p:txBody>
      </p:sp>
      <p:sp>
        <p:nvSpPr>
          <p:cNvPr id="21"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334676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5" grpId="0"/>
      <p:bldP spid="16" grpId="0"/>
      <p:bldP spid="17" grpId="0"/>
      <p:bldP spid="18"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765175"/>
            <a:ext cx="8220075" cy="708025"/>
          </a:xfrm>
        </p:spPr>
        <p:txBody>
          <a:bodyPr/>
          <a:lstStyle/>
          <a:p>
            <a:pPr algn="ctr"/>
            <a:r>
              <a:rPr lang="en-GB" sz="3200" dirty="0">
                <a:latin typeface="+mn-lt"/>
              </a:rPr>
              <a:t>Can you add -</a:t>
            </a:r>
            <a:r>
              <a:rPr lang="en-GB" sz="3200" dirty="0" err="1">
                <a:latin typeface="+mn-lt"/>
              </a:rPr>
              <a:t>er</a:t>
            </a:r>
            <a:r>
              <a:rPr lang="en-GB" sz="3200" dirty="0">
                <a:latin typeface="+mn-lt"/>
              </a:rPr>
              <a:t>, -</a:t>
            </a:r>
            <a:r>
              <a:rPr lang="en-GB" sz="3200" dirty="0" err="1">
                <a:latin typeface="+mn-lt"/>
              </a:rPr>
              <a:t>est</a:t>
            </a:r>
            <a:r>
              <a:rPr lang="en-GB" sz="3200" dirty="0">
                <a:latin typeface="+mn-lt"/>
              </a:rPr>
              <a:t> or -y these words with missing letters?</a:t>
            </a:r>
          </a:p>
        </p:txBody>
      </p:sp>
      <p:sp>
        <p:nvSpPr>
          <p:cNvPr id="11" name="Content Placeholder 21"/>
          <p:cNvSpPr>
            <a:spLocks noGrp="1"/>
          </p:cNvSpPr>
          <p:nvPr>
            <p:ph idx="4294967295"/>
          </p:nvPr>
        </p:nvSpPr>
        <p:spPr>
          <a:xfrm>
            <a:off x="750887" y="1863529"/>
            <a:ext cx="7632700" cy="486733"/>
          </a:xfrm>
        </p:spPr>
        <p:txBody>
          <a:bodyPr lIns="108000" tIns="108000" rIns="108000" bIns="108000">
            <a:noAutofit/>
          </a:bodyPr>
          <a:lstStyle/>
          <a:p>
            <a:pPr marL="0" indent="0">
              <a:buNone/>
            </a:pPr>
            <a:r>
              <a:rPr lang="en-GB" dirty="0"/>
              <a:t>These words are missing -</a:t>
            </a:r>
            <a:r>
              <a:rPr lang="en-GB" dirty="0" err="1"/>
              <a:t>er</a:t>
            </a:r>
            <a:r>
              <a:rPr lang="en-GB" dirty="0"/>
              <a:t>, -</a:t>
            </a:r>
            <a:r>
              <a:rPr lang="en-GB" dirty="0" err="1"/>
              <a:t>est</a:t>
            </a:r>
            <a:r>
              <a:rPr lang="en-GB" dirty="0"/>
              <a:t> or -y. See if you can work out the missing letters and write the word.</a:t>
            </a:r>
          </a:p>
        </p:txBody>
      </p:sp>
      <p:sp>
        <p:nvSpPr>
          <p:cNvPr id="4" name="Rectangle 3"/>
          <p:cNvSpPr/>
          <p:nvPr/>
        </p:nvSpPr>
        <p:spPr>
          <a:xfrm>
            <a:off x="3476626" y="2741564"/>
            <a:ext cx="2352674" cy="388696"/>
          </a:xfrm>
          <a:prstGeom prst="rect">
            <a:avLst/>
          </a:prstGeom>
        </p:spPr>
        <p:txBody>
          <a:bodyPr wrap="square">
            <a:spAutoFit/>
          </a:bodyPr>
          <a:lstStyle/>
          <a:p>
            <a:pPr>
              <a:lnSpc>
                <a:spcPct val="107000"/>
              </a:lnSpc>
              <a:spcAft>
                <a:spcPts val="800"/>
              </a:spcAft>
            </a:pPr>
            <a:r>
              <a:rPr lang="en-GB" dirty="0"/>
              <a:t>long</a:t>
            </a:r>
            <a:r>
              <a:rPr lang="en-GB" b="1" dirty="0"/>
              <a:t>er</a:t>
            </a:r>
            <a:r>
              <a:rPr lang="en-GB" dirty="0"/>
              <a:t> or long</a:t>
            </a:r>
            <a:r>
              <a:rPr lang="en-GB" b="1" dirty="0"/>
              <a:t>est</a:t>
            </a:r>
            <a:endParaRPr lang="en-GB" dirty="0"/>
          </a:p>
        </p:txBody>
      </p:sp>
      <p:sp>
        <p:nvSpPr>
          <p:cNvPr id="14" name="TextBox 13">
            <a:hlinkClick r:id="rId2"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15" name="Rectangle 14"/>
          <p:cNvSpPr/>
          <p:nvPr/>
        </p:nvSpPr>
        <p:spPr>
          <a:xfrm>
            <a:off x="3476626" y="3132866"/>
            <a:ext cx="2228849" cy="369332"/>
          </a:xfrm>
          <a:prstGeom prst="rect">
            <a:avLst/>
          </a:prstGeom>
        </p:spPr>
        <p:txBody>
          <a:bodyPr wrap="square">
            <a:spAutoFit/>
          </a:bodyPr>
          <a:lstStyle/>
          <a:p>
            <a:r>
              <a:rPr lang="en-GB" dirty="0"/>
              <a:t>warm</a:t>
            </a:r>
            <a:r>
              <a:rPr lang="en-GB" b="1" dirty="0"/>
              <a:t>er</a:t>
            </a:r>
            <a:r>
              <a:rPr lang="en-GB" dirty="0"/>
              <a:t> or warm</a:t>
            </a:r>
            <a:r>
              <a:rPr lang="en-GB" b="1" dirty="0"/>
              <a:t>est</a:t>
            </a:r>
            <a:endParaRPr lang="en-GB" dirty="0"/>
          </a:p>
        </p:txBody>
      </p:sp>
      <p:sp>
        <p:nvSpPr>
          <p:cNvPr id="16" name="Rectangle 15"/>
          <p:cNvSpPr/>
          <p:nvPr/>
        </p:nvSpPr>
        <p:spPr>
          <a:xfrm>
            <a:off x="3476625" y="3502198"/>
            <a:ext cx="2228849" cy="369332"/>
          </a:xfrm>
          <a:prstGeom prst="rect">
            <a:avLst/>
          </a:prstGeom>
        </p:spPr>
        <p:txBody>
          <a:bodyPr wrap="square">
            <a:spAutoFit/>
          </a:bodyPr>
          <a:lstStyle/>
          <a:p>
            <a:r>
              <a:rPr lang="en-GB" dirty="0"/>
              <a:t>hott</a:t>
            </a:r>
            <a:r>
              <a:rPr lang="en-GB" b="1" dirty="0"/>
              <a:t>er</a:t>
            </a:r>
            <a:r>
              <a:rPr lang="en-GB" dirty="0"/>
              <a:t> or hott</a:t>
            </a:r>
            <a:r>
              <a:rPr lang="en-GB" b="1" dirty="0"/>
              <a:t>est</a:t>
            </a:r>
            <a:endParaRPr lang="en-GB" dirty="0"/>
          </a:p>
        </p:txBody>
      </p:sp>
      <p:sp>
        <p:nvSpPr>
          <p:cNvPr id="17" name="Rectangle 16"/>
          <p:cNvSpPr/>
          <p:nvPr/>
        </p:nvSpPr>
        <p:spPr>
          <a:xfrm>
            <a:off x="3476625" y="3871530"/>
            <a:ext cx="2228849" cy="369332"/>
          </a:xfrm>
          <a:prstGeom prst="rect">
            <a:avLst/>
          </a:prstGeom>
        </p:spPr>
        <p:txBody>
          <a:bodyPr wrap="square">
            <a:spAutoFit/>
          </a:bodyPr>
          <a:lstStyle/>
          <a:p>
            <a:r>
              <a:rPr lang="en-GB" dirty="0"/>
              <a:t>cold</a:t>
            </a:r>
            <a:r>
              <a:rPr lang="en-GB" b="1" dirty="0"/>
              <a:t>er</a:t>
            </a:r>
            <a:r>
              <a:rPr lang="en-GB" dirty="0"/>
              <a:t> or cold</a:t>
            </a:r>
            <a:r>
              <a:rPr lang="en-GB" b="1" dirty="0"/>
              <a:t>est</a:t>
            </a:r>
            <a:endParaRPr lang="en-GB" dirty="0"/>
          </a:p>
        </p:txBody>
      </p:sp>
      <p:sp>
        <p:nvSpPr>
          <p:cNvPr id="18" name="Rectangle 17"/>
          <p:cNvSpPr/>
          <p:nvPr/>
        </p:nvSpPr>
        <p:spPr>
          <a:xfrm>
            <a:off x="3476625" y="4240862"/>
            <a:ext cx="2228849" cy="369332"/>
          </a:xfrm>
          <a:prstGeom prst="rect">
            <a:avLst/>
          </a:prstGeom>
        </p:spPr>
        <p:txBody>
          <a:bodyPr wrap="square">
            <a:spAutoFit/>
          </a:bodyPr>
          <a:lstStyle/>
          <a:p>
            <a:r>
              <a:rPr lang="en-GB" dirty="0"/>
              <a:t>funn</a:t>
            </a:r>
            <a:r>
              <a:rPr lang="en-GB" b="1" dirty="0"/>
              <a:t>y</a:t>
            </a:r>
            <a:endParaRPr lang="en-GB" dirty="0"/>
          </a:p>
        </p:txBody>
      </p:sp>
      <p:sp>
        <p:nvSpPr>
          <p:cNvPr id="19" name="Rectangle 18"/>
          <p:cNvSpPr/>
          <p:nvPr/>
        </p:nvSpPr>
        <p:spPr>
          <a:xfrm>
            <a:off x="3476625" y="4610194"/>
            <a:ext cx="2228849" cy="369332"/>
          </a:xfrm>
          <a:prstGeom prst="rect">
            <a:avLst/>
          </a:prstGeom>
        </p:spPr>
        <p:txBody>
          <a:bodyPr wrap="square">
            <a:spAutoFit/>
          </a:bodyPr>
          <a:lstStyle/>
          <a:p>
            <a:r>
              <a:rPr lang="en-GB" dirty="0"/>
              <a:t>wind</a:t>
            </a:r>
            <a:r>
              <a:rPr lang="en-GB" b="1" dirty="0"/>
              <a:t>y</a:t>
            </a:r>
            <a:endParaRPr lang="en-GB" dirty="0"/>
          </a:p>
        </p:txBody>
      </p:sp>
      <p:sp>
        <p:nvSpPr>
          <p:cNvPr id="20" name="Rectangle 19"/>
          <p:cNvSpPr/>
          <p:nvPr/>
        </p:nvSpPr>
        <p:spPr>
          <a:xfrm>
            <a:off x="3476625" y="4979526"/>
            <a:ext cx="2228849" cy="369332"/>
          </a:xfrm>
          <a:prstGeom prst="rect">
            <a:avLst/>
          </a:prstGeom>
        </p:spPr>
        <p:txBody>
          <a:bodyPr wrap="square">
            <a:spAutoFit/>
          </a:bodyPr>
          <a:lstStyle/>
          <a:p>
            <a:r>
              <a:rPr lang="en-GB" dirty="0"/>
              <a:t>sunn</a:t>
            </a:r>
            <a:r>
              <a:rPr lang="en-GB" b="1" dirty="0"/>
              <a:t>y</a:t>
            </a:r>
            <a:endParaRPr lang="en-GB" dirty="0"/>
          </a:p>
        </p:txBody>
      </p:sp>
      <p:sp>
        <p:nvSpPr>
          <p:cNvPr id="13"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3034667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57200" y="765175"/>
            <a:ext cx="8220075" cy="708025"/>
          </a:xfrm>
        </p:spPr>
        <p:txBody>
          <a:bodyPr/>
          <a:lstStyle/>
          <a:p>
            <a:pPr algn="ctr"/>
            <a:r>
              <a:rPr lang="en-GB" sz="3200" dirty="0">
                <a:latin typeface="+mn-lt"/>
              </a:rPr>
              <a:t>Can you unscramble the letters in the words with ‘</a:t>
            </a:r>
            <a:r>
              <a:rPr lang="en-GB" sz="3200" dirty="0" err="1">
                <a:latin typeface="+mn-lt"/>
              </a:rPr>
              <a:t>ey</a:t>
            </a:r>
            <a:r>
              <a:rPr lang="en-GB" sz="3200" dirty="0">
                <a:latin typeface="+mn-lt"/>
              </a:rPr>
              <a:t>’ to say /</a:t>
            </a:r>
            <a:r>
              <a:rPr lang="en-GB" sz="3200" dirty="0" err="1">
                <a:latin typeface="+mn-lt"/>
              </a:rPr>
              <a:t>ee</a:t>
            </a:r>
            <a:r>
              <a:rPr lang="en-GB" sz="3200" dirty="0">
                <a:latin typeface="+mn-lt"/>
              </a:rPr>
              <a:t>/?</a:t>
            </a:r>
          </a:p>
        </p:txBody>
      </p:sp>
      <p:sp>
        <p:nvSpPr>
          <p:cNvPr id="19459" name="Rectangle 2"/>
          <p:cNvSpPr>
            <a:spLocks noChangeArrowheads="1"/>
          </p:cNvSpPr>
          <p:nvPr/>
        </p:nvSpPr>
        <p:spPr bwMode="auto">
          <a:xfrm>
            <a:off x="750887" y="1980394"/>
            <a:ext cx="76327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The letters have been scrambled. Can you unscramble the words and write the correct word?</a:t>
            </a:r>
          </a:p>
        </p:txBody>
      </p:sp>
      <p:sp>
        <p:nvSpPr>
          <p:cNvPr id="2" name="Rectangle 1"/>
          <p:cNvSpPr/>
          <p:nvPr/>
        </p:nvSpPr>
        <p:spPr>
          <a:xfrm>
            <a:off x="6015953" y="3153966"/>
            <a:ext cx="1066318"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eymnich</a:t>
            </a:r>
            <a:endParaRPr lang="en-GB" sz="1600" dirty="0">
              <a:effectLst/>
              <a:ea typeface="Calibri" panose="020F0502020204030204" pitchFamily="34" charset="0"/>
              <a:cs typeface="Calibri Light" panose="020F0302020204030204" pitchFamily="34" charset="0"/>
            </a:endParaRPr>
          </a:p>
        </p:txBody>
      </p:sp>
      <p:sp>
        <p:nvSpPr>
          <p:cNvPr id="3" name="Rectangle 2"/>
          <p:cNvSpPr/>
          <p:nvPr/>
        </p:nvSpPr>
        <p:spPr>
          <a:xfrm>
            <a:off x="2579227" y="3564533"/>
            <a:ext cx="933269"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eydnko</a:t>
            </a:r>
            <a:endParaRPr lang="en-GB" sz="1600" dirty="0">
              <a:effectLst/>
              <a:ea typeface="Calibri" panose="020F0502020204030204" pitchFamily="34" charset="0"/>
              <a:cs typeface="Calibri Light" panose="020F0302020204030204" pitchFamily="34" charset="0"/>
            </a:endParaRPr>
          </a:p>
        </p:txBody>
      </p:sp>
      <p:sp>
        <p:nvSpPr>
          <p:cNvPr id="4" name="Rectangle 3"/>
          <p:cNvSpPr/>
          <p:nvPr/>
        </p:nvSpPr>
        <p:spPr>
          <a:xfrm>
            <a:off x="4309347" y="4403335"/>
            <a:ext cx="873957"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eymno</a:t>
            </a:r>
            <a:endParaRPr lang="en-GB" sz="1600" dirty="0">
              <a:effectLst/>
              <a:ea typeface="Calibri" panose="020F0502020204030204" pitchFamily="34" charset="0"/>
              <a:cs typeface="Calibri Light" panose="020F0302020204030204" pitchFamily="34" charset="0"/>
            </a:endParaRPr>
          </a:p>
        </p:txBody>
      </p:sp>
      <p:sp>
        <p:nvSpPr>
          <p:cNvPr id="6" name="Rectangle 5"/>
          <p:cNvSpPr/>
          <p:nvPr/>
        </p:nvSpPr>
        <p:spPr>
          <a:xfrm>
            <a:off x="1110236" y="2853369"/>
            <a:ext cx="545342"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eyk</a:t>
            </a:r>
            <a:endParaRPr lang="en-GB" sz="1600" dirty="0">
              <a:effectLst/>
              <a:ea typeface="Calibri" panose="020F0502020204030204" pitchFamily="34" charset="0"/>
              <a:cs typeface="Calibri Light" panose="020F0302020204030204" pitchFamily="34" charset="0"/>
            </a:endParaRPr>
          </a:p>
        </p:txBody>
      </p:sp>
      <p:sp>
        <p:nvSpPr>
          <p:cNvPr id="8" name="Rectangle 7"/>
          <p:cNvSpPr/>
          <p:nvPr/>
        </p:nvSpPr>
        <p:spPr>
          <a:xfrm>
            <a:off x="1570618" y="5167361"/>
            <a:ext cx="979755"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eykmon</a:t>
            </a:r>
            <a:endParaRPr lang="en-GB" sz="1600" dirty="0">
              <a:effectLst/>
              <a:ea typeface="Calibri" panose="020F0502020204030204" pitchFamily="34" charset="0"/>
              <a:cs typeface="Calibri Light" panose="020F0302020204030204" pitchFamily="34" charset="0"/>
            </a:endParaRPr>
          </a:p>
        </p:txBody>
      </p:sp>
      <p:sp>
        <p:nvSpPr>
          <p:cNvPr id="12" name="Rounded Rectangle 11">
            <a:hlinkClick r:id="rId2" action="ppaction://hlinksldjump"/>
          </p:cNvPr>
          <p:cNvSpPr/>
          <p:nvPr/>
        </p:nvSpPr>
        <p:spPr>
          <a:xfrm>
            <a:off x="7033455" y="5176016"/>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hlinkClick r:id="rId2"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14" name="Rectangle 13"/>
          <p:cNvSpPr/>
          <p:nvPr/>
        </p:nvSpPr>
        <p:spPr>
          <a:xfrm>
            <a:off x="5260676" y="5302433"/>
            <a:ext cx="869149" cy="372346"/>
          </a:xfrm>
          <a:prstGeom prst="rect">
            <a:avLst/>
          </a:prstGeom>
        </p:spPr>
        <p:txBody>
          <a:bodyPr wrap="none">
            <a:spAutoFit/>
          </a:bodyPr>
          <a:lstStyle/>
          <a:p>
            <a:pPr>
              <a:lnSpc>
                <a:spcPct val="107000"/>
              </a:lnSpc>
              <a:spcAft>
                <a:spcPts val="800"/>
              </a:spcAft>
            </a:pPr>
            <a:r>
              <a:rPr lang="en-GB" dirty="0" err="1">
                <a:ea typeface="Calibri" panose="020F0502020204030204" pitchFamily="34" charset="0"/>
                <a:cs typeface="Calibri Light" panose="020F0302020204030204" pitchFamily="34" charset="0"/>
              </a:rPr>
              <a:t>eykurt</a:t>
            </a:r>
            <a:endParaRPr lang="en-GB" sz="1600" dirty="0">
              <a:effectLst/>
              <a:ea typeface="Calibri" panose="020F0502020204030204" pitchFamily="34" charset="0"/>
              <a:cs typeface="Calibri Light" panose="020F0302020204030204" pitchFamily="34" charset="0"/>
            </a:endParaRPr>
          </a:p>
        </p:txBody>
      </p:sp>
      <p:sp>
        <p:nvSpPr>
          <p:cNvPr id="16"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58617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P spid="12"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57200" y="765175"/>
            <a:ext cx="8220075" cy="708025"/>
          </a:xfrm>
        </p:spPr>
        <p:txBody>
          <a:bodyPr/>
          <a:lstStyle/>
          <a:p>
            <a:pPr algn="ctr"/>
            <a:r>
              <a:rPr lang="en-GB" sz="3200" dirty="0">
                <a:latin typeface="+mn-lt"/>
              </a:rPr>
              <a:t>Can you unscramble the letters in the words with ‘</a:t>
            </a:r>
            <a:r>
              <a:rPr lang="en-GB" sz="3200" dirty="0" err="1">
                <a:latin typeface="+mn-lt"/>
              </a:rPr>
              <a:t>ey</a:t>
            </a:r>
            <a:r>
              <a:rPr lang="en-GB" sz="3200" dirty="0">
                <a:latin typeface="+mn-lt"/>
              </a:rPr>
              <a:t>’ to say /</a:t>
            </a:r>
            <a:r>
              <a:rPr lang="en-GB" sz="3200" dirty="0" err="1">
                <a:latin typeface="+mn-lt"/>
              </a:rPr>
              <a:t>ee</a:t>
            </a:r>
            <a:r>
              <a:rPr lang="en-GB" sz="3200" dirty="0">
                <a:latin typeface="+mn-lt"/>
              </a:rPr>
              <a:t>/?</a:t>
            </a:r>
          </a:p>
        </p:txBody>
      </p:sp>
      <p:sp>
        <p:nvSpPr>
          <p:cNvPr id="19459" name="Rectangle 2"/>
          <p:cNvSpPr>
            <a:spLocks noChangeArrowheads="1"/>
          </p:cNvSpPr>
          <p:nvPr/>
        </p:nvSpPr>
        <p:spPr bwMode="auto">
          <a:xfrm>
            <a:off x="750887" y="1980394"/>
            <a:ext cx="76327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The letters have been scrambled. Can you unscramble the words and write the correct word?</a:t>
            </a:r>
          </a:p>
        </p:txBody>
      </p:sp>
      <p:sp>
        <p:nvSpPr>
          <p:cNvPr id="2" name="Rectangle 1"/>
          <p:cNvSpPr/>
          <p:nvPr/>
        </p:nvSpPr>
        <p:spPr>
          <a:xfrm>
            <a:off x="6015953" y="3153966"/>
            <a:ext cx="1066318"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chimney</a:t>
            </a:r>
            <a:endParaRPr lang="en-GB" sz="1600" b="1" dirty="0">
              <a:effectLst/>
              <a:ea typeface="Calibri" panose="020F0502020204030204" pitchFamily="34" charset="0"/>
              <a:cs typeface="Calibri Light" panose="020F0302020204030204" pitchFamily="34" charset="0"/>
            </a:endParaRPr>
          </a:p>
        </p:txBody>
      </p:sp>
      <p:sp>
        <p:nvSpPr>
          <p:cNvPr id="3" name="Rectangle 2"/>
          <p:cNvSpPr/>
          <p:nvPr/>
        </p:nvSpPr>
        <p:spPr>
          <a:xfrm>
            <a:off x="2579227" y="3564533"/>
            <a:ext cx="933269"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donkey</a:t>
            </a:r>
            <a:endParaRPr lang="en-GB" sz="1600" b="1" dirty="0">
              <a:effectLst/>
              <a:ea typeface="Calibri" panose="020F0502020204030204" pitchFamily="34" charset="0"/>
              <a:cs typeface="Calibri Light" panose="020F0302020204030204" pitchFamily="34" charset="0"/>
            </a:endParaRPr>
          </a:p>
        </p:txBody>
      </p:sp>
      <p:sp>
        <p:nvSpPr>
          <p:cNvPr id="4" name="Rectangle 3"/>
          <p:cNvSpPr/>
          <p:nvPr/>
        </p:nvSpPr>
        <p:spPr>
          <a:xfrm>
            <a:off x="4309347" y="4403335"/>
            <a:ext cx="873957"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money</a:t>
            </a:r>
            <a:endParaRPr lang="en-GB" sz="1600" b="1" dirty="0">
              <a:effectLst/>
              <a:ea typeface="Calibri" panose="020F0502020204030204" pitchFamily="34" charset="0"/>
              <a:cs typeface="Calibri Light" panose="020F0302020204030204" pitchFamily="34" charset="0"/>
            </a:endParaRPr>
          </a:p>
        </p:txBody>
      </p:sp>
      <p:sp>
        <p:nvSpPr>
          <p:cNvPr id="6" name="Rectangle 5"/>
          <p:cNvSpPr/>
          <p:nvPr/>
        </p:nvSpPr>
        <p:spPr>
          <a:xfrm>
            <a:off x="1110236" y="2853369"/>
            <a:ext cx="545342"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key</a:t>
            </a:r>
            <a:endParaRPr lang="en-GB" sz="1600" b="1" dirty="0">
              <a:effectLst/>
              <a:ea typeface="Calibri" panose="020F0502020204030204" pitchFamily="34" charset="0"/>
              <a:cs typeface="Calibri Light" panose="020F0302020204030204" pitchFamily="34" charset="0"/>
            </a:endParaRPr>
          </a:p>
        </p:txBody>
      </p:sp>
      <p:sp>
        <p:nvSpPr>
          <p:cNvPr id="8" name="Rectangle 7"/>
          <p:cNvSpPr/>
          <p:nvPr/>
        </p:nvSpPr>
        <p:spPr>
          <a:xfrm>
            <a:off x="1570618" y="5167361"/>
            <a:ext cx="997389"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monkey</a:t>
            </a:r>
            <a:endParaRPr lang="en-GB" sz="1600" b="1" dirty="0">
              <a:effectLst/>
              <a:ea typeface="Calibri" panose="020F0502020204030204" pitchFamily="34" charset="0"/>
              <a:cs typeface="Calibri Light" panose="020F0302020204030204" pitchFamily="34" charset="0"/>
            </a:endParaRPr>
          </a:p>
        </p:txBody>
      </p:sp>
      <p:sp>
        <p:nvSpPr>
          <p:cNvPr id="14" name="Rectangle 13"/>
          <p:cNvSpPr/>
          <p:nvPr/>
        </p:nvSpPr>
        <p:spPr>
          <a:xfrm>
            <a:off x="5260676" y="5302433"/>
            <a:ext cx="869149" cy="372346"/>
          </a:xfrm>
          <a:prstGeom prst="rect">
            <a:avLst/>
          </a:prstGeom>
        </p:spPr>
        <p:txBody>
          <a:bodyPr wrap="none">
            <a:spAutoFit/>
          </a:bodyPr>
          <a:lstStyle/>
          <a:p>
            <a:pPr>
              <a:lnSpc>
                <a:spcPct val="107000"/>
              </a:lnSpc>
              <a:spcAft>
                <a:spcPts val="800"/>
              </a:spcAft>
            </a:pPr>
            <a:r>
              <a:rPr lang="en-GB" b="1" dirty="0">
                <a:ea typeface="Calibri" panose="020F0502020204030204" pitchFamily="34" charset="0"/>
                <a:cs typeface="Calibri Light" panose="020F0302020204030204" pitchFamily="34" charset="0"/>
              </a:rPr>
              <a:t>turkey</a:t>
            </a:r>
            <a:endParaRPr lang="en-GB" sz="1600" b="1" dirty="0">
              <a:effectLst/>
              <a:ea typeface="Calibri" panose="020F0502020204030204" pitchFamily="34" charset="0"/>
              <a:cs typeface="Calibri Light" panose="020F0302020204030204" pitchFamily="34" charset="0"/>
            </a:endParaRPr>
          </a:p>
        </p:txBody>
      </p:sp>
      <p:sp>
        <p:nvSpPr>
          <p:cNvPr id="11"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2606978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0"/>
          <p:cNvSpPr>
            <a:spLocks noGrp="1"/>
          </p:cNvSpPr>
          <p:nvPr>
            <p:ph type="title"/>
          </p:nvPr>
        </p:nvSpPr>
        <p:spPr>
          <a:xfrm>
            <a:off x="457200" y="765175"/>
            <a:ext cx="8220075" cy="708025"/>
          </a:xfrm>
        </p:spPr>
        <p:txBody>
          <a:bodyPr/>
          <a:lstStyle/>
          <a:p>
            <a:pPr algn="ctr"/>
            <a:r>
              <a:rPr lang="en-GB" sz="3200" dirty="0">
                <a:latin typeface="+mn-lt"/>
              </a:rPr>
              <a:t>Can you match the words to the sentence using the correct contractions?</a:t>
            </a:r>
          </a:p>
        </p:txBody>
      </p:sp>
      <p:sp>
        <p:nvSpPr>
          <p:cNvPr id="6" name="Content Placeholder 21"/>
          <p:cNvSpPr>
            <a:spLocks noGrp="1"/>
          </p:cNvSpPr>
          <p:nvPr>
            <p:ph idx="4294967295"/>
          </p:nvPr>
        </p:nvSpPr>
        <p:spPr>
          <a:xfrm>
            <a:off x="750887" y="1863529"/>
            <a:ext cx="7632700" cy="486733"/>
          </a:xfrm>
        </p:spPr>
        <p:txBody>
          <a:bodyPr lIns="108000" tIns="108000" rIns="108000" bIns="108000">
            <a:noAutofit/>
          </a:bodyPr>
          <a:lstStyle/>
          <a:p>
            <a:pPr marL="0" indent="0">
              <a:buNone/>
            </a:pPr>
            <a:r>
              <a:rPr lang="en-GB" dirty="0"/>
              <a:t>Match the words to the right sentence. </a:t>
            </a:r>
          </a:p>
        </p:txBody>
      </p:sp>
      <p:sp>
        <p:nvSpPr>
          <p:cNvPr id="7" name="Content Placeholder 21"/>
          <p:cNvSpPr txBox="1">
            <a:spLocks/>
          </p:cNvSpPr>
          <p:nvPr/>
        </p:nvSpPr>
        <p:spPr>
          <a:xfrm>
            <a:off x="5266458" y="2390203"/>
            <a:ext cx="2950873" cy="919681"/>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 I think you should’ve said sorry to your friend.</a:t>
            </a:r>
            <a:endParaRPr lang="en-GB" altLang="en-US" dirty="0">
              <a:latin typeface="Twinkl" pitchFamily="2" charset="0"/>
            </a:endParaRPr>
          </a:p>
        </p:txBody>
      </p:sp>
      <p:sp>
        <p:nvSpPr>
          <p:cNvPr id="8" name="Content Placeholder 21"/>
          <p:cNvSpPr txBox="1">
            <a:spLocks/>
          </p:cNvSpPr>
          <p:nvPr/>
        </p:nvSpPr>
        <p:spPr>
          <a:xfrm>
            <a:off x="5266458" y="3314041"/>
            <a:ext cx="3410817" cy="1067372"/>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 I can’t believe it is Friday already.</a:t>
            </a:r>
            <a:endParaRPr lang="en-GB" altLang="en-US" dirty="0">
              <a:latin typeface="Twinkl" pitchFamily="2" charset="0"/>
            </a:endParaRPr>
          </a:p>
        </p:txBody>
      </p:sp>
      <p:sp>
        <p:nvSpPr>
          <p:cNvPr id="9" name="Content Placeholder 21"/>
          <p:cNvSpPr txBox="1">
            <a:spLocks/>
          </p:cNvSpPr>
          <p:nvPr/>
        </p:nvSpPr>
        <p:spPr>
          <a:xfrm>
            <a:off x="5239479" y="4118719"/>
            <a:ext cx="3184122" cy="1150620"/>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3. We can carry more boxes, but that would mean we’d be slower.</a:t>
            </a:r>
            <a:endParaRPr lang="en-GB" altLang="en-US" dirty="0">
              <a:latin typeface="Twinkl" pitchFamily="2" charset="0"/>
            </a:endParaRPr>
          </a:p>
        </p:txBody>
      </p:sp>
      <p:sp>
        <p:nvSpPr>
          <p:cNvPr id="10" name="Content Placeholder 21"/>
          <p:cNvSpPr txBox="1">
            <a:spLocks/>
          </p:cNvSpPr>
          <p:nvPr/>
        </p:nvSpPr>
        <p:spPr>
          <a:xfrm>
            <a:off x="5266458" y="5186091"/>
            <a:ext cx="3244561" cy="1169734"/>
          </a:xfrm>
          <a:prstGeom prst="roundRect">
            <a:avLst>
              <a:gd name="adj" fmla="val 2585"/>
            </a:avLst>
          </a:prstGeom>
          <a:noFill/>
          <a:ln w="25400">
            <a:noFill/>
          </a:ln>
        </p:spPr>
        <p:txBody>
          <a:bodyPr vert="horz" lIns="108000" tIns="108000" rIns="108000" bIns="108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4. I think I’ll burst if I don’t tell you.</a:t>
            </a:r>
            <a:endParaRPr lang="en-GB" altLang="en-US" dirty="0">
              <a:latin typeface="Twinkl" pitchFamily="2" charset="0"/>
            </a:endParaRPr>
          </a:p>
        </p:txBody>
      </p:sp>
      <p:sp>
        <p:nvSpPr>
          <p:cNvPr id="19" name="Rounded Rectangle 18">
            <a:hlinkClick r:id="rId2" action="ppaction://hlinksldjump"/>
          </p:cNvPr>
          <p:cNvSpPr/>
          <p:nvPr/>
        </p:nvSpPr>
        <p:spPr>
          <a:xfrm>
            <a:off x="5268991" y="2277201"/>
            <a:ext cx="3344568" cy="87631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 I think you </a:t>
            </a:r>
            <a:r>
              <a:rPr lang="en-GB" b="1" dirty="0"/>
              <a:t>should’ve</a:t>
            </a:r>
            <a:r>
              <a:rPr lang="en-GB" dirty="0"/>
              <a:t> said sorry to your friend.</a:t>
            </a:r>
          </a:p>
        </p:txBody>
      </p:sp>
      <p:sp>
        <p:nvSpPr>
          <p:cNvPr id="20" name="Rounded Rectangle 19">
            <a:hlinkClick r:id="rId2" action="ppaction://hlinksldjump"/>
          </p:cNvPr>
          <p:cNvSpPr/>
          <p:nvPr/>
        </p:nvSpPr>
        <p:spPr>
          <a:xfrm>
            <a:off x="5237099" y="3286688"/>
            <a:ext cx="3344568" cy="763899"/>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 I </a:t>
            </a:r>
            <a:r>
              <a:rPr lang="en-GB" b="1" dirty="0"/>
              <a:t>can’t</a:t>
            </a:r>
            <a:r>
              <a:rPr lang="en-GB" dirty="0"/>
              <a:t> believe it is Friday already.</a:t>
            </a:r>
          </a:p>
        </p:txBody>
      </p:sp>
      <p:sp>
        <p:nvSpPr>
          <p:cNvPr id="21" name="Rounded Rectangle 20">
            <a:hlinkClick r:id="rId2" action="ppaction://hlinksldjump"/>
          </p:cNvPr>
          <p:cNvSpPr/>
          <p:nvPr/>
        </p:nvSpPr>
        <p:spPr>
          <a:xfrm>
            <a:off x="5239479" y="4190638"/>
            <a:ext cx="3345750" cy="882451"/>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 We can carry more boxes, but that would mean </a:t>
            </a:r>
            <a:r>
              <a:rPr lang="en-GB" b="1" dirty="0"/>
              <a:t>we’d</a:t>
            </a:r>
            <a:r>
              <a:rPr lang="en-GB" dirty="0"/>
              <a:t> be slower.</a:t>
            </a:r>
          </a:p>
        </p:txBody>
      </p:sp>
      <p:sp>
        <p:nvSpPr>
          <p:cNvPr id="22" name="Rounded Rectangle 21">
            <a:hlinkClick r:id="rId2" action="ppaction://hlinksldjump"/>
          </p:cNvPr>
          <p:cNvSpPr/>
          <p:nvPr/>
        </p:nvSpPr>
        <p:spPr>
          <a:xfrm>
            <a:off x="5239479" y="5213141"/>
            <a:ext cx="3342188" cy="678288"/>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 I think </a:t>
            </a:r>
            <a:r>
              <a:rPr lang="en-GB" b="1" dirty="0"/>
              <a:t>I’ll</a:t>
            </a:r>
            <a:r>
              <a:rPr lang="en-GB" dirty="0"/>
              <a:t> burst if I don’t tell you.</a:t>
            </a:r>
          </a:p>
        </p:txBody>
      </p:sp>
      <p:sp>
        <p:nvSpPr>
          <p:cNvPr id="24" name="Rounded Rectangle 23">
            <a:hlinkClick r:id="rId2" action="ppaction://hlinksldjump"/>
          </p:cNvPr>
          <p:cNvSpPr/>
          <p:nvPr/>
        </p:nvSpPr>
        <p:spPr>
          <a:xfrm>
            <a:off x="928729" y="2914868"/>
            <a:ext cx="1804945" cy="772602"/>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can not</a:t>
            </a:r>
          </a:p>
        </p:txBody>
      </p:sp>
      <p:sp>
        <p:nvSpPr>
          <p:cNvPr id="25" name="Rounded Rectangle 24">
            <a:hlinkClick r:id="rId2" action="ppaction://hlinksldjump"/>
          </p:cNvPr>
          <p:cNvSpPr/>
          <p:nvPr/>
        </p:nvSpPr>
        <p:spPr>
          <a:xfrm>
            <a:off x="3001567" y="2914868"/>
            <a:ext cx="1804947" cy="772602"/>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 I will</a:t>
            </a:r>
          </a:p>
        </p:txBody>
      </p:sp>
      <p:sp>
        <p:nvSpPr>
          <p:cNvPr id="26" name="Rounded Rectangle 25">
            <a:hlinkClick r:id="rId2" action="ppaction://hlinksldjump"/>
          </p:cNvPr>
          <p:cNvSpPr/>
          <p:nvPr/>
        </p:nvSpPr>
        <p:spPr>
          <a:xfrm>
            <a:off x="928727" y="3937284"/>
            <a:ext cx="1804947" cy="772602"/>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 should have</a:t>
            </a:r>
          </a:p>
        </p:txBody>
      </p:sp>
      <p:sp>
        <p:nvSpPr>
          <p:cNvPr id="27" name="Rounded Rectangle 26">
            <a:hlinkClick r:id="rId2" action="ppaction://hlinksldjump"/>
          </p:cNvPr>
          <p:cNvSpPr/>
          <p:nvPr/>
        </p:nvSpPr>
        <p:spPr>
          <a:xfrm>
            <a:off x="2982378" y="3937284"/>
            <a:ext cx="1804947" cy="772602"/>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 we would</a:t>
            </a:r>
          </a:p>
        </p:txBody>
      </p:sp>
      <p:sp>
        <p:nvSpPr>
          <p:cNvPr id="17"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120315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370" y="488926"/>
            <a:ext cx="8220075" cy="741680"/>
          </a:xfrm>
        </p:spPr>
        <p:txBody>
          <a:bodyPr/>
          <a:lstStyle/>
          <a:p>
            <a:pPr algn="ctr"/>
            <a:r>
              <a:rPr lang="en-GB" dirty="0"/>
              <a:t>Select an Activity</a:t>
            </a:r>
          </a:p>
        </p:txBody>
      </p:sp>
      <p:sp>
        <p:nvSpPr>
          <p:cNvPr id="3" name="TextBox 71">
            <a:hlinkClick r:id="rId2" action="ppaction://hlinksldjump"/>
          </p:cNvPr>
          <p:cNvSpPr txBox="1">
            <a:spLocks noChangeArrowheads="1"/>
          </p:cNvSpPr>
          <p:nvPr/>
        </p:nvSpPr>
        <p:spPr bwMode="auto">
          <a:xfrm>
            <a:off x="537642" y="1410485"/>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err="1">
                <a:solidFill>
                  <a:schemeClr val="bg1"/>
                </a:solidFill>
                <a:latin typeface="Twinkl" pitchFamily="2" charset="0"/>
              </a:rPr>
              <a:t>wordsearch</a:t>
            </a:r>
            <a:endParaRPr lang="en-GB" altLang="en-US" dirty="0">
              <a:solidFill>
                <a:schemeClr val="bg1"/>
              </a:solidFill>
              <a:latin typeface="Twinkl" pitchFamily="2" charset="0"/>
            </a:endParaRPr>
          </a:p>
        </p:txBody>
      </p:sp>
      <p:sp>
        <p:nvSpPr>
          <p:cNvPr id="4" name="TextBox 71">
            <a:hlinkClick r:id="rId3" action="ppaction://hlinksldjump"/>
          </p:cNvPr>
          <p:cNvSpPr txBox="1">
            <a:spLocks noChangeArrowheads="1"/>
          </p:cNvSpPr>
          <p:nvPr/>
        </p:nvSpPr>
        <p:spPr bwMode="auto">
          <a:xfrm>
            <a:off x="2189549" y="1410485"/>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write a sentence about a photo</a:t>
            </a:r>
          </a:p>
        </p:txBody>
      </p:sp>
      <p:sp>
        <p:nvSpPr>
          <p:cNvPr id="5" name="TextBox 71">
            <a:hlinkClick r:id="rId4" action="ppaction://hlinksldjump"/>
          </p:cNvPr>
          <p:cNvSpPr txBox="1">
            <a:spLocks noChangeArrowheads="1"/>
          </p:cNvSpPr>
          <p:nvPr/>
        </p:nvSpPr>
        <p:spPr bwMode="auto">
          <a:xfrm>
            <a:off x="3841456" y="1410485"/>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read the sentence and draw a picture</a:t>
            </a:r>
          </a:p>
        </p:txBody>
      </p:sp>
      <p:sp>
        <p:nvSpPr>
          <p:cNvPr id="6" name="TextBox 71">
            <a:hlinkClick r:id="rId5" action="ppaction://hlinksldjump"/>
          </p:cNvPr>
          <p:cNvSpPr txBox="1">
            <a:spLocks noChangeArrowheads="1"/>
          </p:cNvSpPr>
          <p:nvPr/>
        </p:nvSpPr>
        <p:spPr bwMode="auto">
          <a:xfrm>
            <a:off x="5488929" y="1410485"/>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can you read the words?</a:t>
            </a:r>
          </a:p>
        </p:txBody>
      </p:sp>
      <p:sp>
        <p:nvSpPr>
          <p:cNvPr id="7" name="TextBox 71">
            <a:hlinkClick r:id="rId6" action="ppaction://hlinksldjump"/>
          </p:cNvPr>
          <p:cNvSpPr txBox="1">
            <a:spLocks noChangeArrowheads="1"/>
          </p:cNvSpPr>
          <p:nvPr/>
        </p:nvSpPr>
        <p:spPr bwMode="auto">
          <a:xfrm>
            <a:off x="7136402" y="1410485"/>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can you help Pirate Pete?</a:t>
            </a:r>
          </a:p>
        </p:txBody>
      </p:sp>
      <p:sp>
        <p:nvSpPr>
          <p:cNvPr id="8" name="TextBox 71">
            <a:hlinkClick r:id="rId7" action="ppaction://hlinksldjump"/>
          </p:cNvPr>
          <p:cNvSpPr txBox="1">
            <a:spLocks noChangeArrowheads="1"/>
          </p:cNvSpPr>
          <p:nvPr/>
        </p:nvSpPr>
        <p:spPr bwMode="auto">
          <a:xfrm>
            <a:off x="537641" y="3233962"/>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defRPr/>
            </a:pPr>
            <a:r>
              <a:rPr lang="en-GB" altLang="en-US" dirty="0">
                <a:solidFill>
                  <a:schemeClr val="bg1"/>
                </a:solidFill>
                <a:latin typeface="Twinkl" pitchFamily="2" charset="0"/>
              </a:rPr>
              <a:t>can you spot the words?</a:t>
            </a:r>
          </a:p>
        </p:txBody>
      </p:sp>
      <p:sp>
        <p:nvSpPr>
          <p:cNvPr id="9" name="TextBox 71">
            <a:hlinkClick r:id="rId8" action="ppaction://hlinksldjump"/>
          </p:cNvPr>
          <p:cNvSpPr txBox="1">
            <a:spLocks noChangeArrowheads="1"/>
          </p:cNvSpPr>
          <p:nvPr/>
        </p:nvSpPr>
        <p:spPr bwMode="auto">
          <a:xfrm>
            <a:off x="2189548" y="3233961"/>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read the words</a:t>
            </a:r>
          </a:p>
        </p:txBody>
      </p:sp>
      <p:sp>
        <p:nvSpPr>
          <p:cNvPr id="10" name="TextBox 71">
            <a:hlinkClick r:id="rId9" action="ppaction://hlinksldjump"/>
          </p:cNvPr>
          <p:cNvSpPr txBox="1">
            <a:spLocks noChangeArrowheads="1"/>
          </p:cNvSpPr>
          <p:nvPr/>
        </p:nvSpPr>
        <p:spPr bwMode="auto">
          <a:xfrm>
            <a:off x="3843749" y="3233961"/>
            <a:ext cx="1474844"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roll the dice and read the words</a:t>
            </a:r>
          </a:p>
        </p:txBody>
      </p:sp>
      <p:sp>
        <p:nvSpPr>
          <p:cNvPr id="11" name="TextBox 71">
            <a:hlinkClick r:id="rId10" action="ppaction://hlinksldjump"/>
          </p:cNvPr>
          <p:cNvSpPr txBox="1">
            <a:spLocks noChangeArrowheads="1"/>
          </p:cNvSpPr>
          <p:nvPr/>
        </p:nvSpPr>
        <p:spPr bwMode="auto">
          <a:xfrm>
            <a:off x="5488929" y="3233961"/>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can you find the missing letters?</a:t>
            </a:r>
          </a:p>
        </p:txBody>
      </p:sp>
      <p:sp>
        <p:nvSpPr>
          <p:cNvPr id="12" name="TextBox 71">
            <a:hlinkClick r:id="rId11" action="ppaction://hlinksldjump"/>
          </p:cNvPr>
          <p:cNvSpPr txBox="1">
            <a:spLocks noChangeArrowheads="1"/>
          </p:cNvSpPr>
          <p:nvPr/>
        </p:nvSpPr>
        <p:spPr bwMode="auto">
          <a:xfrm>
            <a:off x="7136403" y="3233961"/>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unscramble the letters</a:t>
            </a:r>
          </a:p>
        </p:txBody>
      </p:sp>
      <p:sp>
        <p:nvSpPr>
          <p:cNvPr id="13" name="TextBox 71">
            <a:hlinkClick r:id="rId12" action="ppaction://hlinksldjump"/>
          </p:cNvPr>
          <p:cNvSpPr txBox="1">
            <a:spLocks noChangeArrowheads="1"/>
          </p:cNvSpPr>
          <p:nvPr/>
        </p:nvSpPr>
        <p:spPr bwMode="auto">
          <a:xfrm>
            <a:off x="537641" y="5052805"/>
            <a:ext cx="1472549"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match the picture to the sentence</a:t>
            </a:r>
          </a:p>
        </p:txBody>
      </p:sp>
      <p:sp>
        <p:nvSpPr>
          <p:cNvPr id="14" name="TextBox 71">
            <a:hlinkClick r:id="rId13" action="ppaction://hlinksldjump"/>
          </p:cNvPr>
          <p:cNvSpPr txBox="1">
            <a:spLocks noChangeArrowheads="1"/>
          </p:cNvSpPr>
          <p:nvPr/>
        </p:nvSpPr>
        <p:spPr bwMode="auto">
          <a:xfrm>
            <a:off x="2189548" y="5052805"/>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write a sentence about a picture</a:t>
            </a:r>
          </a:p>
        </p:txBody>
      </p:sp>
      <p:sp>
        <p:nvSpPr>
          <p:cNvPr id="16" name="TextBox 71">
            <a:hlinkClick r:id="rId14" action="ppaction://hlinksldjump"/>
          </p:cNvPr>
          <p:cNvSpPr txBox="1">
            <a:spLocks noChangeArrowheads="1"/>
          </p:cNvSpPr>
          <p:nvPr/>
        </p:nvSpPr>
        <p:spPr bwMode="auto">
          <a:xfrm>
            <a:off x="3841456" y="5052805"/>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buNone/>
            </a:pPr>
            <a:r>
              <a:rPr lang="en-GB" dirty="0">
                <a:solidFill>
                  <a:schemeClr val="bg1"/>
                </a:solidFill>
              </a:rPr>
              <a:t>add the -</a:t>
            </a:r>
            <a:r>
              <a:rPr lang="en-GB" dirty="0" err="1">
                <a:solidFill>
                  <a:schemeClr val="bg1"/>
                </a:solidFill>
              </a:rPr>
              <a:t>est</a:t>
            </a:r>
            <a:r>
              <a:rPr lang="en-GB" dirty="0">
                <a:solidFill>
                  <a:schemeClr val="bg1"/>
                </a:solidFill>
              </a:rPr>
              <a:t> or -y </a:t>
            </a:r>
          </a:p>
        </p:txBody>
      </p:sp>
      <p:sp>
        <p:nvSpPr>
          <p:cNvPr id="24" name="TextBox 71">
            <a:hlinkClick r:id="rId15" action="ppaction://hlinksldjump"/>
          </p:cNvPr>
          <p:cNvSpPr txBox="1">
            <a:spLocks noChangeArrowheads="1"/>
          </p:cNvSpPr>
          <p:nvPr/>
        </p:nvSpPr>
        <p:spPr bwMode="auto">
          <a:xfrm>
            <a:off x="5493364" y="5052805"/>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defRPr/>
            </a:pPr>
            <a:r>
              <a:rPr lang="en-GB" altLang="en-US" dirty="0">
                <a:solidFill>
                  <a:schemeClr val="bg1"/>
                </a:solidFill>
                <a:latin typeface="Twinkl" pitchFamily="2" charset="0"/>
              </a:rPr>
              <a:t>can you read the sentence?</a:t>
            </a:r>
          </a:p>
        </p:txBody>
      </p:sp>
      <p:sp>
        <p:nvSpPr>
          <p:cNvPr id="25" name="TextBox 71">
            <a:hlinkClick r:id="rId16" action="ppaction://hlinksldjump"/>
          </p:cNvPr>
          <p:cNvSpPr txBox="1">
            <a:spLocks noChangeArrowheads="1"/>
          </p:cNvSpPr>
          <p:nvPr/>
        </p:nvSpPr>
        <p:spPr bwMode="auto">
          <a:xfrm>
            <a:off x="7145272" y="5052805"/>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defRPr/>
            </a:pPr>
            <a:r>
              <a:rPr lang="en-GB" altLang="en-US" dirty="0">
                <a:solidFill>
                  <a:schemeClr val="bg1"/>
                </a:solidFill>
                <a:latin typeface="Twinkl" pitchFamily="2" charset="0"/>
              </a:rPr>
              <a:t>can you read the words?</a:t>
            </a:r>
          </a:p>
        </p:txBody>
      </p:sp>
    </p:spTree>
    <p:extLst>
      <p:ext uri="{BB962C8B-B14F-4D97-AF65-F5344CB8AC3E}">
        <p14:creationId xmlns:p14="http://schemas.microsoft.com/office/powerpoint/2010/main" val="861047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0"/>
          <p:cNvSpPr>
            <a:spLocks noGrp="1"/>
          </p:cNvSpPr>
          <p:nvPr>
            <p:ph type="title"/>
          </p:nvPr>
        </p:nvSpPr>
        <p:spPr>
          <a:xfrm>
            <a:off x="457200" y="765175"/>
            <a:ext cx="8220075" cy="708025"/>
          </a:xfrm>
        </p:spPr>
        <p:txBody>
          <a:bodyPr/>
          <a:lstStyle/>
          <a:p>
            <a:pPr algn="ctr"/>
            <a:r>
              <a:rPr lang="en-GB" sz="3200" dirty="0">
                <a:latin typeface="+mn-lt"/>
              </a:rPr>
              <a:t>Can you write a sentence about one of these pictures?</a:t>
            </a:r>
          </a:p>
        </p:txBody>
      </p:sp>
      <p:sp>
        <p:nvSpPr>
          <p:cNvPr id="5" name="Rectangle 2"/>
          <p:cNvSpPr>
            <a:spLocks noChangeArrowheads="1"/>
          </p:cNvSpPr>
          <p:nvPr/>
        </p:nvSpPr>
        <p:spPr bwMode="auto">
          <a:xfrm>
            <a:off x="712787" y="1884661"/>
            <a:ext cx="76327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Can you write a sentence using words that use ‘war’ to say /</a:t>
            </a:r>
            <a:r>
              <a:rPr lang="en-GB" dirty="0" err="1"/>
              <a:t>wor</a:t>
            </a:r>
            <a:r>
              <a:rPr lang="en-GB" dirty="0"/>
              <a:t>/ and ‘</a:t>
            </a:r>
            <a:r>
              <a:rPr lang="en-GB" dirty="0" err="1"/>
              <a:t>wor</a:t>
            </a:r>
            <a:r>
              <a:rPr lang="en-GB" dirty="0"/>
              <a:t>’ to say /</a:t>
            </a:r>
            <a:r>
              <a:rPr lang="en-GB" dirty="0" err="1"/>
              <a:t>wur</a:t>
            </a:r>
            <a:r>
              <a:rPr lang="en-GB" dirty="0"/>
              <a:t>/?</a:t>
            </a:r>
          </a:p>
        </p:txBody>
      </p:sp>
      <p:sp>
        <p:nvSpPr>
          <p:cNvPr id="15" name="Rounded Rectangle 14">
            <a:hlinkClick r:id="rId2" action="ppaction://hlinksldjump"/>
          </p:cNvPr>
          <p:cNvSpPr/>
          <p:nvPr/>
        </p:nvSpPr>
        <p:spPr>
          <a:xfrm>
            <a:off x="2204243" y="4738943"/>
            <a:ext cx="4725988" cy="131895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could use some of these words:</a:t>
            </a:r>
          </a:p>
          <a:p>
            <a:pPr algn="ctr"/>
            <a:r>
              <a:rPr lang="en-GB" dirty="0"/>
              <a:t>war	ward	 world	  work</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707" y="2635380"/>
            <a:ext cx="702299" cy="203950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6144" y="2886401"/>
            <a:ext cx="1462882" cy="14610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4559" y="2907209"/>
            <a:ext cx="2115426" cy="149585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794" y="2907209"/>
            <a:ext cx="2263043" cy="1516658"/>
          </a:xfrm>
          <a:prstGeom prst="rect">
            <a:avLst/>
          </a:prstGeom>
        </p:spPr>
      </p:pic>
      <p:sp>
        <p:nvSpPr>
          <p:cNvPr id="10" name="Rectangle: Diagonal Corners Snipped 9">
            <a:hlinkClick r:id="rId7"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417313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199" y="592500"/>
            <a:ext cx="8220075" cy="993775"/>
          </a:xfrm>
        </p:spPr>
        <p:txBody>
          <a:bodyPr/>
          <a:lstStyle/>
          <a:p>
            <a:pPr algn="ctr" eaLnBrk="1" hangingPunct="1"/>
            <a:r>
              <a:rPr lang="en-GB" altLang="en-US" sz="3200" dirty="0">
                <a:latin typeface="+mn-lt"/>
              </a:rPr>
              <a:t>Can you read the words?</a:t>
            </a:r>
          </a:p>
        </p:txBody>
      </p:sp>
      <p:sp>
        <p:nvSpPr>
          <p:cNvPr id="2" name="Rounded Rectangle 1"/>
          <p:cNvSpPr/>
          <p:nvPr/>
        </p:nvSpPr>
        <p:spPr>
          <a:xfrm>
            <a:off x="1298863" y="1720850"/>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enjoy</a:t>
            </a:r>
          </a:p>
        </p:txBody>
      </p:sp>
      <p:sp>
        <p:nvSpPr>
          <p:cNvPr id="14" name="Rounded Rectangle 13"/>
          <p:cNvSpPr/>
          <p:nvPr/>
        </p:nvSpPr>
        <p:spPr>
          <a:xfrm>
            <a:off x="3560617" y="1720850"/>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excite</a:t>
            </a:r>
          </a:p>
        </p:txBody>
      </p:sp>
      <p:sp>
        <p:nvSpPr>
          <p:cNvPr id="16" name="Rounded Rectangle 15"/>
          <p:cNvSpPr/>
          <p:nvPr/>
        </p:nvSpPr>
        <p:spPr>
          <a:xfrm>
            <a:off x="5822371" y="1731241"/>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kind</a:t>
            </a:r>
          </a:p>
        </p:txBody>
      </p:sp>
      <p:sp>
        <p:nvSpPr>
          <p:cNvPr id="18" name="Rounded Rectangle 17"/>
          <p:cNvSpPr/>
          <p:nvPr/>
        </p:nvSpPr>
        <p:spPr>
          <a:xfrm>
            <a:off x="2479962" y="2886941"/>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tidy</a:t>
            </a:r>
          </a:p>
        </p:txBody>
      </p:sp>
      <p:sp>
        <p:nvSpPr>
          <p:cNvPr id="20" name="Rounded Rectangle 19"/>
          <p:cNvSpPr/>
          <p:nvPr/>
        </p:nvSpPr>
        <p:spPr>
          <a:xfrm>
            <a:off x="4752108" y="2886941"/>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happy</a:t>
            </a:r>
          </a:p>
        </p:txBody>
      </p:sp>
      <p:sp>
        <p:nvSpPr>
          <p:cNvPr id="24" name="Content Placeholder 21"/>
          <p:cNvSpPr>
            <a:spLocks noGrp="1"/>
          </p:cNvSpPr>
          <p:nvPr>
            <p:ph idx="4294967295"/>
          </p:nvPr>
        </p:nvSpPr>
        <p:spPr>
          <a:xfrm>
            <a:off x="750887" y="4080883"/>
            <a:ext cx="7632700" cy="782638"/>
          </a:xfrm>
        </p:spPr>
        <p:txBody>
          <a:bodyPr lIns="108000" tIns="108000" rIns="108000" bIns="108000">
            <a:normAutofit/>
          </a:bodyPr>
          <a:lstStyle/>
          <a:p>
            <a:pPr marL="0" indent="0" algn="ctr">
              <a:buNone/>
            </a:pPr>
            <a:r>
              <a:rPr lang="en-GB" dirty="0"/>
              <a:t>Now change the words to use -</a:t>
            </a:r>
            <a:r>
              <a:rPr lang="en-GB" dirty="0" err="1"/>
              <a:t>ment</a:t>
            </a:r>
            <a:r>
              <a:rPr lang="en-GB" dirty="0"/>
              <a:t> and -ness.</a:t>
            </a:r>
          </a:p>
        </p:txBody>
      </p:sp>
      <p:sp>
        <p:nvSpPr>
          <p:cNvPr id="31" name="Rounded Rectangle 30"/>
          <p:cNvSpPr/>
          <p:nvPr/>
        </p:nvSpPr>
        <p:spPr>
          <a:xfrm>
            <a:off x="1298863" y="1726046"/>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enjoyment</a:t>
            </a:r>
          </a:p>
        </p:txBody>
      </p:sp>
      <p:sp>
        <p:nvSpPr>
          <p:cNvPr id="36" name="Rounded Rectangle 35"/>
          <p:cNvSpPr/>
          <p:nvPr/>
        </p:nvSpPr>
        <p:spPr>
          <a:xfrm>
            <a:off x="3560617" y="1726046"/>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excitement</a:t>
            </a:r>
          </a:p>
        </p:txBody>
      </p:sp>
      <p:sp>
        <p:nvSpPr>
          <p:cNvPr id="37" name="Rounded Rectangle 36"/>
          <p:cNvSpPr/>
          <p:nvPr/>
        </p:nvSpPr>
        <p:spPr>
          <a:xfrm>
            <a:off x="5822371" y="1736437"/>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kindness</a:t>
            </a:r>
          </a:p>
        </p:txBody>
      </p:sp>
      <p:sp>
        <p:nvSpPr>
          <p:cNvPr id="38" name="Rounded Rectangle 37"/>
          <p:cNvSpPr/>
          <p:nvPr/>
        </p:nvSpPr>
        <p:spPr>
          <a:xfrm>
            <a:off x="2479962" y="2892137"/>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tidiness</a:t>
            </a:r>
          </a:p>
        </p:txBody>
      </p:sp>
      <p:sp>
        <p:nvSpPr>
          <p:cNvPr id="39" name="Rounded Rectangle 38"/>
          <p:cNvSpPr/>
          <p:nvPr/>
        </p:nvSpPr>
        <p:spPr>
          <a:xfrm>
            <a:off x="4752108" y="2892137"/>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happiness</a:t>
            </a:r>
          </a:p>
        </p:txBody>
      </p:sp>
      <p:sp>
        <p:nvSpPr>
          <p:cNvPr id="15"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367416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31" grpId="0" animBg="1"/>
      <p:bldP spid="36" grpId="0" animBg="1"/>
      <p:bldP spid="37" grpId="0" animBg="1"/>
      <p:bldP spid="38" grpId="0" animBg="1"/>
      <p:bldP spid="3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765175"/>
            <a:ext cx="8220075" cy="708025"/>
          </a:xfrm>
        </p:spPr>
        <p:txBody>
          <a:bodyPr/>
          <a:lstStyle/>
          <a:p>
            <a:pPr algn="ctr"/>
            <a:r>
              <a:rPr lang="en-GB" sz="3200" dirty="0">
                <a:latin typeface="+mn-lt"/>
              </a:rPr>
              <a:t>Can you add ‘</a:t>
            </a:r>
            <a:r>
              <a:rPr lang="en-GB" sz="3200" dirty="0" err="1">
                <a:latin typeface="+mn-lt"/>
              </a:rPr>
              <a:t>wa</a:t>
            </a:r>
            <a:r>
              <a:rPr lang="en-GB" sz="3200" dirty="0">
                <a:latin typeface="+mn-lt"/>
              </a:rPr>
              <a:t>’ to say /wo/ or ‘qua’ to say /quo/ for these words with missing letters?</a:t>
            </a:r>
          </a:p>
        </p:txBody>
      </p:sp>
      <p:sp>
        <p:nvSpPr>
          <p:cNvPr id="11" name="Content Placeholder 21"/>
          <p:cNvSpPr>
            <a:spLocks noGrp="1"/>
          </p:cNvSpPr>
          <p:nvPr>
            <p:ph idx="4294967295"/>
          </p:nvPr>
        </p:nvSpPr>
        <p:spPr>
          <a:xfrm>
            <a:off x="750887" y="2124115"/>
            <a:ext cx="7632700" cy="486733"/>
          </a:xfrm>
        </p:spPr>
        <p:txBody>
          <a:bodyPr lIns="108000" tIns="108000" rIns="108000" bIns="108000">
            <a:noAutofit/>
          </a:bodyPr>
          <a:lstStyle/>
          <a:p>
            <a:pPr marL="0" indent="0">
              <a:buNone/>
            </a:pPr>
            <a:r>
              <a:rPr lang="en-GB" dirty="0"/>
              <a:t>These words are missing ‘</a:t>
            </a:r>
            <a:r>
              <a:rPr lang="en-GB" dirty="0" err="1"/>
              <a:t>wa</a:t>
            </a:r>
            <a:r>
              <a:rPr lang="en-GB" dirty="0"/>
              <a:t>’ to say /wo/ or ‘qua’ to say /quo/. See if you can work out the missing letters and write the word.</a:t>
            </a:r>
          </a:p>
        </p:txBody>
      </p:sp>
      <p:sp>
        <p:nvSpPr>
          <p:cNvPr id="13" name="Rounded Rectangle 12">
            <a:hlinkClick r:id="rId2" action="ppaction://hlinksldjump"/>
          </p:cNvPr>
          <p:cNvSpPr/>
          <p:nvPr/>
        </p:nvSpPr>
        <p:spPr>
          <a:xfrm>
            <a:off x="7033455" y="5176016"/>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hlinkClick r:id="rId2"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21" name="Rectangle 20"/>
          <p:cNvSpPr/>
          <p:nvPr/>
        </p:nvSpPr>
        <p:spPr>
          <a:xfrm>
            <a:off x="4962525" y="4794633"/>
            <a:ext cx="2228849" cy="369332"/>
          </a:xfrm>
          <a:prstGeom prst="rect">
            <a:avLst/>
          </a:prstGeom>
        </p:spPr>
        <p:txBody>
          <a:bodyPr wrap="square">
            <a:spAutoFit/>
          </a:bodyPr>
          <a:lstStyle/>
          <a:p>
            <a:r>
              <a:rPr lang="en-GB" b="1" dirty="0"/>
              <a:t>_</a:t>
            </a:r>
            <a:r>
              <a:rPr lang="en-GB" dirty="0" err="1"/>
              <a:t>ntity</a:t>
            </a:r>
            <a:endParaRPr lang="en-GB" dirty="0"/>
          </a:p>
        </p:txBody>
      </p:sp>
      <p:sp>
        <p:nvSpPr>
          <p:cNvPr id="20" name="Rectangle 19"/>
          <p:cNvSpPr/>
          <p:nvPr/>
        </p:nvSpPr>
        <p:spPr>
          <a:xfrm>
            <a:off x="4962525" y="4407017"/>
            <a:ext cx="2228849" cy="369332"/>
          </a:xfrm>
          <a:prstGeom prst="rect">
            <a:avLst/>
          </a:prstGeom>
        </p:spPr>
        <p:txBody>
          <a:bodyPr wrap="square">
            <a:spAutoFit/>
          </a:bodyPr>
          <a:lstStyle/>
          <a:p>
            <a:r>
              <a:rPr lang="en-GB" dirty="0" err="1"/>
              <a:t>s</a:t>
            </a:r>
            <a:r>
              <a:rPr lang="en-GB" b="1" dirty="0" err="1"/>
              <a:t>_</a:t>
            </a:r>
            <a:r>
              <a:rPr lang="en-GB" dirty="0" err="1"/>
              <a:t>bble</a:t>
            </a:r>
            <a:endParaRPr lang="en-GB" dirty="0"/>
          </a:p>
        </p:txBody>
      </p:sp>
      <p:sp>
        <p:nvSpPr>
          <p:cNvPr id="19" name="Rectangle 18"/>
          <p:cNvSpPr/>
          <p:nvPr/>
        </p:nvSpPr>
        <p:spPr>
          <a:xfrm>
            <a:off x="4962525" y="4037685"/>
            <a:ext cx="2228849" cy="369332"/>
          </a:xfrm>
          <a:prstGeom prst="rect">
            <a:avLst/>
          </a:prstGeom>
        </p:spPr>
        <p:txBody>
          <a:bodyPr wrap="square">
            <a:spAutoFit/>
          </a:bodyPr>
          <a:lstStyle/>
          <a:p>
            <a:r>
              <a:rPr lang="en-GB" dirty="0" err="1"/>
              <a:t>s</a:t>
            </a:r>
            <a:r>
              <a:rPr lang="en-GB" b="1" dirty="0" err="1"/>
              <a:t>_</a:t>
            </a:r>
            <a:r>
              <a:rPr lang="en-GB" dirty="0" err="1"/>
              <a:t>sh</a:t>
            </a:r>
            <a:endParaRPr lang="en-GB" dirty="0"/>
          </a:p>
        </p:txBody>
      </p:sp>
      <p:sp>
        <p:nvSpPr>
          <p:cNvPr id="18" name="Rectangle 17"/>
          <p:cNvSpPr/>
          <p:nvPr/>
        </p:nvSpPr>
        <p:spPr>
          <a:xfrm>
            <a:off x="4962525" y="3668353"/>
            <a:ext cx="2228849" cy="369332"/>
          </a:xfrm>
          <a:prstGeom prst="rect">
            <a:avLst/>
          </a:prstGeom>
        </p:spPr>
        <p:txBody>
          <a:bodyPr wrap="square">
            <a:spAutoFit/>
          </a:bodyPr>
          <a:lstStyle/>
          <a:p>
            <a:r>
              <a:rPr lang="en-GB" b="1" dirty="0"/>
              <a:t>_</a:t>
            </a:r>
            <a:r>
              <a:rPr lang="en-GB" dirty="0" err="1"/>
              <a:t>lity</a:t>
            </a:r>
            <a:endParaRPr lang="en-GB" dirty="0"/>
          </a:p>
        </p:txBody>
      </p:sp>
      <p:sp>
        <p:nvSpPr>
          <p:cNvPr id="17" name="Rectangle 16"/>
          <p:cNvSpPr/>
          <p:nvPr/>
        </p:nvSpPr>
        <p:spPr>
          <a:xfrm>
            <a:off x="2647950" y="4798319"/>
            <a:ext cx="2228849" cy="369332"/>
          </a:xfrm>
          <a:prstGeom prst="rect">
            <a:avLst/>
          </a:prstGeom>
        </p:spPr>
        <p:txBody>
          <a:bodyPr wrap="square">
            <a:spAutoFit/>
          </a:bodyPr>
          <a:lstStyle/>
          <a:p>
            <a:r>
              <a:rPr lang="en-GB" dirty="0" err="1"/>
              <a:t>s</a:t>
            </a:r>
            <a:r>
              <a:rPr lang="en-GB" b="1" dirty="0" err="1"/>
              <a:t>_</a:t>
            </a:r>
            <a:r>
              <a:rPr lang="en-GB" dirty="0" err="1"/>
              <a:t>p</a:t>
            </a:r>
            <a:endParaRPr lang="en-GB" dirty="0"/>
          </a:p>
        </p:txBody>
      </p:sp>
      <p:sp>
        <p:nvSpPr>
          <p:cNvPr id="16" name="Rectangle 15"/>
          <p:cNvSpPr/>
          <p:nvPr/>
        </p:nvSpPr>
        <p:spPr>
          <a:xfrm>
            <a:off x="2647950" y="4428987"/>
            <a:ext cx="2228849" cy="369332"/>
          </a:xfrm>
          <a:prstGeom prst="rect">
            <a:avLst/>
          </a:prstGeom>
        </p:spPr>
        <p:txBody>
          <a:bodyPr wrap="square">
            <a:spAutoFit/>
          </a:bodyPr>
          <a:lstStyle/>
          <a:p>
            <a:r>
              <a:rPr lang="en-GB" b="1" dirty="0"/>
              <a:t>_</a:t>
            </a:r>
            <a:r>
              <a:rPr lang="en-GB" dirty="0" err="1"/>
              <a:t>sh</a:t>
            </a:r>
            <a:endParaRPr lang="en-GB" dirty="0"/>
          </a:p>
        </p:txBody>
      </p:sp>
      <p:sp>
        <p:nvSpPr>
          <p:cNvPr id="15" name="Rectangle 14"/>
          <p:cNvSpPr/>
          <p:nvPr/>
        </p:nvSpPr>
        <p:spPr>
          <a:xfrm>
            <a:off x="2647951" y="4059655"/>
            <a:ext cx="2228849" cy="369332"/>
          </a:xfrm>
          <a:prstGeom prst="rect">
            <a:avLst/>
          </a:prstGeom>
        </p:spPr>
        <p:txBody>
          <a:bodyPr wrap="square">
            <a:spAutoFit/>
          </a:bodyPr>
          <a:lstStyle/>
          <a:p>
            <a:r>
              <a:rPr lang="en-GB" b="1" dirty="0"/>
              <a:t>_</a:t>
            </a:r>
            <a:r>
              <a:rPr lang="en-GB" dirty="0" err="1"/>
              <a:t>tch</a:t>
            </a:r>
            <a:endParaRPr lang="en-GB" dirty="0"/>
          </a:p>
        </p:txBody>
      </p:sp>
      <p:sp>
        <p:nvSpPr>
          <p:cNvPr id="4" name="Rectangle 3"/>
          <p:cNvSpPr/>
          <p:nvPr/>
        </p:nvSpPr>
        <p:spPr>
          <a:xfrm>
            <a:off x="2647951" y="3668353"/>
            <a:ext cx="1790699" cy="372346"/>
          </a:xfrm>
          <a:prstGeom prst="rect">
            <a:avLst/>
          </a:prstGeom>
        </p:spPr>
        <p:txBody>
          <a:bodyPr wrap="square">
            <a:spAutoFit/>
          </a:bodyPr>
          <a:lstStyle/>
          <a:p>
            <a:pPr>
              <a:lnSpc>
                <a:spcPct val="107000"/>
              </a:lnSpc>
              <a:spcAft>
                <a:spcPts val="800"/>
              </a:spcAft>
            </a:pPr>
            <a:r>
              <a:rPr lang="en-GB" b="1" dirty="0"/>
              <a:t>_</a:t>
            </a:r>
            <a:r>
              <a:rPr lang="en-GB" dirty="0" err="1"/>
              <a:t>nt</a:t>
            </a:r>
            <a:endParaRPr lang="en-GB" dirty="0"/>
          </a:p>
        </p:txBody>
      </p:sp>
      <p:sp>
        <p:nvSpPr>
          <p:cNvPr id="23"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203272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p:bldP spid="20" grpId="0"/>
      <p:bldP spid="19" grpId="0"/>
      <p:bldP spid="18" grpId="0"/>
      <p:bldP spid="17" grpId="0"/>
      <p:bldP spid="16" grpId="0"/>
      <p:bldP spid="15"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765175"/>
            <a:ext cx="8220075" cy="708025"/>
          </a:xfrm>
        </p:spPr>
        <p:txBody>
          <a:bodyPr/>
          <a:lstStyle/>
          <a:p>
            <a:pPr algn="ctr"/>
            <a:r>
              <a:rPr lang="en-GB" sz="3200" dirty="0">
                <a:latin typeface="+mn-lt"/>
              </a:rPr>
              <a:t>Can you add ‘</a:t>
            </a:r>
            <a:r>
              <a:rPr lang="en-GB" sz="3200" dirty="0" err="1">
                <a:latin typeface="+mn-lt"/>
              </a:rPr>
              <a:t>wa</a:t>
            </a:r>
            <a:r>
              <a:rPr lang="en-GB" sz="3200" dirty="0">
                <a:latin typeface="+mn-lt"/>
              </a:rPr>
              <a:t>’ to say /wo/ or ‘qua’ to say /quo/ for these words with missing letters?</a:t>
            </a:r>
          </a:p>
        </p:txBody>
      </p:sp>
      <p:sp>
        <p:nvSpPr>
          <p:cNvPr id="10"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11" name="Content Placeholder 21"/>
          <p:cNvSpPr>
            <a:spLocks noGrp="1"/>
          </p:cNvSpPr>
          <p:nvPr>
            <p:ph idx="4294967295"/>
          </p:nvPr>
        </p:nvSpPr>
        <p:spPr>
          <a:xfrm>
            <a:off x="750887" y="2124115"/>
            <a:ext cx="7632700" cy="486733"/>
          </a:xfrm>
        </p:spPr>
        <p:txBody>
          <a:bodyPr lIns="108000" tIns="108000" rIns="108000" bIns="108000">
            <a:noAutofit/>
          </a:bodyPr>
          <a:lstStyle/>
          <a:p>
            <a:pPr marL="0" indent="0">
              <a:buNone/>
            </a:pPr>
            <a:r>
              <a:rPr lang="en-GB" dirty="0"/>
              <a:t>These words are missing ‘</a:t>
            </a:r>
            <a:r>
              <a:rPr lang="en-GB" dirty="0" err="1"/>
              <a:t>wa</a:t>
            </a:r>
            <a:r>
              <a:rPr lang="en-GB" dirty="0"/>
              <a:t>’ to say /wo/ or ‘qua’ to say /quo/. See if you can work out the missing letters and write the word.</a:t>
            </a:r>
          </a:p>
        </p:txBody>
      </p:sp>
      <p:sp>
        <p:nvSpPr>
          <p:cNvPr id="4" name="Rectangle 3"/>
          <p:cNvSpPr/>
          <p:nvPr/>
        </p:nvSpPr>
        <p:spPr>
          <a:xfrm>
            <a:off x="2647951" y="3668353"/>
            <a:ext cx="1790699" cy="372346"/>
          </a:xfrm>
          <a:prstGeom prst="rect">
            <a:avLst/>
          </a:prstGeom>
        </p:spPr>
        <p:txBody>
          <a:bodyPr wrap="square">
            <a:spAutoFit/>
          </a:bodyPr>
          <a:lstStyle/>
          <a:p>
            <a:pPr>
              <a:lnSpc>
                <a:spcPct val="107000"/>
              </a:lnSpc>
              <a:spcAft>
                <a:spcPts val="800"/>
              </a:spcAft>
            </a:pPr>
            <a:r>
              <a:rPr lang="en-GB" b="1" dirty="0"/>
              <a:t>wa</a:t>
            </a:r>
            <a:r>
              <a:rPr lang="en-GB" dirty="0"/>
              <a:t>nt</a:t>
            </a:r>
          </a:p>
        </p:txBody>
      </p:sp>
      <p:sp>
        <p:nvSpPr>
          <p:cNvPr id="14" name="TextBox 13">
            <a:hlinkClick r:id="rId3" action="ppaction://hlinksldjump"/>
          </p:cNvPr>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sp>
        <p:nvSpPr>
          <p:cNvPr id="15" name="Rectangle 14"/>
          <p:cNvSpPr/>
          <p:nvPr/>
        </p:nvSpPr>
        <p:spPr>
          <a:xfrm>
            <a:off x="2647951" y="4059655"/>
            <a:ext cx="2228849" cy="369332"/>
          </a:xfrm>
          <a:prstGeom prst="rect">
            <a:avLst/>
          </a:prstGeom>
        </p:spPr>
        <p:txBody>
          <a:bodyPr wrap="square">
            <a:spAutoFit/>
          </a:bodyPr>
          <a:lstStyle/>
          <a:p>
            <a:r>
              <a:rPr lang="en-GB" b="1" dirty="0"/>
              <a:t>wa</a:t>
            </a:r>
            <a:r>
              <a:rPr lang="en-GB" dirty="0"/>
              <a:t>tch</a:t>
            </a:r>
          </a:p>
        </p:txBody>
      </p:sp>
      <p:sp>
        <p:nvSpPr>
          <p:cNvPr id="16" name="Rectangle 15"/>
          <p:cNvSpPr/>
          <p:nvPr/>
        </p:nvSpPr>
        <p:spPr>
          <a:xfrm>
            <a:off x="2647950" y="4428987"/>
            <a:ext cx="2228849" cy="369332"/>
          </a:xfrm>
          <a:prstGeom prst="rect">
            <a:avLst/>
          </a:prstGeom>
        </p:spPr>
        <p:txBody>
          <a:bodyPr wrap="square">
            <a:spAutoFit/>
          </a:bodyPr>
          <a:lstStyle/>
          <a:p>
            <a:r>
              <a:rPr lang="en-GB" b="1" dirty="0"/>
              <a:t>wa</a:t>
            </a:r>
            <a:r>
              <a:rPr lang="en-GB" dirty="0"/>
              <a:t>sh</a:t>
            </a:r>
          </a:p>
        </p:txBody>
      </p:sp>
      <p:sp>
        <p:nvSpPr>
          <p:cNvPr id="17" name="Rectangle 16"/>
          <p:cNvSpPr/>
          <p:nvPr/>
        </p:nvSpPr>
        <p:spPr>
          <a:xfrm>
            <a:off x="2647950" y="4798319"/>
            <a:ext cx="2228849" cy="369332"/>
          </a:xfrm>
          <a:prstGeom prst="rect">
            <a:avLst/>
          </a:prstGeom>
        </p:spPr>
        <p:txBody>
          <a:bodyPr wrap="square">
            <a:spAutoFit/>
          </a:bodyPr>
          <a:lstStyle/>
          <a:p>
            <a:r>
              <a:rPr lang="en-GB" dirty="0"/>
              <a:t>s</a:t>
            </a:r>
            <a:r>
              <a:rPr lang="en-GB" b="1" dirty="0"/>
              <a:t>wa</a:t>
            </a:r>
            <a:r>
              <a:rPr lang="en-GB" dirty="0"/>
              <a:t>p</a:t>
            </a:r>
          </a:p>
        </p:txBody>
      </p:sp>
      <p:sp>
        <p:nvSpPr>
          <p:cNvPr id="18" name="Rectangle 17"/>
          <p:cNvSpPr/>
          <p:nvPr/>
        </p:nvSpPr>
        <p:spPr>
          <a:xfrm>
            <a:off x="4962525" y="3668353"/>
            <a:ext cx="2228849" cy="369332"/>
          </a:xfrm>
          <a:prstGeom prst="rect">
            <a:avLst/>
          </a:prstGeom>
        </p:spPr>
        <p:txBody>
          <a:bodyPr wrap="square">
            <a:spAutoFit/>
          </a:bodyPr>
          <a:lstStyle/>
          <a:p>
            <a:r>
              <a:rPr lang="en-GB" b="1" dirty="0"/>
              <a:t>qua</a:t>
            </a:r>
            <a:r>
              <a:rPr lang="en-GB" dirty="0"/>
              <a:t>lity</a:t>
            </a:r>
          </a:p>
        </p:txBody>
      </p:sp>
      <p:sp>
        <p:nvSpPr>
          <p:cNvPr id="19" name="Rectangle 18"/>
          <p:cNvSpPr/>
          <p:nvPr/>
        </p:nvSpPr>
        <p:spPr>
          <a:xfrm>
            <a:off x="4962525" y="4037685"/>
            <a:ext cx="2228849" cy="369332"/>
          </a:xfrm>
          <a:prstGeom prst="rect">
            <a:avLst/>
          </a:prstGeom>
        </p:spPr>
        <p:txBody>
          <a:bodyPr wrap="square">
            <a:spAutoFit/>
          </a:bodyPr>
          <a:lstStyle/>
          <a:p>
            <a:r>
              <a:rPr lang="en-GB" dirty="0"/>
              <a:t>s</a:t>
            </a:r>
            <a:r>
              <a:rPr lang="en-GB" b="1" dirty="0"/>
              <a:t>qua</a:t>
            </a:r>
            <a:r>
              <a:rPr lang="en-GB" dirty="0"/>
              <a:t>sh</a:t>
            </a:r>
          </a:p>
        </p:txBody>
      </p:sp>
      <p:sp>
        <p:nvSpPr>
          <p:cNvPr id="20" name="Rectangle 19"/>
          <p:cNvSpPr/>
          <p:nvPr/>
        </p:nvSpPr>
        <p:spPr>
          <a:xfrm>
            <a:off x="4962525" y="4407017"/>
            <a:ext cx="2228849" cy="369332"/>
          </a:xfrm>
          <a:prstGeom prst="rect">
            <a:avLst/>
          </a:prstGeom>
        </p:spPr>
        <p:txBody>
          <a:bodyPr wrap="square">
            <a:spAutoFit/>
          </a:bodyPr>
          <a:lstStyle/>
          <a:p>
            <a:r>
              <a:rPr lang="en-GB" dirty="0"/>
              <a:t>s</a:t>
            </a:r>
            <a:r>
              <a:rPr lang="en-GB" b="1" dirty="0"/>
              <a:t>qua</a:t>
            </a:r>
            <a:r>
              <a:rPr lang="en-GB" dirty="0"/>
              <a:t>bble</a:t>
            </a:r>
          </a:p>
        </p:txBody>
      </p:sp>
      <p:sp>
        <p:nvSpPr>
          <p:cNvPr id="21" name="Rectangle 20"/>
          <p:cNvSpPr/>
          <p:nvPr/>
        </p:nvSpPr>
        <p:spPr>
          <a:xfrm>
            <a:off x="4962525" y="4794633"/>
            <a:ext cx="2228849" cy="369332"/>
          </a:xfrm>
          <a:prstGeom prst="rect">
            <a:avLst/>
          </a:prstGeom>
        </p:spPr>
        <p:txBody>
          <a:bodyPr wrap="square">
            <a:spAutoFit/>
          </a:bodyPr>
          <a:lstStyle/>
          <a:p>
            <a:r>
              <a:rPr lang="en-GB" b="1" dirty="0"/>
              <a:t>qua</a:t>
            </a:r>
            <a:r>
              <a:rPr lang="en-GB" dirty="0"/>
              <a:t>ntity</a:t>
            </a:r>
          </a:p>
        </p:txBody>
      </p:sp>
    </p:spTree>
    <p:extLst>
      <p:ext uri="{BB962C8B-B14F-4D97-AF65-F5344CB8AC3E}">
        <p14:creationId xmlns:p14="http://schemas.microsoft.com/office/powerpoint/2010/main" val="3442770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 name="Oval 39"/>
          <p:cNvSpPr/>
          <p:nvPr/>
        </p:nvSpPr>
        <p:spPr>
          <a:xfrm>
            <a:off x="2289893" y="1961439"/>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700" dirty="0">
                <a:solidFill>
                  <a:schemeClr val="tx1"/>
                </a:solidFill>
              </a:rPr>
              <a:t>treasure</a:t>
            </a:r>
          </a:p>
        </p:txBody>
      </p:sp>
      <p:sp>
        <p:nvSpPr>
          <p:cNvPr id="41" name="Oval 40"/>
          <p:cNvSpPr/>
          <p:nvPr/>
        </p:nvSpPr>
        <p:spPr>
          <a:xfrm>
            <a:off x="7036233" y="1956043"/>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Asia</a:t>
            </a:r>
          </a:p>
        </p:txBody>
      </p:sp>
      <p:sp>
        <p:nvSpPr>
          <p:cNvPr id="42" name="Oval 41"/>
          <p:cNvSpPr/>
          <p:nvPr/>
        </p:nvSpPr>
        <p:spPr>
          <a:xfrm>
            <a:off x="5459749" y="1956043"/>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visual</a:t>
            </a:r>
          </a:p>
        </p:txBody>
      </p:sp>
      <p:sp>
        <p:nvSpPr>
          <p:cNvPr id="39" name="Oval 38"/>
          <p:cNvSpPr/>
          <p:nvPr/>
        </p:nvSpPr>
        <p:spPr>
          <a:xfrm>
            <a:off x="713409" y="1961439"/>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usual</a:t>
            </a:r>
          </a:p>
        </p:txBody>
      </p:sp>
      <p:sp>
        <p:nvSpPr>
          <p:cNvPr id="16386" name="Title 20"/>
          <p:cNvSpPr>
            <a:spLocks noGrp="1"/>
          </p:cNvSpPr>
          <p:nvPr>
            <p:ph type="title"/>
          </p:nvPr>
        </p:nvSpPr>
        <p:spPr>
          <a:xfrm>
            <a:off x="457199" y="661843"/>
            <a:ext cx="8220075" cy="993775"/>
          </a:xfrm>
        </p:spPr>
        <p:txBody>
          <a:bodyPr/>
          <a:lstStyle/>
          <a:p>
            <a:pPr algn="ctr"/>
            <a:r>
              <a:rPr lang="en-GB" sz="3200" dirty="0">
                <a:latin typeface="+mn-lt"/>
              </a:rPr>
              <a:t>Can you read the words that have ‘s’ to say /</a:t>
            </a:r>
            <a:r>
              <a:rPr lang="en-GB" sz="3200" dirty="0" err="1">
                <a:latin typeface="+mn-lt"/>
              </a:rPr>
              <a:t>zh</a:t>
            </a:r>
            <a:r>
              <a:rPr lang="en-GB" sz="3200" dirty="0">
                <a:latin typeface="+mn-lt"/>
              </a:rPr>
              <a:t>/?</a:t>
            </a:r>
          </a:p>
        </p:txBody>
      </p:sp>
      <p:sp>
        <p:nvSpPr>
          <p:cNvPr id="27" name="Rectangle: Diagonal Corners Snipped 26">
            <a:hlinkClick r:id="rId2" action="ppaction://hlinksldjump"/>
          </p:cNvPr>
          <p:cNvSpPr/>
          <p:nvPr/>
        </p:nvSpPr>
        <p:spPr>
          <a:xfrm>
            <a:off x="5954713" y="231775"/>
            <a:ext cx="3205162" cy="317500"/>
          </a:xfrm>
          <a:prstGeom prst="snip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30" name="Content Placeholder 21"/>
          <p:cNvSpPr>
            <a:spLocks noGrp="1"/>
          </p:cNvSpPr>
          <p:nvPr>
            <p:ph idx="4294967295"/>
          </p:nvPr>
        </p:nvSpPr>
        <p:spPr>
          <a:xfrm>
            <a:off x="750887" y="4080883"/>
            <a:ext cx="7632700" cy="782638"/>
          </a:xfrm>
        </p:spPr>
        <p:txBody>
          <a:bodyPr lIns="108000" tIns="108000" rIns="108000" bIns="108000">
            <a:normAutofit/>
          </a:bodyPr>
          <a:lstStyle/>
          <a:p>
            <a:pPr marL="0" indent="0" algn="ctr">
              <a:buNone/>
            </a:pPr>
            <a:r>
              <a:rPr lang="en-GB" dirty="0"/>
              <a:t>Now write some sentences using the words.</a:t>
            </a:r>
          </a:p>
        </p:txBody>
      </p:sp>
      <p:sp>
        <p:nvSpPr>
          <p:cNvPr id="31" name="Rounded Rectangle 30"/>
          <p:cNvSpPr/>
          <p:nvPr/>
        </p:nvSpPr>
        <p:spPr>
          <a:xfrm>
            <a:off x="771669" y="4683267"/>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 is quite </a:t>
            </a:r>
            <a:r>
              <a:rPr lang="en-GB" b="1" dirty="0"/>
              <a:t>usual</a:t>
            </a:r>
            <a:r>
              <a:rPr lang="en-GB" dirty="0"/>
              <a:t> for people to wear fancy hats at wedding.</a:t>
            </a:r>
          </a:p>
        </p:txBody>
      </p:sp>
      <p:sp>
        <p:nvSpPr>
          <p:cNvPr id="33" name="Rounded Rectangle 32"/>
          <p:cNvSpPr/>
          <p:nvPr/>
        </p:nvSpPr>
        <p:spPr>
          <a:xfrm>
            <a:off x="792451" y="4683267"/>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Pirate Joe loved to find lots of </a:t>
            </a:r>
            <a:r>
              <a:rPr lang="en-GB" b="1" dirty="0"/>
              <a:t>treasure</a:t>
            </a:r>
            <a:r>
              <a:rPr lang="en-GB" dirty="0"/>
              <a:t> on undiscovered islands.</a:t>
            </a:r>
            <a:endParaRPr lang="en-GB" b="1" dirty="0"/>
          </a:p>
        </p:txBody>
      </p:sp>
      <p:sp>
        <p:nvSpPr>
          <p:cNvPr id="35" name="Rounded Rectangle 34"/>
          <p:cNvSpPr/>
          <p:nvPr/>
        </p:nvSpPr>
        <p:spPr>
          <a:xfrm>
            <a:off x="792451" y="4683267"/>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can I use to </a:t>
            </a:r>
            <a:r>
              <a:rPr lang="en-GB" b="1" dirty="0"/>
              <a:t>measure</a:t>
            </a:r>
            <a:r>
              <a:rPr lang="en-GB" dirty="0"/>
              <a:t> how long it is?</a:t>
            </a:r>
            <a:endParaRPr lang="en-GB" b="1" dirty="0"/>
          </a:p>
        </p:txBody>
      </p:sp>
      <p:sp>
        <p:nvSpPr>
          <p:cNvPr id="16" name="Oval 15"/>
          <p:cNvSpPr/>
          <p:nvPr/>
        </p:nvSpPr>
        <p:spPr>
          <a:xfrm>
            <a:off x="3883265" y="2007026"/>
            <a:ext cx="1409700" cy="1409700"/>
          </a:xfrm>
          <a:prstGeom prst="ellipse">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700" dirty="0">
                <a:solidFill>
                  <a:schemeClr val="tx1"/>
                </a:solidFill>
              </a:rPr>
              <a:t>measure</a:t>
            </a:r>
          </a:p>
        </p:txBody>
      </p:sp>
      <p:sp>
        <p:nvSpPr>
          <p:cNvPr id="17" name="Rounded Rectangle 16"/>
          <p:cNvSpPr/>
          <p:nvPr/>
        </p:nvSpPr>
        <p:spPr>
          <a:xfrm>
            <a:off x="792451" y="4683266"/>
            <a:ext cx="7632700"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have a fantastic </a:t>
            </a:r>
            <a:r>
              <a:rPr lang="en-GB" b="1" dirty="0"/>
              <a:t>visual</a:t>
            </a:r>
            <a:r>
              <a:rPr lang="en-GB" dirty="0"/>
              <a:t> memory.</a:t>
            </a:r>
            <a:endParaRPr lang="en-GB" b="1" dirty="0"/>
          </a:p>
        </p:txBody>
      </p:sp>
    </p:spTree>
    <p:extLst>
      <p:ext uri="{BB962C8B-B14F-4D97-AF65-F5344CB8AC3E}">
        <p14:creationId xmlns:p14="http://schemas.microsoft.com/office/powerpoint/2010/main" val="237216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1" grpId="0" animBg="1"/>
      <p:bldP spid="33" grpId="0" animBg="1"/>
      <p:bldP spid="35"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199" y="592500"/>
            <a:ext cx="8220075" cy="993775"/>
          </a:xfrm>
        </p:spPr>
        <p:txBody>
          <a:bodyPr/>
          <a:lstStyle/>
          <a:p>
            <a:pPr algn="ctr" eaLnBrk="1" hangingPunct="1"/>
            <a:r>
              <a:rPr lang="en-GB" altLang="en-US" sz="3200" dirty="0">
                <a:latin typeface="+mn-lt"/>
              </a:rPr>
              <a:t>Can you read the words?</a:t>
            </a:r>
          </a:p>
        </p:txBody>
      </p:sp>
      <p:sp>
        <p:nvSpPr>
          <p:cNvPr id="11" name="Rectangle: Diagonal Corners Snipped 10">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2" name="Rounded Rectangle 1"/>
          <p:cNvSpPr/>
          <p:nvPr/>
        </p:nvSpPr>
        <p:spPr>
          <a:xfrm>
            <a:off x="1298863" y="1720850"/>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grace</a:t>
            </a:r>
          </a:p>
        </p:txBody>
      </p:sp>
      <p:sp>
        <p:nvSpPr>
          <p:cNvPr id="14" name="Rounded Rectangle 13"/>
          <p:cNvSpPr/>
          <p:nvPr/>
        </p:nvSpPr>
        <p:spPr>
          <a:xfrm>
            <a:off x="3560617" y="1720850"/>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wonder</a:t>
            </a:r>
          </a:p>
        </p:txBody>
      </p:sp>
      <p:sp>
        <p:nvSpPr>
          <p:cNvPr id="16" name="Rounded Rectangle 15"/>
          <p:cNvSpPr/>
          <p:nvPr/>
        </p:nvSpPr>
        <p:spPr>
          <a:xfrm>
            <a:off x="5822371" y="1731241"/>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breath</a:t>
            </a:r>
          </a:p>
        </p:txBody>
      </p:sp>
      <p:sp>
        <p:nvSpPr>
          <p:cNvPr id="18" name="Rounded Rectangle 17"/>
          <p:cNvSpPr/>
          <p:nvPr/>
        </p:nvSpPr>
        <p:spPr>
          <a:xfrm>
            <a:off x="2479962" y="2886941"/>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happy</a:t>
            </a:r>
          </a:p>
        </p:txBody>
      </p:sp>
      <p:sp>
        <p:nvSpPr>
          <p:cNvPr id="20" name="Rounded Rectangle 19"/>
          <p:cNvSpPr/>
          <p:nvPr/>
        </p:nvSpPr>
        <p:spPr>
          <a:xfrm>
            <a:off x="4752108" y="2886941"/>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lucky</a:t>
            </a:r>
          </a:p>
        </p:txBody>
      </p:sp>
      <p:sp>
        <p:nvSpPr>
          <p:cNvPr id="24" name="Content Placeholder 21"/>
          <p:cNvSpPr>
            <a:spLocks noGrp="1"/>
          </p:cNvSpPr>
          <p:nvPr>
            <p:ph idx="4294967295"/>
          </p:nvPr>
        </p:nvSpPr>
        <p:spPr>
          <a:xfrm>
            <a:off x="750887" y="4080883"/>
            <a:ext cx="7632700" cy="782638"/>
          </a:xfrm>
        </p:spPr>
        <p:txBody>
          <a:bodyPr lIns="108000" tIns="108000" rIns="108000" bIns="108000">
            <a:normAutofit/>
          </a:bodyPr>
          <a:lstStyle/>
          <a:p>
            <a:pPr marL="0" indent="0" algn="ctr">
              <a:buNone/>
            </a:pPr>
            <a:r>
              <a:rPr lang="en-GB" dirty="0"/>
              <a:t>Now change the words to add -</a:t>
            </a:r>
            <a:r>
              <a:rPr lang="en-GB" dirty="0" err="1"/>
              <a:t>ful</a:t>
            </a:r>
            <a:r>
              <a:rPr lang="en-GB" dirty="0"/>
              <a:t>, -less or -</a:t>
            </a:r>
            <a:r>
              <a:rPr lang="en-GB" dirty="0" err="1"/>
              <a:t>ly</a:t>
            </a:r>
            <a:r>
              <a:rPr lang="en-GB" dirty="0"/>
              <a:t>.</a:t>
            </a:r>
          </a:p>
        </p:txBody>
      </p:sp>
      <p:sp>
        <p:nvSpPr>
          <p:cNvPr id="31" name="Rounded Rectangle 30"/>
          <p:cNvSpPr/>
          <p:nvPr/>
        </p:nvSpPr>
        <p:spPr>
          <a:xfrm>
            <a:off x="1298863" y="1720850"/>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graceful</a:t>
            </a:r>
          </a:p>
        </p:txBody>
      </p:sp>
      <p:sp>
        <p:nvSpPr>
          <p:cNvPr id="36" name="Rounded Rectangle 35"/>
          <p:cNvSpPr/>
          <p:nvPr/>
        </p:nvSpPr>
        <p:spPr>
          <a:xfrm>
            <a:off x="3560617" y="1720850"/>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wonderful</a:t>
            </a:r>
          </a:p>
        </p:txBody>
      </p:sp>
      <p:sp>
        <p:nvSpPr>
          <p:cNvPr id="37" name="Rounded Rectangle 36"/>
          <p:cNvSpPr/>
          <p:nvPr/>
        </p:nvSpPr>
        <p:spPr>
          <a:xfrm>
            <a:off x="5822371" y="1731241"/>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breathless</a:t>
            </a:r>
          </a:p>
        </p:txBody>
      </p:sp>
      <p:sp>
        <p:nvSpPr>
          <p:cNvPr id="38" name="Rounded Rectangle 37"/>
          <p:cNvSpPr/>
          <p:nvPr/>
        </p:nvSpPr>
        <p:spPr>
          <a:xfrm>
            <a:off x="2479962" y="2886941"/>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happily</a:t>
            </a:r>
          </a:p>
        </p:txBody>
      </p:sp>
      <p:sp>
        <p:nvSpPr>
          <p:cNvPr id="39" name="Rounded Rectangle 38"/>
          <p:cNvSpPr/>
          <p:nvPr/>
        </p:nvSpPr>
        <p:spPr>
          <a:xfrm>
            <a:off x="4752108" y="2886941"/>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luckily</a:t>
            </a:r>
          </a:p>
        </p:txBody>
      </p:sp>
    </p:spTree>
    <p:extLst>
      <p:ext uri="{BB962C8B-B14F-4D97-AF65-F5344CB8AC3E}">
        <p14:creationId xmlns:p14="http://schemas.microsoft.com/office/powerpoint/2010/main" val="144673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31" grpId="0" animBg="1"/>
      <p:bldP spid="36" grpId="0" animBg="1"/>
      <p:bldP spid="37" grpId="0" animBg="1"/>
      <p:bldP spid="38" grpId="0" animBg="1"/>
      <p:bldP spid="3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198" y="550456"/>
            <a:ext cx="8220075" cy="994306"/>
          </a:xfrm>
        </p:spPr>
        <p:txBody>
          <a:bodyPr>
            <a:normAutofit fontScale="90000"/>
          </a:bodyPr>
          <a:lstStyle/>
          <a:p>
            <a:pPr algn="ctr"/>
            <a:r>
              <a:rPr lang="en-GB" sz="3200" dirty="0">
                <a:latin typeface="+mn-lt"/>
              </a:rPr>
              <a:t>Can you roll your dice and read the words that use ‘</a:t>
            </a:r>
            <a:r>
              <a:rPr lang="en-GB" sz="3200" dirty="0" err="1">
                <a:latin typeface="+mn-lt"/>
              </a:rPr>
              <a:t>tion</a:t>
            </a:r>
            <a:r>
              <a:rPr lang="en-GB" sz="3200" dirty="0">
                <a:latin typeface="+mn-lt"/>
              </a:rPr>
              <a:t>’ to say /shun/?</a:t>
            </a:r>
          </a:p>
        </p:txBody>
      </p:sp>
      <p:sp>
        <p:nvSpPr>
          <p:cNvPr id="6" name="Content Placeholder 21"/>
          <p:cNvSpPr>
            <a:spLocks noGrp="1"/>
          </p:cNvSpPr>
          <p:nvPr>
            <p:ph idx="4294967295"/>
          </p:nvPr>
        </p:nvSpPr>
        <p:spPr>
          <a:xfrm>
            <a:off x="1253476" y="1427133"/>
            <a:ext cx="7632700" cy="485775"/>
          </a:xfrm>
        </p:spPr>
        <p:txBody>
          <a:bodyPr lIns="108000" tIns="108000" rIns="108000" bIns="108000">
            <a:normAutofit/>
          </a:bodyPr>
          <a:lstStyle/>
          <a:p>
            <a:pPr marL="0" indent="0">
              <a:buNone/>
            </a:pPr>
            <a:r>
              <a:rPr lang="en-GB" dirty="0"/>
              <a:t>Roll your dice and read the words.</a:t>
            </a:r>
          </a:p>
        </p:txBody>
      </p:sp>
      <p:sp>
        <p:nvSpPr>
          <p:cNvPr id="5" name="Rectangle: Diagonal Corners Snipped 4">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graphicFrame>
        <p:nvGraphicFramePr>
          <p:cNvPr id="17" name="Table 16"/>
          <p:cNvGraphicFramePr>
            <a:graphicFrameLocks noGrp="1"/>
          </p:cNvGraphicFramePr>
          <p:nvPr>
            <p:extLst>
              <p:ext uri="{D42A27DB-BD31-4B8C-83A1-F6EECF244321}">
                <p14:modId xmlns:p14="http://schemas.microsoft.com/office/powerpoint/2010/main" val="243111691"/>
              </p:ext>
            </p:extLst>
          </p:nvPr>
        </p:nvGraphicFramePr>
        <p:xfrm>
          <a:off x="1253476" y="1902229"/>
          <a:ext cx="6627522" cy="4281054"/>
        </p:xfrm>
        <a:graphic>
          <a:graphicData uri="http://schemas.openxmlformats.org/drawingml/2006/table">
            <a:tbl>
              <a:tblPr firstRow="1" bandRow="1">
                <a:tableStyleId>{5C22544A-7EE6-4342-B048-85BDC9FD1C3A}</a:tableStyleId>
              </a:tblPr>
              <a:tblGrid>
                <a:gridCol w="1104587">
                  <a:extLst>
                    <a:ext uri="{9D8B030D-6E8A-4147-A177-3AD203B41FA5}">
                      <a16:colId xmlns:a16="http://schemas.microsoft.com/office/drawing/2014/main" val="3906377442"/>
                    </a:ext>
                  </a:extLst>
                </a:gridCol>
                <a:gridCol w="1104587">
                  <a:extLst>
                    <a:ext uri="{9D8B030D-6E8A-4147-A177-3AD203B41FA5}">
                      <a16:colId xmlns:a16="http://schemas.microsoft.com/office/drawing/2014/main" val="2102633783"/>
                    </a:ext>
                  </a:extLst>
                </a:gridCol>
                <a:gridCol w="1104587">
                  <a:extLst>
                    <a:ext uri="{9D8B030D-6E8A-4147-A177-3AD203B41FA5}">
                      <a16:colId xmlns:a16="http://schemas.microsoft.com/office/drawing/2014/main" val="1635945534"/>
                    </a:ext>
                  </a:extLst>
                </a:gridCol>
                <a:gridCol w="1104587">
                  <a:extLst>
                    <a:ext uri="{9D8B030D-6E8A-4147-A177-3AD203B41FA5}">
                      <a16:colId xmlns:a16="http://schemas.microsoft.com/office/drawing/2014/main" val="1663391871"/>
                    </a:ext>
                  </a:extLst>
                </a:gridCol>
                <a:gridCol w="1104587">
                  <a:extLst>
                    <a:ext uri="{9D8B030D-6E8A-4147-A177-3AD203B41FA5}">
                      <a16:colId xmlns:a16="http://schemas.microsoft.com/office/drawing/2014/main" val="3378372778"/>
                    </a:ext>
                  </a:extLst>
                </a:gridCol>
                <a:gridCol w="1104587">
                  <a:extLst>
                    <a:ext uri="{9D8B030D-6E8A-4147-A177-3AD203B41FA5}">
                      <a16:colId xmlns:a16="http://schemas.microsoft.com/office/drawing/2014/main" val="2094948276"/>
                    </a:ext>
                  </a:extLst>
                </a:gridCol>
              </a:tblGrid>
              <a:tr h="713509">
                <a:tc>
                  <a:txBody>
                    <a:bodyPr/>
                    <a:lstStyle/>
                    <a:p>
                      <a:endParaRPr lang="en-GB" dirty="0"/>
                    </a:p>
                  </a:txBody>
                  <a:tcPr>
                    <a:solidFill>
                      <a:srgbClr val="FAE8EE"/>
                    </a:solidFill>
                  </a:tcPr>
                </a:tc>
                <a:tc>
                  <a:txBody>
                    <a:bodyPr/>
                    <a:lstStyle/>
                    <a:p>
                      <a:pPr algn="ctr"/>
                      <a:r>
                        <a:rPr lang="en-GB" b="0" dirty="0">
                          <a:solidFill>
                            <a:schemeClr val="tx1"/>
                          </a:solidFill>
                          <a:cs typeface="Times New Roman" panose="02020603050405020304" pitchFamily="18" charset="0"/>
                        </a:rPr>
                        <a:t>action</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cs typeface="Times New Roman" panose="02020603050405020304" pitchFamily="18" charset="0"/>
                        </a:rPr>
                        <a:t>motion</a:t>
                      </a:r>
                      <a:endParaRPr lang="en-GB" b="0" dirty="0">
                        <a:solidFill>
                          <a:schemeClr val="tx1"/>
                        </a:solidFill>
                      </a:endParaRPr>
                    </a:p>
                  </a:txBody>
                  <a:tcPr anchor="ctr">
                    <a:solidFill>
                      <a:srgbClr val="FAE8EE"/>
                    </a:solidFill>
                  </a:tcPr>
                </a:tc>
                <a:tc>
                  <a:txBody>
                    <a:bodyPr/>
                    <a:lstStyle/>
                    <a:p>
                      <a:pPr algn="ctr"/>
                      <a:r>
                        <a:rPr lang="en-GB" sz="1500" b="0" dirty="0">
                          <a:solidFill>
                            <a:schemeClr val="tx1"/>
                          </a:solidFill>
                          <a:ea typeface="Calibri" panose="020F0502020204030204" pitchFamily="34" charset="0"/>
                          <a:cs typeface="Times New Roman" panose="02020603050405020304" pitchFamily="18" charset="0"/>
                        </a:rPr>
                        <a:t>description</a:t>
                      </a:r>
                      <a:endParaRPr lang="en-GB" sz="1500"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station</a:t>
                      </a:r>
                      <a:endParaRPr lang="en-GB" b="0" dirty="0">
                        <a:solidFill>
                          <a:schemeClr val="tx1"/>
                        </a:solidFill>
                      </a:endParaRPr>
                    </a:p>
                  </a:txBody>
                  <a:tcPr anchor="ctr">
                    <a:solidFill>
                      <a:srgbClr val="FAE8EE"/>
                    </a:solidFill>
                  </a:tcPr>
                </a:tc>
                <a:tc>
                  <a:txBody>
                    <a:bodyPr/>
                    <a:lstStyle/>
                    <a:p>
                      <a:pPr algn="ctr"/>
                      <a:r>
                        <a:rPr lang="en-GB" b="0" dirty="0">
                          <a:solidFill>
                            <a:schemeClr val="tx1"/>
                          </a:solidFill>
                          <a:ea typeface="Calibri" panose="020F0502020204030204" pitchFamily="34" charset="0"/>
                          <a:cs typeface="Times New Roman" panose="02020603050405020304" pitchFamily="18" charset="0"/>
                        </a:rPr>
                        <a:t>section</a:t>
                      </a:r>
                      <a:endParaRPr lang="en-GB" b="0" dirty="0">
                        <a:solidFill>
                          <a:schemeClr val="tx1"/>
                        </a:solidFill>
                      </a:endParaRPr>
                    </a:p>
                  </a:txBody>
                  <a:tcPr anchor="ctr">
                    <a:solidFill>
                      <a:srgbClr val="FAE8EE"/>
                    </a:solidFill>
                  </a:tcPr>
                </a:tc>
                <a:extLst>
                  <a:ext uri="{0D108BD9-81ED-4DB2-BD59-A6C34878D82A}">
                    <a16:rowId xmlns:a16="http://schemas.microsoft.com/office/drawing/2014/main" val="497110366"/>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adoption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portion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fiction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action</a:t>
                      </a:r>
                      <a:endParaRPr lang="en-GB" dirty="0"/>
                    </a:p>
                  </a:txBody>
                  <a:tcPr anchor="ctr"/>
                </a:tc>
                <a:tc>
                  <a:txBody>
                    <a:bodyPr/>
                    <a:lstStyle/>
                    <a:p>
                      <a:pPr algn="ctr"/>
                      <a:r>
                        <a:rPr lang="en-GB" dirty="0">
                          <a:cs typeface="Times New Roman" panose="02020603050405020304" pitchFamily="18" charset="0"/>
                        </a:rPr>
                        <a:t>motion</a:t>
                      </a:r>
                      <a:endParaRPr lang="en-GB" dirty="0"/>
                    </a:p>
                  </a:txBody>
                  <a:tcPr anchor="ctr"/>
                </a:tc>
                <a:extLst>
                  <a:ext uri="{0D108BD9-81ED-4DB2-BD59-A6C34878D82A}">
                    <a16:rowId xmlns:a16="http://schemas.microsoft.com/office/drawing/2014/main" val="1778176961"/>
                  </a:ext>
                </a:extLst>
              </a:tr>
              <a:tr h="713509">
                <a:tc>
                  <a:txBody>
                    <a:bodyPr/>
                    <a:lstStyle/>
                    <a:p>
                      <a:endParaRPr lang="en-GB"/>
                    </a:p>
                  </a:txBody>
                  <a:tcPr/>
                </a:tc>
                <a:tc>
                  <a:txBody>
                    <a:bodyPr/>
                    <a:lstStyle/>
                    <a:p>
                      <a:pPr algn="ctr"/>
                      <a:r>
                        <a:rPr lang="en-GB" sz="1500" dirty="0">
                          <a:ea typeface="Calibri" panose="020F0502020204030204" pitchFamily="34" charset="0"/>
                          <a:cs typeface="Times New Roman" panose="02020603050405020304" pitchFamily="18" charset="0"/>
                        </a:rPr>
                        <a:t>description</a:t>
                      </a:r>
                      <a:endParaRPr lang="en-GB" sz="1500" dirty="0"/>
                    </a:p>
                  </a:txBody>
                  <a:tcPr anchor="ctr"/>
                </a:tc>
                <a:tc>
                  <a:txBody>
                    <a:bodyPr/>
                    <a:lstStyle/>
                    <a:p>
                      <a:pPr algn="ctr"/>
                      <a:r>
                        <a:rPr lang="en-GB" dirty="0">
                          <a:ea typeface="Calibri" panose="020F0502020204030204" pitchFamily="34" charset="0"/>
                          <a:cs typeface="Times New Roman" panose="02020603050405020304" pitchFamily="18" charset="0"/>
                        </a:rPr>
                        <a:t>station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section</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ea typeface="Calibri" panose="020F0502020204030204" pitchFamily="34" charset="0"/>
                          <a:cs typeface="Times New Roman" panose="02020603050405020304" pitchFamily="18" charset="0"/>
                        </a:rPr>
                        <a:t>adoption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portion</a:t>
                      </a:r>
                      <a:endParaRPr lang="en-GB" dirty="0"/>
                    </a:p>
                  </a:txBody>
                  <a:tcPr anchor="ctr"/>
                </a:tc>
                <a:extLst>
                  <a:ext uri="{0D108BD9-81ED-4DB2-BD59-A6C34878D82A}">
                    <a16:rowId xmlns:a16="http://schemas.microsoft.com/office/drawing/2014/main" val="3836612850"/>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fiction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action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motion</a:t>
                      </a:r>
                      <a:endParaRPr lang="en-GB" dirty="0"/>
                    </a:p>
                  </a:txBody>
                  <a:tcPr anchor="ctr"/>
                </a:tc>
                <a:tc>
                  <a:txBody>
                    <a:bodyPr/>
                    <a:lstStyle/>
                    <a:p>
                      <a:pPr algn="ctr"/>
                      <a:r>
                        <a:rPr lang="en-GB" sz="1500" dirty="0">
                          <a:ea typeface="Calibri" panose="020F0502020204030204" pitchFamily="34" charset="0"/>
                          <a:cs typeface="Times New Roman" panose="02020603050405020304" pitchFamily="18" charset="0"/>
                        </a:rPr>
                        <a:t>description</a:t>
                      </a:r>
                      <a:endParaRPr lang="en-GB" sz="1500" dirty="0"/>
                    </a:p>
                  </a:txBody>
                  <a:tcPr anchor="ctr"/>
                </a:tc>
                <a:tc>
                  <a:txBody>
                    <a:bodyPr/>
                    <a:lstStyle/>
                    <a:p>
                      <a:pPr algn="ctr"/>
                      <a:r>
                        <a:rPr lang="en-GB" dirty="0">
                          <a:ea typeface="Calibri" panose="020F0502020204030204" pitchFamily="34" charset="0"/>
                          <a:cs typeface="Times New Roman" panose="02020603050405020304" pitchFamily="18" charset="0"/>
                        </a:rPr>
                        <a:t>station</a:t>
                      </a:r>
                      <a:endParaRPr lang="en-GB" dirty="0"/>
                    </a:p>
                  </a:txBody>
                  <a:tcPr anchor="ctr"/>
                </a:tc>
                <a:extLst>
                  <a:ext uri="{0D108BD9-81ED-4DB2-BD59-A6C34878D82A}">
                    <a16:rowId xmlns:a16="http://schemas.microsoft.com/office/drawing/2014/main" val="3010367539"/>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section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adoption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portion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fiction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action</a:t>
                      </a:r>
                      <a:endParaRPr lang="en-GB" dirty="0"/>
                    </a:p>
                  </a:txBody>
                  <a:tcPr anchor="ctr"/>
                </a:tc>
                <a:extLst>
                  <a:ext uri="{0D108BD9-81ED-4DB2-BD59-A6C34878D82A}">
                    <a16:rowId xmlns:a16="http://schemas.microsoft.com/office/drawing/2014/main" val="1365678615"/>
                  </a:ext>
                </a:extLst>
              </a:tr>
              <a:tr h="713509">
                <a:tc>
                  <a:txBody>
                    <a:bodyPr/>
                    <a:lstStyle/>
                    <a:p>
                      <a:endParaRPr lang="en-GB"/>
                    </a:p>
                  </a:txBody>
                  <a:tcPr/>
                </a:tc>
                <a:tc>
                  <a:txBody>
                    <a:bodyPr/>
                    <a:lstStyle/>
                    <a:p>
                      <a:pPr algn="ctr"/>
                      <a:r>
                        <a:rPr lang="en-GB" dirty="0">
                          <a:ea typeface="Calibri" panose="020F0502020204030204" pitchFamily="34" charset="0"/>
                          <a:cs typeface="Times New Roman" panose="02020603050405020304" pitchFamily="18" charset="0"/>
                        </a:rPr>
                        <a:t>motion</a:t>
                      </a:r>
                      <a:endParaRPr lang="en-GB" dirty="0"/>
                    </a:p>
                  </a:txBody>
                  <a:tcPr anchor="ctr"/>
                </a:tc>
                <a:tc>
                  <a:txBody>
                    <a:bodyPr/>
                    <a:lstStyle/>
                    <a:p>
                      <a:pPr algn="ctr"/>
                      <a:r>
                        <a:rPr lang="en-GB" sz="1500" dirty="0">
                          <a:ea typeface="Calibri" panose="020F0502020204030204" pitchFamily="34" charset="0"/>
                          <a:cs typeface="Times New Roman" panose="02020603050405020304" pitchFamily="18" charset="0"/>
                        </a:rPr>
                        <a:t>description</a:t>
                      </a:r>
                      <a:endParaRPr lang="en-GB" sz="1500" dirty="0"/>
                    </a:p>
                  </a:txBody>
                  <a:tcPr anchor="ctr"/>
                </a:tc>
                <a:tc>
                  <a:txBody>
                    <a:bodyPr/>
                    <a:lstStyle/>
                    <a:p>
                      <a:pPr algn="ctr"/>
                      <a:r>
                        <a:rPr lang="en-GB" dirty="0">
                          <a:ea typeface="Calibri" panose="020F0502020204030204" pitchFamily="34" charset="0"/>
                          <a:cs typeface="Times New Roman" panose="02020603050405020304" pitchFamily="18" charset="0"/>
                        </a:rPr>
                        <a:t>station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section</a:t>
                      </a:r>
                      <a:endParaRPr lang="en-GB" dirty="0"/>
                    </a:p>
                  </a:txBody>
                  <a:tcPr anchor="ctr"/>
                </a:tc>
                <a:tc>
                  <a:txBody>
                    <a:bodyPr/>
                    <a:lstStyle/>
                    <a:p>
                      <a:pPr algn="ctr"/>
                      <a:r>
                        <a:rPr lang="en-GB" dirty="0">
                          <a:ea typeface="Calibri" panose="020F0502020204030204" pitchFamily="34" charset="0"/>
                          <a:cs typeface="Times New Roman" panose="02020603050405020304" pitchFamily="18" charset="0"/>
                        </a:rPr>
                        <a:t>adoption</a:t>
                      </a:r>
                      <a:endParaRPr lang="en-GB" dirty="0"/>
                    </a:p>
                  </a:txBody>
                  <a:tcPr anchor="ctr"/>
                </a:tc>
                <a:extLst>
                  <a:ext uri="{0D108BD9-81ED-4DB2-BD59-A6C34878D82A}">
                    <a16:rowId xmlns:a16="http://schemas.microsoft.com/office/drawing/2014/main" val="2296444391"/>
                  </a:ext>
                </a:extLst>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8504" y="1946544"/>
            <a:ext cx="611381" cy="61168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8504" y="2683484"/>
            <a:ext cx="611381" cy="61168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8504" y="3390067"/>
            <a:ext cx="611381" cy="61168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8505" y="4098729"/>
            <a:ext cx="611381" cy="611681"/>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8505" y="4815703"/>
            <a:ext cx="611381" cy="611681"/>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98505" y="5532677"/>
            <a:ext cx="611381" cy="611681"/>
          </a:xfrm>
          <a:prstGeom prst="rect">
            <a:avLst/>
          </a:prstGeom>
        </p:spPr>
      </p:pic>
    </p:spTree>
    <p:extLst>
      <p:ext uri="{BB962C8B-B14F-4D97-AF65-F5344CB8AC3E}">
        <p14:creationId xmlns:p14="http://schemas.microsoft.com/office/powerpoint/2010/main" val="1985043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0"/>
          <p:cNvSpPr>
            <a:spLocks noGrp="1"/>
          </p:cNvSpPr>
          <p:nvPr>
            <p:ph type="title"/>
          </p:nvPr>
        </p:nvSpPr>
        <p:spPr>
          <a:xfrm>
            <a:off x="457198" y="550456"/>
            <a:ext cx="8220075" cy="994306"/>
          </a:xfrm>
        </p:spPr>
        <p:txBody>
          <a:bodyPr>
            <a:normAutofit fontScale="90000"/>
          </a:bodyPr>
          <a:lstStyle/>
          <a:p>
            <a:pPr algn="ctr"/>
            <a:r>
              <a:rPr lang="en-GB" sz="3200" dirty="0">
                <a:latin typeface="+mn-lt"/>
              </a:rPr>
              <a:t>Can you match the homophones and near homophones?</a:t>
            </a:r>
          </a:p>
        </p:txBody>
      </p:sp>
      <p:sp>
        <p:nvSpPr>
          <p:cNvPr id="4" name="Content Placeholder 21"/>
          <p:cNvSpPr txBox="1">
            <a:spLocks/>
          </p:cNvSpPr>
          <p:nvPr/>
        </p:nvSpPr>
        <p:spPr>
          <a:xfrm>
            <a:off x="1253476" y="1675815"/>
            <a:ext cx="7632700"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Read the words below and match the pairs together.</a:t>
            </a:r>
          </a:p>
        </p:txBody>
      </p:sp>
      <p:sp>
        <p:nvSpPr>
          <p:cNvPr id="5" name="Rectangle: Diagonal Corners Snipped 4">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6" name="Content Placeholder 21"/>
          <p:cNvSpPr txBox="1">
            <a:spLocks/>
          </p:cNvSpPr>
          <p:nvPr/>
        </p:nvSpPr>
        <p:spPr>
          <a:xfrm>
            <a:off x="2939401" y="2497639"/>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hear</a:t>
            </a:r>
          </a:p>
        </p:txBody>
      </p:sp>
      <p:sp>
        <p:nvSpPr>
          <p:cNvPr id="7" name="Content Placeholder 21"/>
          <p:cNvSpPr txBox="1">
            <a:spLocks/>
          </p:cNvSpPr>
          <p:nvPr/>
        </p:nvSpPr>
        <p:spPr>
          <a:xfrm>
            <a:off x="2939401" y="2983414"/>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there</a:t>
            </a:r>
          </a:p>
        </p:txBody>
      </p:sp>
      <p:sp>
        <p:nvSpPr>
          <p:cNvPr id="8" name="Content Placeholder 21"/>
          <p:cNvSpPr txBox="1">
            <a:spLocks/>
          </p:cNvSpPr>
          <p:nvPr/>
        </p:nvSpPr>
        <p:spPr>
          <a:xfrm>
            <a:off x="2939401" y="3469189"/>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bear</a:t>
            </a:r>
          </a:p>
        </p:txBody>
      </p:sp>
      <p:sp>
        <p:nvSpPr>
          <p:cNvPr id="9" name="Content Placeholder 21"/>
          <p:cNvSpPr txBox="1">
            <a:spLocks/>
          </p:cNvSpPr>
          <p:nvPr/>
        </p:nvSpPr>
        <p:spPr>
          <a:xfrm>
            <a:off x="2939400" y="3964488"/>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quite</a:t>
            </a:r>
          </a:p>
        </p:txBody>
      </p:sp>
      <p:sp>
        <p:nvSpPr>
          <p:cNvPr id="10" name="Content Placeholder 21"/>
          <p:cNvSpPr txBox="1">
            <a:spLocks/>
          </p:cNvSpPr>
          <p:nvPr/>
        </p:nvSpPr>
        <p:spPr>
          <a:xfrm>
            <a:off x="5295899" y="2497639"/>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bare</a:t>
            </a:r>
          </a:p>
        </p:txBody>
      </p:sp>
      <p:sp>
        <p:nvSpPr>
          <p:cNvPr id="11" name="Content Placeholder 21"/>
          <p:cNvSpPr txBox="1">
            <a:spLocks/>
          </p:cNvSpPr>
          <p:nvPr/>
        </p:nvSpPr>
        <p:spPr>
          <a:xfrm>
            <a:off x="5295899" y="2935977"/>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quiet</a:t>
            </a:r>
          </a:p>
        </p:txBody>
      </p:sp>
      <p:sp>
        <p:nvSpPr>
          <p:cNvPr id="12" name="Content Placeholder 21"/>
          <p:cNvSpPr txBox="1">
            <a:spLocks/>
          </p:cNvSpPr>
          <p:nvPr/>
        </p:nvSpPr>
        <p:spPr>
          <a:xfrm>
            <a:off x="5295898" y="3421752"/>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here</a:t>
            </a:r>
          </a:p>
        </p:txBody>
      </p:sp>
      <p:sp>
        <p:nvSpPr>
          <p:cNvPr id="13" name="Content Placeholder 21"/>
          <p:cNvSpPr txBox="1">
            <a:spLocks/>
          </p:cNvSpPr>
          <p:nvPr/>
        </p:nvSpPr>
        <p:spPr>
          <a:xfrm>
            <a:off x="5295897" y="3907527"/>
            <a:ext cx="1765949"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their</a:t>
            </a:r>
          </a:p>
        </p:txBody>
      </p:sp>
      <p:sp>
        <p:nvSpPr>
          <p:cNvPr id="14" name="Content Placeholder 21"/>
          <p:cNvSpPr txBox="1">
            <a:spLocks/>
          </p:cNvSpPr>
          <p:nvPr/>
        </p:nvSpPr>
        <p:spPr>
          <a:xfrm>
            <a:off x="1253476" y="4657987"/>
            <a:ext cx="7632700" cy="485775"/>
          </a:xfrm>
        </p:spPr>
        <p:txBody>
          <a:bodyPr lIns="108000" tIns="108000" rIns="108000" bIns="108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Have a go at writing a sentence using each word.</a:t>
            </a:r>
          </a:p>
        </p:txBody>
      </p:sp>
      <p:grpSp>
        <p:nvGrpSpPr>
          <p:cNvPr id="31" name="answer"/>
          <p:cNvGrpSpPr/>
          <p:nvPr/>
        </p:nvGrpSpPr>
        <p:grpSpPr>
          <a:xfrm>
            <a:off x="7033455" y="5176016"/>
            <a:ext cx="1350132" cy="997527"/>
            <a:chOff x="7033455" y="5176016"/>
            <a:chExt cx="1350132" cy="997527"/>
          </a:xfrm>
        </p:grpSpPr>
        <p:sp>
          <p:nvSpPr>
            <p:cNvPr id="16" name="answer">
              <a:hlinkClick r:id="rId3" action="ppaction://hlinksldjump"/>
            </p:cNvPr>
            <p:cNvSpPr/>
            <p:nvPr/>
          </p:nvSpPr>
          <p:spPr>
            <a:xfrm>
              <a:off x="7033455" y="5176016"/>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a:spLocks noChangeArrowheads="1"/>
            </p:cNvSpPr>
            <p:nvPr/>
          </p:nvSpPr>
          <p:spPr bwMode="auto">
            <a:xfrm>
              <a:off x="7082271" y="5437448"/>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grpSp>
      <p:grpSp>
        <p:nvGrpSpPr>
          <p:cNvPr id="30" name="Group 29"/>
          <p:cNvGrpSpPr/>
          <p:nvPr/>
        </p:nvGrpSpPr>
        <p:grpSpPr>
          <a:xfrm>
            <a:off x="3686168" y="2724151"/>
            <a:ext cx="1609729" cy="1457455"/>
            <a:chOff x="3686168" y="2724151"/>
            <a:chExt cx="1609729" cy="1457455"/>
          </a:xfrm>
        </p:grpSpPr>
        <p:cxnSp>
          <p:nvCxnSpPr>
            <p:cNvPr id="19" name="Straight Connector 18"/>
            <p:cNvCxnSpPr/>
            <p:nvPr/>
          </p:nvCxnSpPr>
          <p:spPr>
            <a:xfrm>
              <a:off x="3686170" y="2769102"/>
              <a:ext cx="1609727" cy="859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686175" y="2724151"/>
              <a:ext cx="1609722" cy="981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686173" y="3200532"/>
              <a:ext cx="1609722" cy="981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86168" y="3226301"/>
              <a:ext cx="1609727" cy="859923"/>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717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31"/>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childTnLst>
              </p:cTn>
              <p:nextCondLst>
                <p:cond evt="onClick" delay="0">
                  <p:tgtEl>
                    <p:spTgt spid="31"/>
                  </p:tgtEl>
                </p:cond>
              </p:nextCondLst>
            </p:seq>
          </p:childTnLst>
        </p:cTn>
      </p:par>
    </p:tnLst>
    <p:bldLst>
      <p:bldP spid="6" grpId="0"/>
      <p:bldP spid="7" grpId="0"/>
      <p:bldP spid="8" grpId="0"/>
      <p:bldP spid="9" grpId="0"/>
      <p:bldP spid="10" grpId="0"/>
      <p:bldP spid="11" grpId="0"/>
      <p:bldP spid="12" grpId="0"/>
      <p:bldP spid="13" grpId="0"/>
      <p:bldP spid="14"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0"/>
          <p:cNvSpPr>
            <a:spLocks noGrp="1"/>
          </p:cNvSpPr>
          <p:nvPr>
            <p:ph type="title"/>
          </p:nvPr>
        </p:nvSpPr>
        <p:spPr>
          <a:xfrm>
            <a:off x="457200" y="765175"/>
            <a:ext cx="8220075" cy="708025"/>
          </a:xfrm>
        </p:spPr>
        <p:txBody>
          <a:bodyPr/>
          <a:lstStyle/>
          <a:p>
            <a:pPr algn="ctr"/>
            <a:r>
              <a:rPr lang="en-GB" sz="3200" dirty="0">
                <a:latin typeface="+mn-lt"/>
              </a:rPr>
              <a:t>Can you add the dis- to these words?</a:t>
            </a:r>
          </a:p>
        </p:txBody>
      </p:sp>
      <p:sp>
        <p:nvSpPr>
          <p:cNvPr id="5" name="Rectangle 2"/>
          <p:cNvSpPr>
            <a:spLocks noChangeArrowheads="1"/>
          </p:cNvSpPr>
          <p:nvPr/>
        </p:nvSpPr>
        <p:spPr bwMode="auto">
          <a:xfrm>
            <a:off x="750887" y="1317114"/>
            <a:ext cx="76327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None/>
            </a:pPr>
            <a:r>
              <a:rPr lang="en-GB" dirty="0"/>
              <a:t>Can you change these words to add dis-? Can you think of any other words?</a:t>
            </a:r>
          </a:p>
        </p:txBody>
      </p:sp>
      <p:sp>
        <p:nvSpPr>
          <p:cNvPr id="6" name="Rectangle: Diagonal Corners Snipped 31">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7" name="5-Point Star 6"/>
          <p:cNvSpPr/>
          <p:nvPr/>
        </p:nvSpPr>
        <p:spPr>
          <a:xfrm>
            <a:off x="1114424" y="1717919"/>
            <a:ext cx="2369379" cy="2369379"/>
          </a:xfrm>
          <a:prstGeom prst="star5">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like</a:t>
            </a:r>
          </a:p>
        </p:txBody>
      </p:sp>
      <p:sp>
        <p:nvSpPr>
          <p:cNvPr id="8" name="5-Point Star 7"/>
          <p:cNvSpPr/>
          <p:nvPr/>
        </p:nvSpPr>
        <p:spPr>
          <a:xfrm>
            <a:off x="3543298" y="1717919"/>
            <a:ext cx="2369379" cy="2369379"/>
          </a:xfrm>
          <a:prstGeom prst="star5">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appear</a:t>
            </a:r>
          </a:p>
        </p:txBody>
      </p:sp>
      <p:sp>
        <p:nvSpPr>
          <p:cNvPr id="9" name="5-Point Star 8"/>
          <p:cNvSpPr/>
          <p:nvPr/>
        </p:nvSpPr>
        <p:spPr>
          <a:xfrm>
            <a:off x="5954713" y="1717919"/>
            <a:ext cx="2369379" cy="2369379"/>
          </a:xfrm>
          <a:prstGeom prst="star5">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agree</a:t>
            </a:r>
          </a:p>
        </p:txBody>
      </p:sp>
      <p:sp>
        <p:nvSpPr>
          <p:cNvPr id="10" name="5-Point Star 9"/>
          <p:cNvSpPr/>
          <p:nvPr/>
        </p:nvSpPr>
        <p:spPr>
          <a:xfrm>
            <a:off x="2451893" y="3272785"/>
            <a:ext cx="2369379" cy="2369379"/>
          </a:xfrm>
          <a:prstGeom prst="star5">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connected</a:t>
            </a:r>
          </a:p>
        </p:txBody>
      </p:sp>
      <p:sp>
        <p:nvSpPr>
          <p:cNvPr id="11" name="5-Point Star 10"/>
          <p:cNvSpPr/>
          <p:nvPr/>
        </p:nvSpPr>
        <p:spPr>
          <a:xfrm>
            <a:off x="4872037" y="3272785"/>
            <a:ext cx="2369379" cy="2369379"/>
          </a:xfrm>
          <a:prstGeom prst="star5">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obey</a:t>
            </a:r>
          </a:p>
        </p:txBody>
      </p:sp>
      <p:sp>
        <p:nvSpPr>
          <p:cNvPr id="12" name="Rounded Rectangle 11">
            <a:hlinkClick r:id="rId3" action="ppaction://hlinksldjump"/>
          </p:cNvPr>
          <p:cNvSpPr/>
          <p:nvPr/>
        </p:nvSpPr>
        <p:spPr>
          <a:xfrm>
            <a:off x="750887" y="5820155"/>
            <a:ext cx="7632699" cy="457201"/>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Challenge</a:t>
            </a:r>
            <a:r>
              <a:rPr lang="en-GB" dirty="0"/>
              <a:t>: You could have a go at putting these into a sentence</a:t>
            </a:r>
          </a:p>
        </p:txBody>
      </p:sp>
    </p:spTree>
    <p:extLst>
      <p:ext uri="{BB962C8B-B14F-4D97-AF65-F5344CB8AC3E}">
        <p14:creationId xmlns:p14="http://schemas.microsoft.com/office/powerpoint/2010/main" val="14717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370" y="488926"/>
            <a:ext cx="8220075" cy="741680"/>
          </a:xfrm>
        </p:spPr>
        <p:txBody>
          <a:bodyPr/>
          <a:lstStyle/>
          <a:p>
            <a:pPr algn="ctr"/>
            <a:r>
              <a:rPr lang="en-GB" dirty="0"/>
              <a:t>Select an Activity 2</a:t>
            </a:r>
          </a:p>
        </p:txBody>
      </p:sp>
      <p:sp>
        <p:nvSpPr>
          <p:cNvPr id="19" name="TextBox 71">
            <a:hlinkClick r:id="rId2" action="ppaction://hlinksldjump"/>
          </p:cNvPr>
          <p:cNvSpPr txBox="1">
            <a:spLocks noChangeArrowheads="1"/>
          </p:cNvSpPr>
          <p:nvPr/>
        </p:nvSpPr>
        <p:spPr bwMode="auto">
          <a:xfrm>
            <a:off x="576358" y="1379539"/>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can you help Pirate Pete?</a:t>
            </a:r>
          </a:p>
        </p:txBody>
      </p:sp>
      <p:sp>
        <p:nvSpPr>
          <p:cNvPr id="20" name="TextBox 71">
            <a:hlinkClick r:id="rId3" action="ppaction://hlinksldjump"/>
          </p:cNvPr>
          <p:cNvSpPr txBox="1">
            <a:spLocks noChangeArrowheads="1"/>
          </p:cNvSpPr>
          <p:nvPr/>
        </p:nvSpPr>
        <p:spPr bwMode="auto">
          <a:xfrm>
            <a:off x="2223633" y="1373911"/>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read the words</a:t>
            </a:r>
          </a:p>
        </p:txBody>
      </p:sp>
      <p:sp>
        <p:nvSpPr>
          <p:cNvPr id="21" name="TextBox 71">
            <a:hlinkClick r:id="rId4" action="ppaction://hlinksldjump"/>
          </p:cNvPr>
          <p:cNvSpPr txBox="1">
            <a:spLocks noChangeArrowheads="1"/>
          </p:cNvSpPr>
          <p:nvPr/>
        </p:nvSpPr>
        <p:spPr bwMode="auto">
          <a:xfrm>
            <a:off x="3887053" y="1373911"/>
            <a:ext cx="1474844"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roll the dice and read the words</a:t>
            </a:r>
          </a:p>
        </p:txBody>
      </p:sp>
      <p:sp>
        <p:nvSpPr>
          <p:cNvPr id="22" name="TextBox 71">
            <a:hlinkClick r:id="rId5" action="ppaction://hlinksldjump"/>
          </p:cNvPr>
          <p:cNvSpPr txBox="1">
            <a:spLocks noChangeArrowheads="1"/>
          </p:cNvSpPr>
          <p:nvPr/>
        </p:nvSpPr>
        <p:spPr bwMode="auto">
          <a:xfrm>
            <a:off x="5511760" y="1368280"/>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can you find the missing letters?</a:t>
            </a:r>
          </a:p>
        </p:txBody>
      </p:sp>
      <p:sp>
        <p:nvSpPr>
          <p:cNvPr id="23" name="TextBox 71">
            <a:hlinkClick r:id="rId6" action="ppaction://hlinksldjump"/>
          </p:cNvPr>
          <p:cNvSpPr txBox="1">
            <a:spLocks noChangeArrowheads="1"/>
          </p:cNvSpPr>
          <p:nvPr/>
        </p:nvSpPr>
        <p:spPr bwMode="auto">
          <a:xfrm>
            <a:off x="7156258" y="1379539"/>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defRPr/>
            </a:pPr>
            <a:r>
              <a:rPr lang="en-GB" altLang="en-US" dirty="0">
                <a:solidFill>
                  <a:schemeClr val="bg1"/>
                </a:solidFill>
                <a:latin typeface="Twinkl" pitchFamily="2" charset="0"/>
              </a:rPr>
              <a:t>unscramble the letters </a:t>
            </a:r>
          </a:p>
        </p:txBody>
      </p:sp>
      <p:sp>
        <p:nvSpPr>
          <p:cNvPr id="26" name="TextBox 71">
            <a:hlinkClick r:id="rId7" action="ppaction://hlinksldjump"/>
          </p:cNvPr>
          <p:cNvSpPr txBox="1">
            <a:spLocks noChangeArrowheads="1"/>
          </p:cNvSpPr>
          <p:nvPr/>
        </p:nvSpPr>
        <p:spPr bwMode="auto">
          <a:xfrm>
            <a:off x="576358" y="3217579"/>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defRPr/>
            </a:pPr>
            <a:r>
              <a:rPr lang="en-GB" altLang="en-US" dirty="0">
                <a:solidFill>
                  <a:schemeClr val="bg1"/>
                </a:solidFill>
                <a:latin typeface="Twinkl" pitchFamily="2" charset="0"/>
              </a:rPr>
              <a:t>match a word to the sentence</a:t>
            </a:r>
          </a:p>
        </p:txBody>
      </p:sp>
      <p:sp>
        <p:nvSpPr>
          <p:cNvPr id="28" name="TextBox 71">
            <a:hlinkClick r:id="rId8" action="ppaction://hlinksldjump"/>
          </p:cNvPr>
          <p:cNvSpPr txBox="1">
            <a:spLocks noChangeArrowheads="1"/>
          </p:cNvSpPr>
          <p:nvPr/>
        </p:nvSpPr>
        <p:spPr bwMode="auto">
          <a:xfrm>
            <a:off x="2220856" y="3211951"/>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write a sentence about a picture</a:t>
            </a:r>
          </a:p>
        </p:txBody>
      </p:sp>
      <p:sp>
        <p:nvSpPr>
          <p:cNvPr id="30" name="TextBox 71">
            <a:hlinkClick r:id="rId9" action="ppaction://hlinksldjump"/>
          </p:cNvPr>
          <p:cNvSpPr txBox="1">
            <a:spLocks noChangeArrowheads="1"/>
          </p:cNvSpPr>
          <p:nvPr/>
        </p:nvSpPr>
        <p:spPr bwMode="auto">
          <a:xfrm>
            <a:off x="3884761" y="3211951"/>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None/>
              <a:defRPr/>
            </a:pPr>
            <a:r>
              <a:rPr lang="en-GB" altLang="en-US" dirty="0">
                <a:solidFill>
                  <a:schemeClr val="bg1"/>
                </a:solidFill>
                <a:latin typeface="Twinkl" pitchFamily="2" charset="0"/>
              </a:rPr>
              <a:t>change the words to –</a:t>
            </a:r>
            <a:r>
              <a:rPr lang="en-GB" altLang="en-US" dirty="0" err="1">
                <a:solidFill>
                  <a:schemeClr val="bg1"/>
                </a:solidFill>
                <a:latin typeface="Twinkl" pitchFamily="2" charset="0"/>
              </a:rPr>
              <a:t>ment</a:t>
            </a:r>
            <a:r>
              <a:rPr lang="en-GB" altLang="en-US" dirty="0">
                <a:solidFill>
                  <a:schemeClr val="bg1"/>
                </a:solidFill>
                <a:latin typeface="Twinkl" pitchFamily="2" charset="0"/>
              </a:rPr>
              <a:t> and -ness</a:t>
            </a:r>
          </a:p>
        </p:txBody>
      </p:sp>
      <p:sp>
        <p:nvSpPr>
          <p:cNvPr id="31" name="TextBox 71">
            <a:hlinkClick r:id="rId10" action="ppaction://hlinksldjump"/>
          </p:cNvPr>
          <p:cNvSpPr txBox="1">
            <a:spLocks noChangeArrowheads="1"/>
          </p:cNvSpPr>
          <p:nvPr/>
        </p:nvSpPr>
        <p:spPr bwMode="auto">
          <a:xfrm>
            <a:off x="5509468" y="3211951"/>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a:t>
            </a:r>
            <a:r>
              <a:rPr lang="en-GB" altLang="en-US" dirty="0" err="1">
                <a:solidFill>
                  <a:schemeClr val="bg1"/>
                </a:solidFill>
                <a:latin typeface="Twinkl" pitchFamily="2" charset="0"/>
              </a:rPr>
              <a:t>wa</a:t>
            </a:r>
            <a:r>
              <a:rPr lang="en-GB" altLang="en-US" dirty="0">
                <a:solidFill>
                  <a:schemeClr val="bg1"/>
                </a:solidFill>
                <a:latin typeface="Twinkl" pitchFamily="2" charset="0"/>
              </a:rPr>
              <a:t>’ and ‘qua’ missing letters</a:t>
            </a:r>
          </a:p>
        </p:txBody>
      </p:sp>
      <p:sp>
        <p:nvSpPr>
          <p:cNvPr id="32" name="TextBox 71">
            <a:hlinkClick r:id="rId11" action="ppaction://hlinksldjump"/>
          </p:cNvPr>
          <p:cNvSpPr txBox="1">
            <a:spLocks noChangeArrowheads="1"/>
          </p:cNvSpPr>
          <p:nvPr/>
        </p:nvSpPr>
        <p:spPr bwMode="auto">
          <a:xfrm>
            <a:off x="7156257" y="3220393"/>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read the words that have ‘s’</a:t>
            </a:r>
          </a:p>
        </p:txBody>
      </p:sp>
      <p:sp>
        <p:nvSpPr>
          <p:cNvPr id="34" name="TextBox 71">
            <a:hlinkClick r:id="rId12" action="ppaction://hlinksldjump"/>
          </p:cNvPr>
          <p:cNvSpPr txBox="1">
            <a:spLocks noChangeArrowheads="1"/>
          </p:cNvSpPr>
          <p:nvPr/>
        </p:nvSpPr>
        <p:spPr bwMode="auto">
          <a:xfrm>
            <a:off x="576358" y="5052805"/>
            <a:ext cx="1477137" cy="1117028"/>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can you read the ‘</a:t>
            </a:r>
            <a:r>
              <a:rPr lang="en-GB" altLang="en-US" dirty="0" err="1">
                <a:solidFill>
                  <a:schemeClr val="bg1"/>
                </a:solidFill>
                <a:latin typeface="Twinkl" pitchFamily="2" charset="0"/>
              </a:rPr>
              <a:t>ful</a:t>
            </a:r>
            <a:r>
              <a:rPr lang="en-GB" altLang="en-US" dirty="0">
                <a:solidFill>
                  <a:schemeClr val="bg1"/>
                </a:solidFill>
                <a:latin typeface="Twinkl" pitchFamily="2" charset="0"/>
              </a:rPr>
              <a:t>’ words</a:t>
            </a:r>
          </a:p>
        </p:txBody>
      </p:sp>
      <p:sp>
        <p:nvSpPr>
          <p:cNvPr id="35" name="TextBox 71">
            <a:hlinkClick r:id="rId13" action="ppaction://hlinksldjump"/>
          </p:cNvPr>
          <p:cNvSpPr txBox="1">
            <a:spLocks noChangeArrowheads="1"/>
          </p:cNvSpPr>
          <p:nvPr/>
        </p:nvSpPr>
        <p:spPr bwMode="auto">
          <a:xfrm>
            <a:off x="2220856" y="5052805"/>
            <a:ext cx="1474844"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roll the dice ‘</a:t>
            </a:r>
            <a:r>
              <a:rPr lang="en-GB" altLang="en-US" dirty="0" err="1">
                <a:solidFill>
                  <a:schemeClr val="bg1"/>
                </a:solidFill>
                <a:latin typeface="Twinkl" pitchFamily="2" charset="0"/>
              </a:rPr>
              <a:t>tion</a:t>
            </a:r>
            <a:r>
              <a:rPr lang="en-GB" altLang="en-US" dirty="0">
                <a:solidFill>
                  <a:schemeClr val="bg1"/>
                </a:solidFill>
                <a:latin typeface="Twinkl" pitchFamily="2" charset="0"/>
              </a:rPr>
              <a:t>’ words</a:t>
            </a:r>
          </a:p>
        </p:txBody>
      </p:sp>
      <p:sp>
        <p:nvSpPr>
          <p:cNvPr id="36" name="TextBox 71">
            <a:hlinkClick r:id="rId14" action="ppaction://hlinksldjump"/>
          </p:cNvPr>
          <p:cNvSpPr txBox="1">
            <a:spLocks noChangeArrowheads="1"/>
          </p:cNvSpPr>
          <p:nvPr/>
        </p:nvSpPr>
        <p:spPr bwMode="auto">
          <a:xfrm>
            <a:off x="3887053" y="5041549"/>
            <a:ext cx="1474844"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sz="1700" dirty="0">
                <a:solidFill>
                  <a:schemeClr val="bg1"/>
                </a:solidFill>
                <a:latin typeface="Twinkl" pitchFamily="2" charset="0"/>
              </a:rPr>
              <a:t>match the homophones</a:t>
            </a:r>
          </a:p>
        </p:txBody>
      </p:sp>
      <p:sp>
        <p:nvSpPr>
          <p:cNvPr id="38" name="TextBox 71">
            <a:hlinkClick r:id="rId15" action="ppaction://hlinksldjump"/>
          </p:cNvPr>
          <p:cNvSpPr txBox="1">
            <a:spLocks noChangeArrowheads="1"/>
          </p:cNvSpPr>
          <p:nvPr/>
        </p:nvSpPr>
        <p:spPr bwMode="auto">
          <a:xfrm>
            <a:off x="5511760" y="5052805"/>
            <a:ext cx="1477136" cy="1117026"/>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add the ‘dis’ to these words</a:t>
            </a:r>
          </a:p>
        </p:txBody>
      </p:sp>
    </p:spTree>
    <p:extLst>
      <p:ext uri="{BB962C8B-B14F-4D97-AF65-F5344CB8AC3E}">
        <p14:creationId xmlns:p14="http://schemas.microsoft.com/office/powerpoint/2010/main" val="142227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Word Search Grid"/>
          <p:cNvGraphicFramePr>
            <a:graphicFrameLocks noGrp="1"/>
          </p:cNvGraphicFramePr>
          <p:nvPr>
            <p:extLst>
              <p:ext uri="{D42A27DB-BD31-4B8C-83A1-F6EECF244321}">
                <p14:modId xmlns:p14="http://schemas.microsoft.com/office/powerpoint/2010/main" val="2345755348"/>
              </p:ext>
            </p:extLst>
          </p:nvPr>
        </p:nvGraphicFramePr>
        <p:xfrm>
          <a:off x="1211950" y="1875451"/>
          <a:ext cx="4370364" cy="4146972"/>
        </p:xfrm>
        <a:graphic>
          <a:graphicData uri="http://schemas.openxmlformats.org/drawingml/2006/table">
            <a:tbl>
              <a:tblPr firstRow="1" bandRow="1">
                <a:tableStyleId>{5C22544A-7EE6-4342-B048-85BDC9FD1C3A}</a:tableStyleId>
              </a:tblPr>
              <a:tblGrid>
                <a:gridCol w="364197">
                  <a:extLst>
                    <a:ext uri="{9D8B030D-6E8A-4147-A177-3AD203B41FA5}">
                      <a16:colId xmlns:a16="http://schemas.microsoft.com/office/drawing/2014/main" val="1232216105"/>
                    </a:ext>
                  </a:extLst>
                </a:gridCol>
                <a:gridCol w="364197">
                  <a:extLst>
                    <a:ext uri="{9D8B030D-6E8A-4147-A177-3AD203B41FA5}">
                      <a16:colId xmlns:a16="http://schemas.microsoft.com/office/drawing/2014/main" val="3170644144"/>
                    </a:ext>
                  </a:extLst>
                </a:gridCol>
                <a:gridCol w="364197">
                  <a:extLst>
                    <a:ext uri="{9D8B030D-6E8A-4147-A177-3AD203B41FA5}">
                      <a16:colId xmlns:a16="http://schemas.microsoft.com/office/drawing/2014/main" val="3535284080"/>
                    </a:ext>
                  </a:extLst>
                </a:gridCol>
                <a:gridCol w="364197">
                  <a:extLst>
                    <a:ext uri="{9D8B030D-6E8A-4147-A177-3AD203B41FA5}">
                      <a16:colId xmlns:a16="http://schemas.microsoft.com/office/drawing/2014/main" val="975056859"/>
                    </a:ext>
                  </a:extLst>
                </a:gridCol>
                <a:gridCol w="364197">
                  <a:extLst>
                    <a:ext uri="{9D8B030D-6E8A-4147-A177-3AD203B41FA5}">
                      <a16:colId xmlns:a16="http://schemas.microsoft.com/office/drawing/2014/main" val="1187879130"/>
                    </a:ext>
                  </a:extLst>
                </a:gridCol>
                <a:gridCol w="364197">
                  <a:extLst>
                    <a:ext uri="{9D8B030D-6E8A-4147-A177-3AD203B41FA5}">
                      <a16:colId xmlns:a16="http://schemas.microsoft.com/office/drawing/2014/main" val="919509387"/>
                    </a:ext>
                  </a:extLst>
                </a:gridCol>
                <a:gridCol w="364197">
                  <a:extLst>
                    <a:ext uri="{9D8B030D-6E8A-4147-A177-3AD203B41FA5}">
                      <a16:colId xmlns:a16="http://schemas.microsoft.com/office/drawing/2014/main" val="2012207375"/>
                    </a:ext>
                  </a:extLst>
                </a:gridCol>
                <a:gridCol w="364197">
                  <a:extLst>
                    <a:ext uri="{9D8B030D-6E8A-4147-A177-3AD203B41FA5}">
                      <a16:colId xmlns:a16="http://schemas.microsoft.com/office/drawing/2014/main" val="3428152616"/>
                    </a:ext>
                  </a:extLst>
                </a:gridCol>
                <a:gridCol w="364197">
                  <a:extLst>
                    <a:ext uri="{9D8B030D-6E8A-4147-A177-3AD203B41FA5}">
                      <a16:colId xmlns:a16="http://schemas.microsoft.com/office/drawing/2014/main" val="1101235185"/>
                    </a:ext>
                  </a:extLst>
                </a:gridCol>
                <a:gridCol w="364197">
                  <a:extLst>
                    <a:ext uri="{9D8B030D-6E8A-4147-A177-3AD203B41FA5}">
                      <a16:colId xmlns:a16="http://schemas.microsoft.com/office/drawing/2014/main" val="1901053970"/>
                    </a:ext>
                  </a:extLst>
                </a:gridCol>
                <a:gridCol w="364197">
                  <a:extLst>
                    <a:ext uri="{9D8B030D-6E8A-4147-A177-3AD203B41FA5}">
                      <a16:colId xmlns:a16="http://schemas.microsoft.com/office/drawing/2014/main" val="3413826263"/>
                    </a:ext>
                  </a:extLst>
                </a:gridCol>
                <a:gridCol w="364197">
                  <a:extLst>
                    <a:ext uri="{9D8B030D-6E8A-4147-A177-3AD203B41FA5}">
                      <a16:colId xmlns:a16="http://schemas.microsoft.com/office/drawing/2014/main" val="3176972422"/>
                    </a:ext>
                  </a:extLst>
                </a:gridCol>
              </a:tblGrid>
              <a:tr h="345581">
                <a:tc>
                  <a:txBody>
                    <a:bodyPr/>
                    <a:lstStyle/>
                    <a:p>
                      <a:pPr algn="ctr"/>
                      <a:r>
                        <a:rPr lang="en-GB" sz="1400" b="0" dirty="0">
                          <a:solidFill>
                            <a:schemeClr val="tx1"/>
                          </a:solidFill>
                        </a:rPr>
                        <a:t>c</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r</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r</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h</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l</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endParaRPr lang="en-GB" sz="1400" b="0" dirty="0">
                        <a:solidFill>
                          <a:schemeClr val="tx1"/>
                        </a:solidFill>
                      </a:endParaRP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endParaRPr lang="en-GB" sz="1400" b="0" dirty="0">
                        <a:solidFill>
                          <a:schemeClr val="tx1"/>
                        </a:solidFill>
                      </a:endParaRP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endParaRPr lang="en-GB" sz="1400" b="0" dirty="0">
                        <a:solidFill>
                          <a:schemeClr val="tx1"/>
                        </a:solidFill>
                      </a:endParaRP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k</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b</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k</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tc>
                  <a:txBody>
                    <a:bodyPr/>
                    <a:lstStyle/>
                    <a:p>
                      <a:pPr algn="ctr"/>
                      <a:r>
                        <a:rPr lang="en-GB" sz="1400" b="0" dirty="0">
                          <a:solidFill>
                            <a:schemeClr val="tx1"/>
                          </a:solidFill>
                        </a:rPr>
                        <a:t>m</a:t>
                      </a:r>
                    </a:p>
                  </a:txBody>
                  <a:tcPr marL="44835" marR="44835" marT="35872" marB="3587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AE8EE"/>
                    </a:solidFill>
                  </a:tcPr>
                </a:tc>
                <a:extLst>
                  <a:ext uri="{0D108BD9-81ED-4DB2-BD59-A6C34878D82A}">
                    <a16:rowId xmlns:a16="http://schemas.microsoft.com/office/drawing/2014/main" val="2638771936"/>
                  </a:ext>
                </a:extLst>
              </a:tr>
              <a:tr h="345581">
                <a:tc>
                  <a:txBody>
                    <a:bodyPr/>
                    <a:lstStyle/>
                    <a:p>
                      <a:pPr algn="ctr"/>
                      <a:r>
                        <a:rPr lang="en-GB" sz="1400" dirty="0"/>
                        <a:t>e</a:t>
                      </a:r>
                      <a:endParaRPr lang="en-GB" sz="1400" b="0" dirty="0">
                        <a:solidFill>
                          <a:schemeClr val="tx1"/>
                        </a:solidFill>
                      </a:endParaRPr>
                    </a:p>
                  </a:txBody>
                  <a:tcPr marL="44835" marR="44835" marT="35872" marB="35872" anchor="ctr">
                    <a:lnT w="38100" cmpd="sng">
                      <a:noFill/>
                    </a:lnT>
                  </a:tcPr>
                </a:tc>
                <a:tc>
                  <a:txBody>
                    <a:bodyPr/>
                    <a:lstStyle/>
                    <a:p>
                      <a:pPr algn="ctr"/>
                      <a:r>
                        <a:rPr lang="en-GB" sz="1400" b="0" dirty="0">
                          <a:solidFill>
                            <a:schemeClr val="tx1"/>
                          </a:solidFill>
                        </a:rPr>
                        <a:t>l</a:t>
                      </a:r>
                    </a:p>
                  </a:txBody>
                  <a:tcPr marL="44835" marR="44835" marT="35872" marB="35872" anchor="ctr">
                    <a:lnT w="38100" cmpd="sng">
                      <a:noFill/>
                    </a:lnT>
                  </a:tcPr>
                </a:tc>
                <a:tc>
                  <a:txBody>
                    <a:bodyPr/>
                    <a:lstStyle/>
                    <a:p>
                      <a:pPr algn="ctr"/>
                      <a:r>
                        <a:rPr lang="en-GB" sz="1400" b="0" dirty="0" err="1">
                          <a:solidFill>
                            <a:schemeClr val="tx1"/>
                          </a:solidFill>
                        </a:rPr>
                        <a:t>i</a:t>
                      </a:r>
                      <a:endParaRPr lang="en-GB" sz="1400" b="0" dirty="0">
                        <a:solidFill>
                          <a:schemeClr val="tx1"/>
                        </a:solidFill>
                      </a:endParaRPr>
                    </a:p>
                  </a:txBody>
                  <a:tcPr marL="44835" marR="44835" marT="35872" marB="35872" anchor="ctr">
                    <a:lnT w="38100" cmpd="sng">
                      <a:noFill/>
                    </a:lnT>
                  </a:tcPr>
                </a:tc>
                <a:tc>
                  <a:txBody>
                    <a:bodyPr/>
                    <a:lstStyle/>
                    <a:p>
                      <a:pPr algn="ctr"/>
                      <a:r>
                        <a:rPr lang="en-GB" sz="1400" b="0" dirty="0">
                          <a:solidFill>
                            <a:schemeClr val="tx1"/>
                          </a:solidFill>
                        </a:rPr>
                        <a:t>a</a:t>
                      </a:r>
                    </a:p>
                  </a:txBody>
                  <a:tcPr marL="44835" marR="44835" marT="35872" marB="35872" anchor="ctr">
                    <a:lnT w="38100" cmpd="sng">
                      <a:noFill/>
                    </a:lnT>
                  </a:tcPr>
                </a:tc>
                <a:tc>
                  <a:txBody>
                    <a:bodyPr/>
                    <a:lstStyle/>
                    <a:p>
                      <a:pPr algn="ctr"/>
                      <a:r>
                        <a:rPr lang="en-GB" sz="1400" b="0" dirty="0">
                          <a:solidFill>
                            <a:schemeClr val="tx1"/>
                          </a:solidFill>
                        </a:rPr>
                        <a:t>l</a:t>
                      </a:r>
                    </a:p>
                  </a:txBody>
                  <a:tcPr marL="44835" marR="44835" marT="35872" marB="35872" anchor="ctr">
                    <a:lnT w="38100" cmpd="sng">
                      <a:noFill/>
                    </a:lnT>
                  </a:tcPr>
                </a:tc>
                <a:tc>
                  <a:txBody>
                    <a:bodyPr/>
                    <a:lstStyle/>
                    <a:p>
                      <a:pPr algn="ctr"/>
                      <a:r>
                        <a:rPr lang="en-GB" sz="1400" b="0" dirty="0">
                          <a:solidFill>
                            <a:schemeClr val="tx1"/>
                          </a:solidFill>
                        </a:rPr>
                        <a:t>t</a:t>
                      </a:r>
                    </a:p>
                  </a:txBody>
                  <a:tcPr marL="44835" marR="44835" marT="35872" marB="35872" anchor="ctr">
                    <a:lnT w="38100" cmpd="sng">
                      <a:noFill/>
                    </a:lnT>
                  </a:tcPr>
                </a:tc>
                <a:tc>
                  <a:txBody>
                    <a:bodyPr/>
                    <a:lstStyle/>
                    <a:p>
                      <a:pPr algn="ctr"/>
                      <a:r>
                        <a:rPr lang="en-GB" sz="1400" b="0" dirty="0">
                          <a:solidFill>
                            <a:schemeClr val="tx1"/>
                          </a:solidFill>
                        </a:rPr>
                        <a:t>z</a:t>
                      </a:r>
                    </a:p>
                  </a:txBody>
                  <a:tcPr marL="44835" marR="44835" marT="35872" marB="35872" anchor="ctr">
                    <a:lnT w="38100" cmpd="sng">
                      <a:noFill/>
                    </a:lnT>
                  </a:tcPr>
                </a:tc>
                <a:tc>
                  <a:txBody>
                    <a:bodyPr/>
                    <a:lstStyle/>
                    <a:p>
                      <a:pPr algn="ctr"/>
                      <a:r>
                        <a:rPr lang="en-GB" sz="1400" b="0" dirty="0">
                          <a:solidFill>
                            <a:schemeClr val="tx1"/>
                          </a:solidFill>
                        </a:rPr>
                        <a:t>v</a:t>
                      </a:r>
                    </a:p>
                  </a:txBody>
                  <a:tcPr marL="44835" marR="44835" marT="35872" marB="35872" anchor="ctr">
                    <a:lnT w="38100" cmpd="sng">
                      <a:noFill/>
                    </a:lnT>
                  </a:tcPr>
                </a:tc>
                <a:tc>
                  <a:txBody>
                    <a:bodyPr/>
                    <a:lstStyle/>
                    <a:p>
                      <a:pPr algn="ctr"/>
                      <a:r>
                        <a:rPr lang="en-GB" sz="1400" dirty="0" err="1"/>
                        <a:t>i</a:t>
                      </a:r>
                      <a:endParaRPr lang="en-GB" sz="1400" b="0" dirty="0">
                        <a:solidFill>
                          <a:schemeClr val="tx1"/>
                        </a:solidFill>
                      </a:endParaRPr>
                    </a:p>
                  </a:txBody>
                  <a:tcPr marL="44835" marR="44835" marT="35872" marB="35872" anchor="ctr">
                    <a:lnT w="38100" cmpd="sng">
                      <a:noFill/>
                    </a:lnT>
                  </a:tcPr>
                </a:tc>
                <a:tc>
                  <a:txBody>
                    <a:bodyPr/>
                    <a:lstStyle/>
                    <a:p>
                      <a:pPr algn="ctr"/>
                      <a:r>
                        <a:rPr lang="en-GB" sz="1400" dirty="0"/>
                        <a:t>q</a:t>
                      </a:r>
                      <a:endParaRPr lang="en-GB" sz="1400" b="0" dirty="0">
                        <a:solidFill>
                          <a:schemeClr val="tx1"/>
                        </a:solidFill>
                      </a:endParaRPr>
                    </a:p>
                  </a:txBody>
                  <a:tcPr marL="44835" marR="44835" marT="35872" marB="35872" anchor="ctr">
                    <a:lnT w="38100" cmpd="sng">
                      <a:noFill/>
                    </a:lnT>
                  </a:tcPr>
                </a:tc>
                <a:tc>
                  <a:txBody>
                    <a:bodyPr/>
                    <a:lstStyle/>
                    <a:p>
                      <a:pPr algn="ctr"/>
                      <a:r>
                        <a:rPr lang="en-GB" sz="1400" dirty="0"/>
                        <a:t>k</a:t>
                      </a:r>
                      <a:endParaRPr lang="en-GB" sz="1400" b="0" dirty="0">
                        <a:solidFill>
                          <a:schemeClr val="tx1"/>
                        </a:solidFill>
                      </a:endParaRPr>
                    </a:p>
                  </a:txBody>
                  <a:tcPr marL="44835" marR="44835" marT="35872" marB="35872" anchor="ctr">
                    <a:lnT w="38100" cmpd="sng">
                      <a:noFill/>
                    </a:lnT>
                  </a:tcPr>
                </a:tc>
                <a:tc>
                  <a:txBody>
                    <a:bodyPr/>
                    <a:lstStyle/>
                    <a:p>
                      <a:pPr algn="ctr"/>
                      <a:r>
                        <a:rPr lang="en-GB" sz="1400" dirty="0"/>
                        <a:t>m</a:t>
                      </a:r>
                      <a:endParaRPr lang="en-GB" sz="1400" b="0" dirty="0">
                        <a:solidFill>
                          <a:schemeClr val="tx1"/>
                        </a:solidFill>
                      </a:endParaRPr>
                    </a:p>
                  </a:txBody>
                  <a:tcPr marL="44835" marR="44835" marT="35872" marB="35872" anchor="ctr">
                    <a:lnT w="38100" cmpd="sng">
                      <a:noFill/>
                    </a:lnT>
                  </a:tcPr>
                </a:tc>
                <a:extLst>
                  <a:ext uri="{0D108BD9-81ED-4DB2-BD59-A6C34878D82A}">
                    <a16:rowId xmlns:a16="http://schemas.microsoft.com/office/drawing/2014/main" val="1212778224"/>
                  </a:ext>
                </a:extLst>
              </a:tr>
              <a:tr h="345581">
                <a:tc>
                  <a:txBody>
                    <a:bodyPr/>
                    <a:lstStyle/>
                    <a:p>
                      <a:pPr algn="ctr"/>
                      <a:r>
                        <a:rPr lang="en-GB" sz="1400" dirty="0"/>
                        <a:t>a</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c</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t</a:t>
                      </a:r>
                      <a:endParaRPr lang="en-GB" sz="1400" b="0" dirty="0">
                        <a:solidFill>
                          <a:schemeClr val="tx1"/>
                        </a:solidFill>
                      </a:endParaRPr>
                    </a:p>
                  </a:txBody>
                  <a:tcPr marL="44835" marR="44835" marT="35872" marB="35872" anchor="ctr"/>
                </a:tc>
                <a:tc>
                  <a:txBody>
                    <a:bodyPr/>
                    <a:lstStyle/>
                    <a:p>
                      <a:pPr algn="ctr"/>
                      <a:r>
                        <a:rPr lang="en-GB" sz="1400" dirty="0"/>
                        <a:t>e</a:t>
                      </a:r>
                      <a:endParaRPr lang="en-GB" sz="1400" b="0" dirty="0">
                        <a:solidFill>
                          <a:schemeClr val="tx1"/>
                        </a:solidFill>
                      </a:endParaRPr>
                    </a:p>
                  </a:txBody>
                  <a:tcPr marL="44835" marR="44835" marT="35872" marB="35872" anchor="ctr"/>
                </a:tc>
                <a:tc>
                  <a:txBody>
                    <a:bodyPr/>
                    <a:lstStyle/>
                    <a:p>
                      <a:pPr algn="ctr"/>
                      <a:r>
                        <a:rPr lang="en-GB" sz="1400" dirty="0"/>
                        <a:t>f</a:t>
                      </a:r>
                      <a:endParaRPr lang="en-GB" sz="1400" b="0" dirty="0">
                        <a:solidFill>
                          <a:schemeClr val="tx1"/>
                        </a:solidFill>
                      </a:endParaRPr>
                    </a:p>
                  </a:txBody>
                  <a:tcPr marL="44835" marR="44835" marT="35872" marB="35872" anchor="ctr"/>
                </a:tc>
                <a:tc>
                  <a:txBody>
                    <a:bodyPr/>
                    <a:lstStyle/>
                    <a:p>
                      <a:pPr algn="ctr"/>
                      <a:r>
                        <a:rPr lang="en-GB" sz="1400" dirty="0"/>
                        <a:t>c</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r</a:t>
                      </a:r>
                      <a:endParaRPr lang="en-GB" sz="1400" b="0" dirty="0">
                        <a:solidFill>
                          <a:schemeClr val="tx1"/>
                        </a:solidFill>
                      </a:endParaRPr>
                    </a:p>
                  </a:txBody>
                  <a:tcPr marL="44835" marR="44835" marT="35872" marB="35872" anchor="ctr"/>
                </a:tc>
                <a:tc>
                  <a:txBody>
                    <a:bodyPr/>
                    <a:lstStyle/>
                    <a:p>
                      <a:pPr algn="ctr"/>
                      <a:r>
                        <a:rPr lang="en-GB" sz="1400" dirty="0"/>
                        <a:t>y</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3334360449"/>
                  </a:ext>
                </a:extLst>
              </a:tr>
              <a:tr h="345581">
                <a:tc>
                  <a:txBody>
                    <a:bodyPr/>
                    <a:lstStyle/>
                    <a:p>
                      <a:pPr algn="ctr"/>
                      <a:r>
                        <a:rPr lang="en-GB" sz="1400" dirty="0"/>
                        <a:t>u</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c</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r</a:t>
                      </a:r>
                      <a:endParaRPr lang="en-GB" sz="1400" b="0" dirty="0">
                        <a:solidFill>
                          <a:schemeClr val="tx1"/>
                        </a:solidFill>
                      </a:endParaRPr>
                    </a:p>
                  </a:txBody>
                  <a:tcPr marL="44835" marR="44835" marT="35872" marB="35872" anchor="ctr"/>
                </a:tc>
                <a:tc>
                  <a:txBody>
                    <a:bodyPr/>
                    <a:lstStyle/>
                    <a:p>
                      <a:pPr algn="ctr"/>
                      <a:r>
                        <a:rPr lang="en-GB" sz="1400" dirty="0"/>
                        <a:t>r</a:t>
                      </a:r>
                      <a:endParaRPr lang="en-GB" sz="1400" b="0" dirty="0">
                        <a:solidFill>
                          <a:schemeClr val="tx1"/>
                        </a:solidFill>
                      </a:endParaRPr>
                    </a:p>
                  </a:txBody>
                  <a:tcPr marL="44835" marR="44835" marT="35872" marB="35872" anchor="ctr"/>
                </a:tc>
                <a:tc>
                  <a:txBody>
                    <a:bodyPr/>
                    <a:lstStyle/>
                    <a:p>
                      <a:pPr algn="ctr"/>
                      <a:r>
                        <a:rPr lang="en-GB" sz="1400" dirty="0"/>
                        <a:t>h</a:t>
                      </a:r>
                      <a:endParaRPr lang="en-GB" sz="1400" b="0" dirty="0">
                        <a:solidFill>
                          <a:schemeClr val="tx1"/>
                        </a:solidFill>
                      </a:endParaRPr>
                    </a:p>
                  </a:txBody>
                  <a:tcPr marL="44835" marR="44835" marT="35872" marB="35872" anchor="ctr"/>
                </a:tc>
                <a:tc>
                  <a:txBody>
                    <a:bodyPr/>
                    <a:lstStyle/>
                    <a:p>
                      <a:pPr algn="ctr"/>
                      <a:r>
                        <a:rPr lang="en-GB" sz="1400" dirty="0" err="1"/>
                        <a:t>i</a:t>
                      </a:r>
                      <a:endParaRPr lang="en-GB" sz="1400" b="0" dirty="0">
                        <a:solidFill>
                          <a:schemeClr val="tx1"/>
                        </a:solidFill>
                      </a:endParaRPr>
                    </a:p>
                  </a:txBody>
                  <a:tcPr marL="44835" marR="44835" marT="35872" marB="35872" anchor="ctr"/>
                </a:tc>
                <a:tc>
                  <a:txBody>
                    <a:bodyPr/>
                    <a:lstStyle/>
                    <a:p>
                      <a:pPr algn="ctr"/>
                      <a:r>
                        <a:rPr lang="en-GB" sz="1400" dirty="0"/>
                        <a:t>q</a:t>
                      </a:r>
                      <a:endParaRPr lang="en-GB" sz="1400" b="0" dirty="0">
                        <a:solidFill>
                          <a:schemeClr val="tx1"/>
                        </a:solidFill>
                      </a:endParaRPr>
                    </a:p>
                  </a:txBody>
                  <a:tcPr marL="44835" marR="44835" marT="35872" marB="35872" anchor="ctr"/>
                </a:tc>
                <a:tc>
                  <a:txBody>
                    <a:bodyPr/>
                    <a:lstStyle/>
                    <a:p>
                      <a:pPr algn="ctr"/>
                      <a:r>
                        <a:rPr lang="en-GB" sz="1400" dirty="0"/>
                        <a:t>y</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256988325"/>
                  </a:ext>
                </a:extLst>
              </a:tr>
              <a:tr h="345581">
                <a:tc>
                  <a:txBody>
                    <a:bodyPr/>
                    <a:lstStyle/>
                    <a:p>
                      <a:pPr algn="ctr"/>
                      <a:r>
                        <a:rPr lang="en-GB" sz="1400" dirty="0"/>
                        <a:t>g</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y</a:t>
                      </a:r>
                      <a:endParaRPr lang="en-GB" sz="1400" b="0" dirty="0">
                        <a:solidFill>
                          <a:schemeClr val="tx1"/>
                        </a:solidFill>
                      </a:endParaRPr>
                    </a:p>
                  </a:txBody>
                  <a:tcPr marL="44835" marR="44835" marT="35872" marB="35872" anchor="ctr"/>
                </a:tc>
                <a:tc>
                  <a:txBody>
                    <a:bodyPr/>
                    <a:lstStyle/>
                    <a:p>
                      <a:pPr algn="ctr"/>
                      <a:r>
                        <a:rPr lang="en-GB" sz="1400" dirty="0"/>
                        <a:t>w</a:t>
                      </a:r>
                      <a:endParaRPr lang="en-GB" sz="1400" b="0" dirty="0">
                        <a:solidFill>
                          <a:schemeClr val="tx1"/>
                        </a:solidFill>
                      </a:endParaRPr>
                    </a:p>
                  </a:txBody>
                  <a:tcPr marL="44835" marR="44835" marT="35872" marB="35872" anchor="ctr"/>
                </a:tc>
                <a:tc>
                  <a:txBody>
                    <a:bodyPr/>
                    <a:lstStyle/>
                    <a:p>
                      <a:pPr algn="ctr"/>
                      <a:r>
                        <a:rPr lang="en-GB" sz="1400" dirty="0"/>
                        <a:t>e</a:t>
                      </a:r>
                      <a:endParaRPr lang="en-GB" sz="1400" b="0" dirty="0">
                        <a:solidFill>
                          <a:schemeClr val="tx1"/>
                        </a:solidFill>
                      </a:endParaRPr>
                    </a:p>
                  </a:txBody>
                  <a:tcPr marL="44835" marR="44835" marT="35872" marB="35872" anchor="ctr"/>
                </a:tc>
                <a:tc>
                  <a:txBody>
                    <a:bodyPr/>
                    <a:lstStyle/>
                    <a:p>
                      <a:pPr algn="ctr"/>
                      <a:r>
                        <a:rPr lang="en-GB" sz="1400" dirty="0"/>
                        <a:t>u</a:t>
                      </a: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tc>
                  <a:txBody>
                    <a:bodyPr/>
                    <a:lstStyle/>
                    <a:p>
                      <a:pPr algn="ctr"/>
                      <a:r>
                        <a:rPr lang="en-GB" sz="1400" dirty="0"/>
                        <a:t>r</a:t>
                      </a:r>
                      <a:endParaRPr lang="en-GB" sz="1400" b="0" dirty="0">
                        <a:solidFill>
                          <a:schemeClr val="tx1"/>
                        </a:solidFill>
                      </a:endParaRPr>
                    </a:p>
                  </a:txBody>
                  <a:tcPr marL="44835" marR="44835" marT="35872" marB="35872" anchor="ctr"/>
                </a:tc>
                <a:tc>
                  <a:txBody>
                    <a:bodyPr/>
                    <a:lstStyle/>
                    <a:p>
                      <a:pPr algn="ctr"/>
                      <a:r>
                        <a:rPr lang="en-GB" sz="1400" dirty="0" err="1"/>
                        <a:t>i</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r</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1374236532"/>
                  </a:ext>
                </a:extLst>
              </a:tr>
              <a:tr h="345581">
                <a:tc>
                  <a:txBody>
                    <a:bodyPr/>
                    <a:lstStyle/>
                    <a:p>
                      <a:pPr algn="ctr"/>
                      <a:r>
                        <a:rPr lang="en-GB" sz="1400" dirty="0"/>
                        <a:t>h</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u</a:t>
                      </a:r>
                      <a:endParaRPr lang="en-GB" sz="1400" b="0" dirty="0">
                        <a:solidFill>
                          <a:schemeClr val="tx1"/>
                        </a:solidFill>
                      </a:endParaRPr>
                    </a:p>
                  </a:txBody>
                  <a:tcPr marL="44835" marR="44835" marT="35872" marB="35872" anchor="ctr"/>
                </a:tc>
                <a:tc>
                  <a:txBody>
                    <a:bodyPr/>
                    <a:lstStyle/>
                    <a:p>
                      <a:pPr algn="ctr"/>
                      <a:r>
                        <a:rPr lang="en-GB" sz="1400" b="0" dirty="0">
                          <a:solidFill>
                            <a:schemeClr val="tx1"/>
                          </a:solidFill>
                        </a:rPr>
                        <a:t>l</a:t>
                      </a:r>
                    </a:p>
                  </a:txBody>
                  <a:tcPr marL="44835" marR="44835" marT="35872" marB="35872" anchor="ctr"/>
                </a:tc>
                <a:tc>
                  <a:txBody>
                    <a:bodyPr/>
                    <a:lstStyle/>
                    <a:p>
                      <a:pPr algn="ctr"/>
                      <a:r>
                        <a:rPr lang="en-GB" sz="1400" b="0" dirty="0">
                          <a:solidFill>
                            <a:schemeClr val="tx1"/>
                          </a:solidFill>
                        </a:rPr>
                        <a:t>j</a:t>
                      </a:r>
                    </a:p>
                  </a:txBody>
                  <a:tcPr marL="44835" marR="44835" marT="35872" marB="35872" anchor="ctr"/>
                </a:tc>
                <a:tc>
                  <a:txBody>
                    <a:bodyPr/>
                    <a:lstStyle/>
                    <a:p>
                      <a:pPr algn="ctr"/>
                      <a:r>
                        <a:rPr lang="en-GB" sz="1400" b="0" dirty="0">
                          <a:solidFill>
                            <a:schemeClr val="tx1"/>
                          </a:solidFill>
                        </a:rPr>
                        <a:t>y</a:t>
                      </a: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q</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2120819510"/>
                  </a:ext>
                </a:extLst>
              </a:tr>
              <a:tr h="345581">
                <a:tc>
                  <a:txBody>
                    <a:bodyPr/>
                    <a:lstStyle/>
                    <a:p>
                      <a:pPr algn="ctr"/>
                      <a:r>
                        <a:rPr lang="en-GB" sz="1400" dirty="0" err="1"/>
                        <a:t>i</a:t>
                      </a: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t</a:t>
                      </a:r>
                      <a:endParaRPr lang="en-GB" sz="1400" b="0" dirty="0">
                        <a:solidFill>
                          <a:schemeClr val="tx1"/>
                        </a:solidFill>
                      </a:endParaRPr>
                    </a:p>
                  </a:txBody>
                  <a:tcPr marL="44835" marR="44835" marT="35872" marB="35872" anchor="ctr"/>
                </a:tc>
                <a:tc>
                  <a:txBody>
                    <a:bodyPr/>
                    <a:lstStyle/>
                    <a:p>
                      <a:pPr algn="ctr"/>
                      <a:r>
                        <a:rPr lang="en-GB" sz="1400" dirty="0"/>
                        <a:t>d</a:t>
                      </a:r>
                      <a:endParaRPr lang="en-GB" sz="1400" b="0" dirty="0">
                        <a:solidFill>
                          <a:schemeClr val="tx1"/>
                        </a:solidFill>
                      </a:endParaRPr>
                    </a:p>
                  </a:txBody>
                  <a:tcPr marL="44835" marR="44835" marT="35872" marB="35872" anchor="ctr"/>
                </a:tc>
                <a:tc>
                  <a:txBody>
                    <a:bodyPr/>
                    <a:lstStyle/>
                    <a:p>
                      <a:pPr algn="ctr"/>
                      <a:r>
                        <a:rPr lang="en-GB" sz="1400" dirty="0"/>
                        <a:t>e</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l</a:t>
                      </a:r>
                      <a:endParaRPr lang="en-GB" sz="1400" b="0" dirty="0">
                        <a:solidFill>
                          <a:schemeClr val="tx1"/>
                        </a:solidFill>
                      </a:endParaRPr>
                    </a:p>
                  </a:txBody>
                  <a:tcPr marL="44835" marR="44835" marT="35872" marB="35872" anchor="ctr"/>
                </a:tc>
                <a:tc>
                  <a:txBody>
                    <a:bodyPr/>
                    <a:lstStyle/>
                    <a:p>
                      <a:pPr algn="ctr"/>
                      <a:r>
                        <a:rPr lang="en-GB" sz="1400" dirty="0"/>
                        <a:t>g</a:t>
                      </a:r>
                      <a:endParaRPr lang="en-GB" sz="1400" b="0" dirty="0">
                        <a:solidFill>
                          <a:schemeClr val="tx1"/>
                        </a:solidFill>
                      </a:endParaRPr>
                    </a:p>
                  </a:txBody>
                  <a:tcPr marL="44835" marR="44835" marT="35872" marB="35872" anchor="ctr"/>
                </a:tc>
                <a:tc>
                  <a:txBody>
                    <a:bodyPr/>
                    <a:lstStyle/>
                    <a:p>
                      <a:pPr algn="ctr"/>
                      <a:r>
                        <a:rPr lang="en-GB" sz="1400" dirty="0"/>
                        <a:t>h</a:t>
                      </a:r>
                      <a:endParaRPr lang="en-GB" sz="1400" b="0" dirty="0">
                        <a:solidFill>
                          <a:schemeClr val="tx1"/>
                        </a:solidFill>
                      </a:endParaRPr>
                    </a:p>
                  </a:txBody>
                  <a:tcPr marL="44835" marR="44835" marT="35872" marB="35872" anchor="ctr"/>
                </a:tc>
                <a:tc>
                  <a:txBody>
                    <a:bodyPr/>
                    <a:lstStyle/>
                    <a:p>
                      <a:pPr algn="ctr"/>
                      <a:r>
                        <a:rPr lang="en-GB" sz="1400" dirty="0"/>
                        <a:t>l</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r>
                        <a:rPr lang="en-GB" sz="1400" b="0" dirty="0">
                          <a:solidFill>
                            <a:schemeClr val="tx1"/>
                          </a:solidFill>
                        </a:rPr>
                        <a:t>h</a:t>
                      </a: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3707028872"/>
                  </a:ext>
                </a:extLst>
              </a:tr>
              <a:tr h="345581">
                <a:tc>
                  <a:txBody>
                    <a:bodyPr/>
                    <a:lstStyle/>
                    <a:p>
                      <a:pPr algn="ctr"/>
                      <a:r>
                        <a:rPr lang="en-GB" sz="1400" dirty="0"/>
                        <a:t>e</a:t>
                      </a:r>
                      <a:endParaRPr lang="en-GB" sz="1400" b="0" dirty="0">
                        <a:solidFill>
                          <a:schemeClr val="tx1"/>
                        </a:solidFill>
                      </a:endParaRPr>
                    </a:p>
                  </a:txBody>
                  <a:tcPr marL="44835" marR="44835" marT="35872" marB="35872" anchor="ctr"/>
                </a:tc>
                <a:tc>
                  <a:txBody>
                    <a:bodyPr/>
                    <a:lstStyle/>
                    <a:p>
                      <a:pPr algn="ctr"/>
                      <a:r>
                        <a:rPr lang="en-GB" sz="1400" b="0" dirty="0">
                          <a:solidFill>
                            <a:schemeClr val="tx1"/>
                          </a:solidFill>
                        </a:rPr>
                        <a:t>k</a:t>
                      </a: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a</a:t>
                      </a:r>
                      <a:endParaRPr lang="en-GB" sz="1400" b="0" dirty="0">
                        <a:solidFill>
                          <a:schemeClr val="tx1"/>
                        </a:solidFill>
                      </a:endParaRPr>
                    </a:p>
                  </a:txBody>
                  <a:tcPr marL="44835" marR="44835" marT="35872" marB="35872" anchor="ctr"/>
                </a:tc>
                <a:tc>
                  <a:txBody>
                    <a:bodyPr/>
                    <a:lstStyle/>
                    <a:p>
                      <a:pPr algn="ctr"/>
                      <a:r>
                        <a:rPr lang="en-GB" sz="1400" dirty="0"/>
                        <a:t>g</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a</a:t>
                      </a:r>
                      <a:endParaRPr lang="en-GB" sz="1400" b="0" dirty="0">
                        <a:solidFill>
                          <a:schemeClr val="tx1"/>
                        </a:solidFill>
                      </a:endParaRPr>
                    </a:p>
                  </a:txBody>
                  <a:tcPr marL="44835" marR="44835" marT="35872" marB="35872" anchor="ctr"/>
                </a:tc>
                <a:tc>
                  <a:txBody>
                    <a:bodyPr/>
                    <a:lstStyle/>
                    <a:p>
                      <a:pPr algn="ctr"/>
                      <a:r>
                        <a:rPr lang="en-GB" sz="1400" dirty="0"/>
                        <a:t>o</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r>
                        <a:rPr lang="en-GB" sz="1400" b="0" dirty="0">
                          <a:solidFill>
                            <a:schemeClr val="tx1"/>
                          </a:solidFill>
                        </a:rPr>
                        <a:t>f</a:t>
                      </a: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1188214332"/>
                  </a:ext>
                </a:extLst>
              </a:tr>
              <a:tr h="345581">
                <a:tc>
                  <a:txBody>
                    <a:bodyPr/>
                    <a:lstStyle/>
                    <a:p>
                      <a:pPr algn="ctr"/>
                      <a:r>
                        <a:rPr lang="en-GB" sz="1400" dirty="0"/>
                        <a:t>h</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l</a:t>
                      </a:r>
                      <a:endParaRPr lang="en-GB" sz="1400" b="0" dirty="0">
                        <a:solidFill>
                          <a:schemeClr val="tx1"/>
                        </a:solidFill>
                      </a:endParaRPr>
                    </a:p>
                  </a:txBody>
                  <a:tcPr marL="44835" marR="44835" marT="35872" marB="35872" anchor="ctr"/>
                </a:tc>
                <a:tc>
                  <a:txBody>
                    <a:bodyPr/>
                    <a:lstStyle/>
                    <a:p>
                      <a:pPr algn="ctr"/>
                      <a:r>
                        <a:rPr lang="en-GB" sz="1400" dirty="0"/>
                        <a:t>n</a:t>
                      </a:r>
                      <a:endParaRPr lang="en-GB" sz="1400" b="0" dirty="0">
                        <a:solidFill>
                          <a:schemeClr val="tx1"/>
                        </a:solidFill>
                      </a:endParaRPr>
                    </a:p>
                  </a:txBody>
                  <a:tcPr marL="44835" marR="44835" marT="35872" marB="35872" anchor="ctr"/>
                </a:tc>
                <a:tc>
                  <a:txBody>
                    <a:bodyPr/>
                    <a:lstStyle/>
                    <a:p>
                      <a:pPr algn="ctr"/>
                      <a:r>
                        <a:rPr lang="en-GB" sz="1400" dirty="0"/>
                        <a:t>d</a:t>
                      </a:r>
                      <a:endParaRPr lang="en-GB" sz="1400" b="0" dirty="0">
                        <a:solidFill>
                          <a:schemeClr val="tx1"/>
                        </a:solidFill>
                      </a:endParaRPr>
                    </a:p>
                  </a:txBody>
                  <a:tcPr marL="44835" marR="44835" marT="35872" marB="35872" anchor="ctr"/>
                </a:tc>
                <a:tc>
                  <a:txBody>
                    <a:bodyPr/>
                    <a:lstStyle/>
                    <a:p>
                      <a:pPr algn="ctr"/>
                      <a:r>
                        <a:rPr lang="en-GB" sz="1400" dirty="0"/>
                        <a:t>w</a:t>
                      </a: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tc>
                  <a:txBody>
                    <a:bodyPr/>
                    <a:lstStyle/>
                    <a:p>
                      <a:pPr algn="ctr"/>
                      <a:r>
                        <a:rPr lang="en-GB" sz="1400" dirty="0"/>
                        <a:t>n</a:t>
                      </a:r>
                      <a:endParaRPr lang="en-GB" sz="1400" b="0" dirty="0">
                        <a:solidFill>
                          <a:schemeClr val="tx1"/>
                        </a:solidFill>
                      </a:endParaRPr>
                    </a:p>
                  </a:txBody>
                  <a:tcPr marL="44835" marR="44835" marT="35872" marB="35872" anchor="ctr"/>
                </a:tc>
                <a:tc>
                  <a:txBody>
                    <a:bodyPr/>
                    <a:lstStyle/>
                    <a:p>
                      <a:pPr algn="ctr"/>
                      <a:r>
                        <a:rPr lang="en-GB" sz="1400" dirty="0"/>
                        <a:t>h</a:t>
                      </a:r>
                      <a:endParaRPr lang="en-GB" sz="1400" b="0" dirty="0">
                        <a:solidFill>
                          <a:schemeClr val="tx1"/>
                        </a:solidFill>
                      </a:endParaRPr>
                    </a:p>
                  </a:txBody>
                  <a:tcPr marL="44835" marR="44835" marT="35872" marB="35872" anchor="ctr"/>
                </a:tc>
                <a:tc>
                  <a:txBody>
                    <a:bodyPr/>
                    <a:lstStyle/>
                    <a:p>
                      <a:pPr algn="ctr"/>
                      <a:r>
                        <a:rPr lang="en-GB" sz="1400" dirty="0" err="1"/>
                        <a:t>i</a:t>
                      </a:r>
                      <a:endParaRPr lang="en-GB" sz="1400" b="0" dirty="0">
                        <a:solidFill>
                          <a:schemeClr val="tx1"/>
                        </a:solidFill>
                      </a:endParaRPr>
                    </a:p>
                  </a:txBody>
                  <a:tcPr marL="44835" marR="44835" marT="35872" marB="35872" anchor="ctr"/>
                </a:tc>
                <a:tc>
                  <a:txBody>
                    <a:bodyPr/>
                    <a:lstStyle/>
                    <a:p>
                      <a:pPr algn="ctr"/>
                      <a:r>
                        <a:rPr lang="en-GB" sz="1400" dirty="0"/>
                        <a:t>p</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k</a:t>
                      </a: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2769672491"/>
                  </a:ext>
                </a:extLst>
              </a:tr>
              <a:tr h="345581">
                <a:tc>
                  <a:txBody>
                    <a:bodyPr/>
                    <a:lstStyle/>
                    <a:p>
                      <a:pPr algn="ctr"/>
                      <a:r>
                        <a:rPr lang="en-GB" sz="1400" dirty="0"/>
                        <a:t>l</a:t>
                      </a:r>
                      <a:endParaRPr lang="en-GB" sz="1400" b="0" dirty="0">
                        <a:solidFill>
                          <a:schemeClr val="tx1"/>
                        </a:solidFill>
                      </a:endParaRPr>
                    </a:p>
                  </a:txBody>
                  <a:tcPr marL="44835" marR="44835" marT="35872" marB="35872" anchor="ctr"/>
                </a:tc>
                <a:tc>
                  <a:txBody>
                    <a:bodyPr/>
                    <a:lstStyle/>
                    <a:p>
                      <a:pPr algn="ctr"/>
                      <a:r>
                        <a:rPr lang="en-GB" sz="1400" dirty="0"/>
                        <a:t>r</a:t>
                      </a:r>
                      <a:endParaRPr lang="en-GB" sz="1400" b="0" dirty="0">
                        <a:solidFill>
                          <a:schemeClr val="tx1"/>
                        </a:solidFill>
                      </a:endParaRPr>
                    </a:p>
                  </a:txBody>
                  <a:tcPr marL="44835" marR="44835" marT="35872" marB="35872" anchor="ctr"/>
                </a:tc>
                <a:tc>
                  <a:txBody>
                    <a:bodyPr/>
                    <a:lstStyle/>
                    <a:p>
                      <a:pPr algn="ctr"/>
                      <a:r>
                        <a:rPr lang="en-GB" sz="1400" b="0" dirty="0">
                          <a:solidFill>
                            <a:schemeClr val="tx1"/>
                          </a:solidFill>
                        </a:rPr>
                        <a:t>t</a:t>
                      </a:r>
                    </a:p>
                  </a:txBody>
                  <a:tcPr marL="44835" marR="44835" marT="35872" marB="35872" anchor="ctr"/>
                </a:tc>
                <a:tc>
                  <a:txBody>
                    <a:bodyPr/>
                    <a:lstStyle/>
                    <a:p>
                      <a:pPr algn="ctr"/>
                      <a:r>
                        <a:rPr lang="en-GB" sz="1400" b="0" dirty="0">
                          <a:solidFill>
                            <a:schemeClr val="tx1"/>
                          </a:solidFill>
                        </a:rPr>
                        <a:t>w</a:t>
                      </a:r>
                    </a:p>
                  </a:txBody>
                  <a:tcPr marL="44835" marR="44835" marT="35872" marB="35872" anchor="ctr"/>
                </a:tc>
                <a:tc>
                  <a:txBody>
                    <a:bodyPr/>
                    <a:lstStyle/>
                    <a:p>
                      <a:pPr algn="ctr"/>
                      <a:r>
                        <a:rPr lang="en-GB" sz="1400" b="0" dirty="0">
                          <a:solidFill>
                            <a:schemeClr val="tx1"/>
                          </a:solidFill>
                        </a:rPr>
                        <a:t>l</a:t>
                      </a:r>
                    </a:p>
                  </a:txBody>
                  <a:tcPr marL="44835" marR="44835" marT="35872" marB="35872" anchor="ctr"/>
                </a:tc>
                <a:tc>
                  <a:txBody>
                    <a:bodyPr/>
                    <a:lstStyle/>
                    <a:p>
                      <a:pPr algn="ctr"/>
                      <a:r>
                        <a:rPr lang="en-GB" sz="1400" b="0" dirty="0">
                          <a:solidFill>
                            <a:schemeClr val="tx1"/>
                          </a:solidFill>
                        </a:rPr>
                        <a:t>o</a:t>
                      </a:r>
                    </a:p>
                  </a:txBody>
                  <a:tcPr marL="44835" marR="44835" marT="35872" marB="35872" anchor="ctr"/>
                </a:tc>
                <a:tc>
                  <a:txBody>
                    <a:bodyPr/>
                    <a:lstStyle/>
                    <a:p>
                      <a:pPr algn="ctr"/>
                      <a:r>
                        <a:rPr lang="en-GB" sz="1400" b="0" dirty="0">
                          <a:solidFill>
                            <a:schemeClr val="tx1"/>
                          </a:solidFill>
                        </a:rPr>
                        <a:t>n</a:t>
                      </a:r>
                    </a:p>
                  </a:txBody>
                  <a:tcPr marL="44835" marR="44835" marT="35872" marB="35872" anchor="ctr"/>
                </a:tc>
                <a:tc>
                  <a:txBody>
                    <a:bodyPr/>
                    <a:lstStyle/>
                    <a:p>
                      <a:pPr algn="ctr"/>
                      <a:r>
                        <a:rPr lang="en-GB" sz="1400" b="0" dirty="0">
                          <a:solidFill>
                            <a:schemeClr val="tx1"/>
                          </a:solidFill>
                        </a:rPr>
                        <a:t>t</a:t>
                      </a: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t</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3591018320"/>
                  </a:ext>
                </a:extLst>
              </a:tr>
              <a:tr h="345581">
                <a:tc>
                  <a:txBody>
                    <a:bodyPr/>
                    <a:lstStyle/>
                    <a:p>
                      <a:pPr algn="ctr"/>
                      <a:r>
                        <a:rPr lang="en-GB" sz="1400" dirty="0"/>
                        <a:t>o</a:t>
                      </a:r>
                      <a:endParaRPr lang="en-GB" sz="1400" b="0" dirty="0">
                        <a:solidFill>
                          <a:schemeClr val="tx1"/>
                        </a:solidFill>
                      </a:endParaRPr>
                    </a:p>
                  </a:txBody>
                  <a:tcPr marL="44835" marR="44835" marT="35872" marB="35872" anchor="ctr"/>
                </a:tc>
                <a:tc>
                  <a:txBody>
                    <a:bodyPr/>
                    <a:lstStyle/>
                    <a:p>
                      <a:pPr algn="ctr"/>
                      <a:r>
                        <a:rPr lang="en-GB" sz="1400" dirty="0"/>
                        <a:t>b</a:t>
                      </a:r>
                      <a:endParaRPr lang="en-GB" sz="1400" b="0" dirty="0">
                        <a:solidFill>
                          <a:schemeClr val="tx1"/>
                        </a:solidFill>
                      </a:endParaRPr>
                    </a:p>
                  </a:txBody>
                  <a:tcPr marL="44835" marR="44835" marT="35872" marB="35872" anchor="ctr"/>
                </a:tc>
                <a:tc>
                  <a:txBody>
                    <a:bodyPr/>
                    <a:lstStyle/>
                    <a:p>
                      <a:pPr algn="ctr"/>
                      <a:r>
                        <a:rPr lang="en-GB" sz="1400" dirty="0"/>
                        <a:t>q</a:t>
                      </a:r>
                      <a:endParaRPr lang="en-GB" sz="1400" b="0" dirty="0">
                        <a:solidFill>
                          <a:schemeClr val="tx1"/>
                        </a:solidFill>
                      </a:endParaRPr>
                    </a:p>
                  </a:txBody>
                  <a:tcPr marL="44835" marR="44835" marT="35872" marB="35872" anchor="ctr"/>
                </a:tc>
                <a:tc>
                  <a:txBody>
                    <a:bodyPr/>
                    <a:lstStyle/>
                    <a:p>
                      <a:pPr algn="ctr"/>
                      <a:r>
                        <a:rPr lang="en-GB" sz="1400" dirty="0"/>
                        <a:t>d</a:t>
                      </a:r>
                      <a:endParaRPr lang="en-GB" sz="1400" b="0" dirty="0">
                        <a:solidFill>
                          <a:schemeClr val="tx1"/>
                        </a:solidFill>
                      </a:endParaRPr>
                    </a:p>
                  </a:txBody>
                  <a:tcPr marL="44835" marR="44835" marT="35872" marB="35872" anchor="ctr"/>
                </a:tc>
                <a:tc>
                  <a:txBody>
                    <a:bodyPr/>
                    <a:lstStyle/>
                    <a:p>
                      <a:pPr algn="ctr"/>
                      <a:r>
                        <a:rPr lang="en-GB" sz="1400" b="0" dirty="0" err="1">
                          <a:solidFill>
                            <a:schemeClr val="tx1"/>
                          </a:solidFill>
                        </a:rPr>
                        <a:t>r</a:t>
                      </a:r>
                      <a:endParaRPr lang="en-GB" sz="1400" b="0" dirty="0">
                        <a:solidFill>
                          <a:schemeClr val="tx1"/>
                        </a:solidFill>
                      </a:endParaRPr>
                    </a:p>
                  </a:txBody>
                  <a:tcPr marL="44835" marR="44835" marT="35872" marB="35872" anchor="ctr"/>
                </a:tc>
                <a:tc>
                  <a:txBody>
                    <a:bodyPr/>
                    <a:lstStyle/>
                    <a:p>
                      <a:pPr algn="ctr"/>
                      <a:r>
                        <a:rPr lang="en-GB" sz="1400" b="0" dirty="0">
                          <a:solidFill>
                            <a:schemeClr val="tx1"/>
                          </a:solidFill>
                        </a:rPr>
                        <a:t>b</a:t>
                      </a:r>
                    </a:p>
                  </a:txBody>
                  <a:tcPr marL="44835" marR="44835" marT="35872" marB="35872" anchor="ctr"/>
                </a:tc>
                <a:tc>
                  <a:txBody>
                    <a:bodyPr/>
                    <a:lstStyle/>
                    <a:p>
                      <a:pPr algn="ctr"/>
                      <a:r>
                        <a:rPr lang="en-GB" sz="1400" b="0" dirty="0">
                          <a:solidFill>
                            <a:schemeClr val="tx1"/>
                          </a:solidFill>
                        </a:rPr>
                        <a:t>k</a:t>
                      </a: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3625222781"/>
                  </a:ext>
                </a:extLst>
              </a:tr>
              <a:tr h="345581">
                <a:tc>
                  <a:txBody>
                    <a:bodyPr/>
                    <a:lstStyle/>
                    <a:p>
                      <a:pPr algn="ctr"/>
                      <a:r>
                        <a:rPr lang="en-GB" sz="1400" dirty="0"/>
                        <a:t>q</a:t>
                      </a:r>
                      <a:endParaRPr lang="en-GB" sz="1400" b="0" dirty="0">
                        <a:solidFill>
                          <a:schemeClr val="tx1"/>
                        </a:solidFill>
                      </a:endParaRPr>
                    </a:p>
                  </a:txBody>
                  <a:tcPr marL="44835" marR="44835" marT="35872" marB="35872" anchor="ctr"/>
                </a:tc>
                <a:tc>
                  <a:txBody>
                    <a:bodyPr/>
                    <a:lstStyle/>
                    <a:p>
                      <a:pPr algn="ctr"/>
                      <a:r>
                        <a:rPr lang="en-GB" sz="1400" dirty="0"/>
                        <a:t>u</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r>
                        <a:rPr lang="en-GB" sz="1400" dirty="0"/>
                        <a:t>d</a:t>
                      </a:r>
                      <a:endParaRPr lang="en-GB" sz="1400" b="0" dirty="0">
                        <a:solidFill>
                          <a:schemeClr val="tx1"/>
                        </a:solidFill>
                      </a:endParaRPr>
                    </a:p>
                  </a:txBody>
                  <a:tcPr marL="44835" marR="44835" marT="35872" marB="35872" anchor="ctr"/>
                </a:tc>
                <a:tc>
                  <a:txBody>
                    <a:bodyPr/>
                    <a:lstStyle/>
                    <a:p>
                      <a:pPr algn="ctr"/>
                      <a:r>
                        <a:rPr lang="en-GB" sz="1400" dirty="0"/>
                        <a:t>e</a:t>
                      </a:r>
                      <a:endParaRPr lang="en-GB" sz="1400" b="0" dirty="0">
                        <a:solidFill>
                          <a:schemeClr val="tx1"/>
                        </a:solidFill>
                      </a:endParaRPr>
                    </a:p>
                  </a:txBody>
                  <a:tcPr marL="44835" marR="44835" marT="35872" marB="35872" anchor="ctr"/>
                </a:tc>
                <a:tc>
                  <a:txBody>
                    <a:bodyPr/>
                    <a:lstStyle/>
                    <a:p>
                      <a:pPr algn="ctr"/>
                      <a:r>
                        <a:rPr lang="en-GB" sz="1400" dirty="0"/>
                        <a:t>o</a:t>
                      </a:r>
                      <a:endParaRPr lang="en-GB" sz="1400" b="0" dirty="0">
                        <a:solidFill>
                          <a:schemeClr val="tx1"/>
                        </a:solidFill>
                      </a:endParaRPr>
                    </a:p>
                  </a:txBody>
                  <a:tcPr marL="44835" marR="44835" marT="35872" marB="35872" anchor="ctr"/>
                </a:tc>
                <a:tc>
                  <a:txBody>
                    <a:bodyPr/>
                    <a:lstStyle/>
                    <a:p>
                      <a:pPr algn="ctr"/>
                      <a:r>
                        <a:rPr lang="en-GB" sz="1400" dirty="0"/>
                        <a:t>g</a:t>
                      </a:r>
                      <a:endParaRPr lang="en-GB" sz="1400" b="0" dirty="0">
                        <a:solidFill>
                          <a:schemeClr val="tx1"/>
                        </a:solidFill>
                      </a:endParaRPr>
                    </a:p>
                  </a:txBody>
                  <a:tcPr marL="44835" marR="44835" marT="35872" marB="35872" anchor="ctr"/>
                </a:tc>
                <a:tc>
                  <a:txBody>
                    <a:bodyPr/>
                    <a:lstStyle/>
                    <a:p>
                      <a:pPr algn="ctr"/>
                      <a:r>
                        <a:rPr lang="en-GB" sz="1400" b="0" dirty="0">
                          <a:solidFill>
                            <a:schemeClr val="dk1"/>
                          </a:solidFill>
                        </a:rPr>
                        <a:t>p</a:t>
                      </a:r>
                      <a:endParaRPr lang="en-GB" sz="1400" b="0" dirty="0">
                        <a:solidFill>
                          <a:schemeClr val="tx1"/>
                        </a:solidFill>
                      </a:endParaRPr>
                    </a:p>
                  </a:txBody>
                  <a:tcPr marL="44835" marR="44835" marT="35872" marB="35872" anchor="ctr"/>
                </a:tc>
                <a:tc>
                  <a:txBody>
                    <a:bodyPr/>
                    <a:lstStyle/>
                    <a:p>
                      <a:pPr algn="ctr"/>
                      <a:r>
                        <a:rPr lang="en-GB" sz="1400" dirty="0"/>
                        <a:t>t</a:t>
                      </a:r>
                      <a:endParaRPr lang="en-GB" sz="1400" b="0" dirty="0">
                        <a:solidFill>
                          <a:schemeClr val="tx1"/>
                        </a:solidFill>
                      </a:endParaRPr>
                    </a:p>
                  </a:txBody>
                  <a:tcPr marL="44835" marR="44835" marT="35872" marB="35872" anchor="ctr"/>
                </a:tc>
                <a:tc>
                  <a:txBody>
                    <a:bodyPr/>
                    <a:lstStyle/>
                    <a:p>
                      <a:pPr algn="ctr"/>
                      <a:r>
                        <a:rPr lang="en-GB" sz="1400" dirty="0"/>
                        <a:t>j</a:t>
                      </a:r>
                      <a:endParaRPr lang="en-GB" sz="1400" b="0" dirty="0">
                        <a:solidFill>
                          <a:schemeClr val="tx1"/>
                        </a:solidFill>
                      </a:endParaRPr>
                    </a:p>
                  </a:txBody>
                  <a:tcPr marL="44835" marR="44835" marT="35872" marB="35872" anchor="ctr"/>
                </a:tc>
                <a:tc>
                  <a:txBody>
                    <a:bodyPr/>
                    <a:lstStyle/>
                    <a:p>
                      <a:pPr algn="ctr"/>
                      <a:r>
                        <a:rPr lang="en-GB" sz="1400" dirty="0"/>
                        <a:t>k</a:t>
                      </a:r>
                      <a:endParaRPr lang="en-GB" sz="1400" b="0" dirty="0">
                        <a:solidFill>
                          <a:schemeClr val="tx1"/>
                        </a:solidFill>
                      </a:endParaRPr>
                    </a:p>
                  </a:txBody>
                  <a:tcPr marL="44835" marR="44835" marT="35872" marB="35872" anchor="ctr"/>
                </a:tc>
                <a:tc>
                  <a:txBody>
                    <a:bodyPr/>
                    <a:lstStyle/>
                    <a:p>
                      <a:pPr algn="ctr"/>
                      <a:r>
                        <a:rPr lang="en-GB" sz="1400" dirty="0"/>
                        <a:t>m</a:t>
                      </a:r>
                      <a:endParaRPr lang="en-GB" sz="1400" b="0" dirty="0">
                        <a:solidFill>
                          <a:schemeClr val="tx1"/>
                        </a:solidFill>
                      </a:endParaRPr>
                    </a:p>
                  </a:txBody>
                  <a:tcPr marL="44835" marR="44835" marT="35872" marB="35872" anchor="ctr"/>
                </a:tc>
                <a:extLst>
                  <a:ext uri="{0D108BD9-81ED-4DB2-BD59-A6C34878D82A}">
                    <a16:rowId xmlns:a16="http://schemas.microsoft.com/office/drawing/2014/main" val="3249485952"/>
                  </a:ext>
                </a:extLst>
              </a:tr>
            </a:tbl>
          </a:graphicData>
        </a:graphic>
      </p:graphicFrame>
      <p:sp>
        <p:nvSpPr>
          <p:cNvPr id="10" name="Title 20"/>
          <p:cNvSpPr>
            <a:spLocks noGrp="1"/>
          </p:cNvSpPr>
          <p:nvPr>
            <p:ph type="title" idx="4294967295"/>
          </p:nvPr>
        </p:nvSpPr>
        <p:spPr>
          <a:xfrm>
            <a:off x="468086" y="595241"/>
            <a:ext cx="8209190" cy="993775"/>
          </a:xfrm>
        </p:spPr>
        <p:txBody>
          <a:bodyPr>
            <a:normAutofit/>
          </a:bodyPr>
          <a:lstStyle/>
          <a:p>
            <a:pPr algn="ctr"/>
            <a:r>
              <a:rPr lang="en-GB" altLang="en-US" sz="2800" dirty="0"/>
              <a:t>Can you find the words using a ‘y’ to say /</a:t>
            </a:r>
            <a:r>
              <a:rPr lang="en-GB" altLang="en-US" sz="2800" dirty="0" err="1"/>
              <a:t>igh</a:t>
            </a:r>
            <a:r>
              <a:rPr lang="en-GB" altLang="en-US" sz="2800" dirty="0"/>
              <a:t>/?</a:t>
            </a:r>
          </a:p>
        </p:txBody>
      </p:sp>
      <p:sp>
        <p:nvSpPr>
          <p:cNvPr id="11" name="Content Placeholder 21"/>
          <p:cNvSpPr txBox="1">
            <a:spLocks/>
          </p:cNvSpPr>
          <p:nvPr/>
        </p:nvSpPr>
        <p:spPr>
          <a:xfrm>
            <a:off x="1023457" y="1081243"/>
            <a:ext cx="7653818" cy="782638"/>
          </a:xfrm>
          <a:prstGeom prst="roundRect">
            <a:avLst>
              <a:gd name="adj" fmla="val 2585"/>
            </a:avLst>
          </a:prstGeom>
          <a:noFill/>
          <a:ln w="25400">
            <a:noFill/>
          </a:ln>
        </p:spPr>
        <p:txBody>
          <a:bodyPr vert="horz" lIns="108000" tIns="108000" rIns="108000" bIns="10800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Can you hunt the words in this word search? How many can you find? </a:t>
            </a:r>
          </a:p>
          <a:p>
            <a:pPr marL="0" indent="0">
              <a:buFont typeface="Arial" panose="020B0604020202020204" pitchFamily="34" charset="0"/>
              <a:buNone/>
            </a:pPr>
            <a:r>
              <a:rPr lang="en-GB" dirty="0"/>
              <a:t>Write them on your whiteboard. They will only be down and across.</a:t>
            </a:r>
          </a:p>
          <a:p>
            <a:endParaRPr lang="en-GB" altLang="en-US" dirty="0">
              <a:latin typeface="Twinkl" pitchFamily="2" charset="0"/>
            </a:endParaRPr>
          </a:p>
        </p:txBody>
      </p:sp>
      <p:sp>
        <p:nvSpPr>
          <p:cNvPr id="12"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34" name="try Word Box"/>
          <p:cNvSpPr txBox="1">
            <a:spLocks noChangeArrowheads="1"/>
          </p:cNvSpPr>
          <p:nvPr/>
        </p:nvSpPr>
        <p:spPr bwMode="auto">
          <a:xfrm>
            <a:off x="5954713" y="3246967"/>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try</a:t>
            </a:r>
          </a:p>
        </p:txBody>
      </p:sp>
      <p:sp>
        <p:nvSpPr>
          <p:cNvPr id="44" name="try blue box"/>
          <p:cNvSpPr/>
          <p:nvPr/>
        </p:nvSpPr>
        <p:spPr>
          <a:xfrm>
            <a:off x="3400929" y="3617049"/>
            <a:ext cx="1101262" cy="329398"/>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5" name="try Grid TextBox"/>
          <p:cNvSpPr txBox="1"/>
          <p:nvPr/>
        </p:nvSpPr>
        <p:spPr>
          <a:xfrm>
            <a:off x="3458274" y="3612087"/>
            <a:ext cx="985851" cy="307777"/>
          </a:xfrm>
          <a:prstGeom prst="rect">
            <a:avLst/>
          </a:prstGeom>
          <a:noFill/>
        </p:spPr>
        <p:txBody>
          <a:bodyPr wrap="square" rtlCol="0">
            <a:spAutoFit/>
          </a:bodyPr>
          <a:lstStyle/>
          <a:p>
            <a:r>
              <a:rPr lang="en-GB" sz="1400" dirty="0"/>
              <a:t>t     r     y</a:t>
            </a:r>
          </a:p>
        </p:txBody>
      </p:sp>
      <p:sp>
        <p:nvSpPr>
          <p:cNvPr id="35" name="dry Word Box"/>
          <p:cNvSpPr txBox="1">
            <a:spLocks noChangeArrowheads="1"/>
          </p:cNvSpPr>
          <p:nvPr/>
        </p:nvSpPr>
        <p:spPr bwMode="auto">
          <a:xfrm>
            <a:off x="5954713" y="4031132"/>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dry</a:t>
            </a:r>
          </a:p>
        </p:txBody>
      </p:sp>
      <p:sp>
        <p:nvSpPr>
          <p:cNvPr id="47" name="dry Grid TextBox"/>
          <p:cNvSpPr txBox="1"/>
          <p:nvPr/>
        </p:nvSpPr>
        <p:spPr>
          <a:xfrm>
            <a:off x="1975188" y="4322530"/>
            <a:ext cx="1099918" cy="307777"/>
          </a:xfrm>
          <a:prstGeom prst="rect">
            <a:avLst/>
          </a:prstGeom>
          <a:noFill/>
        </p:spPr>
        <p:txBody>
          <a:bodyPr wrap="square" rtlCol="0">
            <a:spAutoFit/>
          </a:bodyPr>
          <a:lstStyle/>
          <a:p>
            <a:r>
              <a:rPr lang="en-GB" sz="1400" dirty="0"/>
              <a:t>d     r     y</a:t>
            </a:r>
          </a:p>
        </p:txBody>
      </p:sp>
      <p:sp>
        <p:nvSpPr>
          <p:cNvPr id="54" name="dry blue box"/>
          <p:cNvSpPr/>
          <p:nvPr/>
        </p:nvSpPr>
        <p:spPr>
          <a:xfrm>
            <a:off x="1935919" y="4294308"/>
            <a:ext cx="1101262" cy="329398"/>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8" name="sly Word Box"/>
          <p:cNvSpPr txBox="1">
            <a:spLocks noChangeArrowheads="1"/>
          </p:cNvSpPr>
          <p:nvPr/>
        </p:nvSpPr>
        <p:spPr bwMode="auto">
          <a:xfrm>
            <a:off x="7331113" y="3246967"/>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sly</a:t>
            </a:r>
          </a:p>
        </p:txBody>
      </p:sp>
      <p:sp>
        <p:nvSpPr>
          <p:cNvPr id="46" name="sly Grid TextBox"/>
          <p:cNvSpPr txBox="1"/>
          <p:nvPr/>
        </p:nvSpPr>
        <p:spPr>
          <a:xfrm>
            <a:off x="3864515" y="2577729"/>
            <a:ext cx="985851" cy="307777"/>
          </a:xfrm>
          <a:prstGeom prst="rect">
            <a:avLst/>
          </a:prstGeom>
          <a:noFill/>
        </p:spPr>
        <p:txBody>
          <a:bodyPr wrap="square" rtlCol="0">
            <a:spAutoFit/>
          </a:bodyPr>
          <a:lstStyle/>
          <a:p>
            <a:r>
              <a:rPr lang="en-GB" sz="1400" dirty="0"/>
              <a:t>s     l     y</a:t>
            </a:r>
          </a:p>
        </p:txBody>
      </p:sp>
      <p:sp>
        <p:nvSpPr>
          <p:cNvPr id="52" name="sly blue box"/>
          <p:cNvSpPr/>
          <p:nvPr/>
        </p:nvSpPr>
        <p:spPr>
          <a:xfrm>
            <a:off x="3812347" y="2569400"/>
            <a:ext cx="1061517" cy="329398"/>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9" name="spy Word Box"/>
          <p:cNvSpPr txBox="1">
            <a:spLocks noChangeArrowheads="1"/>
          </p:cNvSpPr>
          <p:nvPr/>
        </p:nvSpPr>
        <p:spPr bwMode="auto">
          <a:xfrm>
            <a:off x="7331113" y="4031132"/>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spy</a:t>
            </a:r>
          </a:p>
        </p:txBody>
      </p:sp>
      <p:sp>
        <p:nvSpPr>
          <p:cNvPr id="48" name="spy Grid TextBox"/>
          <p:cNvSpPr txBox="1"/>
          <p:nvPr/>
        </p:nvSpPr>
        <p:spPr>
          <a:xfrm>
            <a:off x="4185065" y="4992354"/>
            <a:ext cx="1099918" cy="307777"/>
          </a:xfrm>
          <a:prstGeom prst="rect">
            <a:avLst/>
          </a:prstGeom>
          <a:noFill/>
        </p:spPr>
        <p:txBody>
          <a:bodyPr wrap="square" rtlCol="0">
            <a:spAutoFit/>
          </a:bodyPr>
          <a:lstStyle/>
          <a:p>
            <a:r>
              <a:rPr lang="en-GB" sz="1400" dirty="0"/>
              <a:t>s     p     y</a:t>
            </a:r>
          </a:p>
        </p:txBody>
      </p:sp>
      <p:sp>
        <p:nvSpPr>
          <p:cNvPr id="56" name="spy blue box"/>
          <p:cNvSpPr/>
          <p:nvPr/>
        </p:nvSpPr>
        <p:spPr>
          <a:xfrm>
            <a:off x="4116621" y="4990754"/>
            <a:ext cx="1101262" cy="329398"/>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6" name="sky Word Box"/>
          <p:cNvSpPr txBox="1">
            <a:spLocks noChangeArrowheads="1"/>
          </p:cNvSpPr>
          <p:nvPr/>
        </p:nvSpPr>
        <p:spPr bwMode="auto">
          <a:xfrm>
            <a:off x="5954713" y="4815297"/>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sky</a:t>
            </a:r>
          </a:p>
        </p:txBody>
      </p:sp>
      <p:sp>
        <p:nvSpPr>
          <p:cNvPr id="49" name="sky grid box"/>
          <p:cNvSpPr txBox="1"/>
          <p:nvPr/>
        </p:nvSpPr>
        <p:spPr>
          <a:xfrm>
            <a:off x="4902534" y="2842356"/>
            <a:ext cx="295970" cy="1089401"/>
          </a:xfrm>
          <a:prstGeom prst="rect">
            <a:avLst/>
          </a:prstGeom>
          <a:noFill/>
        </p:spPr>
        <p:txBody>
          <a:bodyPr wrap="square" rtlCol="0">
            <a:spAutoFit/>
          </a:bodyPr>
          <a:lstStyle/>
          <a:p>
            <a:pPr>
              <a:lnSpc>
                <a:spcPts val="2700"/>
              </a:lnSpc>
            </a:pPr>
            <a:r>
              <a:rPr lang="en-GB" sz="1400" dirty="0"/>
              <a:t>sky</a:t>
            </a:r>
          </a:p>
        </p:txBody>
      </p:sp>
      <p:sp>
        <p:nvSpPr>
          <p:cNvPr id="57" name="sky blue box"/>
          <p:cNvSpPr/>
          <p:nvPr/>
        </p:nvSpPr>
        <p:spPr>
          <a:xfrm rot="16200000">
            <a:off x="4547884" y="3249864"/>
            <a:ext cx="993864" cy="346135"/>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2" name="fly Grid TextBox"/>
          <p:cNvSpPr txBox="1"/>
          <p:nvPr/>
        </p:nvSpPr>
        <p:spPr>
          <a:xfrm>
            <a:off x="3118063" y="1891224"/>
            <a:ext cx="985851" cy="307777"/>
          </a:xfrm>
          <a:prstGeom prst="rect">
            <a:avLst/>
          </a:prstGeom>
          <a:noFill/>
        </p:spPr>
        <p:txBody>
          <a:bodyPr wrap="square" rtlCol="0">
            <a:spAutoFit/>
          </a:bodyPr>
          <a:lstStyle/>
          <a:p>
            <a:r>
              <a:rPr lang="en-GB" sz="1400" dirty="0"/>
              <a:t>f     l     y</a:t>
            </a:r>
          </a:p>
        </p:txBody>
      </p:sp>
      <p:sp>
        <p:nvSpPr>
          <p:cNvPr id="37" name="fly Word Box"/>
          <p:cNvSpPr txBox="1">
            <a:spLocks noChangeArrowheads="1"/>
          </p:cNvSpPr>
          <p:nvPr/>
        </p:nvSpPr>
        <p:spPr bwMode="auto">
          <a:xfrm>
            <a:off x="7333345" y="2461812"/>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fly</a:t>
            </a:r>
          </a:p>
        </p:txBody>
      </p:sp>
      <p:sp>
        <p:nvSpPr>
          <p:cNvPr id="43" name="fly blue box"/>
          <p:cNvSpPr/>
          <p:nvPr/>
        </p:nvSpPr>
        <p:spPr>
          <a:xfrm>
            <a:off x="3042397" y="1880413"/>
            <a:ext cx="1061517" cy="329398"/>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by Word Box"/>
          <p:cNvSpPr txBox="1">
            <a:spLocks noChangeArrowheads="1"/>
          </p:cNvSpPr>
          <p:nvPr/>
        </p:nvSpPr>
        <p:spPr bwMode="auto">
          <a:xfrm>
            <a:off x="5954713" y="2462802"/>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by</a:t>
            </a:r>
          </a:p>
        </p:txBody>
      </p:sp>
      <p:sp>
        <p:nvSpPr>
          <p:cNvPr id="40" name="by Grid TextBox"/>
          <p:cNvSpPr txBox="1"/>
          <p:nvPr/>
        </p:nvSpPr>
        <p:spPr>
          <a:xfrm>
            <a:off x="3815689" y="5348285"/>
            <a:ext cx="688769" cy="307777"/>
          </a:xfrm>
          <a:prstGeom prst="rect">
            <a:avLst/>
          </a:prstGeom>
          <a:noFill/>
        </p:spPr>
        <p:txBody>
          <a:bodyPr wrap="square" rtlCol="0">
            <a:spAutoFit/>
          </a:bodyPr>
          <a:lstStyle/>
          <a:p>
            <a:r>
              <a:rPr lang="en-GB" sz="1400" dirty="0"/>
              <a:t>b     y</a:t>
            </a:r>
          </a:p>
        </p:txBody>
      </p:sp>
      <p:sp>
        <p:nvSpPr>
          <p:cNvPr id="41" name="by blue box"/>
          <p:cNvSpPr/>
          <p:nvPr/>
        </p:nvSpPr>
        <p:spPr>
          <a:xfrm>
            <a:off x="3792722" y="5337474"/>
            <a:ext cx="709469" cy="329398"/>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8" name="reply Word Box"/>
          <p:cNvSpPr txBox="1">
            <a:spLocks noChangeArrowheads="1"/>
          </p:cNvSpPr>
          <p:nvPr/>
        </p:nvSpPr>
        <p:spPr bwMode="auto">
          <a:xfrm>
            <a:off x="7331113" y="4815297"/>
            <a:ext cx="1267490" cy="508123"/>
          </a:xfrm>
          <a:prstGeom prst="rect">
            <a:avLst/>
          </a:prstGeom>
          <a:noFill/>
          <a:ln w="19050">
            <a:solidFill>
              <a:srgbClr val="E34192"/>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50000"/>
              </a:lnSpc>
              <a:spcBef>
                <a:spcPct val="0"/>
              </a:spcBef>
              <a:buFontTx/>
              <a:buNone/>
            </a:pPr>
            <a:r>
              <a:rPr lang="en-GB" altLang="en-US" dirty="0">
                <a:solidFill>
                  <a:schemeClr val="tx1"/>
                </a:solidFill>
              </a:rPr>
              <a:t>reply</a:t>
            </a:r>
          </a:p>
        </p:txBody>
      </p:sp>
      <p:sp>
        <p:nvSpPr>
          <p:cNvPr id="50" name="reply grid box"/>
          <p:cNvSpPr txBox="1"/>
          <p:nvPr/>
        </p:nvSpPr>
        <p:spPr>
          <a:xfrm>
            <a:off x="1621477" y="2514181"/>
            <a:ext cx="295970" cy="1781898"/>
          </a:xfrm>
          <a:prstGeom prst="rect">
            <a:avLst/>
          </a:prstGeom>
          <a:noFill/>
        </p:spPr>
        <p:txBody>
          <a:bodyPr wrap="square" rtlCol="0">
            <a:spAutoFit/>
          </a:bodyPr>
          <a:lstStyle/>
          <a:p>
            <a:pPr>
              <a:lnSpc>
                <a:spcPts val="2700"/>
              </a:lnSpc>
            </a:pPr>
            <a:r>
              <a:rPr lang="en-GB" sz="1400" dirty="0"/>
              <a:t>reply</a:t>
            </a:r>
          </a:p>
        </p:txBody>
      </p:sp>
      <p:sp>
        <p:nvSpPr>
          <p:cNvPr id="51" name="reply blue box"/>
          <p:cNvSpPr/>
          <p:nvPr/>
        </p:nvSpPr>
        <p:spPr>
          <a:xfrm rot="16200000">
            <a:off x="904518" y="3256297"/>
            <a:ext cx="1729887" cy="346135"/>
          </a:xfrm>
          <a:prstGeom prst="rect">
            <a:avLst/>
          </a:prstGeom>
          <a:solidFill>
            <a:srgbClr val="18A0D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TextBox 3"/>
          <p:cNvSpPr txBox="1"/>
          <p:nvPr/>
        </p:nvSpPr>
        <p:spPr>
          <a:xfrm>
            <a:off x="662821" y="2996354"/>
            <a:ext cx="5468622" cy="1368000"/>
          </a:xfrm>
          <a:prstGeom prst="rect">
            <a:avLst/>
          </a:prstGeom>
          <a:solidFill>
            <a:srgbClr val="E34192"/>
          </a:solidFill>
          <a:ln>
            <a:noFill/>
          </a:ln>
        </p:spPr>
        <p:txBody>
          <a:bodyPr wrap="square" rtlCol="0" anchor="ctr">
            <a:spAutoFit/>
          </a:bodyPr>
          <a:lstStyle/>
          <a:p>
            <a:pPr algn="ctr"/>
            <a:r>
              <a:rPr lang="en-GB" sz="5400" b="1" dirty="0">
                <a:solidFill>
                  <a:schemeClr val="bg1"/>
                </a:solidFill>
              </a:rPr>
              <a:t>Oops, Try Again</a:t>
            </a:r>
            <a:r>
              <a:rPr lang="en-GB" sz="5400" dirty="0">
                <a:solidFill>
                  <a:schemeClr val="bg1"/>
                </a:solidFill>
              </a:rPr>
              <a:t>.</a:t>
            </a:r>
          </a:p>
        </p:txBody>
      </p:sp>
    </p:spTree>
    <p:extLst>
      <p:ext uri="{BB962C8B-B14F-4D97-AF65-F5344CB8AC3E}">
        <p14:creationId xmlns:p14="http://schemas.microsoft.com/office/powerpoint/2010/main" val="36436065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childTnLst>
              </p:cTn>
              <p:nextCondLst>
                <p:cond evt="onClick" delay="0">
                  <p:tgtEl>
                    <p:spTgt spid="40"/>
                  </p:tgtEl>
                </p:cond>
              </p:nextCondLst>
            </p:seq>
            <p:seq concurrent="1" nextAc="seek">
              <p:cTn id="11" restart="whenNotActive" fill="hold" evtFilter="cancelBubble" nodeType="interactiveSeq">
                <p:stCondLst>
                  <p:cond evt="onClick" delay="0">
                    <p:tgtEl>
                      <p:spTgt spid="42"/>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childTnLst>
              </p:cTn>
              <p:nextCondLst>
                <p:cond evt="onClick" delay="0">
                  <p:tgtEl>
                    <p:spTgt spid="42"/>
                  </p:tgtEl>
                </p:cond>
              </p:nextCondLst>
            </p:seq>
            <p:seq concurrent="1" nextAc="seek">
              <p:cTn id="20" restart="whenNotActive" fill="hold" evtFilter="cancelBubble" nodeType="interactiveSeq">
                <p:stCondLst>
                  <p:cond evt="onClick" delay="0">
                    <p:tgtEl>
                      <p:spTgt spid="50"/>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childTnLst>
              </p:cTn>
              <p:nextCondLst>
                <p:cond evt="onClick" delay="0">
                  <p:tgtEl>
                    <p:spTgt spid="50"/>
                  </p:tgtEl>
                </p:cond>
              </p:nextCondLst>
            </p:seq>
            <p:seq concurrent="1" nextAc="seek">
              <p:cTn id="29" restart="whenNotActive" fill="hold" evtFilter="cancelBubble" nodeType="interactiveSeq">
                <p:stCondLst>
                  <p:cond evt="onClick" delay="0">
                    <p:tgtEl>
                      <p:spTgt spid="45"/>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childTnLst>
              </p:cTn>
              <p:nextCondLst>
                <p:cond evt="onClick" delay="0">
                  <p:tgtEl>
                    <p:spTgt spid="45"/>
                  </p:tgtEl>
                </p:cond>
              </p:nextCondLst>
            </p:seq>
            <p:seq concurrent="1" nextAc="seek">
              <p:cTn id="38" restart="whenNotActive" fill="hold" evtFilter="cancelBubble" nodeType="interactiveSeq">
                <p:stCondLst>
                  <p:cond evt="onClick" delay="0">
                    <p:tgtEl>
                      <p:spTgt spid="46"/>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childTnLst>
              </p:cTn>
              <p:nextCondLst>
                <p:cond evt="onClick" delay="0">
                  <p:tgtEl>
                    <p:spTgt spid="46"/>
                  </p:tgtEl>
                </p:cond>
              </p:nextCondLst>
            </p:seq>
            <p:seq concurrent="1" nextAc="seek">
              <p:cTn id="47" restart="whenNotActive" fill="hold" evtFilter="cancelBubble" nodeType="interactiveSeq">
                <p:stCondLst>
                  <p:cond evt="onClick" delay="0">
                    <p:tgtEl>
                      <p:spTgt spid="47"/>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childTnLst>
                    </p:cTn>
                  </p:par>
                </p:childTnLst>
              </p:cTn>
              <p:nextCondLst>
                <p:cond evt="onClick" delay="0">
                  <p:tgtEl>
                    <p:spTgt spid="47"/>
                  </p:tgtEl>
                </p:cond>
              </p:nextCondLst>
            </p:seq>
            <p:seq concurrent="1" nextAc="seek">
              <p:cTn id="56" restart="whenNotActive" fill="hold" evtFilter="cancelBubble" nodeType="interactiveSeq">
                <p:stCondLst>
                  <p:cond evt="onClick" delay="0">
                    <p:tgtEl>
                      <p:spTgt spid="48"/>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500"/>
                                        <p:tgtEl>
                                          <p:spTgt spid="5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childTnLst>
                          </p:cTn>
                        </p:par>
                      </p:childTnLst>
                    </p:cTn>
                  </p:par>
                </p:childTnLst>
              </p:cTn>
              <p:nextCondLst>
                <p:cond evt="onClick" delay="0">
                  <p:tgtEl>
                    <p:spTgt spid="48"/>
                  </p:tgtEl>
                </p:cond>
              </p:nextCondLst>
            </p:seq>
            <p:seq concurrent="1" nextAc="seek">
              <p:cTn id="65" restart="whenNotActive" fill="hold" evtFilter="cancelBubble" nodeType="interactiveSeq">
                <p:stCondLst>
                  <p:cond evt="onClick" delay="0">
                    <p:tgtEl>
                      <p:spTgt spid="49"/>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childTnLst>
                          </p:cTn>
                        </p:par>
                      </p:childTnLst>
                    </p:cTn>
                  </p:par>
                </p:childTnLst>
              </p:cTn>
              <p:nextCondLst>
                <p:cond evt="onClick" delay="0">
                  <p:tgtEl>
                    <p:spTgt spid="49"/>
                  </p:tgtEl>
                </p:cond>
              </p:nextCondLst>
            </p:seq>
            <p:seq concurrent="1" nextAc="seek">
              <p:cTn id="74" restart="whenNotActive" fill="hold" evtFilter="cancelBubble" nodeType="interactiveSeq">
                <p:stCondLst>
                  <p:cond evt="onClick" delay="0">
                    <p:tgtEl>
                      <p:spTgt spid="5"/>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1000"/>
                                        <p:tgtEl>
                                          <p:spTgt spid="4"/>
                                        </p:tgtEl>
                                      </p:cBhvr>
                                    </p:animEffect>
                                  </p:childTnLst>
                                </p:cTn>
                              </p:par>
                            </p:childTnLst>
                          </p:cTn>
                        </p:par>
                        <p:par>
                          <p:cTn id="80" fill="hold">
                            <p:stCondLst>
                              <p:cond delay="1000"/>
                            </p:stCondLst>
                            <p:childTnLst>
                              <p:par>
                                <p:cTn id="81" presetID="10" presetClass="exit" presetSubtype="0" fill="hold" grpId="1" nodeType="afterEffect">
                                  <p:stCondLst>
                                    <p:cond delay="0"/>
                                  </p:stCondLst>
                                  <p:childTnLst>
                                    <p:animEffect transition="out" filter="fade">
                                      <p:cBhvr>
                                        <p:cTn id="82" dur="1000"/>
                                        <p:tgtEl>
                                          <p:spTgt spid="4"/>
                                        </p:tgtEl>
                                      </p:cBhvr>
                                    </p:animEffect>
                                    <p:set>
                                      <p:cBhvr>
                                        <p:cTn id="83"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34" grpId="0" animBg="1"/>
      <p:bldP spid="44" grpId="0" animBg="1"/>
      <p:bldP spid="35" grpId="0" animBg="1"/>
      <p:bldP spid="54" grpId="0" animBg="1"/>
      <p:bldP spid="38" grpId="0" animBg="1"/>
      <p:bldP spid="52" grpId="0" animBg="1"/>
      <p:bldP spid="39" grpId="0" animBg="1"/>
      <p:bldP spid="56" grpId="0" animBg="1"/>
      <p:bldP spid="36" grpId="0" animBg="1"/>
      <p:bldP spid="57" grpId="0" animBg="1"/>
      <p:bldP spid="37" grpId="0" animBg="1"/>
      <p:bldP spid="43" grpId="0" animBg="1"/>
      <p:bldP spid="9" grpId="0" animBg="1"/>
      <p:bldP spid="41" grpId="0" animBg="1"/>
      <p:bldP spid="28" grpId="0" animBg="1"/>
      <p:bldP spid="51" grpId="0" animBg="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a:spLocks noGrp="1"/>
          </p:cNvSpPr>
          <p:nvPr>
            <p:ph type="title"/>
          </p:nvPr>
        </p:nvSpPr>
        <p:spPr>
          <a:xfrm>
            <a:off x="457197" y="549275"/>
            <a:ext cx="8220075" cy="741680"/>
          </a:xfrm>
        </p:spPr>
        <p:txBody>
          <a:bodyPr/>
          <a:lstStyle/>
          <a:p>
            <a:pPr algn="ctr"/>
            <a:r>
              <a:rPr lang="en-GB" dirty="0"/>
              <a:t>Can you write a sentence about this picture?</a:t>
            </a:r>
          </a:p>
        </p:txBody>
      </p:sp>
      <p:sp>
        <p:nvSpPr>
          <p:cNvPr id="5" name="Rectangle 4"/>
          <p:cNvSpPr/>
          <p:nvPr/>
        </p:nvSpPr>
        <p:spPr>
          <a:xfrm>
            <a:off x="838878" y="1886190"/>
            <a:ext cx="7456714" cy="369332"/>
          </a:xfrm>
          <a:prstGeom prst="rect">
            <a:avLst/>
          </a:prstGeom>
        </p:spPr>
        <p:txBody>
          <a:bodyPr wrap="square">
            <a:spAutoFit/>
          </a:bodyPr>
          <a:lstStyle/>
          <a:p>
            <a:r>
              <a:rPr lang="en-GB" dirty="0"/>
              <a:t>Can you write a sentence using words that use ‘</a:t>
            </a:r>
            <a:r>
              <a:rPr lang="en-GB" dirty="0" err="1"/>
              <a:t>dge</a:t>
            </a:r>
            <a:r>
              <a:rPr lang="en-GB" dirty="0"/>
              <a:t>’ and ‘</a:t>
            </a:r>
            <a:r>
              <a:rPr lang="en-GB" dirty="0" err="1"/>
              <a:t>ge</a:t>
            </a:r>
            <a:r>
              <a:rPr lang="en-GB" dirty="0"/>
              <a:t>’ to say /j/?</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742" y="2491467"/>
            <a:ext cx="2513922" cy="3351896"/>
          </a:xfrm>
          <a:prstGeom prst="rect">
            <a:avLst/>
          </a:prstGeom>
        </p:spPr>
      </p:pic>
      <p:sp>
        <p:nvSpPr>
          <p:cNvPr id="7" name="Rectangle 6"/>
          <p:cNvSpPr/>
          <p:nvPr/>
        </p:nvSpPr>
        <p:spPr>
          <a:xfrm>
            <a:off x="4103914" y="2828836"/>
            <a:ext cx="4191678" cy="369332"/>
          </a:xfrm>
          <a:prstGeom prst="rect">
            <a:avLst/>
          </a:prstGeom>
        </p:spPr>
        <p:txBody>
          <a:bodyPr wrap="square">
            <a:spAutoFit/>
          </a:bodyPr>
          <a:lstStyle/>
          <a:p>
            <a:r>
              <a:rPr lang="en-GB" dirty="0"/>
              <a:t>You could use some of these words:</a:t>
            </a:r>
          </a:p>
        </p:txBody>
      </p:sp>
      <p:sp>
        <p:nvSpPr>
          <p:cNvPr id="8" name="Rounded Rectangle 7"/>
          <p:cNvSpPr/>
          <p:nvPr/>
        </p:nvSpPr>
        <p:spPr>
          <a:xfrm>
            <a:off x="3447304" y="3320312"/>
            <a:ext cx="1582385" cy="836712"/>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edge</a:t>
            </a:r>
          </a:p>
        </p:txBody>
      </p:sp>
      <p:sp>
        <p:nvSpPr>
          <p:cNvPr id="9" name="Rounded Rectangle 8"/>
          <p:cNvSpPr/>
          <p:nvPr/>
        </p:nvSpPr>
        <p:spPr>
          <a:xfrm>
            <a:off x="5207328" y="3320312"/>
            <a:ext cx="1582385" cy="836712"/>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hedge</a:t>
            </a:r>
          </a:p>
        </p:txBody>
      </p:sp>
      <p:sp>
        <p:nvSpPr>
          <p:cNvPr id="10" name="Rounded Rectangle 9"/>
          <p:cNvSpPr/>
          <p:nvPr/>
        </p:nvSpPr>
        <p:spPr>
          <a:xfrm>
            <a:off x="6967352" y="3330703"/>
            <a:ext cx="1582385" cy="836712"/>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bridge</a:t>
            </a:r>
          </a:p>
        </p:txBody>
      </p:sp>
      <p:sp>
        <p:nvSpPr>
          <p:cNvPr id="11" name="Rounded Rectangle 10"/>
          <p:cNvSpPr/>
          <p:nvPr/>
        </p:nvSpPr>
        <p:spPr>
          <a:xfrm>
            <a:off x="4416134" y="4486403"/>
            <a:ext cx="1582385" cy="836712"/>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large</a:t>
            </a:r>
          </a:p>
        </p:txBody>
      </p:sp>
      <p:sp>
        <p:nvSpPr>
          <p:cNvPr id="12" name="Rounded Rectangle 11"/>
          <p:cNvSpPr/>
          <p:nvPr/>
        </p:nvSpPr>
        <p:spPr>
          <a:xfrm>
            <a:off x="6176159" y="4486403"/>
            <a:ext cx="1582385" cy="836712"/>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challenge</a:t>
            </a:r>
          </a:p>
        </p:txBody>
      </p:sp>
      <p:sp>
        <p:nvSpPr>
          <p:cNvPr id="13"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108122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a:spLocks noGrp="1"/>
          </p:cNvSpPr>
          <p:nvPr>
            <p:ph type="title"/>
          </p:nvPr>
        </p:nvSpPr>
        <p:spPr>
          <a:xfrm>
            <a:off x="457197" y="549275"/>
            <a:ext cx="8220075" cy="741680"/>
          </a:xfrm>
        </p:spPr>
        <p:txBody>
          <a:bodyPr/>
          <a:lstStyle/>
          <a:p>
            <a:pPr algn="ctr"/>
            <a:r>
              <a:rPr lang="en-GB" dirty="0"/>
              <a:t>Can you read the sentences and draw pictures?</a:t>
            </a:r>
          </a:p>
        </p:txBody>
      </p:sp>
      <p:sp>
        <p:nvSpPr>
          <p:cNvPr id="4"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
        <p:nvSpPr>
          <p:cNvPr id="5" name="TextBox 71"/>
          <p:cNvSpPr txBox="1">
            <a:spLocks noChangeArrowheads="1"/>
          </p:cNvSpPr>
          <p:nvPr/>
        </p:nvSpPr>
        <p:spPr bwMode="auto">
          <a:xfrm>
            <a:off x="1382487" y="2103251"/>
            <a:ext cx="6183085" cy="1314597"/>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The gnome wanted to design a sign.</a:t>
            </a:r>
          </a:p>
        </p:txBody>
      </p:sp>
      <p:sp>
        <p:nvSpPr>
          <p:cNvPr id="6" name="TextBox 71"/>
          <p:cNvSpPr txBox="1">
            <a:spLocks noChangeArrowheads="1"/>
          </p:cNvSpPr>
          <p:nvPr/>
        </p:nvSpPr>
        <p:spPr bwMode="auto">
          <a:xfrm>
            <a:off x="1382487" y="3703451"/>
            <a:ext cx="6183085" cy="1314597"/>
          </a:xfrm>
          <a:prstGeom prst="roundRect">
            <a:avLst/>
          </a:prstGeom>
          <a:solidFill>
            <a:srgbClr val="E34192"/>
          </a:solidFill>
          <a:ln w="38100">
            <a:noFill/>
            <a:miter lim="800000"/>
            <a:headEnd/>
            <a:tailEnd/>
          </a:ln>
        </p:spPr>
        <p:txBody>
          <a:bodyPr lIns="72000" tIns="72000" rIns="72000" bIns="7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bg1"/>
                </a:solidFill>
                <a:latin typeface="Twinkl" pitchFamily="2" charset="0"/>
              </a:rPr>
              <a:t>The angry wolf started to gnash his teeth as an annoying gnat flew past him.</a:t>
            </a:r>
          </a:p>
        </p:txBody>
      </p:sp>
    </p:spTree>
    <p:extLst>
      <p:ext uri="{BB962C8B-B14F-4D97-AF65-F5344CB8AC3E}">
        <p14:creationId xmlns:p14="http://schemas.microsoft.com/office/powerpoint/2010/main" val="155976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199" y="558296"/>
            <a:ext cx="8220075" cy="993775"/>
          </a:xfrm>
        </p:spPr>
        <p:txBody>
          <a:bodyPr/>
          <a:lstStyle/>
          <a:p>
            <a:pPr algn="ctr" eaLnBrk="1" hangingPunct="1"/>
            <a:r>
              <a:rPr lang="en-GB" altLang="en-US" sz="3200" dirty="0">
                <a:latin typeface="+mn-lt"/>
              </a:rPr>
              <a:t>Can you read the words?</a:t>
            </a:r>
          </a:p>
        </p:txBody>
      </p:sp>
      <p:sp>
        <p:nvSpPr>
          <p:cNvPr id="2" name="Rounded Rectangle 1"/>
          <p:cNvSpPr/>
          <p:nvPr/>
        </p:nvSpPr>
        <p:spPr>
          <a:xfrm>
            <a:off x="1298863" y="1720850"/>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fly</a:t>
            </a:r>
          </a:p>
        </p:txBody>
      </p:sp>
      <p:sp>
        <p:nvSpPr>
          <p:cNvPr id="14" name="Rounded Rectangle 13"/>
          <p:cNvSpPr/>
          <p:nvPr/>
        </p:nvSpPr>
        <p:spPr>
          <a:xfrm>
            <a:off x="3560617" y="1720850"/>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cry</a:t>
            </a:r>
          </a:p>
        </p:txBody>
      </p:sp>
      <p:sp>
        <p:nvSpPr>
          <p:cNvPr id="16" name="Rounded Rectangle 15"/>
          <p:cNvSpPr/>
          <p:nvPr/>
        </p:nvSpPr>
        <p:spPr>
          <a:xfrm>
            <a:off x="5822371" y="1731241"/>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spy</a:t>
            </a:r>
          </a:p>
        </p:txBody>
      </p:sp>
      <p:sp>
        <p:nvSpPr>
          <p:cNvPr id="18" name="Rounded Rectangle 17"/>
          <p:cNvSpPr/>
          <p:nvPr/>
        </p:nvSpPr>
        <p:spPr>
          <a:xfrm>
            <a:off x="2479962" y="2886941"/>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teddy</a:t>
            </a:r>
          </a:p>
        </p:txBody>
      </p:sp>
      <p:sp>
        <p:nvSpPr>
          <p:cNvPr id="20" name="Rounded Rectangle 19"/>
          <p:cNvSpPr/>
          <p:nvPr/>
        </p:nvSpPr>
        <p:spPr>
          <a:xfrm>
            <a:off x="4752108" y="2886941"/>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baby</a:t>
            </a:r>
          </a:p>
        </p:txBody>
      </p:sp>
      <p:sp>
        <p:nvSpPr>
          <p:cNvPr id="24" name="Content Placeholder 21"/>
          <p:cNvSpPr>
            <a:spLocks noGrp="1"/>
          </p:cNvSpPr>
          <p:nvPr>
            <p:ph idx="4294967295"/>
          </p:nvPr>
        </p:nvSpPr>
        <p:spPr>
          <a:xfrm>
            <a:off x="750887" y="4080883"/>
            <a:ext cx="7632700" cy="782638"/>
          </a:xfrm>
        </p:spPr>
        <p:txBody>
          <a:bodyPr lIns="108000" tIns="108000" rIns="108000" bIns="108000">
            <a:normAutofit lnSpcReduction="10000"/>
          </a:bodyPr>
          <a:lstStyle/>
          <a:p>
            <a:pPr marL="0" indent="0" algn="ctr">
              <a:buNone/>
            </a:pPr>
            <a:r>
              <a:rPr lang="en-GB" dirty="0"/>
              <a:t>Now change the words to add -</a:t>
            </a:r>
            <a:r>
              <a:rPr lang="en-GB" dirty="0" err="1"/>
              <a:t>es</a:t>
            </a:r>
            <a:r>
              <a:rPr lang="en-GB" dirty="0"/>
              <a:t> to words ending in ‘y’.</a:t>
            </a:r>
          </a:p>
          <a:p>
            <a:pPr marL="0" indent="0" algn="ctr">
              <a:buNone/>
            </a:pPr>
            <a:r>
              <a:rPr lang="en-GB" dirty="0"/>
              <a:t>Remember to change the y to an </a:t>
            </a:r>
            <a:r>
              <a:rPr lang="en-GB" dirty="0" err="1"/>
              <a:t>i</a:t>
            </a:r>
            <a:r>
              <a:rPr lang="en-GB" dirty="0"/>
              <a:t>.</a:t>
            </a:r>
          </a:p>
        </p:txBody>
      </p:sp>
      <p:sp>
        <p:nvSpPr>
          <p:cNvPr id="31" name="Rounded Rectangle 30"/>
          <p:cNvSpPr/>
          <p:nvPr/>
        </p:nvSpPr>
        <p:spPr>
          <a:xfrm>
            <a:off x="1298863" y="1715986"/>
            <a:ext cx="2161309" cy="997527"/>
          </a:xfrm>
          <a:prstGeom prst="roundRect">
            <a:avLst/>
          </a:prstGeom>
          <a:solidFill>
            <a:srgbClr val="86B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flies</a:t>
            </a:r>
          </a:p>
        </p:txBody>
      </p:sp>
      <p:sp>
        <p:nvSpPr>
          <p:cNvPr id="36" name="Rounded Rectangle 35"/>
          <p:cNvSpPr/>
          <p:nvPr/>
        </p:nvSpPr>
        <p:spPr>
          <a:xfrm>
            <a:off x="3560617" y="1731240"/>
            <a:ext cx="2161309" cy="997527"/>
          </a:xfrm>
          <a:prstGeom prst="round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cries</a:t>
            </a:r>
          </a:p>
        </p:txBody>
      </p:sp>
      <p:sp>
        <p:nvSpPr>
          <p:cNvPr id="37" name="Rounded Rectangle 36"/>
          <p:cNvSpPr/>
          <p:nvPr/>
        </p:nvSpPr>
        <p:spPr>
          <a:xfrm>
            <a:off x="5822371" y="1726377"/>
            <a:ext cx="2161309" cy="997527"/>
          </a:xfrm>
          <a:prstGeom prst="round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spies</a:t>
            </a:r>
          </a:p>
        </p:txBody>
      </p:sp>
      <p:sp>
        <p:nvSpPr>
          <p:cNvPr id="38" name="Rounded Rectangle 37"/>
          <p:cNvSpPr/>
          <p:nvPr/>
        </p:nvSpPr>
        <p:spPr>
          <a:xfrm>
            <a:off x="2479962" y="2882077"/>
            <a:ext cx="2161309" cy="99752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teddies</a:t>
            </a:r>
          </a:p>
        </p:txBody>
      </p:sp>
      <p:sp>
        <p:nvSpPr>
          <p:cNvPr id="39" name="Rounded Rectangle 38"/>
          <p:cNvSpPr/>
          <p:nvPr/>
        </p:nvSpPr>
        <p:spPr>
          <a:xfrm>
            <a:off x="4752108" y="2882077"/>
            <a:ext cx="2161309" cy="997527"/>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babies</a:t>
            </a:r>
          </a:p>
        </p:txBody>
      </p:sp>
      <p:sp>
        <p:nvSpPr>
          <p:cNvPr id="15" name="Rounded Rectangle 14"/>
          <p:cNvSpPr/>
          <p:nvPr/>
        </p:nvSpPr>
        <p:spPr>
          <a:xfrm>
            <a:off x="2205642" y="4993496"/>
            <a:ext cx="2161309" cy="99752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dry</a:t>
            </a:r>
          </a:p>
        </p:txBody>
      </p:sp>
      <p:sp>
        <p:nvSpPr>
          <p:cNvPr id="17" name="Rounded Rectangle 16"/>
          <p:cNvSpPr/>
          <p:nvPr/>
        </p:nvSpPr>
        <p:spPr>
          <a:xfrm>
            <a:off x="5087388" y="4993495"/>
            <a:ext cx="2161309" cy="99752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dries</a:t>
            </a:r>
          </a:p>
        </p:txBody>
      </p:sp>
      <p:sp>
        <p:nvSpPr>
          <p:cNvPr id="3" name="Up Arrow 2"/>
          <p:cNvSpPr/>
          <p:nvPr/>
        </p:nvSpPr>
        <p:spPr>
          <a:xfrm rot="5400000">
            <a:off x="4548099" y="5251838"/>
            <a:ext cx="358140" cy="486022"/>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Diagonal Corners Snipped 9">
            <a:hlinkClick r:id="rId2"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111284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31" grpId="0" animBg="1"/>
      <p:bldP spid="36" grpId="0" animBg="1"/>
      <p:bldP spid="37" grpId="0" animBg="1"/>
      <p:bldP spid="38" grpId="0" animBg="1"/>
      <p:bldP spid="39" grpId="0" animBg="1"/>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 name="answers - pete tresure kn"/>
          <p:cNvSpPr/>
          <p:nvPr/>
        </p:nvSpPr>
        <p:spPr>
          <a:xfrm>
            <a:off x="7033455" y="5157355"/>
            <a:ext cx="1350132" cy="997527"/>
          </a:xfrm>
          <a:prstGeom prst="round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9" y="640327"/>
            <a:ext cx="8220075" cy="993775"/>
          </a:xfrm>
        </p:spPr>
        <p:txBody>
          <a:bodyPr rtlCol="0"/>
          <a:lstStyle/>
          <a:p>
            <a:pPr algn="ctr"/>
            <a:r>
              <a:rPr lang="en-GB" sz="3200" dirty="0">
                <a:latin typeface="+mn-lt"/>
              </a:rPr>
              <a:t>Can you help Pirate Pete find the treasure?</a:t>
            </a:r>
          </a:p>
        </p:txBody>
      </p:sp>
      <p:sp>
        <p:nvSpPr>
          <p:cNvPr id="6" name="Content Placeholder 21"/>
          <p:cNvSpPr>
            <a:spLocks noGrp="1"/>
          </p:cNvSpPr>
          <p:nvPr>
            <p:ph idx="4294967295"/>
          </p:nvPr>
        </p:nvSpPr>
        <p:spPr>
          <a:xfrm>
            <a:off x="750887" y="1285263"/>
            <a:ext cx="7632700" cy="782638"/>
          </a:xfrm>
        </p:spPr>
        <p:txBody>
          <a:bodyPr lIns="108000" tIns="108000" rIns="108000" bIns="108000">
            <a:noAutofit/>
          </a:bodyPr>
          <a:lstStyle/>
          <a:p>
            <a:pPr marL="0" indent="0">
              <a:buNone/>
            </a:pPr>
            <a:r>
              <a:rPr lang="en-GB" dirty="0"/>
              <a:t>The real treasure has words using ‘</a:t>
            </a:r>
            <a:r>
              <a:rPr lang="en-GB" b="1" dirty="0" err="1"/>
              <a:t>kn</a:t>
            </a:r>
            <a:r>
              <a:rPr lang="en-GB" dirty="0"/>
              <a:t>’ to say /</a:t>
            </a:r>
            <a:r>
              <a:rPr lang="en-GB" b="1" dirty="0"/>
              <a:t>n</a:t>
            </a:r>
            <a:r>
              <a:rPr lang="en-GB" dirty="0"/>
              <a:t>/ on them.</a:t>
            </a:r>
          </a:p>
          <a:p>
            <a:pPr marL="0" indent="0">
              <a:buNone/>
            </a:pPr>
            <a:r>
              <a:rPr lang="en-GB" dirty="0"/>
              <a:t>The fake treasure has incorrect words.</a:t>
            </a:r>
          </a:p>
          <a:p>
            <a:pPr marL="0" indent="0">
              <a:buNone/>
            </a:pPr>
            <a:r>
              <a:rPr lang="en-GB" dirty="0"/>
              <a:t>Can you find the real treasure?</a:t>
            </a:r>
          </a:p>
        </p:txBody>
      </p:sp>
      <p:grpSp>
        <p:nvGrpSpPr>
          <p:cNvPr id="35" name="Group 34"/>
          <p:cNvGrpSpPr/>
          <p:nvPr/>
        </p:nvGrpSpPr>
        <p:grpSpPr>
          <a:xfrm>
            <a:off x="5987293" y="2727325"/>
            <a:ext cx="1046162" cy="1044575"/>
            <a:chOff x="4751100" y="2727325"/>
            <a:chExt cx="1046162" cy="1044575"/>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1100"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4799915"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knife</a:t>
              </a:r>
              <a:endParaRPr lang="en-GB" altLang="en-US" sz="2400" dirty="0">
                <a:solidFill>
                  <a:schemeClr val="bg1"/>
                </a:solidFill>
                <a:latin typeface="Twinkl SemiBold" pitchFamily="2" charset="0"/>
              </a:endParaRPr>
            </a:p>
          </p:txBody>
        </p:sp>
      </p:grpSp>
      <p:grpSp>
        <p:nvGrpSpPr>
          <p:cNvPr id="3" name="Group 2"/>
          <p:cNvGrpSpPr/>
          <p:nvPr/>
        </p:nvGrpSpPr>
        <p:grpSpPr>
          <a:xfrm>
            <a:off x="4702284" y="5170254"/>
            <a:ext cx="1046162" cy="1044575"/>
            <a:chOff x="3466091" y="2727325"/>
            <a:chExt cx="1046162" cy="1044575"/>
          </a:xfrm>
        </p:grpSpPr>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6091"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514906"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err="1">
                  <a:solidFill>
                    <a:schemeClr val="bg1"/>
                  </a:solidFill>
                  <a:latin typeface="Twinkl SemiBold" pitchFamily="2" charset="0"/>
                </a:rPr>
                <a:t>tonk</a:t>
              </a:r>
              <a:endParaRPr lang="en-GB" altLang="en-US" sz="2400" dirty="0">
                <a:solidFill>
                  <a:schemeClr val="bg1"/>
                </a:solidFill>
                <a:latin typeface="Twinkl SemiBold" pitchFamily="2" charset="0"/>
              </a:endParaRPr>
            </a:p>
          </p:txBody>
        </p:sp>
      </p:grpSp>
      <p:grpSp>
        <p:nvGrpSpPr>
          <p:cNvPr id="2" name="Group 1"/>
          <p:cNvGrpSpPr/>
          <p:nvPr/>
        </p:nvGrpSpPr>
        <p:grpSpPr>
          <a:xfrm>
            <a:off x="2132266" y="2727325"/>
            <a:ext cx="1046162" cy="1044575"/>
            <a:chOff x="896073" y="2727325"/>
            <a:chExt cx="1046162" cy="1044575"/>
          </a:xfrm>
        </p:grpSpPr>
        <p:pic>
          <p:nvPicPr>
            <p:cNvPr id="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6073"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944888"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knight</a:t>
              </a:r>
              <a:endParaRPr lang="en-GB" altLang="en-US" sz="2400" dirty="0">
                <a:solidFill>
                  <a:schemeClr val="bg1"/>
                </a:solidFill>
                <a:latin typeface="Twinkl SemiBold" pitchFamily="2" charset="0"/>
              </a:endParaRPr>
            </a:p>
          </p:txBody>
        </p:sp>
      </p:grpSp>
      <p:grpSp>
        <p:nvGrpSpPr>
          <p:cNvPr id="36" name="Group 35"/>
          <p:cNvGrpSpPr/>
          <p:nvPr/>
        </p:nvGrpSpPr>
        <p:grpSpPr>
          <a:xfrm>
            <a:off x="4702283" y="2727325"/>
            <a:ext cx="1046162" cy="1044575"/>
            <a:chOff x="6036109" y="2727325"/>
            <a:chExt cx="1046162" cy="1044575"/>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6109"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6084924"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know</a:t>
              </a:r>
              <a:endParaRPr lang="en-GB" altLang="en-US" sz="2400" dirty="0">
                <a:solidFill>
                  <a:schemeClr val="bg1"/>
                </a:solidFill>
                <a:latin typeface="Twinkl SemiBold" pitchFamily="2" charset="0"/>
              </a:endParaRPr>
            </a:p>
          </p:txBody>
        </p:sp>
      </p:grpSp>
      <p:grpSp>
        <p:nvGrpSpPr>
          <p:cNvPr id="39" name="Group 38"/>
          <p:cNvGrpSpPr/>
          <p:nvPr/>
        </p:nvGrpSpPr>
        <p:grpSpPr>
          <a:xfrm>
            <a:off x="3417274" y="5170254"/>
            <a:ext cx="1046162" cy="1044575"/>
            <a:chOff x="7321118" y="2727325"/>
            <a:chExt cx="1046162" cy="1044575"/>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21118"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7369933"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nock</a:t>
              </a:r>
              <a:endParaRPr lang="en-GB" altLang="en-US" sz="2400" dirty="0">
                <a:solidFill>
                  <a:schemeClr val="bg1"/>
                </a:solidFill>
                <a:latin typeface="Twinkl SemiBold" pitchFamily="2" charset="0"/>
              </a:endParaRPr>
            </a:p>
          </p:txBody>
        </p:sp>
      </p:grpSp>
      <p:grpSp>
        <p:nvGrpSpPr>
          <p:cNvPr id="46" name="Group 45"/>
          <p:cNvGrpSpPr/>
          <p:nvPr/>
        </p:nvGrpSpPr>
        <p:grpSpPr>
          <a:xfrm>
            <a:off x="5987293" y="3918816"/>
            <a:ext cx="1046162" cy="1044575"/>
            <a:chOff x="4751100" y="3918816"/>
            <a:chExt cx="1046162" cy="1044575"/>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1100"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4799915"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err="1">
                  <a:solidFill>
                    <a:schemeClr val="bg1"/>
                  </a:solidFill>
                  <a:latin typeface="Twinkl SemiBold" pitchFamily="2" charset="0"/>
                </a:rPr>
                <a:t>nife</a:t>
              </a:r>
              <a:endParaRPr lang="en-GB" altLang="en-US" sz="2400" dirty="0">
                <a:solidFill>
                  <a:schemeClr val="bg1"/>
                </a:solidFill>
                <a:latin typeface="Twinkl SemiBold" pitchFamily="2" charset="0"/>
              </a:endParaRPr>
            </a:p>
          </p:txBody>
        </p:sp>
      </p:grpSp>
      <p:grpSp>
        <p:nvGrpSpPr>
          <p:cNvPr id="42" name="Group 41"/>
          <p:cNvGrpSpPr/>
          <p:nvPr/>
        </p:nvGrpSpPr>
        <p:grpSpPr>
          <a:xfrm>
            <a:off x="3417275" y="3918816"/>
            <a:ext cx="1046162" cy="1044575"/>
            <a:chOff x="2181082" y="3918816"/>
            <a:chExt cx="1046162" cy="1044575"/>
          </a:xfrm>
        </p:grpSpPr>
        <p:pic>
          <p:nvPicPr>
            <p:cNvPr id="2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1082"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a:spLocks noChangeArrowheads="1"/>
            </p:cNvSpPr>
            <p:nvPr/>
          </p:nvSpPr>
          <p:spPr bwMode="auto">
            <a:xfrm>
              <a:off x="2181083" y="4302603"/>
              <a:ext cx="9973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200" dirty="0">
                  <a:solidFill>
                    <a:schemeClr val="bg1"/>
                  </a:solidFill>
                  <a:latin typeface="Twinkl SemiBold" pitchFamily="2" charset="0"/>
                </a:rPr>
                <a:t>knowledge</a:t>
              </a:r>
            </a:p>
          </p:txBody>
        </p:sp>
      </p:grpSp>
      <p:grpSp>
        <p:nvGrpSpPr>
          <p:cNvPr id="43" name="Group 42"/>
          <p:cNvGrpSpPr/>
          <p:nvPr/>
        </p:nvGrpSpPr>
        <p:grpSpPr>
          <a:xfrm>
            <a:off x="4702284" y="3918816"/>
            <a:ext cx="1046162" cy="1044575"/>
            <a:chOff x="3466091" y="3918816"/>
            <a:chExt cx="1046162" cy="1044575"/>
          </a:xfrm>
        </p:grpSpPr>
        <p:pic>
          <p:nvPicPr>
            <p:cNvPr id="22"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6091"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a:spLocks noChangeArrowheads="1"/>
            </p:cNvSpPr>
            <p:nvPr/>
          </p:nvSpPr>
          <p:spPr bwMode="auto">
            <a:xfrm>
              <a:off x="3514906"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knot</a:t>
              </a:r>
              <a:endParaRPr lang="en-GB" altLang="en-US" sz="2400" dirty="0">
                <a:solidFill>
                  <a:schemeClr val="bg1"/>
                </a:solidFill>
                <a:latin typeface="Twinkl SemiBold" pitchFamily="2" charset="0"/>
              </a:endParaRPr>
            </a:p>
          </p:txBody>
        </p:sp>
      </p:grpSp>
      <p:grpSp>
        <p:nvGrpSpPr>
          <p:cNvPr id="41" name="Group 40"/>
          <p:cNvGrpSpPr/>
          <p:nvPr/>
        </p:nvGrpSpPr>
        <p:grpSpPr>
          <a:xfrm>
            <a:off x="2132266" y="3918816"/>
            <a:ext cx="1046162" cy="1044575"/>
            <a:chOff x="896073" y="3918816"/>
            <a:chExt cx="1046162" cy="1044575"/>
          </a:xfrm>
        </p:grpSpPr>
        <p:pic>
          <p:nvPicPr>
            <p:cNvPr id="1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6073" y="3918816"/>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a:spLocks noChangeArrowheads="1"/>
            </p:cNvSpPr>
            <p:nvPr/>
          </p:nvSpPr>
          <p:spPr bwMode="auto">
            <a:xfrm>
              <a:off x="944888" y="4227296"/>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knee</a:t>
              </a:r>
              <a:endParaRPr lang="en-GB" altLang="en-US" sz="2400" dirty="0">
                <a:solidFill>
                  <a:schemeClr val="bg1"/>
                </a:solidFill>
                <a:latin typeface="Twinkl SemiBold" pitchFamily="2" charset="0"/>
              </a:endParaRPr>
            </a:p>
          </p:txBody>
        </p:sp>
      </p:grpSp>
      <p:sp>
        <p:nvSpPr>
          <p:cNvPr id="44" name="TextBox 43"/>
          <p:cNvSpPr txBox="1">
            <a:spLocks noChangeArrowheads="1"/>
          </p:cNvSpPr>
          <p:nvPr/>
        </p:nvSpPr>
        <p:spPr bwMode="auto">
          <a:xfrm>
            <a:off x="7082271" y="5418787"/>
            <a:ext cx="12361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answers</a:t>
            </a:r>
            <a:endParaRPr lang="en-GB" altLang="en-US" sz="2400" dirty="0">
              <a:solidFill>
                <a:schemeClr val="bg1"/>
              </a:solidFill>
              <a:latin typeface="Twinkl SemiBold" pitchFamily="2" charset="0"/>
            </a:endParaRPr>
          </a:p>
        </p:txBody>
      </p:sp>
      <p:grpSp>
        <p:nvGrpSpPr>
          <p:cNvPr id="5" name="Group 4"/>
          <p:cNvGrpSpPr/>
          <p:nvPr/>
        </p:nvGrpSpPr>
        <p:grpSpPr>
          <a:xfrm>
            <a:off x="3417275" y="2727325"/>
            <a:ext cx="1046162" cy="1044575"/>
            <a:chOff x="2181082" y="2727325"/>
            <a:chExt cx="1046162" cy="1044575"/>
          </a:xfrm>
        </p:grpSpPr>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1082" y="2727325"/>
              <a:ext cx="10461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2229897" y="3035805"/>
              <a:ext cx="948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bg1"/>
                  </a:solidFill>
                  <a:latin typeface="Twinkl SemiBold" pitchFamily="2" charset="0"/>
                </a:rPr>
                <a:t>nee</a:t>
              </a:r>
              <a:endParaRPr lang="en-GB" altLang="en-US" sz="2400" dirty="0">
                <a:solidFill>
                  <a:schemeClr val="bg1"/>
                </a:solidFill>
                <a:latin typeface="Twinkl SemiBold" pitchFamily="2" charset="0"/>
              </a:endParaRPr>
            </a:p>
          </p:txBody>
        </p:sp>
      </p:grpSp>
      <p:sp>
        <p:nvSpPr>
          <p:cNvPr id="37" name="Rectangle: Diagonal Corners Snipped 9">
            <a:hlinkClick r:id="rId3" action="ppaction://hlinksldjump"/>
          </p:cNvPr>
          <p:cNvSpPr/>
          <p:nvPr/>
        </p:nvSpPr>
        <p:spPr>
          <a:xfrm>
            <a:off x="5954713" y="231775"/>
            <a:ext cx="3205162" cy="317500"/>
          </a:xfrm>
          <a:prstGeom prst="snip2DiagRect">
            <a:avLst>
              <a:gd name="adj1" fmla="val 0"/>
              <a:gd name="adj2" fmla="val 43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Select another activity</a:t>
            </a:r>
          </a:p>
        </p:txBody>
      </p:sp>
    </p:spTree>
    <p:extLst>
      <p:ext uri="{BB962C8B-B14F-4D97-AF65-F5344CB8AC3E}">
        <p14:creationId xmlns:p14="http://schemas.microsoft.com/office/powerpoint/2010/main" val="6507292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9"/>
                                        </p:tgtEl>
                                      </p:cBhvr>
                                    </p:animEffect>
                                    <p:set>
                                      <p:cBhvr>
                                        <p:cTn id="13" dur="1" fill="hold">
                                          <p:stCondLst>
                                            <p:cond delay="499"/>
                                          </p:stCondLst>
                                        </p:cTn>
                                        <p:tgtEl>
                                          <p:spTgt spid="39"/>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462</TotalTime>
  <Words>2617</Words>
  <Application>Microsoft Office PowerPoint</Application>
  <PresentationFormat>On-screen Show (4:3)</PresentationFormat>
  <Paragraphs>600</Paragraphs>
  <Slides>39</Slides>
  <Notes>0</Notes>
  <HiddenSlides>34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Times New Roman</vt:lpstr>
      <vt:lpstr>Calibri</vt:lpstr>
      <vt:lpstr>Twinkl</vt:lpstr>
      <vt:lpstr>Sassoon Infant Rg</vt:lpstr>
      <vt:lpstr>Calibri Light</vt:lpstr>
      <vt:lpstr>Twinkl SemiBold</vt:lpstr>
      <vt:lpstr>Office Theme</vt:lpstr>
      <vt:lpstr>PowerPoint Presentation</vt:lpstr>
      <vt:lpstr>PowerPoint Presentation</vt:lpstr>
      <vt:lpstr>Select an Activity</vt:lpstr>
      <vt:lpstr>Select an Activity 2</vt:lpstr>
      <vt:lpstr>Can you find the words using a ‘y’ to say /igh/?</vt:lpstr>
      <vt:lpstr>Can you write a sentence about this picture?</vt:lpstr>
      <vt:lpstr>Can you read the sentences and draw pictures?</vt:lpstr>
      <vt:lpstr>Can you read the words?</vt:lpstr>
      <vt:lpstr>Can you help Pirate Pete find the treasure?</vt:lpstr>
      <vt:lpstr>Can you spot the words adding ‘er’ and ‘est’ to words ending in ‘y’ in this story?</vt:lpstr>
      <vt:lpstr>Can you read the words that have ‘el’ to say /l/?</vt:lpstr>
      <vt:lpstr>Can you roll your dice and read the words that use ‘wr’ to say /r/?</vt:lpstr>
      <vt:lpstr>Can you add ‘al’ or ‘il to say /l/ for these words with missing letters?</vt:lpstr>
      <vt:lpstr>Can you add ‘al’ or ‘il to say /l/ for these words with missing letters?</vt:lpstr>
      <vt:lpstr>Can you unscramble the letters in the words with ‘le’ to say /l/?</vt:lpstr>
      <vt:lpstr>Can you unscramble the letters in the words with ‘le’ to say /l/?</vt:lpstr>
      <vt:lpstr>Can you match the picture to the sentence using -ed and -er to words ending in ‘e’?</vt:lpstr>
      <vt:lpstr>Can you write a sentence about one of these pictures?</vt:lpstr>
      <vt:lpstr>Can you add the -est or -y to these words that end in ‘e’?</vt:lpstr>
      <vt:lpstr>Can you read the sentences and draw pictures?</vt:lpstr>
      <vt:lpstr>Can you read the words?</vt:lpstr>
      <vt:lpstr>Can you help Pirate Pete find the treasure?</vt:lpstr>
      <vt:lpstr>Can you read the words that have ‘al’ to say /or/?</vt:lpstr>
      <vt:lpstr>Can you roll your dice and read the words that use ‘o’ to say /u/?</vt:lpstr>
      <vt:lpstr>Can you add -er, -est or -y these words with missing letters?</vt:lpstr>
      <vt:lpstr>Can you add -er, -est or -y these words with missing letters?</vt:lpstr>
      <vt:lpstr>Can you unscramble the letters in the words with ‘ey’ to say /ee/?</vt:lpstr>
      <vt:lpstr>Can you unscramble the letters in the words with ‘ey’ to say /ee/?</vt:lpstr>
      <vt:lpstr>Can you match the words to the sentence using the correct contractions?</vt:lpstr>
      <vt:lpstr>Can you write a sentence about one of these pictures?</vt:lpstr>
      <vt:lpstr>Can you read the words?</vt:lpstr>
      <vt:lpstr>Can you add ‘wa’ to say /wo/ or ‘qua’ to say /quo/ for these words with missing letters?</vt:lpstr>
      <vt:lpstr>Can you add ‘wa’ to say /wo/ or ‘qua’ to say /quo/ for these words with missing letters?</vt:lpstr>
      <vt:lpstr>Can you read the words that have ‘s’ to say /zh/?</vt:lpstr>
      <vt:lpstr>Can you read the words?</vt:lpstr>
      <vt:lpstr>Can you roll your dice and read the words that use ‘tion’ to say /shun/?</vt:lpstr>
      <vt:lpstr>Can you match the homophones and near homophones?</vt:lpstr>
      <vt:lpstr>Can you add the dis- to these words?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Chelsea Massey</dc:creator>
  <cp:lastModifiedBy>KLZ\paulh04</cp:lastModifiedBy>
  <cp:revision>50</cp:revision>
  <dcterms:created xsi:type="dcterms:W3CDTF">2020-01-29T15:16:02Z</dcterms:created>
  <dcterms:modified xsi:type="dcterms:W3CDTF">2020-04-23T16:13:49Z</dcterms:modified>
</cp:coreProperties>
</file>