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-96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D5D5F-F26B-4684-AF2A-1699BEE73416}" type="datetimeFigureOut">
              <a:rPr lang="en-GB" smtClean="0"/>
              <a:pPr/>
              <a:t>24/08/2015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310CAA-4092-4C3D-8E93-4FADD20818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84059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10CAA-4092-4C3D-8E93-4FADD208184F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77201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11A2-92A0-445B-A42D-0B288CAD160C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GB" smtClean="0"/>
              <a:t>© Creating Careers Limited, 2013. All rights reserved.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54947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90A5-C226-4F7A-BF2C-672553A6A129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702304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3628-5E02-487E-B1B1-AE4BF6D4CB2A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79043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1283-05A5-4D8F-A46E-30F7BF1550DD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39202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373DB-CB6D-439C-9495-9711DA384CA6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89759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62DF-2001-40C9-85DE-55E5C531A7C2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03769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F7AD0-0F52-47DA-9467-854D74AD4E22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36649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693B-0C36-4F85-8118-428C455E3F35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33662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98121-F7C9-434D-8214-13790A3C1B36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5804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3CA6-EB42-444E-9841-670E5EEA72EC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267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133DE-868F-4BFD-8A5A-B98B7F596A6C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06998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CF57-7530-4BB9-9CB2-651EE2AD4CD2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94163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6482" y="3206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D9AC5-56D5-4926-8638-1CC1DB860F86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GB" sz="900" smtClean="0">
                <a:effectLst/>
              </a:defRPr>
            </a:lvl1pPr>
          </a:lstStyle>
          <a:p>
            <a:r>
              <a:rPr lang="en-GB" sz="1200" dirty="0" smtClean="0"/>
              <a:t>© Creating Careers Limited, 2013. All rights reserved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2050" name="Picture 1" descr="Primary-logo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4788" y="132323"/>
            <a:ext cx="4575394" cy="57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44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14352" y="105522"/>
            <a:ext cx="1246154" cy="1032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1438275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1438275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50853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>
                <a:solidFill>
                  <a:schemeClr val="bg1"/>
                </a:solidFill>
              </a:rPr>
              <a:t>Mathematics Bridging materials</a:t>
            </a:r>
            <a:br>
              <a:rPr lang="en-GB" b="1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sz="3600" b="1" dirty="0" smtClean="0">
                <a:solidFill>
                  <a:schemeClr val="bg1"/>
                </a:solidFill>
              </a:rPr>
              <a:t>M1: Number and Place Value</a:t>
            </a:r>
            <a:endParaRPr lang="en-GB" sz="3600" b="1" i="0" u="none" strike="noStrike" dirty="0" smtClean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3891216"/>
            <a:ext cx="10515600" cy="28302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2400" b="1" dirty="0" smtClean="0">
                <a:solidFill>
                  <a:schemeClr val="bg1"/>
                </a:solidFill>
              </a:rPr>
              <a:t>M1c: Can round any whole number to the nearest 10, 100 and 1000</a:t>
            </a:r>
          </a:p>
          <a:p>
            <a:pPr>
              <a:buNone/>
            </a:pPr>
            <a:endParaRPr lang="en-GB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sz="1800" b="1" i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These bridging materials are designed to help children who need further support before they are able to access the Expected Level Therapies.</a:t>
            </a:r>
          </a:p>
          <a:p>
            <a:pPr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73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5081" y="1290918"/>
            <a:ext cx="100449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</a:rPr>
              <a:t>340 has been rounded to the nearest 10. Which of the numbers below could I have started with?</a:t>
            </a:r>
            <a:endParaRPr lang="en-GB" sz="2400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38622" y="2171948"/>
          <a:ext cx="9492130" cy="1109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213"/>
                <a:gridCol w="949213"/>
                <a:gridCol w="949213"/>
                <a:gridCol w="949213"/>
                <a:gridCol w="949213"/>
                <a:gridCol w="949213"/>
                <a:gridCol w="949213"/>
                <a:gridCol w="949213"/>
                <a:gridCol w="949213"/>
                <a:gridCol w="949213"/>
              </a:tblGrid>
              <a:tr h="554567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341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338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332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344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290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345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338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349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335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351</a:t>
                      </a:r>
                      <a:endParaRPr lang="en-GB" dirty="0"/>
                    </a:p>
                  </a:txBody>
                  <a:tcPr/>
                </a:tc>
              </a:tr>
              <a:tr h="554567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miley Face 4"/>
          <p:cNvSpPr/>
          <p:nvPr/>
        </p:nvSpPr>
        <p:spPr>
          <a:xfrm>
            <a:off x="1586753" y="2783541"/>
            <a:ext cx="349623" cy="389965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miley Face 5"/>
          <p:cNvSpPr/>
          <p:nvPr/>
        </p:nvSpPr>
        <p:spPr>
          <a:xfrm>
            <a:off x="2465294" y="2801470"/>
            <a:ext cx="349623" cy="389965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miley Face 6"/>
          <p:cNvSpPr/>
          <p:nvPr/>
        </p:nvSpPr>
        <p:spPr>
          <a:xfrm>
            <a:off x="4374777" y="2801470"/>
            <a:ext cx="349623" cy="389965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Smiley Face 7"/>
          <p:cNvSpPr/>
          <p:nvPr/>
        </p:nvSpPr>
        <p:spPr>
          <a:xfrm>
            <a:off x="7225553" y="2774576"/>
            <a:ext cx="349623" cy="389965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Smiley Face 8"/>
          <p:cNvSpPr/>
          <p:nvPr/>
        </p:nvSpPr>
        <p:spPr>
          <a:xfrm>
            <a:off x="9148482" y="2801470"/>
            <a:ext cx="349623" cy="389965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Multiply 9"/>
          <p:cNvSpPr/>
          <p:nvPr/>
        </p:nvSpPr>
        <p:spPr>
          <a:xfrm>
            <a:off x="3415553" y="2837329"/>
            <a:ext cx="389965" cy="34962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/>
          <p:nvPr/>
        </p:nvSpPr>
        <p:spPr>
          <a:xfrm>
            <a:off x="10009095" y="2814917"/>
            <a:ext cx="389965" cy="34962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/>
          <p:nvPr/>
        </p:nvSpPr>
        <p:spPr>
          <a:xfrm>
            <a:off x="8144435" y="2792505"/>
            <a:ext cx="389965" cy="34962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/>
          <p:nvPr/>
        </p:nvSpPr>
        <p:spPr>
          <a:xfrm>
            <a:off x="6199094" y="2796988"/>
            <a:ext cx="389965" cy="34962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Multiply 13"/>
          <p:cNvSpPr/>
          <p:nvPr/>
        </p:nvSpPr>
        <p:spPr>
          <a:xfrm>
            <a:off x="5302624" y="2828364"/>
            <a:ext cx="389965" cy="34962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264022" y="2716306"/>
            <a:ext cx="9493624" cy="53788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4389" y="3576483"/>
            <a:ext cx="100225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</a:rPr>
              <a:t>2600 has been rounded to the nearest 100. Which of the numbers below could I have started with?</a:t>
            </a:r>
            <a:endParaRPr lang="en-GB" sz="2400" dirty="0">
              <a:solidFill>
                <a:schemeClr val="bg1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1373094" y="4484842"/>
          <a:ext cx="9492130" cy="1109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213"/>
                <a:gridCol w="949213"/>
                <a:gridCol w="949213"/>
                <a:gridCol w="949213"/>
                <a:gridCol w="949213"/>
                <a:gridCol w="949213"/>
                <a:gridCol w="949213"/>
                <a:gridCol w="949213"/>
                <a:gridCol w="949213"/>
                <a:gridCol w="949213"/>
              </a:tblGrid>
              <a:tr h="554567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2601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2590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2695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2671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2556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2570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2805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2550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2650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2643</a:t>
                      </a:r>
                      <a:endParaRPr lang="en-GB" dirty="0"/>
                    </a:p>
                  </a:txBody>
                  <a:tcPr/>
                </a:tc>
              </a:tr>
              <a:tr h="554567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Smiley Face 17"/>
          <p:cNvSpPr/>
          <p:nvPr/>
        </p:nvSpPr>
        <p:spPr>
          <a:xfrm>
            <a:off x="1698812" y="5087471"/>
            <a:ext cx="349623" cy="389965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3594847" y="5154705"/>
            <a:ext cx="389965" cy="34962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Smiley Face 19"/>
          <p:cNvSpPr/>
          <p:nvPr/>
        </p:nvSpPr>
        <p:spPr>
          <a:xfrm>
            <a:off x="2644588" y="5091953"/>
            <a:ext cx="349623" cy="389965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Smiley Face 20"/>
          <p:cNvSpPr/>
          <p:nvPr/>
        </p:nvSpPr>
        <p:spPr>
          <a:xfrm>
            <a:off x="5441577" y="5091953"/>
            <a:ext cx="349623" cy="389965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Smiley Face 21"/>
          <p:cNvSpPr/>
          <p:nvPr/>
        </p:nvSpPr>
        <p:spPr>
          <a:xfrm>
            <a:off x="6409765" y="5091954"/>
            <a:ext cx="349623" cy="389965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Smiley Face 22"/>
          <p:cNvSpPr/>
          <p:nvPr/>
        </p:nvSpPr>
        <p:spPr>
          <a:xfrm>
            <a:off x="8292353" y="5105400"/>
            <a:ext cx="349623" cy="389965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Smiley Face 23"/>
          <p:cNvSpPr/>
          <p:nvPr/>
        </p:nvSpPr>
        <p:spPr>
          <a:xfrm>
            <a:off x="10215283" y="5091953"/>
            <a:ext cx="349623" cy="389965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Multiply 24"/>
          <p:cNvSpPr/>
          <p:nvPr/>
        </p:nvSpPr>
        <p:spPr>
          <a:xfrm>
            <a:off x="4446494" y="5145740"/>
            <a:ext cx="389965" cy="34962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Multiply 25"/>
          <p:cNvSpPr/>
          <p:nvPr/>
        </p:nvSpPr>
        <p:spPr>
          <a:xfrm>
            <a:off x="7355541" y="5123329"/>
            <a:ext cx="389965" cy="34962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Multiply 26"/>
          <p:cNvSpPr/>
          <p:nvPr/>
        </p:nvSpPr>
        <p:spPr>
          <a:xfrm>
            <a:off x="9256059" y="5127811"/>
            <a:ext cx="389965" cy="34962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1349187" y="5047129"/>
            <a:ext cx="9493624" cy="53788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541" y="658906"/>
            <a:ext cx="10784541" cy="987332"/>
          </a:xfrm>
        </p:spPr>
        <p:txBody>
          <a:bodyPr/>
          <a:lstStyle/>
          <a:p>
            <a:r>
              <a:rPr lang="en-GB" b="1" dirty="0" smtClean="0"/>
              <a:t>Now try applying your rounding skills.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306" y="1707776"/>
            <a:ext cx="7933765" cy="4469187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The local newspaper said that 800 people attended a concert. This was given to the nearest 100. What is the smallest possible number of people who attended? What is the largest possible number?</a:t>
            </a:r>
          </a:p>
          <a:p>
            <a:r>
              <a:rPr lang="en-GB" dirty="0" smtClean="0"/>
              <a:t>Round 348 and 352 to the nearest 100. Why do they round to different numbers?</a:t>
            </a:r>
          </a:p>
          <a:p>
            <a:r>
              <a:rPr lang="en-GB" dirty="0" smtClean="0"/>
              <a:t>A number is rounded to the nearest 10. The answer is 720. How many different possible start numbers are there? What are they?</a:t>
            </a:r>
          </a:p>
          <a:p>
            <a:r>
              <a:rPr lang="en-GB" dirty="0" smtClean="0"/>
              <a:t>Round 296 to the nearest 10. Round it to the nearest 100. What do you notice? Can you suggest another number like this?</a:t>
            </a:r>
          </a:p>
          <a:p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350625" y="1532967"/>
          <a:ext cx="3603810" cy="4706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3810"/>
              </a:tblGrid>
              <a:tr h="1129551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Smallest number of people is 750</a:t>
                      </a:r>
                    </a:p>
                    <a:p>
                      <a:pPr algn="ctr"/>
                      <a:endParaRPr lang="en-GB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Largest number of people is 849</a:t>
                      </a:r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50576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300 and 400</a:t>
                      </a:r>
                    </a:p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348 is less</a:t>
                      </a:r>
                      <a:r>
                        <a:rPr lang="en-GB" b="1" baseline="0" dirty="0" smtClean="0">
                          <a:solidFill>
                            <a:srgbClr val="FF0000"/>
                          </a:solidFill>
                        </a:rPr>
                        <a:t> than</a:t>
                      </a:r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 350 and rounds down to 300.</a:t>
                      </a:r>
                    </a:p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352 is larger than 350 and rounds up to 400.</a:t>
                      </a:r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63301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 9 numbers: 715, 716, 717, 718, 719, 721, 722, 723, 724</a:t>
                      </a:r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50576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300 and 300. You end up with the same number. This would also happen with the numbers 397 or 498 etc.</a:t>
                      </a:r>
                      <a:r>
                        <a:rPr lang="en-GB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8296835" y="1465729"/>
            <a:ext cx="3711389" cy="12102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8287870" y="2734235"/>
            <a:ext cx="3711389" cy="1340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287871" y="4065494"/>
            <a:ext cx="3706905" cy="936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8274423" y="5020235"/>
            <a:ext cx="3711389" cy="12102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23682" y="981635"/>
            <a:ext cx="87674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Let’s start by rounding 2 and 3 digit numbers to the nearest 10 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0235" y="1385046"/>
            <a:ext cx="6158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What is 38 rounded to the nearest 10?</a:t>
            </a:r>
            <a:endParaRPr lang="en-GB" sz="20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240" y="1855695"/>
            <a:ext cx="6877050" cy="71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Down Arrow 5"/>
          <p:cNvSpPr/>
          <p:nvPr/>
        </p:nvSpPr>
        <p:spPr>
          <a:xfrm>
            <a:off x="7839635" y="1425388"/>
            <a:ext cx="174811" cy="8471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183341" y="2823882"/>
            <a:ext cx="10112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We can see on the number line that 38 is nearer to  40 than to 30 so </a:t>
            </a:r>
            <a:r>
              <a:rPr lang="en-GB" b="1" dirty="0" smtClean="0">
                <a:solidFill>
                  <a:srgbClr val="FF0000"/>
                </a:solidFill>
              </a:rPr>
              <a:t>38 rounded to the nearest 10 is 40.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44706" y="3429000"/>
            <a:ext cx="4262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What is 82 rounded to the nearest 10?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7133" y="4235824"/>
            <a:ext cx="6877050" cy="82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Down Arrow 9"/>
          <p:cNvSpPr/>
          <p:nvPr/>
        </p:nvSpPr>
        <p:spPr>
          <a:xfrm>
            <a:off x="4092388" y="3863788"/>
            <a:ext cx="174811" cy="8471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1156447" y="5513294"/>
            <a:ext cx="9950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We can see on the number line that 82 is nearer to 80 than to 90 so </a:t>
            </a:r>
            <a:r>
              <a:rPr lang="en-GB" b="1" dirty="0" smtClean="0">
                <a:solidFill>
                  <a:srgbClr val="FF0000"/>
                </a:solidFill>
              </a:rPr>
              <a:t>82 rounded to the nearest 10 is 80.</a:t>
            </a:r>
            <a:endParaRPr lang="en-GB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 animBg="1"/>
      <p:bldP spid="7" grpId="0"/>
      <p:bldP spid="8" grpId="0"/>
      <p:bldP spid="10" grpId="0" animBg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96788" y="726141"/>
            <a:ext cx="7664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What is 364 rounded to the nearest 10?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4369" y="1048030"/>
            <a:ext cx="68770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Down Arrow 4"/>
          <p:cNvSpPr/>
          <p:nvPr/>
        </p:nvSpPr>
        <p:spPr>
          <a:xfrm>
            <a:off x="5392270" y="766483"/>
            <a:ext cx="174811" cy="8471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165410" y="1989729"/>
            <a:ext cx="104931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We can see on the number line that 364 is nearer to  360 than to 370 so </a:t>
            </a:r>
            <a:r>
              <a:rPr lang="en-GB" b="1" dirty="0" smtClean="0">
                <a:solidFill>
                  <a:srgbClr val="FF0000"/>
                </a:solidFill>
              </a:rPr>
              <a:t>364 rounded to the nearest 10 is 360.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9554" y="2460812"/>
            <a:ext cx="5109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What is 597 rounded to the nearest 10?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30581" y="2755807"/>
            <a:ext cx="68770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Down Arrow 8"/>
          <p:cNvSpPr/>
          <p:nvPr/>
        </p:nvSpPr>
        <p:spPr>
          <a:xfrm>
            <a:off x="7238999" y="2465294"/>
            <a:ext cx="174811" cy="8471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089212" y="3684058"/>
            <a:ext cx="105290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We can see on the number line that 597 is nearer to  600 than to 590 so </a:t>
            </a:r>
            <a:r>
              <a:rPr lang="en-GB" b="1" dirty="0" smtClean="0">
                <a:solidFill>
                  <a:srgbClr val="FF0000"/>
                </a:solidFill>
              </a:rPr>
              <a:t>597 rounded to the nearest 10 is 600.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02659" y="4114799"/>
            <a:ext cx="8148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What is 245 rounded to the nearest 10?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90239" y="4436689"/>
            <a:ext cx="68770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Down Arrow 12"/>
          <p:cNvSpPr/>
          <p:nvPr/>
        </p:nvSpPr>
        <p:spPr>
          <a:xfrm>
            <a:off x="5925669" y="4123765"/>
            <a:ext cx="174811" cy="8471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927847" y="5405718"/>
            <a:ext cx="10838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On this number line 245 lies exactly half way between 240 and 250. When this is the case we always round up so </a:t>
            </a:r>
            <a:r>
              <a:rPr lang="en-GB" b="1" dirty="0" smtClean="0">
                <a:solidFill>
                  <a:srgbClr val="FF0000"/>
                </a:solidFill>
              </a:rPr>
              <a:t>245 rounded to the nearest 10 is 250.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9816354" y="2353235"/>
            <a:ext cx="2124634" cy="1317811"/>
          </a:xfrm>
          <a:prstGeom prst="wedgeRoundRectCallout">
            <a:avLst>
              <a:gd name="adj1" fmla="val -76389"/>
              <a:gd name="adj2" fmla="val -4559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rgbClr val="FF0000"/>
                </a:solidFill>
              </a:rPr>
              <a:t>Note: sometimes when we round to the nearest 10 our answer is a multiple of 100</a:t>
            </a:r>
            <a:endParaRPr lang="en-GB" sz="1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 animBg="1"/>
      <p:bldP spid="10" grpId="0"/>
      <p:bldP spid="13" grpId="0" animBg="1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55694" y="1075765"/>
            <a:ext cx="7691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 smtClean="0">
                <a:solidFill>
                  <a:schemeClr val="bg1"/>
                </a:solidFill>
              </a:rPr>
              <a:t>Rules for rounding to the nearest 10</a:t>
            </a:r>
            <a:endParaRPr lang="en-GB" sz="3200" b="1" u="sng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071" y="1922929"/>
            <a:ext cx="96146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When rounding to the nearest 10, we look at the </a:t>
            </a:r>
            <a:r>
              <a:rPr lang="en-GB" sz="2800" b="1" u="sng" dirty="0" smtClean="0">
                <a:solidFill>
                  <a:schemeClr val="bg1"/>
                </a:solidFill>
              </a:rPr>
              <a:t>UNITS</a:t>
            </a:r>
            <a:r>
              <a:rPr lang="en-GB" sz="2800" dirty="0" smtClean="0">
                <a:solidFill>
                  <a:schemeClr val="bg1"/>
                </a:solidFill>
              </a:rPr>
              <a:t> column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92352" y="2554940"/>
            <a:ext cx="21649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45</a:t>
            </a:r>
            <a:r>
              <a:rPr lang="en-GB" sz="2800" dirty="0" smtClean="0">
                <a:solidFill>
                  <a:srgbClr val="FF0000"/>
                </a:solidFill>
              </a:rPr>
              <a:t>7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6858" y="3267636"/>
            <a:ext cx="10999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If the digit in the units column is below 5 (4, 3, 2, 1 or 0) we round </a:t>
            </a:r>
            <a:r>
              <a:rPr lang="en-GB" sz="2800" b="1" u="sng" dirty="0" smtClean="0">
                <a:solidFill>
                  <a:schemeClr val="bg1"/>
                </a:solidFill>
              </a:rPr>
              <a:t>DOWN</a:t>
            </a:r>
            <a:endParaRPr lang="en-GB" sz="2800" b="1" u="sng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37176" y="3953435"/>
            <a:ext cx="36172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56</a:t>
            </a:r>
            <a:r>
              <a:rPr lang="en-GB" sz="2800" dirty="0" smtClean="0">
                <a:solidFill>
                  <a:srgbClr val="FF0000"/>
                </a:solidFill>
              </a:rPr>
              <a:t>2 </a:t>
            </a:r>
            <a:r>
              <a:rPr lang="en-GB" sz="2800" dirty="0" smtClean="0">
                <a:solidFill>
                  <a:schemeClr val="bg1"/>
                </a:solidFill>
              </a:rPr>
              <a:t>becomes 560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3753" y="4693024"/>
            <a:ext cx="11134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If the digit in the units column is 5 or above (5, 6, 7, 8 or 9) we round </a:t>
            </a:r>
            <a:r>
              <a:rPr lang="en-GB" sz="2800" b="1" u="sng" dirty="0" smtClean="0">
                <a:solidFill>
                  <a:schemeClr val="bg1"/>
                </a:solidFill>
              </a:rPr>
              <a:t>UP</a:t>
            </a:r>
            <a:endParaRPr lang="en-GB" sz="2800" b="1" u="sng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10282" y="5365376"/>
            <a:ext cx="3160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78</a:t>
            </a:r>
            <a:r>
              <a:rPr lang="en-GB" sz="2800" dirty="0" smtClean="0">
                <a:solidFill>
                  <a:srgbClr val="FF0000"/>
                </a:solidFill>
              </a:rPr>
              <a:t>5</a:t>
            </a:r>
            <a:r>
              <a:rPr lang="en-GB" sz="2800" dirty="0" smtClean="0">
                <a:solidFill>
                  <a:schemeClr val="bg1"/>
                </a:solidFill>
              </a:rPr>
              <a:t> becomes 790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7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3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96788" y="1156447"/>
            <a:ext cx="7785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Try rounding these numbers to the nearest 10. Use a number line if you need to.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82375" y="1901513"/>
          <a:ext cx="7636436" cy="3517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8218"/>
                <a:gridCol w="3818218"/>
              </a:tblGrid>
              <a:tr h="49661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Number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Rounded to the nearest 10</a:t>
                      </a:r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85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97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24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137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402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785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35271" y="2407024"/>
            <a:ext cx="1586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90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35271" y="2958353"/>
            <a:ext cx="1559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100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21824" y="3442447"/>
            <a:ext cx="162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20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50424" y="3899647"/>
            <a:ext cx="1183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140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23529" y="4518212"/>
            <a:ext cx="1264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400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96635" y="4975412"/>
            <a:ext cx="1331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790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31106" y="2433918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6862482" y="2962836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6840071" y="3424518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6831106" y="3926542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6849035" y="4468907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853518" y="4970929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37129" y="995082"/>
            <a:ext cx="8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Now let’s round 3 and 4 digit numbers to the nearest 100.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4365" y="1519518"/>
            <a:ext cx="4370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What is 458 rounded to the nearest 100?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51604" y="1962430"/>
            <a:ext cx="68770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Down Arrow 5"/>
          <p:cNvSpPr/>
          <p:nvPr/>
        </p:nvSpPr>
        <p:spPr>
          <a:xfrm>
            <a:off x="6602505" y="1653988"/>
            <a:ext cx="174811" cy="8471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304365" y="2985247"/>
            <a:ext cx="10650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We can see on the number line that 458 is nearer to 500 than 400 so </a:t>
            </a:r>
            <a:r>
              <a:rPr lang="en-GB" b="1" dirty="0" smtClean="0">
                <a:solidFill>
                  <a:srgbClr val="FF0000"/>
                </a:solidFill>
              </a:rPr>
              <a:t>458 rounded to the nearest 100 is 500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64024" y="3765176"/>
            <a:ext cx="5082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What is 235 rounded to the nearest 100?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5393" y="4194642"/>
            <a:ext cx="68770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Down Arrow 9"/>
          <p:cNvSpPr/>
          <p:nvPr/>
        </p:nvSpPr>
        <p:spPr>
          <a:xfrm>
            <a:off x="5221940" y="3904129"/>
            <a:ext cx="174811" cy="8471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1358153" y="5338482"/>
            <a:ext cx="10313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We can see on the number line that 235 is nearer to 200 than 300 so </a:t>
            </a:r>
            <a:r>
              <a:rPr lang="en-GB" b="1" dirty="0" smtClean="0">
                <a:solidFill>
                  <a:srgbClr val="FF0000"/>
                </a:solidFill>
              </a:rPr>
              <a:t>235 rounded to the nearest 100 is 200</a:t>
            </a:r>
            <a:endParaRPr lang="en-GB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0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87505" y="833718"/>
            <a:ext cx="5809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What is 3460 rounded to the nearest 100?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0581" y="1169054"/>
            <a:ext cx="68770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Down Arrow 4"/>
          <p:cNvSpPr/>
          <p:nvPr/>
        </p:nvSpPr>
        <p:spPr>
          <a:xfrm>
            <a:off x="6615952" y="860611"/>
            <a:ext cx="174811" cy="8471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68941" y="2191871"/>
            <a:ext cx="1165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We can see on the number line that 3460 is nearer to 3500 than 3400 so </a:t>
            </a:r>
            <a:r>
              <a:rPr lang="en-GB" b="1" dirty="0" smtClean="0">
                <a:solidFill>
                  <a:srgbClr val="FF0000"/>
                </a:solidFill>
              </a:rPr>
              <a:t>3460 rounded to the nearest 100 is 3500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5082" y="2662518"/>
            <a:ext cx="4195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What is 2990 rounded to the nearest 100?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57475" y="2957513"/>
            <a:ext cx="68770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Down Arrow 8"/>
          <p:cNvSpPr/>
          <p:nvPr/>
        </p:nvSpPr>
        <p:spPr>
          <a:xfrm>
            <a:off x="8529917" y="2640105"/>
            <a:ext cx="174811" cy="8471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268941" y="3899647"/>
            <a:ext cx="11174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We can see on the number line that 2990 is nearer to 3000 than 2900 so </a:t>
            </a:r>
            <a:r>
              <a:rPr lang="en-GB" b="1" dirty="0" smtClean="0">
                <a:solidFill>
                  <a:srgbClr val="FF0000"/>
                </a:solidFill>
              </a:rPr>
              <a:t>2990 rounded to the nearest 100 is 3000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56447" y="4424082"/>
            <a:ext cx="4222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What is 8550 rounded to the nearest 100?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03687" y="4745972"/>
            <a:ext cx="68770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Down Arrow 12"/>
          <p:cNvSpPr/>
          <p:nvPr/>
        </p:nvSpPr>
        <p:spPr>
          <a:xfrm>
            <a:off x="5952564" y="4446493"/>
            <a:ext cx="174811" cy="8471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349624" y="5728447"/>
            <a:ext cx="111072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We can see on the number line that 8550  lies exactly half way between 8500 and 8600. When this is the case we always round up so </a:t>
            </a:r>
            <a:r>
              <a:rPr lang="en-GB" b="1" dirty="0" smtClean="0">
                <a:solidFill>
                  <a:srgbClr val="FF0000"/>
                </a:solidFill>
              </a:rPr>
              <a:t>8550 rounded to the nearest 100 is 8600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9829801" y="2554941"/>
            <a:ext cx="2124634" cy="1317811"/>
          </a:xfrm>
          <a:prstGeom prst="wedgeRoundRectCallout">
            <a:avLst>
              <a:gd name="adj1" fmla="val -76389"/>
              <a:gd name="adj2" fmla="val -4559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rgbClr val="FF0000"/>
                </a:solidFill>
              </a:rPr>
              <a:t>Note: sometimes when we round to the nearest 100 our answer is a multiple of 1000</a:t>
            </a:r>
            <a:endParaRPr lang="en-GB" sz="1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 animBg="1"/>
      <p:bldP spid="10" grpId="0"/>
      <p:bldP spid="13" grpId="0" animBg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55694" y="1075765"/>
            <a:ext cx="7691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 smtClean="0">
                <a:solidFill>
                  <a:schemeClr val="bg1"/>
                </a:solidFill>
              </a:rPr>
              <a:t>Rules for rounding to the nearest 100</a:t>
            </a:r>
            <a:endParaRPr lang="en-GB" sz="3200" b="1" u="sng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071" y="1922929"/>
            <a:ext cx="96146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When rounding to the nearest 10, we look at the </a:t>
            </a:r>
            <a:r>
              <a:rPr lang="en-GB" sz="2800" b="1" u="sng" dirty="0" smtClean="0">
                <a:solidFill>
                  <a:schemeClr val="bg1"/>
                </a:solidFill>
              </a:rPr>
              <a:t>TENS</a:t>
            </a:r>
            <a:r>
              <a:rPr lang="en-GB" sz="2800" dirty="0" smtClean="0">
                <a:solidFill>
                  <a:schemeClr val="bg1"/>
                </a:solidFill>
              </a:rPr>
              <a:t> column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92352" y="2554940"/>
            <a:ext cx="21649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4</a:t>
            </a:r>
            <a:r>
              <a:rPr lang="en-GB" sz="2800" dirty="0" smtClean="0">
                <a:solidFill>
                  <a:srgbClr val="FF0000"/>
                </a:solidFill>
              </a:rPr>
              <a:t>5</a:t>
            </a:r>
            <a:r>
              <a:rPr lang="en-GB" sz="2800" dirty="0" smtClean="0">
                <a:solidFill>
                  <a:schemeClr val="bg1"/>
                </a:solidFill>
              </a:rPr>
              <a:t>7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6858" y="3267636"/>
            <a:ext cx="10999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If the digit in the tens column is below 5 (4, 3, 2, 1 or 0) we round </a:t>
            </a:r>
            <a:r>
              <a:rPr lang="en-GB" sz="2800" b="1" u="sng" dirty="0" smtClean="0">
                <a:solidFill>
                  <a:schemeClr val="bg1"/>
                </a:solidFill>
              </a:rPr>
              <a:t>DOWN</a:t>
            </a:r>
            <a:endParaRPr lang="en-GB" sz="2800" b="1" u="sng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37176" y="3953435"/>
            <a:ext cx="36172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23</a:t>
            </a:r>
            <a:r>
              <a:rPr lang="en-GB" sz="2800" dirty="0" smtClean="0">
                <a:solidFill>
                  <a:srgbClr val="FF0000"/>
                </a:solidFill>
              </a:rPr>
              <a:t>4</a:t>
            </a:r>
            <a:r>
              <a:rPr lang="en-GB" sz="2800" dirty="0" smtClean="0">
                <a:solidFill>
                  <a:schemeClr val="bg1"/>
                </a:solidFill>
              </a:rPr>
              <a:t>5 becomes 2300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3753" y="4693024"/>
            <a:ext cx="11134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If the digit in the tens column is 5 or above (5, 6, 7, 8 or 9) we round </a:t>
            </a:r>
            <a:r>
              <a:rPr lang="en-GB" sz="2800" b="1" u="sng" dirty="0" smtClean="0">
                <a:solidFill>
                  <a:schemeClr val="bg1"/>
                </a:solidFill>
              </a:rPr>
              <a:t>UP</a:t>
            </a:r>
            <a:endParaRPr lang="en-GB" sz="2800" b="1" u="sng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10282" y="5365376"/>
            <a:ext cx="3160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78</a:t>
            </a:r>
            <a:r>
              <a:rPr lang="en-GB" sz="2800" dirty="0" smtClean="0">
                <a:solidFill>
                  <a:srgbClr val="FF0000"/>
                </a:solidFill>
              </a:rPr>
              <a:t>5</a:t>
            </a:r>
            <a:r>
              <a:rPr lang="en-GB" sz="2800" dirty="0" smtClean="0">
                <a:solidFill>
                  <a:schemeClr val="bg1"/>
                </a:solidFill>
              </a:rPr>
              <a:t>0 becomes 7900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96788" y="1156447"/>
            <a:ext cx="7785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Try rounding these numbers to the nearest 100. Use a number line if you need to.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82375" y="1901513"/>
          <a:ext cx="7636436" cy="3517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8218"/>
                <a:gridCol w="3818218"/>
              </a:tblGrid>
              <a:tr h="49661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Number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Rounded to the nearest 100</a:t>
                      </a:r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850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773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924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1351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3609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2017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35271" y="2407024"/>
            <a:ext cx="1586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900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35271" y="2958353"/>
            <a:ext cx="1559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800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21824" y="3442447"/>
            <a:ext cx="162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900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50424" y="3899647"/>
            <a:ext cx="1183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1400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23529" y="4518212"/>
            <a:ext cx="1264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3600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96635" y="4975412"/>
            <a:ext cx="1331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2000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58000" y="2420471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6862482" y="2935943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6866966" y="3437966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6911789" y="3926541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6916270" y="4482355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920754" y="4944034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word doc template</Template>
  <TotalTime>178</TotalTime>
  <Words>940</Words>
  <Application>Microsoft Office PowerPoint</Application>
  <PresentationFormat>Custom</PresentationFormat>
  <Paragraphs>108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  Mathematics Bridging materials  M1: Number and Place Value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Now try applying your rounding skills.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Moody</dc:creator>
  <cp:lastModifiedBy>Martin Mason</cp:lastModifiedBy>
  <cp:revision>30</cp:revision>
  <dcterms:created xsi:type="dcterms:W3CDTF">2013-11-02T08:49:51Z</dcterms:created>
  <dcterms:modified xsi:type="dcterms:W3CDTF">2015-08-24T09:32:32Z</dcterms:modified>
</cp:coreProperties>
</file>