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7" r:id="rId4"/>
    <p:sldId id="268" r:id="rId5"/>
    <p:sldId id="269" r:id="rId6"/>
    <p:sldId id="259" r:id="rId7"/>
    <p:sldId id="260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D5D5F-F26B-4684-AF2A-1699BEE73416}" type="datetimeFigureOut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10CAA-4092-4C3D-8E93-4FADD20818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8405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10CAA-4092-4C3D-8E93-4FADD208184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7720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11A2-92A0-445B-A42D-0B288CAD160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54947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90A5-C226-4F7A-BF2C-672553A6A129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0230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3628-5E02-487E-B1B1-AE4BF6D4CB2A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79043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1283-05A5-4D8F-A46E-30F7BF1550DD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371060" y="0"/>
            <a:ext cx="4784035" cy="7818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9202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373DB-CB6D-439C-9495-9711DA384CA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9759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62DF-2001-40C9-85DE-55E5C531A7C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03769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7AD0-0F52-47DA-9467-854D74AD4E2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3664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693B-0C36-4F85-8118-428C455E3F35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3366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8121-F7C9-434D-8214-13790A3C1B3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580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3CA6-EB42-444E-9841-670E5EEA72E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2672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33DE-868F-4BFD-8A5A-B98B7F596A6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0699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F57-7530-4BB9-9CB2-651EE2AD4CD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416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6482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9AC5-56D5-4926-8638-1CC1DB860F8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900" smtClean="0">
                <a:effectLst/>
              </a:defRPr>
            </a:lvl1pPr>
          </a:lstStyle>
          <a:p>
            <a:r>
              <a:rPr lang="en-GB" sz="1200" dirty="0" smtClean="0"/>
              <a:t>© Creating Careers Limited, 2013. All rights reserved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0" name="Picture 1" descr="Primary-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788" y="132323"/>
            <a:ext cx="4575394" cy="57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44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4352" y="105522"/>
            <a:ext cx="1246154" cy="103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1438275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1438275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5085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>
                <a:solidFill>
                  <a:schemeClr val="bg1"/>
                </a:solidFill>
              </a:rPr>
              <a:t>Mathematics Bridging materials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3600" b="1" dirty="0" smtClean="0">
                <a:solidFill>
                  <a:schemeClr val="bg1"/>
                </a:solidFill>
              </a:rPr>
              <a:t>M1: Number and Place Value</a:t>
            </a:r>
            <a:endParaRPr lang="en-GB" sz="3600" b="1" i="0" u="none" strike="noStrike" dirty="0" smtClean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891216"/>
            <a:ext cx="10515600" cy="28302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bg1"/>
                </a:solidFill>
              </a:rPr>
              <a:t>M1d: Can round decimal numbers to the nearest whole number or to one or two  decimal places</a:t>
            </a:r>
          </a:p>
          <a:p>
            <a:pPr>
              <a:buNone/>
            </a:pPr>
            <a:endParaRPr lang="en-GB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sz="1800" b="1" i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These bridging materials are designed to help children who need further support before they are able to access the Expected </a:t>
            </a:r>
            <a:r>
              <a:rPr lang="en-GB" sz="1800" b="1" i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Level PLC.</a:t>
            </a:r>
            <a:endParaRPr lang="en-GB" sz="1800" b="1" i="1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7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23682" y="981635"/>
            <a:ext cx="9305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need to be able to round decimal numbers to the nearest whole number. We can apply the same rules as when we round whole numbers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0235" y="1788458"/>
            <a:ext cx="6158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bg1"/>
                </a:solidFill>
              </a:rPr>
              <a:t>Let’s look at an example in the context of money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3920" t="35712" r="4479" b="26784"/>
          <a:stretch>
            <a:fillRect/>
          </a:stretch>
        </p:blipFill>
        <p:spPr bwMode="auto">
          <a:xfrm>
            <a:off x="1817635" y="2245660"/>
            <a:ext cx="9077587" cy="69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815353" y="2918012"/>
            <a:ext cx="904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0         0.10      0.20       0.30     0.40       0.50      0.60       0.70     0.80       0.90        1.00      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60612" y="3469341"/>
            <a:ext cx="78127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Harry has 67p or £0.67. How much does he have to the nearest £1. </a:t>
            </a:r>
          </a:p>
          <a:p>
            <a:r>
              <a:rPr lang="en-GB" sz="2000" b="1" dirty="0" smtClean="0">
                <a:solidFill>
                  <a:schemeClr val="bg1"/>
                </a:solidFill>
              </a:rPr>
              <a:t>How much does he have to the nearest 10p?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7395882" y="1761565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47166" y="4437529"/>
            <a:ext cx="9251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0.67 is close to £1. So 0.67 rounded to the nearest £1 is £1</a:t>
            </a:r>
          </a:p>
          <a:p>
            <a:endParaRPr lang="en-GB" sz="20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We can see that 0.67 is closer to 0.70 than 0.60 so 0.67 rounded to the nearest 10p is 0.70</a:t>
            </a:r>
            <a:endParaRPr lang="en-GB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  <p:bldP spid="6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23682" y="981635"/>
            <a:ext cx="9305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Let’s look at another example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3920" t="35712" r="4479" b="26784"/>
          <a:stretch>
            <a:fillRect/>
          </a:stretch>
        </p:blipFill>
        <p:spPr bwMode="auto">
          <a:xfrm>
            <a:off x="1817635" y="2245660"/>
            <a:ext cx="9077587" cy="69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815353" y="2918012"/>
            <a:ext cx="904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4         4.10      4.20       4.30     4.40       4.50      4.60       4.70     4.80       4.90        5.00      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60612" y="3469341"/>
            <a:ext cx="7812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Lila has £4.50 . How much does she have to the nearest pound. </a:t>
            </a:r>
          </a:p>
        </p:txBody>
      </p:sp>
      <p:sp>
        <p:nvSpPr>
          <p:cNvPr id="6" name="Down Arrow 5"/>
          <p:cNvSpPr/>
          <p:nvPr/>
        </p:nvSpPr>
        <p:spPr>
          <a:xfrm>
            <a:off x="6212541" y="1761565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47166" y="4437529"/>
            <a:ext cx="9251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£4.50 is exactly half way between £4 and £5. When this is the case we always round up.</a:t>
            </a:r>
          </a:p>
          <a:p>
            <a:endParaRPr lang="en-GB" sz="20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So, £4.50 rounded to the nearest pound is £5.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6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23682" y="981635"/>
            <a:ext cx="9305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The same rules apply to decimal numbers that are not in the context of money.</a:t>
            </a:r>
            <a:endParaRPr lang="en-GB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3920" t="35712" r="4479" b="26784"/>
          <a:stretch>
            <a:fillRect/>
          </a:stretch>
        </p:blipFill>
        <p:spPr bwMode="auto">
          <a:xfrm>
            <a:off x="1817635" y="2245660"/>
            <a:ext cx="9077587" cy="69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815353" y="2918012"/>
            <a:ext cx="904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6          6.1        6.2         6.3        6.4         6.5         6.6        6.7         6.8         6.9          7      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60612" y="3469341"/>
            <a:ext cx="7812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What is 6.4 to the nearest whole number? </a:t>
            </a:r>
          </a:p>
        </p:txBody>
      </p:sp>
      <p:sp>
        <p:nvSpPr>
          <p:cNvPr id="6" name="Down Arrow 5"/>
          <p:cNvSpPr/>
          <p:nvPr/>
        </p:nvSpPr>
        <p:spPr>
          <a:xfrm>
            <a:off x="5472952" y="1775012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87506" y="4168589"/>
            <a:ext cx="92112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6.4 is closer to 6 than to 7.</a:t>
            </a:r>
          </a:p>
          <a:p>
            <a:endParaRPr lang="en-GB" sz="20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So, 6.4 rounded to the nearest whole number is 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0235" y="1573306"/>
            <a:ext cx="6696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Let’s look at an example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0613" y="5311589"/>
            <a:ext cx="6992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What is 6.62 rounded to the nearest tenth?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4059" y="5795682"/>
            <a:ext cx="939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6.62 is closer to 6.6 than 6.7 so 6.62 rounded to the nearest tenth is 6.6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7104528" y="1779494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6" grpId="0" animBg="1"/>
      <p:bldP spid="16" grpId="0"/>
      <p:bldP spid="10" grpId="0"/>
      <p:bldP spid="12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223682" y="981635"/>
            <a:ext cx="9305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Now try these</a:t>
            </a:r>
            <a:endParaRPr lang="en-GB" sz="2000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3920" t="35712" r="4479" b="26784"/>
          <a:stretch>
            <a:fillRect/>
          </a:stretch>
        </p:blipFill>
        <p:spPr bwMode="auto">
          <a:xfrm>
            <a:off x="1817635" y="2245660"/>
            <a:ext cx="9077587" cy="69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815353" y="2918012"/>
            <a:ext cx="9049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6          6.1        6.2         6.3        6.4         6.5         6.6        6.7         6.8         6.9          7      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60612" y="3469341"/>
            <a:ext cx="7812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What is 6.45 to the nearest whole number? </a:t>
            </a:r>
          </a:p>
        </p:txBody>
      </p:sp>
      <p:sp>
        <p:nvSpPr>
          <p:cNvPr id="6" name="Down Arrow 5"/>
          <p:cNvSpPr/>
          <p:nvPr/>
        </p:nvSpPr>
        <p:spPr>
          <a:xfrm>
            <a:off x="5822576" y="1801907"/>
            <a:ext cx="174811" cy="8471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887506" y="4168589"/>
            <a:ext cx="92112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6.45 is closer to 6 than to 7.</a:t>
            </a:r>
          </a:p>
          <a:p>
            <a:endParaRPr lang="en-GB" sz="20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So, 6.4 rounded to the nearest whole number is 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0613" y="5311589"/>
            <a:ext cx="6992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What is 6.45 rounded to the nearest tenth?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4059" y="5795682"/>
            <a:ext cx="10999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We can see that 6.45 is half way between 6.4 and 6.5  and when this is the case we always round up </a:t>
            </a:r>
          </a:p>
          <a:p>
            <a:r>
              <a:rPr lang="en-GB" sz="2000" b="1" dirty="0" smtClean="0">
                <a:solidFill>
                  <a:schemeClr val="bg1"/>
                </a:solidFill>
              </a:rPr>
              <a:t>so 6.45 rounded to the nearest tenth is 6.5</a:t>
            </a:r>
            <a:endParaRPr lang="en-GB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6" grpId="0" animBg="1"/>
      <p:bldP spid="16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39588" y="1075765"/>
            <a:ext cx="10139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chemeClr val="bg1"/>
                </a:solidFill>
              </a:rPr>
              <a:t>Rules for rounding decimals to the nearest whole number</a:t>
            </a:r>
            <a:endParaRPr lang="en-GB" sz="3200" b="1" u="sn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071" y="1922929"/>
            <a:ext cx="96146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When rounding to the nearest whole number, we look at the </a:t>
            </a:r>
            <a:r>
              <a:rPr lang="en-GB" sz="2800" b="1" u="sng" dirty="0" smtClean="0">
                <a:solidFill>
                  <a:schemeClr val="bg1"/>
                </a:solidFill>
              </a:rPr>
              <a:t>TENTHS</a:t>
            </a:r>
            <a:r>
              <a:rPr lang="en-GB" sz="2800" dirty="0" smtClean="0">
                <a:solidFill>
                  <a:schemeClr val="bg1"/>
                </a:solidFill>
              </a:rPr>
              <a:t> column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2352" y="2554940"/>
            <a:ext cx="2164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4.</a:t>
            </a:r>
            <a:r>
              <a:rPr lang="en-GB" sz="2800" dirty="0" smtClean="0">
                <a:solidFill>
                  <a:srgbClr val="FF0000"/>
                </a:solidFill>
              </a:rPr>
              <a:t>5</a:t>
            </a:r>
            <a:r>
              <a:rPr lang="en-GB" sz="2800" dirty="0" smtClean="0">
                <a:solidFill>
                  <a:schemeClr val="bg1"/>
                </a:solidFill>
              </a:rPr>
              <a:t>7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858" y="3267636"/>
            <a:ext cx="10999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tenths column is below 5 (4, 3, 2, 1 or 0)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DOWN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37176" y="3953435"/>
            <a:ext cx="3617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5.</a:t>
            </a:r>
            <a:r>
              <a:rPr lang="en-GB" sz="2800" dirty="0" smtClean="0">
                <a:solidFill>
                  <a:srgbClr val="FF0000"/>
                </a:solidFill>
              </a:rPr>
              <a:t>2</a:t>
            </a:r>
            <a:r>
              <a:rPr lang="en-GB" sz="2800" dirty="0" smtClean="0">
                <a:solidFill>
                  <a:schemeClr val="bg1"/>
                </a:solidFill>
              </a:rPr>
              <a:t>7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smtClean="0">
                <a:solidFill>
                  <a:schemeClr val="bg1"/>
                </a:solidFill>
              </a:rPr>
              <a:t>becomes 5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753" y="4693024"/>
            <a:ext cx="11134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units column is 5 or above (5, 6, 7, 8 or 9)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UP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10282" y="5365376"/>
            <a:ext cx="3160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7.</a:t>
            </a:r>
            <a:r>
              <a:rPr lang="en-GB" sz="2800" dirty="0" smtClean="0">
                <a:solidFill>
                  <a:srgbClr val="FF0000"/>
                </a:solidFill>
              </a:rPr>
              <a:t>8</a:t>
            </a:r>
            <a:r>
              <a:rPr lang="en-GB" sz="2800" dirty="0" smtClean="0">
                <a:solidFill>
                  <a:schemeClr val="bg1"/>
                </a:solidFill>
              </a:rPr>
              <a:t>5 becomes 8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7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3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12694" y="1156447"/>
            <a:ext cx="995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Try rounding these decimal numbers to the nearest whole number . Use a number line if you need to.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375" y="1922927"/>
          <a:ext cx="7986060" cy="3639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3030"/>
                <a:gridCol w="3993030"/>
              </a:tblGrid>
              <a:tr h="636336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Rounded to the nearest whole</a:t>
                      </a:r>
                      <a:r>
                        <a:rPr lang="en-GB" baseline="0" dirty="0" smtClean="0"/>
                        <a:t> number</a:t>
                      </a:r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8.5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9.71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2.4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1.37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4.02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05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7.85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5271" y="2407024"/>
            <a:ext cx="15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5271" y="2958353"/>
            <a:ext cx="155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1824" y="3442447"/>
            <a:ext cx="162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0424" y="3899647"/>
            <a:ext cx="11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3529" y="4518212"/>
            <a:ext cx="126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4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6635" y="4975412"/>
            <a:ext cx="133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04211" y="2433918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835588" y="2909048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799730" y="3437965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790765" y="3926541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822141" y="4468907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840071" y="4930589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860612" y="1075765"/>
            <a:ext cx="9843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chemeClr val="bg1"/>
                </a:solidFill>
              </a:rPr>
              <a:t>Rules for rounding decimal numbers to the tenth</a:t>
            </a:r>
            <a:endParaRPr lang="en-GB" sz="3200" b="1" u="sn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071" y="1922929"/>
            <a:ext cx="106366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When rounding to the nearest tenth, we look at the </a:t>
            </a:r>
            <a:r>
              <a:rPr lang="en-GB" sz="2800" b="1" u="sng" dirty="0" smtClean="0">
                <a:solidFill>
                  <a:schemeClr val="bg1"/>
                </a:solidFill>
              </a:rPr>
              <a:t>HUNDREDTHS</a:t>
            </a:r>
            <a:r>
              <a:rPr lang="en-GB" sz="2800" dirty="0" smtClean="0">
                <a:solidFill>
                  <a:schemeClr val="bg1"/>
                </a:solidFill>
              </a:rPr>
              <a:t> column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2352" y="2554940"/>
            <a:ext cx="2164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4.5</a:t>
            </a:r>
            <a:r>
              <a:rPr lang="en-GB" sz="2800" dirty="0" smtClean="0">
                <a:solidFill>
                  <a:srgbClr val="FF0000"/>
                </a:solidFill>
              </a:rPr>
              <a:t>7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858" y="3267636"/>
            <a:ext cx="109996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HUNDREDTHS column is below 5 (4, 3, 2, 1 or 0)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DOWN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37176" y="3953435"/>
            <a:ext cx="3617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23.4</a:t>
            </a:r>
            <a:r>
              <a:rPr lang="en-GB" sz="2800" dirty="0" smtClean="0">
                <a:solidFill>
                  <a:srgbClr val="FF0000"/>
                </a:solidFill>
              </a:rPr>
              <a:t>3</a:t>
            </a:r>
            <a:r>
              <a:rPr lang="en-GB" sz="2800" dirty="0" smtClean="0">
                <a:solidFill>
                  <a:schemeClr val="bg1"/>
                </a:solidFill>
              </a:rPr>
              <a:t> becomes 23.4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753" y="4693024"/>
            <a:ext cx="11134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If the digit in the HUNDREDTHS column is 5 or above (5, 6, 7, 8 or 9) we round </a:t>
            </a:r>
            <a:r>
              <a:rPr lang="en-GB" sz="2800" b="1" u="sng" dirty="0" smtClean="0">
                <a:solidFill>
                  <a:schemeClr val="bg1"/>
                </a:solidFill>
              </a:rPr>
              <a:t>UP</a:t>
            </a:r>
            <a:endParaRPr lang="en-GB" sz="2800" b="1" u="sng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10282" y="5365376"/>
            <a:ext cx="3160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</a:rPr>
              <a:t>78.5</a:t>
            </a:r>
            <a:r>
              <a:rPr lang="en-GB" sz="2800" dirty="0" smtClean="0">
                <a:solidFill>
                  <a:srgbClr val="FF0000"/>
                </a:solidFill>
              </a:rPr>
              <a:t>6 </a:t>
            </a:r>
            <a:r>
              <a:rPr lang="en-GB" sz="2800" dirty="0" smtClean="0">
                <a:solidFill>
                  <a:schemeClr val="bg1"/>
                </a:solidFill>
              </a:rPr>
              <a:t>becomes 78.6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96788" y="1156447"/>
            <a:ext cx="7785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Try rounding these numbers to the nearest hundredth. Use a number line if you need to.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375" y="1901513"/>
          <a:ext cx="7636436" cy="351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218"/>
                <a:gridCol w="3818218"/>
              </a:tblGrid>
              <a:tr h="49661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Number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Rounded to the nearest tenth</a:t>
                      </a:r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8.53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7.76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9.24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13.51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36.09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503507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20.17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5271" y="2407024"/>
            <a:ext cx="15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8.5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35271" y="2958353"/>
            <a:ext cx="155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7.8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1824" y="3442447"/>
            <a:ext cx="162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9.2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0424" y="3899647"/>
            <a:ext cx="1183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13.5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23529" y="4518212"/>
            <a:ext cx="1264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36.1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96635" y="4975412"/>
            <a:ext cx="1331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20.2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31105" y="2407023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835588" y="2922496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853519" y="3437966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6858001" y="3926541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889376" y="4468907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07307" y="4930587"/>
            <a:ext cx="981635" cy="4168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word doc template</Template>
  <TotalTime>362</TotalTime>
  <Words>736</Words>
  <Application>Microsoft Office PowerPoint</Application>
  <PresentationFormat>Custom</PresentationFormat>
  <Paragraphs>89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Mathematics Bridging materials  M1: Number and Place Value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Moody</dc:creator>
  <cp:lastModifiedBy>Martin Mason</cp:lastModifiedBy>
  <cp:revision>40</cp:revision>
  <dcterms:created xsi:type="dcterms:W3CDTF">2013-11-02T08:49:51Z</dcterms:created>
  <dcterms:modified xsi:type="dcterms:W3CDTF">2015-08-24T09:33:36Z</dcterms:modified>
</cp:coreProperties>
</file>