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8" r:id="rId3"/>
    <p:sldId id="317" r:id="rId4"/>
    <p:sldId id="342" r:id="rId5"/>
    <p:sldId id="343" r:id="rId6"/>
    <p:sldId id="344" r:id="rId7"/>
    <p:sldId id="345" r:id="rId8"/>
    <p:sldId id="346" r:id="rId9"/>
    <p:sldId id="347" r:id="rId10"/>
    <p:sldId id="357" r:id="rId11"/>
    <p:sldId id="348" r:id="rId12"/>
    <p:sldId id="349" r:id="rId13"/>
    <p:sldId id="350" r:id="rId14"/>
    <p:sldId id="362" r:id="rId15"/>
    <p:sldId id="359" r:id="rId16"/>
    <p:sldId id="353" r:id="rId17"/>
    <p:sldId id="352" r:id="rId18"/>
    <p:sldId id="351" r:id="rId19"/>
    <p:sldId id="360" r:id="rId20"/>
    <p:sldId id="361" r:id="rId21"/>
    <p:sldId id="355" r:id="rId22"/>
    <p:sldId id="356" r:id="rId23"/>
    <p:sldId id="268" r:id="rId24"/>
    <p:sldId id="288" r:id="rId25"/>
    <p:sldId id="34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lly Meehan" initials="SM" lastIdx="9" clrIdx="0">
    <p:extLst>
      <p:ext uri="{19B8F6BF-5375-455C-9EA6-DF929625EA0E}">
        <p15:presenceInfo xmlns:p15="http://schemas.microsoft.com/office/powerpoint/2012/main" userId="49939650c274be3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FEDA"/>
    <a:srgbClr val="FFFED8"/>
    <a:srgbClr val="FFEB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61" autoAdjust="0"/>
    <p:restoredTop sz="68125" autoAdjust="0"/>
  </p:normalViewPr>
  <p:slideViewPr>
    <p:cSldViewPr snapToGrid="0" snapToObjects="1">
      <p:cViewPr varScale="1">
        <p:scale>
          <a:sx n="63" d="100"/>
          <a:sy n="63" d="100"/>
        </p:scale>
        <p:origin x="96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F73711-1194-42B9-9CDA-B1B0A2D93EE2}" type="datetimeFigureOut">
              <a:rPr lang="en-GB" smtClean="0"/>
              <a:pPr/>
              <a:t>04/09/2018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5B26F9-6C30-451D-94A7-041482C70B6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83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1869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11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3658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12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89308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13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7544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14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GB" altLang="en-US" dirty="0">
                <a:solidFill>
                  <a:srgbClr val="000000"/>
                </a:solidFill>
              </a:rPr>
              <a:t>Complete chart together on board, using the script below if required: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+mn-lt"/>
              </a:rPr>
              <a:t>First we need for look for the </a:t>
            </a:r>
            <a:r>
              <a:rPr lang="en-GB" sz="1200" b="1" dirty="0">
                <a:latin typeface="+mn-lt"/>
              </a:rPr>
              <a:t>smallest</a:t>
            </a:r>
            <a:r>
              <a:rPr lang="en-GB" sz="1200" dirty="0">
                <a:latin typeface="+mn-lt"/>
              </a:rPr>
              <a:t> number. Let’s look at the thousands column. There are two numbers with </a:t>
            </a:r>
            <a:r>
              <a:rPr lang="en-GB" sz="1200" b="1" dirty="0">
                <a:latin typeface="+mn-lt"/>
              </a:rPr>
              <a:t>2</a:t>
            </a:r>
            <a:r>
              <a:rPr lang="en-GB" sz="1200" dirty="0">
                <a:latin typeface="+mn-lt"/>
              </a:rPr>
              <a:t> thousands: 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2451</a:t>
            </a:r>
            <a:r>
              <a:rPr lang="en-GB" sz="1200" dirty="0">
                <a:latin typeface="+mn-lt"/>
              </a:rPr>
              <a:t> and 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2154</a:t>
            </a:r>
            <a:r>
              <a:rPr lang="en-GB" sz="1200" dirty="0">
                <a:latin typeface="+mn-lt"/>
              </a:rPr>
              <a:t>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+mn-lt"/>
              </a:rPr>
              <a:t>We now need to look at the hundreds column. We can see that 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2451</a:t>
            </a:r>
            <a:r>
              <a:rPr lang="en-GB" sz="1200" dirty="0">
                <a:latin typeface="+mn-lt"/>
              </a:rPr>
              <a:t> has </a:t>
            </a:r>
            <a:r>
              <a:rPr lang="en-GB" sz="1200" b="1" dirty="0">
                <a:latin typeface="+mn-lt"/>
              </a:rPr>
              <a:t>4</a:t>
            </a:r>
            <a:r>
              <a:rPr lang="en-GB" sz="1200" dirty="0">
                <a:latin typeface="+mn-lt"/>
              </a:rPr>
              <a:t> hundreds but 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2154</a:t>
            </a:r>
            <a:r>
              <a:rPr lang="en-GB" sz="1200" dirty="0">
                <a:latin typeface="+mn-lt"/>
              </a:rPr>
              <a:t> has only </a:t>
            </a:r>
            <a:r>
              <a:rPr lang="en-GB" sz="1200" b="1" dirty="0">
                <a:latin typeface="+mn-lt"/>
              </a:rPr>
              <a:t>1</a:t>
            </a:r>
            <a:r>
              <a:rPr lang="en-GB" sz="1200" dirty="0">
                <a:latin typeface="+mn-lt"/>
              </a:rPr>
              <a:t> hundred so it is smaller.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+mn-lt"/>
              </a:rPr>
              <a:t>The next smallest number is 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4521</a:t>
            </a:r>
            <a:r>
              <a:rPr lang="en-GB" sz="1200" dirty="0">
                <a:latin typeface="+mn-lt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+mn-lt"/>
              </a:rPr>
              <a:t>We then have two numbers with 5 in the thousands column: 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5124</a:t>
            </a:r>
            <a:r>
              <a:rPr lang="en-GB" sz="1200" dirty="0">
                <a:latin typeface="+mn-lt"/>
              </a:rPr>
              <a:t> and 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5214</a:t>
            </a:r>
            <a:r>
              <a:rPr lang="en-GB" sz="1200" dirty="0">
                <a:latin typeface="+mn-lt"/>
              </a:rPr>
              <a:t>. We can see that 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5214</a:t>
            </a:r>
            <a:r>
              <a:rPr lang="en-GB" sz="1200" dirty="0">
                <a:latin typeface="+mn-lt"/>
              </a:rPr>
              <a:t> is bigger as it has </a:t>
            </a:r>
            <a:r>
              <a:rPr lang="en-GB" sz="1200" b="1" dirty="0">
                <a:latin typeface="+mn-lt"/>
              </a:rPr>
              <a:t>2</a:t>
            </a:r>
            <a:r>
              <a:rPr lang="en-GB" sz="1200" dirty="0">
                <a:latin typeface="+mn-lt"/>
              </a:rPr>
              <a:t> hundreds.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+mn-lt"/>
              </a:rPr>
              <a:t>So, our numbers in ascending order are:  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2154      2451      4521     5124     5214</a:t>
            </a:r>
            <a:endParaRPr lang="en-GB" sz="1200" b="1" dirty="0">
              <a:solidFill>
                <a:srgbClr val="FF0000"/>
              </a:solidFill>
              <a:latin typeface="+mn-lt"/>
            </a:endParaRPr>
          </a:p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1595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15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2787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16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Note: Allow children access to place value charts if required.</a:t>
            </a:r>
          </a:p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6217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17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418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18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1563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19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GB" altLang="en-US" dirty="0">
                <a:solidFill>
                  <a:srgbClr val="000000"/>
                </a:solidFill>
              </a:rPr>
              <a:t>Complete chart together on board, using the script below if required: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+mn-lt"/>
              </a:rPr>
              <a:t>First, we need to start with the </a:t>
            </a:r>
            <a:r>
              <a:rPr lang="en-GB" sz="1200" b="1" dirty="0">
                <a:latin typeface="+mn-lt"/>
              </a:rPr>
              <a:t>biggest</a:t>
            </a:r>
            <a:r>
              <a:rPr lang="en-GB" sz="1200" dirty="0">
                <a:latin typeface="+mn-lt"/>
              </a:rPr>
              <a:t> number.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+mn-lt"/>
              </a:rPr>
              <a:t>To do this, first look at the </a:t>
            </a:r>
            <a:r>
              <a:rPr lang="en-GB" sz="1200" b="1" dirty="0">
                <a:latin typeface="+mn-lt"/>
              </a:rPr>
              <a:t>ten thousands </a:t>
            </a:r>
            <a:r>
              <a:rPr lang="en-GB" sz="1200" dirty="0">
                <a:latin typeface="+mn-lt"/>
              </a:rPr>
              <a:t>column. We can see that there are two numbers with 2 in the ten thousands column: 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25,124</a:t>
            </a:r>
            <a:r>
              <a:rPr lang="en-GB" sz="1200" dirty="0">
                <a:latin typeface="+mn-lt"/>
              </a:rPr>
              <a:t> and 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25,321</a:t>
            </a:r>
            <a:r>
              <a:rPr lang="en-GB" sz="1200" dirty="0">
                <a:latin typeface="+mn-lt"/>
              </a:rPr>
              <a:t>. If we look at the thousands column they both have </a:t>
            </a:r>
            <a:r>
              <a:rPr lang="en-GB" sz="1200" b="1" dirty="0">
                <a:latin typeface="+mn-lt"/>
              </a:rPr>
              <a:t>5</a:t>
            </a:r>
            <a:r>
              <a:rPr lang="en-GB" sz="1200" dirty="0">
                <a:latin typeface="+mn-lt"/>
              </a:rPr>
              <a:t> thousands so we must look at the </a:t>
            </a:r>
            <a:r>
              <a:rPr lang="en-GB" sz="1200" b="1" dirty="0">
                <a:latin typeface="+mn-lt"/>
              </a:rPr>
              <a:t>hundreds</a:t>
            </a:r>
            <a:r>
              <a:rPr lang="en-GB" sz="1200" dirty="0">
                <a:latin typeface="+mn-lt"/>
              </a:rPr>
              <a:t> column. We can see that 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25,321</a:t>
            </a:r>
            <a:r>
              <a:rPr lang="en-GB" sz="1200" dirty="0">
                <a:latin typeface="+mn-lt"/>
              </a:rPr>
              <a:t> is bigger because it has </a:t>
            </a:r>
            <a:r>
              <a:rPr lang="en-GB" sz="1200" b="1" dirty="0">
                <a:latin typeface="+mn-lt"/>
              </a:rPr>
              <a:t>3</a:t>
            </a:r>
            <a:r>
              <a:rPr lang="en-GB" sz="1200" dirty="0">
                <a:latin typeface="+mn-lt"/>
              </a:rPr>
              <a:t> hundreds.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+mn-lt"/>
              </a:rPr>
              <a:t>The next biggest numbers both have a </a:t>
            </a:r>
            <a:r>
              <a:rPr lang="en-GB" sz="1200" b="1" dirty="0">
                <a:latin typeface="+mn-lt"/>
              </a:rPr>
              <a:t>1</a:t>
            </a:r>
            <a:r>
              <a:rPr lang="en-GB" sz="1200" dirty="0">
                <a:latin typeface="+mn-lt"/>
              </a:rPr>
              <a:t> in the ten thousands column and an </a:t>
            </a:r>
            <a:r>
              <a:rPr lang="en-GB" sz="1200" b="1" dirty="0">
                <a:latin typeface="+mn-lt"/>
              </a:rPr>
              <a:t>8</a:t>
            </a:r>
            <a:r>
              <a:rPr lang="en-GB" sz="1200" dirty="0">
                <a:latin typeface="+mn-lt"/>
              </a:rPr>
              <a:t> in the thousands column. They also both have a </a:t>
            </a:r>
            <a:r>
              <a:rPr lang="en-GB" sz="1200" b="1" dirty="0">
                <a:latin typeface="+mn-lt"/>
              </a:rPr>
              <a:t>2</a:t>
            </a:r>
            <a:r>
              <a:rPr lang="en-GB" sz="1200" dirty="0">
                <a:latin typeface="+mn-lt"/>
              </a:rPr>
              <a:t> in the hundreds column so we must look at the </a:t>
            </a:r>
            <a:r>
              <a:rPr lang="en-GB" sz="1200" b="1" dirty="0">
                <a:latin typeface="+mn-lt"/>
              </a:rPr>
              <a:t>tens</a:t>
            </a:r>
            <a:r>
              <a:rPr lang="en-GB" sz="1200" dirty="0">
                <a:latin typeface="+mn-lt"/>
              </a:rPr>
              <a:t> column. 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18,243</a:t>
            </a:r>
            <a:r>
              <a:rPr lang="en-GB" sz="1200" dirty="0">
                <a:latin typeface="+mn-lt"/>
              </a:rPr>
              <a:t> is bigger as it has </a:t>
            </a:r>
            <a:r>
              <a:rPr lang="en-GB" sz="1200" b="1" dirty="0">
                <a:latin typeface="+mn-lt"/>
              </a:rPr>
              <a:t>4</a:t>
            </a:r>
            <a:r>
              <a:rPr lang="en-GB" sz="1200" dirty="0">
                <a:latin typeface="+mn-lt"/>
              </a:rPr>
              <a:t> tens. So our next biggest number is 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18,243</a:t>
            </a:r>
            <a:r>
              <a:rPr lang="en-GB" sz="1200" dirty="0">
                <a:latin typeface="+mn-lt"/>
              </a:rPr>
              <a:t> followed by 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18,235</a:t>
            </a:r>
            <a:r>
              <a:rPr lang="en-GB" sz="1200" dirty="0">
                <a:latin typeface="+mn-lt"/>
              </a:rPr>
              <a:t>.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+mn-lt"/>
              </a:rPr>
              <a:t>Our smallest number is </a:t>
            </a:r>
            <a:r>
              <a:rPr lang="en-GB" sz="1200" b="1" dirty="0">
                <a:solidFill>
                  <a:srgbClr val="FF0000"/>
                </a:solidFill>
                <a:latin typeface="+mn-lt"/>
              </a:rPr>
              <a:t>14,521</a:t>
            </a:r>
            <a:r>
              <a:rPr lang="en-GB" sz="1200" dirty="0">
                <a:latin typeface="+mn-lt"/>
              </a:rPr>
              <a:t>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dirty="0">
                <a:latin typeface="+mn-lt"/>
              </a:rPr>
              <a:t>So, our numbers in </a:t>
            </a:r>
            <a:r>
              <a:rPr lang="en-GB" sz="1200" b="1" dirty="0">
                <a:latin typeface="+mn-lt"/>
              </a:rPr>
              <a:t>descending</a:t>
            </a:r>
            <a:r>
              <a:rPr lang="en-GB" sz="1200" dirty="0">
                <a:latin typeface="+mn-lt"/>
              </a:rPr>
              <a:t> order are: </a:t>
            </a:r>
            <a:r>
              <a:rPr lang="en-GB" sz="1600" b="1" dirty="0">
                <a:solidFill>
                  <a:srgbClr val="FF0000"/>
                </a:solidFill>
                <a:latin typeface="+mn-lt"/>
              </a:rPr>
              <a:t>25,321      25,124    18,243    18,235    14,521</a:t>
            </a:r>
            <a:endParaRPr lang="en-GB" sz="1200" b="1" dirty="0">
              <a:solidFill>
                <a:srgbClr val="FF0000"/>
              </a:solidFill>
              <a:latin typeface="+mn-lt"/>
            </a:endParaRPr>
          </a:p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2457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20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21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To locate Vocabulary Shorts resource click on:</a:t>
            </a:r>
          </a:p>
          <a:p>
            <a:r>
              <a:rPr lang="en-GB" dirty="0"/>
              <a:t>Currency</a:t>
            </a:r>
          </a:p>
          <a:p>
            <a:r>
              <a:rPr lang="en-GB" dirty="0"/>
              <a:t>Whole School Materials</a:t>
            </a:r>
          </a:p>
          <a:p>
            <a:r>
              <a:rPr lang="en-GB" dirty="0"/>
              <a:t>English</a:t>
            </a:r>
          </a:p>
          <a:p>
            <a:r>
              <a:rPr lang="en-GB" dirty="0"/>
              <a:t>Writing</a:t>
            </a:r>
          </a:p>
          <a:p>
            <a:r>
              <a:rPr lang="en-GB" dirty="0" err="1"/>
              <a:t>PiXL</a:t>
            </a:r>
            <a:r>
              <a:rPr lang="en-GB" dirty="0"/>
              <a:t> Vocabulary</a:t>
            </a:r>
          </a:p>
          <a:p>
            <a:r>
              <a:rPr lang="en-GB" dirty="0"/>
              <a:t>Vocabulary Shorts PP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543776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21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17427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22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Note: Allow children access to place value charts if required.</a:t>
            </a:r>
          </a:p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2436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66077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5B26F9-6C30-451D-94A7-041482C70B62}" type="slidenum">
              <a:rPr lang="en-GB" smtClean="0"/>
              <a:pPr/>
              <a:t>25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5010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3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12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4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5789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5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8108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6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6094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7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9781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8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Note: Allow children access to place value charts if required.</a:t>
            </a:r>
          </a:p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4067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35891DC5-831D-482C-8633-545869D877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7C58A13-1FF3-49AE-A0E7-049A81E7C238}" type="slidenum">
              <a:rPr lang="en-GB" altLang="en-US" sz="1200" smtClean="0"/>
              <a:pPr/>
              <a:t>9</a:t>
            </a:fld>
            <a:endParaRPr lang="en-GB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778DD3EA-B536-461C-B7D7-AF7ADFB26A2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923EFD6-D7A8-420B-904A-3F27D8169C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778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66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219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791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GB" noProof="0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B9ECEA-F938-423F-8CBC-97E2E9EAC6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5C28114-5556-477D-9ADA-6FE9D7D672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CF0BEF-8123-4C00-A0D6-B29F0D25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CB4DA-DC2E-4529-B463-4A6200D05A1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5976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713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895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96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946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43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76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762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EC995-22F9-6844-A10F-3113ED1F20BA}" type="datetimeFigureOut">
              <a:rPr lang="en-US" smtClean="0"/>
              <a:pPr/>
              <a:t>9/4/18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144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EC995-22F9-6844-A10F-3113ED1F20BA}" type="datetimeFigureOut">
              <a:rPr lang="en-US" smtClean="0"/>
              <a:pPr/>
              <a:t>9/4/18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162B2-E0D1-FE47-A51E-D009C8D052A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150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auth.pixl.org.uk/primary#!/Resources//Currency/Whole%20School%20Materials/English/Writing/PiXL%20Vocabulary%20(June%202018)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777" y="1984223"/>
            <a:ext cx="9513223" cy="1934484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chemeClr val="tx2"/>
                </a:solidFill>
              </a:rPr>
              <a:t>M1a: Can read, write and order whole numbers up to 10,000,000</a:t>
            </a:r>
          </a:p>
          <a:p>
            <a:r>
              <a:rPr lang="en-GB" sz="4000" dirty="0">
                <a:solidFill>
                  <a:schemeClr val="tx2"/>
                </a:solidFill>
              </a:rPr>
              <a:t> </a:t>
            </a:r>
          </a:p>
          <a:p>
            <a:endParaRPr lang="en-GB" sz="4000" dirty="0">
              <a:solidFill>
                <a:schemeClr val="tx2"/>
              </a:solidFill>
            </a:endParaRPr>
          </a:p>
          <a:p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2933700" y="4856698"/>
            <a:ext cx="6324600" cy="1262748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/>
            <a:r>
              <a:rPr lang="en-GB" sz="1000" dirty="0"/>
              <a:t>This resource is strictly for the use of member schools for as long as they remain members of The </a:t>
            </a:r>
            <a:r>
              <a:rPr lang="en-GB" sz="1000" dirty="0" err="1"/>
              <a:t>PiXL</a:t>
            </a:r>
            <a:r>
              <a:rPr lang="en-GB" sz="1000" dirty="0"/>
              <a:t> Club. It may not be copied, sold nor transferred to a third party or used by the school after membership ceases. Until such time it may be freely used within the member school.</a:t>
            </a:r>
          </a:p>
          <a:p>
            <a:pPr algn="ctr" fontAlgn="base"/>
            <a:r>
              <a:rPr lang="en-GB" sz="1000" dirty="0"/>
              <a:t>All opinions and contributions are those of the authors. The contents of this resource are not connected with nor endorsed by any other company, organisation or institution.</a:t>
            </a:r>
          </a:p>
          <a:p>
            <a:pPr algn="ctr" fontAlgn="base"/>
            <a:r>
              <a:rPr lang="en-GB" sz="1000" dirty="0" err="1"/>
              <a:t>PiXL</a:t>
            </a:r>
            <a:r>
              <a:rPr lang="en-GB" sz="1000" dirty="0"/>
              <a:t> Club Ltd endeavour to trace and contact copyright owners. If there are any inadvertent omissions or errors in the acknowledgements or usage, this is unintended and </a:t>
            </a:r>
            <a:r>
              <a:rPr lang="en-GB" sz="1000" dirty="0" err="1"/>
              <a:t>PiXL</a:t>
            </a:r>
            <a:r>
              <a:rPr lang="en-GB" sz="1000" dirty="0"/>
              <a:t> will remedy these on written notification.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91263" y="4038696"/>
            <a:ext cx="34783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Commissioned by The </a:t>
            </a:r>
            <a:r>
              <a:rPr lang="en-US" sz="1600" dirty="0" err="1"/>
              <a:t>PiXL</a:t>
            </a:r>
            <a:r>
              <a:rPr lang="en-US" sz="1600" dirty="0"/>
              <a:t> Club Ltd.</a:t>
            </a:r>
          </a:p>
          <a:p>
            <a:pPr algn="ctr"/>
            <a:r>
              <a:rPr lang="en-US" sz="1600" dirty="0"/>
              <a:t>July 2018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204447" y="6239435"/>
            <a:ext cx="37831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/>
              <a:t>© Copyright The </a:t>
            </a:r>
            <a:r>
              <a:rPr lang="en-GB" sz="1600" dirty="0" err="1"/>
              <a:t>PiXL</a:t>
            </a:r>
            <a:r>
              <a:rPr lang="en-GB" sz="1600" dirty="0"/>
              <a:t> Club Limited, 2018</a:t>
            </a:r>
            <a:r>
              <a:rPr lang="en-US" sz="1600" dirty="0">
                <a:effectLst/>
              </a:rPr>
              <a:t> </a:t>
            </a:r>
            <a:endParaRPr lang="en-US" sz="16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F38CD9E-900A-46CB-9AE4-4E909240DE8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343" y="368526"/>
            <a:ext cx="1284605" cy="14109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C379998-03D5-CD4C-A55B-9ECF2C5A82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722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AFF5614-61E9-4E3C-BCBB-0A2C30245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6717" y="196754"/>
            <a:ext cx="6264275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latin typeface="Calibri" panose="020F0502020204030204" pitchFamily="34" charset="0"/>
              </a:rPr>
              <a:t> </a:t>
            </a:r>
            <a:r>
              <a:rPr lang="en-GB" altLang="en-US" dirty="0">
                <a:solidFill>
                  <a:srgbClr val="002060"/>
                </a:solidFill>
                <a:latin typeface="+mn-lt"/>
              </a:rPr>
              <a:t>Problem Solving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132A173-126A-489C-AB67-DD706CD66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40073" y="1530351"/>
            <a:ext cx="7488237" cy="4781550"/>
          </a:xfrm>
          <a:solidFill>
            <a:srgbClr val="FFFED8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  <a:tabLst>
                <a:tab pos="457200" algn="l"/>
              </a:tabLst>
            </a:pPr>
            <a:r>
              <a:rPr lang="en-GB" sz="3600" dirty="0">
                <a:ea typeface="Calibri" panose="020F0502020204030204" pitchFamily="34" charset="0"/>
              </a:rPr>
              <a:t>How many steps of 10 are there from the number 13,950 to the number 14,030?</a:t>
            </a:r>
          </a:p>
          <a:p>
            <a:pPr marL="0" indent="0" algn="ctr">
              <a:buNone/>
            </a:pPr>
            <a:endParaRPr lang="en-GB" sz="2400" dirty="0"/>
          </a:p>
          <a:p>
            <a:pPr marL="0" indent="0" algn="ctr">
              <a:buNone/>
            </a:pPr>
            <a:r>
              <a:rPr lang="en-GB" sz="2400" dirty="0"/>
              <a:t> </a:t>
            </a:r>
          </a:p>
          <a:p>
            <a:pPr marL="0" indent="0" algn="ctr">
              <a:buNone/>
            </a:pPr>
            <a:r>
              <a:rPr lang="en-GB" sz="2400" dirty="0"/>
              <a:t> </a:t>
            </a:r>
          </a:p>
        </p:txBody>
      </p:sp>
      <p:pic>
        <p:nvPicPr>
          <p:cNvPr id="10244" name="Picture 1">
            <a:extLst>
              <a:ext uri="{FF2B5EF4-FFF2-40B4-BE49-F238E27FC236}">
                <a16:creationId xmlns:a16="http://schemas.microsoft.com/office/drawing/2014/main" id="{80E9FA88-97FE-497C-9C56-EA6CD931A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02" y="188913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8" descr="Image result for Discuss Clip Art">
            <a:extLst>
              <a:ext uri="{FF2B5EF4-FFF2-40B4-BE49-F238E27FC236}">
                <a16:creationId xmlns:a16="http://schemas.microsoft.com/office/drawing/2014/main" id="{CCFF6A6F-935A-408B-9178-F3D3611EF7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" b="12714"/>
          <a:stretch>
            <a:fillRect/>
          </a:stretch>
        </p:blipFill>
        <p:spPr bwMode="auto">
          <a:xfrm>
            <a:off x="4919517" y="4413961"/>
            <a:ext cx="1698674" cy="160901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EDC1998-D5EC-104D-8E2E-58F7CDEA2DA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532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10132" y="1455655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Ordering whole numbers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21198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AutoShape 67">
            <a:extLst>
              <a:ext uri="{FF2B5EF4-FFF2-40B4-BE49-F238E27FC236}">
                <a16:creationId xmlns:a16="http://schemas.microsoft.com/office/drawing/2014/main" id="{4B1A0A83-6ED2-4C02-B368-F3C069590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768" y="3079545"/>
            <a:ext cx="8800048" cy="2499408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You</a:t>
            </a:r>
            <a:r>
              <a:rPr lang="en-GB" b="1" dirty="0">
                <a:latin typeface="+mn-lt"/>
              </a:rPr>
              <a:t> </a:t>
            </a:r>
            <a:r>
              <a:rPr lang="en-GB" dirty="0">
                <a:latin typeface="+mn-lt"/>
              </a:rPr>
              <a:t>should be able to </a:t>
            </a:r>
            <a:r>
              <a:rPr lang="en-GB" b="1" dirty="0">
                <a:solidFill>
                  <a:srgbClr val="FF0000"/>
                </a:solidFill>
                <a:latin typeface="+mn-lt"/>
              </a:rPr>
              <a:t>order</a:t>
            </a:r>
            <a:r>
              <a:rPr lang="en-GB" dirty="0">
                <a:latin typeface="+mn-lt"/>
              </a:rPr>
              <a:t> whole numbers with up to 5 digits.</a:t>
            </a:r>
            <a:r>
              <a:rPr lang="en-GB" b="1" dirty="0">
                <a:latin typeface="+mn-lt"/>
              </a:rPr>
              <a:t> </a:t>
            </a:r>
            <a:endParaRPr lang="en-GB" dirty="0">
              <a:latin typeface="+mn-lt"/>
            </a:endParaRPr>
          </a:p>
          <a:p>
            <a:pPr algn="ctr">
              <a:buNone/>
            </a:pPr>
            <a:endParaRPr lang="en-GB" dirty="0">
              <a:latin typeface="+mn-lt"/>
            </a:endParaRPr>
          </a:p>
          <a:p>
            <a:pPr algn="ctr">
              <a:buNone/>
            </a:pPr>
            <a:r>
              <a:rPr lang="en-GB" dirty="0">
                <a:latin typeface="+mn-lt"/>
              </a:rPr>
              <a:t>Let’s look at an example with 4 digit numbers...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E568683-598A-6142-9BF5-E337CBAD1B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158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47899" y="1470403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Ordering whole numbers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21198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AutoShape 67">
            <a:extLst>
              <a:ext uri="{FF2B5EF4-FFF2-40B4-BE49-F238E27FC236}">
                <a16:creationId xmlns:a16="http://schemas.microsoft.com/office/drawing/2014/main" id="{4B1A0A83-6ED2-4C02-B368-F3C069590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656" y="2510628"/>
            <a:ext cx="8800048" cy="3262170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Put these numbers in </a:t>
            </a:r>
            <a:r>
              <a:rPr lang="en-GB" b="1" dirty="0">
                <a:latin typeface="+mn-lt"/>
              </a:rPr>
              <a:t>ascending order</a:t>
            </a:r>
            <a:r>
              <a:rPr lang="en-GB" dirty="0">
                <a:latin typeface="+mn-lt"/>
              </a:rPr>
              <a:t>: </a:t>
            </a:r>
          </a:p>
          <a:p>
            <a:pPr algn="ctr">
              <a:buNone/>
            </a:pPr>
            <a:r>
              <a:rPr lang="en-GB" b="1" dirty="0">
                <a:solidFill>
                  <a:srgbClr val="FF0000"/>
                </a:solidFill>
                <a:latin typeface="+mn-lt"/>
              </a:rPr>
              <a:t>4521     2451     5124     2154      5214</a:t>
            </a:r>
          </a:p>
          <a:p>
            <a:pPr algn="ctr">
              <a:buNone/>
            </a:pPr>
            <a:r>
              <a:rPr lang="en-GB" b="1" dirty="0">
                <a:solidFill>
                  <a:srgbClr val="FF0000"/>
                </a:solidFill>
                <a:latin typeface="+mn-lt"/>
              </a:rPr>
              <a:t>Ascending</a:t>
            </a:r>
            <a:r>
              <a:rPr lang="en-GB" dirty="0">
                <a:latin typeface="+mn-lt"/>
              </a:rPr>
              <a:t> means smallest to biggest.</a:t>
            </a:r>
          </a:p>
          <a:p>
            <a:pPr algn="ctr">
              <a:buNone/>
            </a:pPr>
            <a:endParaRPr lang="en-GB" dirty="0">
              <a:latin typeface="+mn-lt"/>
            </a:endParaRPr>
          </a:p>
          <a:p>
            <a:pPr algn="ctr">
              <a:buNone/>
            </a:pPr>
            <a:r>
              <a:rPr lang="en-GB" dirty="0">
                <a:latin typeface="+mn-lt"/>
              </a:rPr>
              <a:t>Let’s work on this together…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A4A19A6-101B-584A-9EB5-0A939176533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1665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21198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AutoShape 67">
            <a:extLst>
              <a:ext uri="{FF2B5EF4-FFF2-40B4-BE49-F238E27FC236}">
                <a16:creationId xmlns:a16="http://schemas.microsoft.com/office/drawing/2014/main" id="{4B1A0A83-6ED2-4C02-B368-F3C069590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055" y="5390137"/>
            <a:ext cx="11643738" cy="1055608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800" dirty="0">
                <a:latin typeface="+mn-lt"/>
              </a:rPr>
              <a:t>Together, let’s put the numbers into a </a:t>
            </a:r>
            <a:r>
              <a:rPr lang="en-GB" sz="2800" b="1" dirty="0">
                <a:latin typeface="+mn-lt"/>
              </a:rPr>
              <a:t>place value chart </a:t>
            </a:r>
            <a:r>
              <a:rPr lang="en-GB" sz="2800" dirty="0">
                <a:latin typeface="+mn-lt"/>
              </a:rPr>
              <a:t>to help us </a:t>
            </a:r>
            <a:r>
              <a:rPr lang="en-GB" sz="2800" b="1" dirty="0">
                <a:latin typeface="+mn-lt"/>
              </a:rPr>
              <a:t>compare</a:t>
            </a:r>
            <a:r>
              <a:rPr lang="en-GB" sz="2800" dirty="0">
                <a:latin typeface="+mn-lt"/>
              </a:rPr>
              <a:t> them and put them in </a:t>
            </a:r>
            <a:r>
              <a:rPr lang="en-GB" sz="2800" b="1" dirty="0">
                <a:latin typeface="+mn-lt"/>
              </a:rPr>
              <a:t>ascending</a:t>
            </a:r>
            <a:r>
              <a:rPr lang="en-GB" sz="2800" dirty="0">
                <a:latin typeface="+mn-lt"/>
              </a:rPr>
              <a:t> order…</a:t>
            </a:r>
          </a:p>
        </p:txBody>
      </p:sp>
      <p:graphicFrame>
        <p:nvGraphicFramePr>
          <p:cNvPr id="7" name="Group 65">
            <a:extLst>
              <a:ext uri="{FF2B5EF4-FFF2-40B4-BE49-F238E27FC236}">
                <a16:creationId xmlns:a16="http://schemas.microsoft.com/office/drawing/2014/main" id="{50288A92-BC72-477D-97CA-B46E1AB744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2421404"/>
              </p:ext>
            </p:extLst>
          </p:nvPr>
        </p:nvGraphicFramePr>
        <p:xfrm>
          <a:off x="1735003" y="3025819"/>
          <a:ext cx="8766791" cy="2155329"/>
        </p:xfrm>
        <a:graphic>
          <a:graphicData uri="http://schemas.openxmlformats.org/drawingml/2006/table">
            <a:tbl>
              <a:tblPr/>
              <a:tblGrid>
                <a:gridCol w="2397193">
                  <a:extLst>
                    <a:ext uri="{9D8B030D-6E8A-4147-A177-3AD203B41FA5}">
                      <a16:colId xmlns:a16="http://schemas.microsoft.com/office/drawing/2014/main" val="3375696766"/>
                    </a:ext>
                  </a:extLst>
                </a:gridCol>
                <a:gridCol w="2130838">
                  <a:extLst>
                    <a:ext uri="{9D8B030D-6E8A-4147-A177-3AD203B41FA5}">
                      <a16:colId xmlns:a16="http://schemas.microsoft.com/office/drawing/2014/main" val="1516404542"/>
                    </a:ext>
                  </a:extLst>
                </a:gridCol>
                <a:gridCol w="2104201">
                  <a:extLst>
                    <a:ext uri="{9D8B030D-6E8A-4147-A177-3AD203B41FA5}">
                      <a16:colId xmlns:a16="http://schemas.microsoft.com/office/drawing/2014/main" val="3144513617"/>
                    </a:ext>
                  </a:extLst>
                </a:gridCol>
                <a:gridCol w="2134559">
                  <a:extLst>
                    <a:ext uri="{9D8B030D-6E8A-4147-A177-3AD203B41FA5}">
                      <a16:colId xmlns:a16="http://schemas.microsoft.com/office/drawing/2014/main" val="4132231622"/>
                    </a:ext>
                  </a:extLst>
                </a:gridCol>
              </a:tblGrid>
              <a:tr h="83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Thousands</a:t>
                      </a:r>
                      <a:endParaRPr lang="en-GB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Hundreds</a:t>
                      </a:r>
                      <a:endParaRPr lang="en-GB" sz="2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 </a:t>
                      </a:r>
                      <a:endParaRPr lang="en-GB" sz="2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18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AutoShape 67">
            <a:extLst>
              <a:ext uri="{FF2B5EF4-FFF2-40B4-BE49-F238E27FC236}">
                <a16:creationId xmlns:a16="http://schemas.microsoft.com/office/drawing/2014/main" id="{4AFCE975-AF43-4B29-AFDC-69C4BEB5D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6901" y="1513289"/>
            <a:ext cx="8800048" cy="1232678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800" dirty="0">
                <a:latin typeface="+mn-lt"/>
              </a:rPr>
              <a:t>Put these numbers in </a:t>
            </a:r>
            <a:r>
              <a:rPr lang="en-GB" sz="2800" b="1" dirty="0">
                <a:latin typeface="+mn-lt"/>
              </a:rPr>
              <a:t>ascending order</a:t>
            </a:r>
            <a:r>
              <a:rPr lang="en-GB" sz="2800" dirty="0">
                <a:latin typeface="+mn-lt"/>
              </a:rPr>
              <a:t>: </a:t>
            </a:r>
          </a:p>
          <a:p>
            <a:pPr algn="ctr">
              <a:buNone/>
            </a:pPr>
            <a:r>
              <a:rPr lang="en-GB" b="1" dirty="0">
                <a:solidFill>
                  <a:srgbClr val="FF0000"/>
                </a:solidFill>
                <a:latin typeface="+mn-lt"/>
              </a:rPr>
              <a:t>4521     2451     5124     2154      5214</a:t>
            </a:r>
          </a:p>
        </p:txBody>
      </p:sp>
      <p:pic>
        <p:nvPicPr>
          <p:cNvPr id="11" name="Picture 6" descr="Image result for eyes cartoon">
            <a:extLst>
              <a:ext uri="{FF2B5EF4-FFF2-40B4-BE49-F238E27FC236}">
                <a16:creationId xmlns:a16="http://schemas.microsoft.com/office/drawing/2014/main" id="{23D9A6D2-90CE-4373-9AD7-35D98980E4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044" y="2056303"/>
            <a:ext cx="896938" cy="649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6C955C6-401D-2445-BD91-C1A3C8C0CB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775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21198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graphicFrame>
        <p:nvGraphicFramePr>
          <p:cNvPr id="7" name="Group 65">
            <a:extLst>
              <a:ext uri="{FF2B5EF4-FFF2-40B4-BE49-F238E27FC236}">
                <a16:creationId xmlns:a16="http://schemas.microsoft.com/office/drawing/2014/main" id="{50288A92-BC72-477D-97CA-B46E1AB744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2737428"/>
              </p:ext>
            </p:extLst>
          </p:nvPr>
        </p:nvGraphicFramePr>
        <p:xfrm>
          <a:off x="334218" y="3035030"/>
          <a:ext cx="8800047" cy="3366550"/>
        </p:xfrm>
        <a:graphic>
          <a:graphicData uri="http://schemas.openxmlformats.org/drawingml/2006/table">
            <a:tbl>
              <a:tblPr/>
              <a:tblGrid>
                <a:gridCol w="2406287">
                  <a:extLst>
                    <a:ext uri="{9D8B030D-6E8A-4147-A177-3AD203B41FA5}">
                      <a16:colId xmlns:a16="http://schemas.microsoft.com/office/drawing/2014/main" val="3375696766"/>
                    </a:ext>
                  </a:extLst>
                </a:gridCol>
                <a:gridCol w="2138921">
                  <a:extLst>
                    <a:ext uri="{9D8B030D-6E8A-4147-A177-3AD203B41FA5}">
                      <a16:colId xmlns:a16="http://schemas.microsoft.com/office/drawing/2014/main" val="1516404542"/>
                    </a:ext>
                  </a:extLst>
                </a:gridCol>
                <a:gridCol w="2112183">
                  <a:extLst>
                    <a:ext uri="{9D8B030D-6E8A-4147-A177-3AD203B41FA5}">
                      <a16:colId xmlns:a16="http://schemas.microsoft.com/office/drawing/2014/main" val="3144513617"/>
                    </a:ext>
                  </a:extLst>
                </a:gridCol>
                <a:gridCol w="2142656">
                  <a:extLst>
                    <a:ext uri="{9D8B030D-6E8A-4147-A177-3AD203B41FA5}">
                      <a16:colId xmlns:a16="http://schemas.microsoft.com/office/drawing/2014/main" val="4132231622"/>
                    </a:ext>
                  </a:extLst>
                </a:gridCol>
              </a:tblGrid>
              <a:tr h="58365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Thousands</a:t>
                      </a:r>
                      <a:endParaRPr lang="en-GB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Hundreds</a:t>
                      </a:r>
                      <a:endParaRPr lang="en-GB" sz="2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 </a:t>
                      </a:r>
                      <a:endParaRPr lang="en-GB" sz="2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28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AutoShape 67">
            <a:extLst>
              <a:ext uri="{FF2B5EF4-FFF2-40B4-BE49-F238E27FC236}">
                <a16:creationId xmlns:a16="http://schemas.microsoft.com/office/drawing/2014/main" id="{4AFCE975-AF43-4B29-AFDC-69C4BEB5D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6901" y="1513289"/>
            <a:ext cx="8800048" cy="1232678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800" dirty="0">
                <a:latin typeface="+mn-lt"/>
              </a:rPr>
              <a:t>Put these numbers in </a:t>
            </a:r>
            <a:r>
              <a:rPr lang="en-GB" sz="2800" b="1" dirty="0">
                <a:latin typeface="+mn-lt"/>
              </a:rPr>
              <a:t>ascending order</a:t>
            </a:r>
            <a:r>
              <a:rPr lang="en-GB" sz="2800" dirty="0">
                <a:latin typeface="+mn-lt"/>
              </a:rPr>
              <a:t>: </a:t>
            </a:r>
          </a:p>
          <a:p>
            <a:pPr algn="ctr">
              <a:buNone/>
            </a:pPr>
            <a:r>
              <a:rPr lang="en-GB" b="1" dirty="0">
                <a:solidFill>
                  <a:srgbClr val="FF0000"/>
                </a:solidFill>
                <a:latin typeface="+mn-lt"/>
              </a:rPr>
              <a:t>4521     2451     5124     2154      5214</a:t>
            </a:r>
          </a:p>
        </p:txBody>
      </p:sp>
      <p:pic>
        <p:nvPicPr>
          <p:cNvPr id="11" name="Picture 6" descr="Image result for eyes cartoon">
            <a:extLst>
              <a:ext uri="{FF2B5EF4-FFF2-40B4-BE49-F238E27FC236}">
                <a16:creationId xmlns:a16="http://schemas.microsoft.com/office/drawing/2014/main" id="{23D9A6D2-90CE-4373-9AD7-35D98980E4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2044" y="2056303"/>
            <a:ext cx="896938" cy="649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AutoShape 67">
            <a:extLst>
              <a:ext uri="{FF2B5EF4-FFF2-40B4-BE49-F238E27FC236}">
                <a16:creationId xmlns:a16="http://schemas.microsoft.com/office/drawing/2014/main" id="{3E02EB1D-094D-4157-B6AE-97C34DB1D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2710" y="4932835"/>
            <a:ext cx="2358161" cy="1532334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000" dirty="0">
                <a:latin typeface="+mn-lt"/>
              </a:rPr>
              <a:t>Teacher’s Note:</a:t>
            </a:r>
          </a:p>
          <a:p>
            <a:pPr algn="ctr">
              <a:buNone/>
            </a:pPr>
            <a:r>
              <a:rPr lang="en-GB" sz="2000" dirty="0">
                <a:latin typeface="+mn-lt"/>
              </a:rPr>
              <a:t>See notes below for step-by-step instructions. </a:t>
            </a:r>
          </a:p>
        </p:txBody>
      </p:sp>
      <p:sp>
        <p:nvSpPr>
          <p:cNvPr id="13" name="Star: 5 Points 12">
            <a:extLst>
              <a:ext uri="{FF2B5EF4-FFF2-40B4-BE49-F238E27FC236}">
                <a16:creationId xmlns:a16="http://schemas.microsoft.com/office/drawing/2014/main" id="{84D81F88-38D9-4B18-A593-10F6A7CDE77E}"/>
              </a:ext>
            </a:extLst>
          </p:cNvPr>
          <p:cNvSpPr/>
          <p:nvPr/>
        </p:nvSpPr>
        <p:spPr>
          <a:xfrm>
            <a:off x="9230577" y="4571027"/>
            <a:ext cx="699541" cy="629586"/>
          </a:xfrm>
          <a:prstGeom prst="star5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52683BE-3BA7-4E50-BA63-879BF17C4A0C}"/>
              </a:ext>
            </a:extLst>
          </p:cNvPr>
          <p:cNvSpPr txBox="1"/>
          <p:nvPr/>
        </p:nvSpPr>
        <p:spPr>
          <a:xfrm>
            <a:off x="1089493" y="3638148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F869A85-C47E-4708-BCAB-048C5D3BC130}"/>
              </a:ext>
            </a:extLst>
          </p:cNvPr>
          <p:cNvSpPr txBox="1"/>
          <p:nvPr/>
        </p:nvSpPr>
        <p:spPr>
          <a:xfrm>
            <a:off x="3401434" y="3629597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39A569-5056-4CA8-898C-24DAA353410A}"/>
              </a:ext>
            </a:extLst>
          </p:cNvPr>
          <p:cNvSpPr txBox="1"/>
          <p:nvPr/>
        </p:nvSpPr>
        <p:spPr>
          <a:xfrm>
            <a:off x="5492885" y="3629597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5B2015F-D756-491C-9B96-66FE93276E29}"/>
              </a:ext>
            </a:extLst>
          </p:cNvPr>
          <p:cNvSpPr txBox="1"/>
          <p:nvPr/>
        </p:nvSpPr>
        <p:spPr>
          <a:xfrm>
            <a:off x="7789616" y="3583382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3763F11-A444-4449-B5A8-5EFC213D791C}"/>
              </a:ext>
            </a:extLst>
          </p:cNvPr>
          <p:cNvSpPr txBox="1"/>
          <p:nvPr/>
        </p:nvSpPr>
        <p:spPr>
          <a:xfrm>
            <a:off x="1086253" y="4199105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CF6E373-45B9-4DD6-8E34-9CA37BD0D93B}"/>
              </a:ext>
            </a:extLst>
          </p:cNvPr>
          <p:cNvSpPr txBox="1"/>
          <p:nvPr/>
        </p:nvSpPr>
        <p:spPr>
          <a:xfrm>
            <a:off x="3398194" y="4190554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31C03B7-99CC-459A-86E9-61F3D2507960}"/>
              </a:ext>
            </a:extLst>
          </p:cNvPr>
          <p:cNvSpPr txBox="1"/>
          <p:nvPr/>
        </p:nvSpPr>
        <p:spPr>
          <a:xfrm>
            <a:off x="5489645" y="4190554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5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69D70E0-02A3-413C-9797-69DC0C2892F7}"/>
              </a:ext>
            </a:extLst>
          </p:cNvPr>
          <p:cNvSpPr txBox="1"/>
          <p:nvPr/>
        </p:nvSpPr>
        <p:spPr>
          <a:xfrm>
            <a:off x="7786376" y="4144339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A5710F-ECFD-4507-A152-B0617016114E}"/>
              </a:ext>
            </a:extLst>
          </p:cNvPr>
          <p:cNvSpPr txBox="1"/>
          <p:nvPr/>
        </p:nvSpPr>
        <p:spPr>
          <a:xfrm>
            <a:off x="1083013" y="4760066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AFFE3D7-84B8-4DAA-B678-E597046DAA7D}"/>
              </a:ext>
            </a:extLst>
          </p:cNvPr>
          <p:cNvSpPr txBox="1"/>
          <p:nvPr/>
        </p:nvSpPr>
        <p:spPr>
          <a:xfrm>
            <a:off x="3394954" y="4751515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5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AEA2E44-4AB5-4552-A1B9-0B66A5A9D518}"/>
              </a:ext>
            </a:extLst>
          </p:cNvPr>
          <p:cNvSpPr txBox="1"/>
          <p:nvPr/>
        </p:nvSpPr>
        <p:spPr>
          <a:xfrm>
            <a:off x="5486405" y="4751515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A4102BE-F8E6-4EED-B20A-333DDE8D5EA9}"/>
              </a:ext>
            </a:extLst>
          </p:cNvPr>
          <p:cNvSpPr txBox="1"/>
          <p:nvPr/>
        </p:nvSpPr>
        <p:spPr>
          <a:xfrm>
            <a:off x="7783136" y="4705300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732B6CB-6DEB-4D3E-9043-1917BC555D70}"/>
              </a:ext>
            </a:extLst>
          </p:cNvPr>
          <p:cNvSpPr txBox="1"/>
          <p:nvPr/>
        </p:nvSpPr>
        <p:spPr>
          <a:xfrm>
            <a:off x="1099228" y="5301566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5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FFF3893E-A572-45C2-8A32-3449CAF9DA15}"/>
              </a:ext>
            </a:extLst>
          </p:cNvPr>
          <p:cNvSpPr txBox="1"/>
          <p:nvPr/>
        </p:nvSpPr>
        <p:spPr>
          <a:xfrm>
            <a:off x="3411169" y="5293015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E5124CC-922F-4602-8B6C-DC278AB2A91A}"/>
              </a:ext>
            </a:extLst>
          </p:cNvPr>
          <p:cNvSpPr txBox="1"/>
          <p:nvPr/>
        </p:nvSpPr>
        <p:spPr>
          <a:xfrm>
            <a:off x="5502620" y="5293015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D95929F-7CEE-4B74-B57D-6FF2638EF9C1}"/>
              </a:ext>
            </a:extLst>
          </p:cNvPr>
          <p:cNvSpPr txBox="1"/>
          <p:nvPr/>
        </p:nvSpPr>
        <p:spPr>
          <a:xfrm>
            <a:off x="7799351" y="5246800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65603BE-38CD-4A53-84D3-3E1669616EF2}"/>
              </a:ext>
            </a:extLst>
          </p:cNvPr>
          <p:cNvSpPr txBox="1"/>
          <p:nvPr/>
        </p:nvSpPr>
        <p:spPr>
          <a:xfrm>
            <a:off x="1095988" y="5804164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ED79FD2-150A-468C-803C-DB54B0F96F39}"/>
              </a:ext>
            </a:extLst>
          </p:cNvPr>
          <p:cNvSpPr txBox="1"/>
          <p:nvPr/>
        </p:nvSpPr>
        <p:spPr>
          <a:xfrm>
            <a:off x="3407929" y="5795613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6BF750A-4AF4-4009-B3CE-20F43A7CAA55}"/>
              </a:ext>
            </a:extLst>
          </p:cNvPr>
          <p:cNvSpPr txBox="1"/>
          <p:nvPr/>
        </p:nvSpPr>
        <p:spPr>
          <a:xfrm>
            <a:off x="5499380" y="5795613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64C2B0D-E851-4FC9-9A7C-87E913B9D437}"/>
              </a:ext>
            </a:extLst>
          </p:cNvPr>
          <p:cNvSpPr txBox="1"/>
          <p:nvPr/>
        </p:nvSpPr>
        <p:spPr>
          <a:xfrm>
            <a:off x="7796111" y="5749398"/>
            <a:ext cx="6673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037E874D-E250-DE48-8B0E-18E4B9BC73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540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21198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graphicFrame>
        <p:nvGraphicFramePr>
          <p:cNvPr id="7" name="Group 65">
            <a:extLst>
              <a:ext uri="{FF2B5EF4-FFF2-40B4-BE49-F238E27FC236}">
                <a16:creationId xmlns:a16="http://schemas.microsoft.com/office/drawing/2014/main" id="{50288A92-BC72-477D-97CA-B46E1AB7443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3611809"/>
              </p:ext>
            </p:extLst>
          </p:nvPr>
        </p:nvGraphicFramePr>
        <p:xfrm>
          <a:off x="1637727" y="4251506"/>
          <a:ext cx="8766791" cy="2155329"/>
        </p:xfrm>
        <a:graphic>
          <a:graphicData uri="http://schemas.openxmlformats.org/drawingml/2006/table">
            <a:tbl>
              <a:tblPr/>
              <a:tblGrid>
                <a:gridCol w="2397193">
                  <a:extLst>
                    <a:ext uri="{9D8B030D-6E8A-4147-A177-3AD203B41FA5}">
                      <a16:colId xmlns:a16="http://schemas.microsoft.com/office/drawing/2014/main" val="3375696766"/>
                    </a:ext>
                  </a:extLst>
                </a:gridCol>
                <a:gridCol w="2130838">
                  <a:extLst>
                    <a:ext uri="{9D8B030D-6E8A-4147-A177-3AD203B41FA5}">
                      <a16:colId xmlns:a16="http://schemas.microsoft.com/office/drawing/2014/main" val="1516404542"/>
                    </a:ext>
                  </a:extLst>
                </a:gridCol>
                <a:gridCol w="2104201">
                  <a:extLst>
                    <a:ext uri="{9D8B030D-6E8A-4147-A177-3AD203B41FA5}">
                      <a16:colId xmlns:a16="http://schemas.microsoft.com/office/drawing/2014/main" val="3144513617"/>
                    </a:ext>
                  </a:extLst>
                </a:gridCol>
                <a:gridCol w="2134559">
                  <a:extLst>
                    <a:ext uri="{9D8B030D-6E8A-4147-A177-3AD203B41FA5}">
                      <a16:colId xmlns:a16="http://schemas.microsoft.com/office/drawing/2014/main" val="4132231622"/>
                    </a:ext>
                  </a:extLst>
                </a:gridCol>
              </a:tblGrid>
              <a:tr h="83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Thousands</a:t>
                      </a:r>
                      <a:endParaRPr lang="en-GB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Hundreds</a:t>
                      </a:r>
                      <a:endParaRPr lang="en-GB" sz="2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 </a:t>
                      </a:r>
                      <a:endParaRPr lang="en-GB" sz="2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18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AutoShape 67">
            <a:extLst>
              <a:ext uri="{FF2B5EF4-FFF2-40B4-BE49-F238E27FC236}">
                <a16:creationId xmlns:a16="http://schemas.microsoft.com/office/drawing/2014/main" id="{4AFCE975-AF43-4B29-AFDC-69C4BEB5D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217" y="1951149"/>
            <a:ext cx="11511195" cy="1477851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800" dirty="0">
                <a:latin typeface="+mn-lt"/>
              </a:rPr>
              <a:t>So, our </a:t>
            </a:r>
            <a:r>
              <a:rPr lang="en-GB" sz="2800" b="1" dirty="0">
                <a:latin typeface="+mn-lt"/>
              </a:rPr>
              <a:t>place value chart </a:t>
            </a:r>
            <a:r>
              <a:rPr lang="en-GB" sz="2800" dirty="0">
                <a:latin typeface="+mn-lt"/>
              </a:rPr>
              <a:t>shows us that the numbers in </a:t>
            </a:r>
            <a:r>
              <a:rPr lang="en-GB" sz="2800" b="1" dirty="0">
                <a:latin typeface="+mn-lt"/>
              </a:rPr>
              <a:t>ascending order </a:t>
            </a:r>
            <a:r>
              <a:rPr lang="en-GB" sz="2800" dirty="0">
                <a:latin typeface="+mn-lt"/>
              </a:rPr>
              <a:t>are</a:t>
            </a:r>
            <a:r>
              <a:rPr lang="en-GB" sz="2800" b="1" dirty="0">
                <a:latin typeface="+mn-lt"/>
              </a:rPr>
              <a:t>:</a:t>
            </a:r>
            <a:r>
              <a:rPr lang="en-GB" sz="2800" dirty="0">
                <a:latin typeface="+mn-lt"/>
              </a:rPr>
              <a:t> </a:t>
            </a:r>
          </a:p>
          <a:p>
            <a:pPr algn="ctr">
              <a:buNone/>
            </a:pPr>
            <a:r>
              <a:rPr lang="en-GB" sz="4400" b="1" dirty="0">
                <a:solidFill>
                  <a:srgbClr val="FF0000"/>
                </a:solidFill>
              </a:rPr>
              <a:t>2154      2451      4521     5124     5214</a:t>
            </a:r>
            <a:endParaRPr lang="en-GB" sz="2800" dirty="0"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31B229C-7138-FF43-A747-AF8179C3D8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7653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38618" y="1479162"/>
            <a:ext cx="242586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Your turn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65442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6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4" name="AutoShape 67">
            <a:extLst>
              <a:ext uri="{FF2B5EF4-FFF2-40B4-BE49-F238E27FC236}">
                <a16:creationId xmlns:a16="http://schemas.microsoft.com/office/drawing/2014/main" id="{AF13D775-2E09-494A-810C-C8533C6B2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227" y="2509245"/>
            <a:ext cx="9572173" cy="3948457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GB" sz="3800" dirty="0">
                <a:latin typeface="+mn-lt"/>
              </a:rPr>
              <a:t>Put these numbers in </a:t>
            </a:r>
            <a:r>
              <a:rPr lang="en-GB" sz="3800" b="1" dirty="0">
                <a:latin typeface="+mn-lt"/>
              </a:rPr>
              <a:t>ascending order</a:t>
            </a:r>
            <a:r>
              <a:rPr lang="en-GB" sz="3800" dirty="0">
                <a:latin typeface="+mn-lt"/>
              </a:rPr>
              <a:t>:</a:t>
            </a:r>
          </a:p>
          <a:p>
            <a:pPr marL="742950" indent="-742950">
              <a:lnSpc>
                <a:spcPct val="150000"/>
              </a:lnSpc>
              <a:buAutoNum type="arabicPlain" startAt="2354"/>
            </a:pPr>
            <a:r>
              <a:rPr lang="en-GB" sz="3800" b="1" dirty="0">
                <a:solidFill>
                  <a:srgbClr val="FF0000"/>
                </a:solidFill>
                <a:latin typeface="+mn-lt"/>
              </a:rPr>
              <a:t>    3245     5423    3524</a:t>
            </a:r>
          </a:p>
          <a:p>
            <a:pPr marL="742950" indent="-742950">
              <a:lnSpc>
                <a:spcPct val="150000"/>
              </a:lnSpc>
              <a:buAutoNum type="arabicPlain" startAt="6012"/>
            </a:pPr>
            <a:r>
              <a:rPr lang="en-GB" sz="3800" b="1" dirty="0">
                <a:solidFill>
                  <a:srgbClr val="002060"/>
                </a:solidFill>
                <a:latin typeface="+mn-lt"/>
              </a:rPr>
              <a:t>    2610    2601     1026</a:t>
            </a:r>
          </a:p>
          <a:p>
            <a:pPr>
              <a:lnSpc>
                <a:spcPct val="150000"/>
              </a:lnSpc>
              <a:buNone/>
            </a:pPr>
            <a:r>
              <a:rPr lang="en-GB" sz="3800" b="1" dirty="0">
                <a:solidFill>
                  <a:srgbClr val="00B050"/>
                </a:solidFill>
                <a:latin typeface="+mn-lt"/>
              </a:rPr>
              <a:t>8320    3028    2803     3208    </a:t>
            </a:r>
          </a:p>
        </p:txBody>
      </p:sp>
      <p:pic>
        <p:nvPicPr>
          <p:cNvPr id="7" name="Picture 50" descr="Image result for pencil clipart7">
            <a:extLst>
              <a:ext uri="{FF2B5EF4-FFF2-40B4-BE49-F238E27FC236}">
                <a16:creationId xmlns:a16="http://schemas.microsoft.com/office/drawing/2014/main" id="{BA6E790D-918C-42A4-91FD-0C268D8C65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1127" y="3637020"/>
            <a:ext cx="1558903" cy="1515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EBF96D-2C32-FC45-8D64-689AAE7FCD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2867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59409" y="14121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Ordering whole numbers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21198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AutoShape 67">
            <a:extLst>
              <a:ext uri="{FF2B5EF4-FFF2-40B4-BE49-F238E27FC236}">
                <a16:creationId xmlns:a16="http://schemas.microsoft.com/office/drawing/2014/main" id="{4B1A0A83-6ED2-4C02-B368-F3C069590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768" y="3066036"/>
            <a:ext cx="8800048" cy="1191816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dirty="0">
                <a:latin typeface="+mn-lt"/>
              </a:rPr>
              <a:t>Now let’s look at an example with 5 digit numbers...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96D2F43-3020-644F-BA47-E426DA3DC7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0811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47899" y="14121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Ordering whole numbers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21198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AutoShape 67">
            <a:extLst>
              <a:ext uri="{FF2B5EF4-FFF2-40B4-BE49-F238E27FC236}">
                <a16:creationId xmlns:a16="http://schemas.microsoft.com/office/drawing/2014/main" id="{4B1A0A83-6ED2-4C02-B368-F3C069590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945" y="2622102"/>
            <a:ext cx="11284972" cy="3425619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800" dirty="0">
                <a:latin typeface="+mn-lt"/>
              </a:rPr>
              <a:t>Put these numbers in </a:t>
            </a:r>
            <a:r>
              <a:rPr lang="en-GB" sz="2800" b="1" dirty="0">
                <a:latin typeface="+mn-lt"/>
              </a:rPr>
              <a:t>descending order</a:t>
            </a:r>
            <a:r>
              <a:rPr lang="en-GB" sz="2800" dirty="0">
                <a:latin typeface="+mn-lt"/>
              </a:rPr>
              <a:t>: </a:t>
            </a:r>
          </a:p>
          <a:p>
            <a:pPr algn="ctr">
              <a:buNone/>
            </a:pPr>
            <a:r>
              <a:rPr lang="en-GB" b="1" dirty="0">
                <a:solidFill>
                  <a:srgbClr val="FF0000"/>
                </a:solidFill>
              </a:rPr>
              <a:t>14,521 	18,235 	25,124  	25,321 	18,243</a:t>
            </a:r>
            <a:endParaRPr lang="en-GB" b="1" dirty="0">
              <a:solidFill>
                <a:srgbClr val="FF0000"/>
              </a:solidFill>
              <a:latin typeface="+mn-lt"/>
            </a:endParaRPr>
          </a:p>
          <a:p>
            <a:pPr algn="ctr">
              <a:buNone/>
            </a:pPr>
            <a:r>
              <a:rPr lang="en-GB" sz="2800" b="1" dirty="0">
                <a:solidFill>
                  <a:srgbClr val="FF0000"/>
                </a:solidFill>
                <a:latin typeface="+mn-lt"/>
              </a:rPr>
              <a:t>Descending</a:t>
            </a:r>
            <a:r>
              <a:rPr lang="en-GB" sz="2800" dirty="0">
                <a:latin typeface="+mn-lt"/>
              </a:rPr>
              <a:t> means going down, or from biggest to smallest.</a:t>
            </a:r>
          </a:p>
          <a:p>
            <a:pPr algn="ctr">
              <a:buNone/>
            </a:pPr>
            <a:endParaRPr lang="en-GB" sz="2800" dirty="0">
              <a:latin typeface="+mn-lt"/>
            </a:endParaRPr>
          </a:p>
          <a:p>
            <a:pPr algn="ctr">
              <a:buNone/>
            </a:pPr>
            <a:r>
              <a:rPr lang="en-GB" sz="2800" dirty="0">
                <a:latin typeface="+mn-lt"/>
              </a:rPr>
              <a:t>Let’s work on this together. Again, it sometimes helps to put the numbers into a </a:t>
            </a:r>
            <a:r>
              <a:rPr lang="en-GB" sz="2800" b="1" dirty="0">
                <a:latin typeface="+mn-lt"/>
              </a:rPr>
              <a:t>place value chart </a:t>
            </a:r>
            <a:r>
              <a:rPr lang="en-GB" sz="2800" dirty="0">
                <a:latin typeface="+mn-lt"/>
              </a:rPr>
              <a:t>to help us compare them…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4F28BB5-D717-5448-80CB-C2246A2236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6647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21198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AutoShape 67">
            <a:extLst>
              <a:ext uri="{FF2B5EF4-FFF2-40B4-BE49-F238E27FC236}">
                <a16:creationId xmlns:a16="http://schemas.microsoft.com/office/drawing/2014/main" id="{4B1A0A83-6ED2-4C02-B368-F3C069590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056" y="3020568"/>
            <a:ext cx="11643738" cy="1055608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800" dirty="0">
                <a:latin typeface="+mn-lt"/>
              </a:rPr>
              <a:t>Together, let’s put the numbers into a </a:t>
            </a:r>
            <a:r>
              <a:rPr lang="en-GB" sz="2800" b="1" dirty="0">
                <a:latin typeface="+mn-lt"/>
              </a:rPr>
              <a:t>place value chart </a:t>
            </a:r>
            <a:r>
              <a:rPr lang="en-GB" sz="2800" dirty="0">
                <a:latin typeface="+mn-lt"/>
              </a:rPr>
              <a:t>to help us </a:t>
            </a:r>
            <a:r>
              <a:rPr lang="en-GB" sz="2800" b="1" dirty="0">
                <a:latin typeface="+mn-lt"/>
              </a:rPr>
              <a:t>compare</a:t>
            </a:r>
            <a:r>
              <a:rPr lang="en-GB" sz="2800" dirty="0">
                <a:latin typeface="+mn-lt"/>
              </a:rPr>
              <a:t> them and put them in </a:t>
            </a:r>
            <a:r>
              <a:rPr lang="en-GB" sz="2800" b="1" dirty="0">
                <a:latin typeface="+mn-lt"/>
              </a:rPr>
              <a:t>descending</a:t>
            </a:r>
            <a:r>
              <a:rPr lang="en-GB" sz="2800" dirty="0">
                <a:latin typeface="+mn-lt"/>
              </a:rPr>
              <a:t> order.</a:t>
            </a:r>
          </a:p>
        </p:txBody>
      </p:sp>
      <p:graphicFrame>
        <p:nvGraphicFramePr>
          <p:cNvPr id="7" name="Group 65">
            <a:extLst>
              <a:ext uri="{FF2B5EF4-FFF2-40B4-BE49-F238E27FC236}">
                <a16:creationId xmlns:a16="http://schemas.microsoft.com/office/drawing/2014/main" id="{50288A92-BC72-477D-97CA-B46E1AB74432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334218" y="4251506"/>
          <a:ext cx="8766791" cy="2155329"/>
        </p:xfrm>
        <a:graphic>
          <a:graphicData uri="http://schemas.openxmlformats.org/drawingml/2006/table">
            <a:tbl>
              <a:tblPr/>
              <a:tblGrid>
                <a:gridCol w="2397193">
                  <a:extLst>
                    <a:ext uri="{9D8B030D-6E8A-4147-A177-3AD203B41FA5}">
                      <a16:colId xmlns:a16="http://schemas.microsoft.com/office/drawing/2014/main" val="3375696766"/>
                    </a:ext>
                  </a:extLst>
                </a:gridCol>
                <a:gridCol w="2130838">
                  <a:extLst>
                    <a:ext uri="{9D8B030D-6E8A-4147-A177-3AD203B41FA5}">
                      <a16:colId xmlns:a16="http://schemas.microsoft.com/office/drawing/2014/main" val="1516404542"/>
                    </a:ext>
                  </a:extLst>
                </a:gridCol>
                <a:gridCol w="2104201">
                  <a:extLst>
                    <a:ext uri="{9D8B030D-6E8A-4147-A177-3AD203B41FA5}">
                      <a16:colId xmlns:a16="http://schemas.microsoft.com/office/drawing/2014/main" val="3144513617"/>
                    </a:ext>
                  </a:extLst>
                </a:gridCol>
                <a:gridCol w="2134559">
                  <a:extLst>
                    <a:ext uri="{9D8B030D-6E8A-4147-A177-3AD203B41FA5}">
                      <a16:colId xmlns:a16="http://schemas.microsoft.com/office/drawing/2014/main" val="4132231622"/>
                    </a:ext>
                  </a:extLst>
                </a:gridCol>
              </a:tblGrid>
              <a:tr h="83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Thousands</a:t>
                      </a:r>
                      <a:endParaRPr lang="en-GB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Hundreds</a:t>
                      </a:r>
                      <a:endParaRPr lang="en-GB" sz="2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 </a:t>
                      </a:r>
                      <a:endParaRPr lang="en-GB" sz="2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18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AutoShape 67">
            <a:extLst>
              <a:ext uri="{FF2B5EF4-FFF2-40B4-BE49-F238E27FC236}">
                <a16:creationId xmlns:a16="http://schemas.microsoft.com/office/drawing/2014/main" id="{4AFCE975-AF43-4B29-AFDC-69C4BEB5D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7841" y="1630718"/>
            <a:ext cx="9098167" cy="1232678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800" dirty="0">
                <a:latin typeface="+mn-lt"/>
              </a:rPr>
              <a:t>Put these numbers in </a:t>
            </a:r>
            <a:r>
              <a:rPr lang="en-GB" sz="2800" b="1" dirty="0">
                <a:latin typeface="+mn-lt"/>
              </a:rPr>
              <a:t>descending order</a:t>
            </a:r>
            <a:r>
              <a:rPr lang="en-GB" sz="2800" dirty="0">
                <a:latin typeface="+mn-lt"/>
              </a:rPr>
              <a:t>: </a:t>
            </a:r>
          </a:p>
          <a:p>
            <a:pPr algn="ctr">
              <a:buNone/>
            </a:pPr>
            <a:r>
              <a:rPr lang="en-GB" b="1" dirty="0">
                <a:solidFill>
                  <a:srgbClr val="FF0000"/>
                </a:solidFill>
                <a:latin typeface="+mn-lt"/>
              </a:rPr>
              <a:t>14,521 	18,235 	25,124  	25,321 	18,243</a:t>
            </a:r>
            <a:endParaRPr lang="en-GB" sz="36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11" name="Picture 6" descr="Image result for eyes cartoon">
            <a:extLst>
              <a:ext uri="{FF2B5EF4-FFF2-40B4-BE49-F238E27FC236}">
                <a16:creationId xmlns:a16="http://schemas.microsoft.com/office/drawing/2014/main" id="{23D9A6D2-90CE-4373-9AD7-35D98980E4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4159" y="1911337"/>
            <a:ext cx="896938" cy="649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AutoShape 67">
            <a:extLst>
              <a:ext uri="{FF2B5EF4-FFF2-40B4-BE49-F238E27FC236}">
                <a16:creationId xmlns:a16="http://schemas.microsoft.com/office/drawing/2014/main" id="{3E02EB1D-094D-4157-B6AE-97C34DB1DF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2710" y="4932835"/>
            <a:ext cx="2358161" cy="1532334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000" dirty="0">
                <a:latin typeface="+mn-lt"/>
              </a:rPr>
              <a:t>Teacher’s Note:</a:t>
            </a:r>
          </a:p>
          <a:p>
            <a:pPr algn="ctr">
              <a:buNone/>
            </a:pPr>
            <a:r>
              <a:rPr lang="en-GB" sz="2000" dirty="0">
                <a:latin typeface="+mn-lt"/>
              </a:rPr>
              <a:t>See notes below for step-by-step instructions. </a:t>
            </a:r>
          </a:p>
        </p:txBody>
      </p:sp>
      <p:sp>
        <p:nvSpPr>
          <p:cNvPr id="13" name="Star: 5 Points 12">
            <a:extLst>
              <a:ext uri="{FF2B5EF4-FFF2-40B4-BE49-F238E27FC236}">
                <a16:creationId xmlns:a16="http://schemas.microsoft.com/office/drawing/2014/main" id="{84D81F88-38D9-4B18-A593-10F6A7CDE77E}"/>
              </a:ext>
            </a:extLst>
          </p:cNvPr>
          <p:cNvSpPr/>
          <p:nvPr/>
        </p:nvSpPr>
        <p:spPr>
          <a:xfrm>
            <a:off x="9230577" y="4571027"/>
            <a:ext cx="699541" cy="629586"/>
          </a:xfrm>
          <a:prstGeom prst="star5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FA8AF60-69B6-954B-820E-26A3065ACC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601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FB834-FFCA-4D74-BC33-559E75C5C1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5873" y="365124"/>
            <a:ext cx="8619970" cy="1116565"/>
          </a:xfrm>
          <a:solidFill>
            <a:srgbClr val="FDFEDA"/>
          </a:solidFill>
          <a:ln>
            <a:solidFill>
              <a:schemeClr val="accent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solidFill>
                  <a:srgbClr val="002060"/>
                </a:solidFill>
                <a:latin typeface="+mn-lt"/>
              </a:rPr>
              <a:t>Vocabulary: </a:t>
            </a:r>
            <a:br>
              <a:rPr lang="en-GB" sz="4000" b="1" dirty="0">
                <a:solidFill>
                  <a:srgbClr val="002060"/>
                </a:solidFill>
                <a:latin typeface="+mn-lt"/>
              </a:rPr>
            </a:br>
            <a:r>
              <a:rPr lang="en-GB" sz="4000" b="1" dirty="0">
                <a:solidFill>
                  <a:srgbClr val="002060"/>
                </a:solidFill>
                <a:latin typeface="+mn-lt"/>
              </a:rPr>
              <a:t>Reading, writing and ordering numbers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8C3D4E-1CA5-4486-9BD7-97CB166B3BEC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208" y="365124"/>
            <a:ext cx="1330509" cy="1325563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675A7142-34F1-4E54-A85B-FF703025B360}"/>
              </a:ext>
            </a:extLst>
          </p:cNvPr>
          <p:cNvSpPr/>
          <p:nvPr/>
        </p:nvSpPr>
        <p:spPr>
          <a:xfrm>
            <a:off x="1309681" y="2208382"/>
            <a:ext cx="2888134" cy="3981791"/>
          </a:xfrm>
          <a:prstGeom prst="roundRect">
            <a:avLst/>
          </a:prstGeom>
          <a:solidFill>
            <a:srgbClr val="FFFE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600" dirty="0">
              <a:solidFill>
                <a:srgbClr val="002060"/>
              </a:solidFill>
            </a:endParaRPr>
          </a:p>
          <a:p>
            <a:pPr algn="ctr"/>
            <a:r>
              <a:rPr lang="en-GB" sz="3600" dirty="0">
                <a:solidFill>
                  <a:srgbClr val="002060"/>
                </a:solidFill>
              </a:rPr>
              <a:t>place value</a:t>
            </a:r>
          </a:p>
          <a:p>
            <a:pPr algn="ctr"/>
            <a:r>
              <a:rPr lang="en-GB" sz="3600">
                <a:solidFill>
                  <a:srgbClr val="002060"/>
                </a:solidFill>
              </a:rPr>
              <a:t>compare</a:t>
            </a:r>
            <a:endParaRPr lang="en-GB" sz="3600" dirty="0">
              <a:solidFill>
                <a:srgbClr val="002060"/>
              </a:solidFill>
            </a:endParaRPr>
          </a:p>
          <a:p>
            <a:pPr algn="ctr"/>
            <a:r>
              <a:rPr lang="en-GB" sz="3600" dirty="0">
                <a:solidFill>
                  <a:srgbClr val="002060"/>
                </a:solidFill>
              </a:rPr>
              <a:t>order</a:t>
            </a:r>
          </a:p>
          <a:p>
            <a:pPr algn="ctr"/>
            <a:r>
              <a:rPr lang="en-GB" sz="3600" dirty="0">
                <a:solidFill>
                  <a:srgbClr val="002060"/>
                </a:solidFill>
              </a:rPr>
              <a:t>ascending</a:t>
            </a:r>
          </a:p>
          <a:p>
            <a:pPr algn="ctr"/>
            <a:r>
              <a:rPr lang="en-GB" sz="3600" dirty="0">
                <a:solidFill>
                  <a:srgbClr val="002060"/>
                </a:solidFill>
              </a:rPr>
              <a:t>descending</a:t>
            </a:r>
          </a:p>
          <a:p>
            <a:pPr algn="ctr"/>
            <a:r>
              <a:rPr lang="en-GB" sz="3600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B037ED3D-4640-4C99-BD8E-7128C709FBE2}"/>
              </a:ext>
            </a:extLst>
          </p:cNvPr>
          <p:cNvSpPr/>
          <p:nvPr/>
        </p:nvSpPr>
        <p:spPr>
          <a:xfrm>
            <a:off x="4891395" y="3431460"/>
            <a:ext cx="6420618" cy="2954591"/>
          </a:xfrm>
          <a:prstGeom prst="roundRect">
            <a:avLst/>
          </a:prstGeom>
          <a:solidFill>
            <a:srgbClr val="FFFE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en-US" sz="2400" dirty="0">
              <a:solidFill>
                <a:schemeClr val="tx2"/>
              </a:solidFill>
              <a:cs typeface="Arial" panose="020B0604020202020204" pitchFamily="34" charset="0"/>
            </a:endParaRPr>
          </a:p>
          <a:p>
            <a:pPr algn="ctr"/>
            <a:r>
              <a:rPr lang="en-US" altLang="en-US" sz="2400" dirty="0">
                <a:solidFill>
                  <a:schemeClr val="tx2"/>
                </a:solidFill>
                <a:cs typeface="Arial" panose="020B0604020202020204" pitchFamily="34" charset="0"/>
              </a:rPr>
              <a:t>Teacher’s Note:</a:t>
            </a:r>
          </a:p>
          <a:p>
            <a:pPr algn="ctr"/>
            <a:r>
              <a:rPr lang="en-US" altLang="en-US" sz="2400" dirty="0">
                <a:solidFill>
                  <a:schemeClr val="tx2"/>
                </a:solidFill>
                <a:cs typeface="Arial" panose="020B0604020202020204" pitchFamily="34" charset="0"/>
              </a:rPr>
              <a:t>See ‘Vocabulary Shorts’ resource below for ideas and games to develop and embed vocabulary. </a:t>
            </a:r>
            <a:endParaRPr lang="en-US" altLang="en-US" sz="2400" dirty="0">
              <a:solidFill>
                <a:schemeClr val="tx2"/>
              </a:solidFill>
              <a:cs typeface="Arial" panose="020B0604020202020204" pitchFamily="34" charset="0"/>
              <a:hlinkClick r:id="rId4"/>
            </a:endParaRPr>
          </a:p>
          <a:p>
            <a:pPr algn="ctr"/>
            <a:endParaRPr lang="en-US" altLang="en-US" sz="2400" u="sng" dirty="0">
              <a:solidFill>
                <a:srgbClr val="1155CC"/>
              </a:solidFill>
              <a:cs typeface="Arial" panose="020B0604020202020204" pitchFamily="34" charset="0"/>
              <a:hlinkClick r:id="rId4"/>
            </a:endParaRPr>
          </a:p>
          <a:p>
            <a:pPr algn="ctr"/>
            <a:r>
              <a:rPr lang="en-US" altLang="en-US" u="sng" dirty="0">
                <a:solidFill>
                  <a:srgbClr val="1155CC"/>
                </a:solidFill>
                <a:cs typeface="Arial" panose="020B0604020202020204" pitchFamily="34" charset="0"/>
                <a:hlinkClick r:id="rId4"/>
              </a:rPr>
              <a:t>Vocabulary Shorts</a:t>
            </a:r>
            <a:endParaRPr lang="en-GB" u="sng" dirty="0"/>
          </a:p>
          <a:p>
            <a:pPr algn="ctr"/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A72A0DDC-487D-4E41-8D2B-C1EDF9886647}"/>
              </a:ext>
            </a:extLst>
          </p:cNvPr>
          <p:cNvSpPr/>
          <p:nvPr/>
        </p:nvSpPr>
        <p:spPr>
          <a:xfrm>
            <a:off x="4694747" y="3116668"/>
            <a:ext cx="699541" cy="629586"/>
          </a:xfrm>
          <a:prstGeom prst="star5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3D914F9-7CA0-4B4A-B9EB-CC05E5E3EF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9119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21198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graphicFrame>
        <p:nvGraphicFramePr>
          <p:cNvPr id="7" name="Group 65">
            <a:extLst>
              <a:ext uri="{FF2B5EF4-FFF2-40B4-BE49-F238E27FC236}">
                <a16:creationId xmlns:a16="http://schemas.microsoft.com/office/drawing/2014/main" id="{50288A92-BC72-477D-97CA-B46E1AB74432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334218" y="4251506"/>
          <a:ext cx="8766791" cy="2155329"/>
        </p:xfrm>
        <a:graphic>
          <a:graphicData uri="http://schemas.openxmlformats.org/drawingml/2006/table">
            <a:tbl>
              <a:tblPr/>
              <a:tblGrid>
                <a:gridCol w="2397193">
                  <a:extLst>
                    <a:ext uri="{9D8B030D-6E8A-4147-A177-3AD203B41FA5}">
                      <a16:colId xmlns:a16="http://schemas.microsoft.com/office/drawing/2014/main" val="3375696766"/>
                    </a:ext>
                  </a:extLst>
                </a:gridCol>
                <a:gridCol w="2130838">
                  <a:extLst>
                    <a:ext uri="{9D8B030D-6E8A-4147-A177-3AD203B41FA5}">
                      <a16:colId xmlns:a16="http://schemas.microsoft.com/office/drawing/2014/main" val="1516404542"/>
                    </a:ext>
                  </a:extLst>
                </a:gridCol>
                <a:gridCol w="2104201">
                  <a:extLst>
                    <a:ext uri="{9D8B030D-6E8A-4147-A177-3AD203B41FA5}">
                      <a16:colId xmlns:a16="http://schemas.microsoft.com/office/drawing/2014/main" val="3144513617"/>
                    </a:ext>
                  </a:extLst>
                </a:gridCol>
                <a:gridCol w="2134559">
                  <a:extLst>
                    <a:ext uri="{9D8B030D-6E8A-4147-A177-3AD203B41FA5}">
                      <a16:colId xmlns:a16="http://schemas.microsoft.com/office/drawing/2014/main" val="4132231622"/>
                    </a:ext>
                  </a:extLst>
                </a:gridCol>
              </a:tblGrid>
              <a:tr h="8334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Thousands</a:t>
                      </a:r>
                      <a:endParaRPr lang="en-GB" sz="2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Hundreds</a:t>
                      </a:r>
                      <a:endParaRPr lang="en-GB" sz="2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 </a:t>
                      </a:r>
                      <a:endParaRPr lang="en-GB" sz="2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18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32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AutoShape 67">
            <a:extLst>
              <a:ext uri="{FF2B5EF4-FFF2-40B4-BE49-F238E27FC236}">
                <a16:creationId xmlns:a16="http://schemas.microsoft.com/office/drawing/2014/main" id="{4AFCE975-AF43-4B29-AFDC-69C4BEB5DA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217" y="1712785"/>
            <a:ext cx="11511195" cy="1954578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800" dirty="0">
                <a:latin typeface="+mn-lt"/>
              </a:rPr>
              <a:t>So, our place value chart shows us that the numbers in </a:t>
            </a:r>
            <a:r>
              <a:rPr lang="en-GB" sz="2800" b="1" dirty="0">
                <a:latin typeface="+mn-lt"/>
              </a:rPr>
              <a:t>descending order </a:t>
            </a:r>
            <a:r>
              <a:rPr lang="en-GB" sz="2800" dirty="0">
                <a:latin typeface="+mn-lt"/>
              </a:rPr>
              <a:t>are</a:t>
            </a:r>
            <a:r>
              <a:rPr lang="en-GB" sz="2800" b="1" dirty="0">
                <a:latin typeface="+mn-lt"/>
              </a:rPr>
              <a:t>:</a:t>
            </a:r>
            <a:r>
              <a:rPr lang="en-GB" sz="2800" dirty="0">
                <a:latin typeface="+mn-lt"/>
              </a:rPr>
              <a:t> </a:t>
            </a:r>
          </a:p>
          <a:p>
            <a:pPr lvl="0" algn="ctr">
              <a:buNone/>
            </a:pPr>
            <a:r>
              <a:rPr lang="en-GB" sz="4400" b="1" dirty="0">
                <a:solidFill>
                  <a:srgbClr val="FF0000"/>
                </a:solidFill>
                <a:latin typeface="+mn-lt"/>
              </a:rPr>
              <a:t>25,321      25,124    18,243    18,235    14,521</a:t>
            </a:r>
            <a:endParaRPr lang="en-GB" sz="36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36301A7-E964-5840-BBC7-1C81309C4F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169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21198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A4C94CA-33F6-4BEE-8E28-CBAF260D6E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392671"/>
              </p:ext>
            </p:extLst>
          </p:nvPr>
        </p:nvGraphicFramePr>
        <p:xfrm>
          <a:off x="4748199" y="1796983"/>
          <a:ext cx="6363038" cy="4848733"/>
        </p:xfrm>
        <a:graphic>
          <a:graphicData uri="http://schemas.openxmlformats.org/drawingml/2006/table">
            <a:tbl>
              <a:tblPr/>
              <a:tblGrid>
                <a:gridCol w="1347238">
                  <a:extLst>
                    <a:ext uri="{9D8B030D-6E8A-4147-A177-3AD203B41FA5}">
                      <a16:colId xmlns:a16="http://schemas.microsoft.com/office/drawing/2014/main" val="715208263"/>
                    </a:ext>
                  </a:extLst>
                </a:gridCol>
                <a:gridCol w="1393694">
                  <a:extLst>
                    <a:ext uri="{9D8B030D-6E8A-4147-A177-3AD203B41FA5}">
                      <a16:colId xmlns:a16="http://schemas.microsoft.com/office/drawing/2014/main" val="3447483528"/>
                    </a:ext>
                  </a:extLst>
                </a:gridCol>
                <a:gridCol w="1238839">
                  <a:extLst>
                    <a:ext uri="{9D8B030D-6E8A-4147-A177-3AD203B41FA5}">
                      <a16:colId xmlns:a16="http://schemas.microsoft.com/office/drawing/2014/main" val="1236975943"/>
                    </a:ext>
                  </a:extLst>
                </a:gridCol>
                <a:gridCol w="1223353">
                  <a:extLst>
                    <a:ext uri="{9D8B030D-6E8A-4147-A177-3AD203B41FA5}">
                      <a16:colId xmlns:a16="http://schemas.microsoft.com/office/drawing/2014/main" val="2071706554"/>
                    </a:ext>
                  </a:extLst>
                </a:gridCol>
                <a:gridCol w="1159914">
                  <a:extLst>
                    <a:ext uri="{9D8B030D-6E8A-4147-A177-3AD203B41FA5}">
                      <a16:colId xmlns:a16="http://schemas.microsoft.com/office/drawing/2014/main" val="593230441"/>
                    </a:ext>
                  </a:extLst>
                </a:gridCol>
              </a:tblGrid>
              <a:tr h="5784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 Thousands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Thousands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Hundreds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 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044090"/>
                  </a:ext>
                </a:extLst>
              </a:tr>
              <a:tr h="33954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2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n-GB" sz="2800" b="1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797795"/>
                  </a:ext>
                </a:extLst>
              </a:tr>
            </a:tbl>
          </a:graphicData>
        </a:graphic>
      </p:graphicFrame>
      <p:sp>
        <p:nvSpPr>
          <p:cNvPr id="7" name="Rectangle 5">
            <a:extLst>
              <a:ext uri="{FF2B5EF4-FFF2-40B4-BE49-F238E27FC236}">
                <a16:creationId xmlns:a16="http://schemas.microsoft.com/office/drawing/2014/main" id="{6774F795-1361-4561-8070-6AF5C92F38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41456" y="1620783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Top Tip</a:t>
            </a:r>
          </a:p>
        </p:txBody>
      </p:sp>
      <p:sp>
        <p:nvSpPr>
          <p:cNvPr id="8" name="AutoShape 67">
            <a:extLst>
              <a:ext uri="{FF2B5EF4-FFF2-40B4-BE49-F238E27FC236}">
                <a16:creationId xmlns:a16="http://schemas.microsoft.com/office/drawing/2014/main" id="{534A04EE-6921-49DF-A212-40EA7942AE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685" y="2962206"/>
            <a:ext cx="3599073" cy="2962513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ctr">
              <a:buNone/>
            </a:pPr>
            <a:r>
              <a:rPr lang="en-GB" sz="2800" dirty="0">
                <a:latin typeface="+mn-lt"/>
              </a:rPr>
              <a:t>When answering questions such as this, make sure your final list has all the numbers and none have been left out!</a:t>
            </a:r>
            <a:endParaRPr lang="en-GB" sz="2800" dirty="0">
              <a:effectLst/>
              <a:latin typeface="+mn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934B368-B2B9-AB47-8741-099F2BC9D6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9575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38618" y="1479162"/>
            <a:ext cx="242586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Your turn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65442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6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4" name="AutoShape 67">
            <a:extLst>
              <a:ext uri="{FF2B5EF4-FFF2-40B4-BE49-F238E27FC236}">
                <a16:creationId xmlns:a16="http://schemas.microsoft.com/office/drawing/2014/main" id="{AF13D775-2E09-494A-810C-C8533C6B2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227" y="2944330"/>
            <a:ext cx="9572173" cy="3078290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GB" sz="3800" dirty="0">
                <a:latin typeface="+mn-lt"/>
              </a:rPr>
              <a:t>Put these numbers in </a:t>
            </a:r>
            <a:r>
              <a:rPr lang="en-GB" sz="3800" b="1" dirty="0">
                <a:latin typeface="+mn-lt"/>
              </a:rPr>
              <a:t>descending order</a:t>
            </a:r>
            <a:r>
              <a:rPr lang="en-GB" sz="3800" dirty="0">
                <a:latin typeface="+mn-lt"/>
              </a:rPr>
              <a:t>:</a:t>
            </a:r>
          </a:p>
          <a:p>
            <a:pPr>
              <a:buNone/>
            </a:pPr>
            <a:r>
              <a:rPr lang="en-GB" sz="3800" b="1" dirty="0">
                <a:solidFill>
                  <a:srgbClr val="FF0000"/>
                </a:solidFill>
                <a:latin typeface="+mn-lt"/>
              </a:rPr>
              <a:t>24,735     62,361      25,286      55,327</a:t>
            </a:r>
          </a:p>
          <a:p>
            <a:pPr>
              <a:buNone/>
            </a:pPr>
            <a:r>
              <a:rPr lang="en-GB" sz="3800" b="1" dirty="0">
                <a:solidFill>
                  <a:srgbClr val="0070C0"/>
                </a:solidFill>
                <a:latin typeface="+mn-lt"/>
              </a:rPr>
              <a:t>43,402     34,062      34,605      44,527</a:t>
            </a:r>
          </a:p>
          <a:p>
            <a:pPr>
              <a:buNone/>
            </a:pPr>
            <a:r>
              <a:rPr lang="en-GB" sz="3800" b="1" dirty="0">
                <a:solidFill>
                  <a:srgbClr val="00B050"/>
                </a:solidFill>
                <a:latin typeface="+mn-lt"/>
              </a:rPr>
              <a:t>76,327     67,237      77,326     77,362               </a:t>
            </a:r>
          </a:p>
        </p:txBody>
      </p:sp>
      <p:pic>
        <p:nvPicPr>
          <p:cNvPr id="7" name="Picture 50" descr="Image result for pencil clipart7">
            <a:extLst>
              <a:ext uri="{FF2B5EF4-FFF2-40B4-BE49-F238E27FC236}">
                <a16:creationId xmlns:a16="http://schemas.microsoft.com/office/drawing/2014/main" id="{BA6E790D-918C-42A4-91FD-0C268D8C65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1127" y="3637020"/>
            <a:ext cx="1558903" cy="1515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0E2CE69-3CCE-DB43-9ADD-C03A6A5D82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025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AFF5614-61E9-4E3C-BCBB-0A2C30245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6717" y="196754"/>
            <a:ext cx="6264275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latin typeface="Calibri" panose="020F0502020204030204" pitchFamily="34" charset="0"/>
              </a:rPr>
              <a:t> </a:t>
            </a:r>
            <a:r>
              <a:rPr lang="en-GB" altLang="en-US" dirty="0">
                <a:solidFill>
                  <a:srgbClr val="002060"/>
                </a:solidFill>
                <a:latin typeface="+mn-lt"/>
              </a:rPr>
              <a:t>Reasoning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132A173-126A-489C-AB67-DD706CD66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81708" y="1530351"/>
            <a:ext cx="7665408" cy="4781550"/>
          </a:xfrm>
          <a:solidFill>
            <a:srgbClr val="FFFED8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endParaRPr lang="en-GB" altLang="en-US" sz="240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  <a:tabLst>
                <a:tab pos="457200" algn="l"/>
              </a:tabLst>
            </a:pPr>
            <a:r>
              <a:rPr lang="en-GB" sz="3600" dirty="0">
                <a:ea typeface="Calibri" panose="020F0502020204030204" pitchFamily="34" charset="0"/>
              </a:rPr>
              <a:t>Which number is bigger: 4056 or 4506? </a:t>
            </a: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  <a:tabLst>
                <a:tab pos="457200" algn="l"/>
              </a:tabLst>
            </a:pPr>
            <a:r>
              <a:rPr lang="en-GB" sz="3600" dirty="0">
                <a:ea typeface="Calibri" panose="020F0502020204030204" pitchFamily="34" charset="0"/>
              </a:rPr>
              <a:t>Explain how you know.</a:t>
            </a:r>
            <a:endParaRPr lang="en-GB" sz="3200" dirty="0">
              <a:ea typeface="Calibri" panose="020F0502020204030204" pitchFamily="34" charset="0"/>
            </a:endParaRPr>
          </a:p>
        </p:txBody>
      </p:sp>
      <p:pic>
        <p:nvPicPr>
          <p:cNvPr id="10244" name="Picture 1">
            <a:extLst>
              <a:ext uri="{FF2B5EF4-FFF2-40B4-BE49-F238E27FC236}">
                <a16:creationId xmlns:a16="http://schemas.microsoft.com/office/drawing/2014/main" id="{80E9FA88-97FE-497C-9C56-EA6CD931A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02" y="188913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8" descr="Image result for Discuss Clip Art">
            <a:extLst>
              <a:ext uri="{FF2B5EF4-FFF2-40B4-BE49-F238E27FC236}">
                <a16:creationId xmlns:a16="http://schemas.microsoft.com/office/drawing/2014/main" id="{CCFF6A6F-935A-408B-9178-F3D3611EF7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" b="12714"/>
          <a:stretch>
            <a:fillRect/>
          </a:stretch>
        </p:blipFill>
        <p:spPr bwMode="auto">
          <a:xfrm>
            <a:off x="5034854" y="4361166"/>
            <a:ext cx="1698674" cy="160901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431A02D-016D-D94D-81E7-0006FC3BAD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49359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44B4AD9F-5E0C-4F7D-8F3C-F288D1383C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488092" y="191456"/>
            <a:ext cx="2786164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Reasoning 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85E71556-2AC8-4A68-89E8-311A79E77D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38414" y="1349204"/>
            <a:ext cx="7566023" cy="4781550"/>
          </a:xfrm>
          <a:solidFill>
            <a:srgbClr val="FDFEDA"/>
          </a:solidFill>
          <a:ln>
            <a:solidFill>
              <a:schemeClr val="accent1"/>
            </a:solidFill>
          </a:ln>
        </p:spPr>
        <p:txBody>
          <a:bodyPr/>
          <a:lstStyle/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dirty="0">
              <a:solidFill>
                <a:srgbClr val="002060"/>
              </a:solidFill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  <a:tabLst>
                <a:tab pos="457200" algn="l"/>
              </a:tabLst>
            </a:pPr>
            <a:r>
              <a:rPr lang="en-GB" sz="3600" dirty="0">
                <a:ea typeface="Calibri" panose="020F0502020204030204" pitchFamily="34" charset="0"/>
              </a:rPr>
              <a:t>Can you make a number that has six tens, five thousands and is between 2,000,000 and 3,000,000?</a:t>
            </a:r>
          </a:p>
        </p:txBody>
      </p:sp>
      <p:pic>
        <p:nvPicPr>
          <p:cNvPr id="29700" name="Picture 1">
            <a:extLst>
              <a:ext uri="{FF2B5EF4-FFF2-40B4-BE49-F238E27FC236}">
                <a16:creationId xmlns:a16="http://schemas.microsoft.com/office/drawing/2014/main" id="{C25A450A-336A-4072-B0BB-BBB8146793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2" y="188913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702" name="Picture 9" descr="Image result for Discuss Clip Art">
            <a:extLst>
              <a:ext uri="{FF2B5EF4-FFF2-40B4-BE49-F238E27FC236}">
                <a16:creationId xmlns:a16="http://schemas.microsoft.com/office/drawing/2014/main" id="{F79887EF-2BBD-4AA3-BF7B-1FD91C5EA6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" b="12714"/>
          <a:stretch>
            <a:fillRect/>
          </a:stretch>
        </p:blipFill>
        <p:spPr bwMode="auto">
          <a:xfrm>
            <a:off x="5163317" y="4178868"/>
            <a:ext cx="1650130" cy="1563029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EAE2EBD-C8BA-2F48-922C-2383B1AD06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5491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AFF5614-61E9-4E3C-BCBB-0A2C30245E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6717" y="196754"/>
            <a:ext cx="6264275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GB" altLang="en-US" dirty="0">
                <a:latin typeface="Calibri" panose="020F0502020204030204" pitchFamily="34" charset="0"/>
              </a:rPr>
              <a:t> </a:t>
            </a:r>
            <a:r>
              <a:rPr lang="en-GB" altLang="en-US" dirty="0">
                <a:solidFill>
                  <a:srgbClr val="002060"/>
                </a:solidFill>
                <a:latin typeface="+mn-lt"/>
              </a:rPr>
              <a:t>Reasoning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6132A173-126A-489C-AB67-DD706CD666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40073" y="1530351"/>
            <a:ext cx="7488237" cy="4781550"/>
          </a:xfrm>
          <a:solidFill>
            <a:srgbClr val="FFFED8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  <a:tabLst>
                <a:tab pos="457200" algn="l"/>
              </a:tabLst>
            </a:pPr>
            <a:endParaRPr lang="en-GB" sz="3600" dirty="0">
              <a:ea typeface="Calibri" panose="020F0502020204030204" pitchFamily="34" charset="0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  <a:tabLst>
                <a:tab pos="457200" algn="l"/>
              </a:tabLst>
            </a:pPr>
            <a:r>
              <a:rPr lang="en-GB" sz="3600" dirty="0">
                <a:ea typeface="Calibri" panose="020F0502020204030204" pitchFamily="34" charset="0"/>
              </a:rPr>
              <a:t>If you add 1,000 to 14,357,999 what number would you get?</a:t>
            </a:r>
          </a:p>
          <a:p>
            <a:pPr marL="0" indent="0" algn="ctr">
              <a:buNone/>
            </a:pPr>
            <a:endParaRPr lang="en-GB" sz="2400" dirty="0"/>
          </a:p>
          <a:p>
            <a:pPr marL="0" indent="0" algn="ctr">
              <a:buNone/>
            </a:pPr>
            <a:r>
              <a:rPr lang="en-GB" sz="2400" dirty="0"/>
              <a:t> </a:t>
            </a:r>
          </a:p>
          <a:p>
            <a:pPr marL="0" indent="0" algn="ctr">
              <a:buNone/>
            </a:pPr>
            <a:r>
              <a:rPr lang="en-GB" sz="2400" dirty="0"/>
              <a:t> </a:t>
            </a:r>
          </a:p>
        </p:txBody>
      </p:sp>
      <p:pic>
        <p:nvPicPr>
          <p:cNvPr id="10244" name="Picture 1">
            <a:extLst>
              <a:ext uri="{FF2B5EF4-FFF2-40B4-BE49-F238E27FC236}">
                <a16:creationId xmlns:a16="http://schemas.microsoft.com/office/drawing/2014/main" id="{80E9FA88-97FE-497C-9C56-EA6CD931A2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02" y="188913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8" descr="Image result for Discuss Clip Art">
            <a:extLst>
              <a:ext uri="{FF2B5EF4-FFF2-40B4-BE49-F238E27FC236}">
                <a16:creationId xmlns:a16="http://schemas.microsoft.com/office/drawing/2014/main" id="{CCFF6A6F-935A-408B-9178-F3D3611EF7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" b="12714"/>
          <a:stretch>
            <a:fillRect/>
          </a:stretch>
        </p:blipFill>
        <p:spPr bwMode="auto">
          <a:xfrm>
            <a:off x="4919517" y="4413961"/>
            <a:ext cx="1698674" cy="160901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E1BFD6F-F437-5E44-973C-4FAB234082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307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3216" y="1457035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Reading and writing whole numbers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21198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AutoShape 67">
            <a:extLst>
              <a:ext uri="{FF2B5EF4-FFF2-40B4-BE49-F238E27FC236}">
                <a16:creationId xmlns:a16="http://schemas.microsoft.com/office/drawing/2014/main" id="{4B1A0A83-6ED2-4C02-B368-F3C069590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768" y="2929717"/>
            <a:ext cx="8800048" cy="2799064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3600" dirty="0">
                <a:latin typeface="+mn-lt"/>
              </a:rPr>
              <a:t>You</a:t>
            </a:r>
            <a:r>
              <a:rPr lang="en-GB" sz="3600" b="1" dirty="0">
                <a:latin typeface="+mn-lt"/>
              </a:rPr>
              <a:t> </a:t>
            </a:r>
            <a:r>
              <a:rPr lang="en-GB" sz="3600" dirty="0">
                <a:latin typeface="+mn-lt"/>
              </a:rPr>
              <a:t>should be able to </a:t>
            </a:r>
            <a:r>
              <a:rPr lang="en-GB" sz="3600" b="1" dirty="0">
                <a:solidFill>
                  <a:srgbClr val="FF0000"/>
                </a:solidFill>
                <a:latin typeface="+mn-lt"/>
              </a:rPr>
              <a:t>read and write </a:t>
            </a:r>
            <a:r>
              <a:rPr lang="en-GB" sz="3600" dirty="0">
                <a:latin typeface="+mn-lt"/>
              </a:rPr>
              <a:t>whole numbers with up to 8 digits!</a:t>
            </a:r>
          </a:p>
          <a:p>
            <a:pPr algn="ctr">
              <a:buNone/>
            </a:pPr>
            <a:endParaRPr lang="en-GB" sz="3600" dirty="0">
              <a:latin typeface="+mn-lt"/>
            </a:endParaRPr>
          </a:p>
          <a:p>
            <a:pPr algn="ctr">
              <a:buNone/>
            </a:pPr>
            <a:r>
              <a:rPr lang="en-GB" sz="3600" dirty="0">
                <a:latin typeface="+mn-lt"/>
              </a:rPr>
              <a:t>Let’s look at some examples…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F9A20BE-40BC-7441-B18C-9B3074CB19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368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23828" y="1309074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Reading and writing whole numbers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65442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AutoShape 67">
            <a:extLst>
              <a:ext uri="{FF2B5EF4-FFF2-40B4-BE49-F238E27FC236}">
                <a16:creationId xmlns:a16="http://schemas.microsoft.com/office/drawing/2014/main" id="{4B1A0A83-6ED2-4C02-B368-F3C069590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928" y="2558905"/>
            <a:ext cx="5155446" cy="3793379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800" dirty="0">
                <a:latin typeface="+mn-lt"/>
              </a:rPr>
              <a:t>We may be asked to read numbers written using </a:t>
            </a:r>
            <a:r>
              <a:rPr lang="en-GB" sz="2800" b="1" dirty="0">
                <a:latin typeface="+mn-lt"/>
              </a:rPr>
              <a:t>digits</a:t>
            </a:r>
            <a:r>
              <a:rPr lang="en-GB" sz="2800" dirty="0">
                <a:latin typeface="+mn-lt"/>
              </a:rPr>
              <a:t>.</a:t>
            </a:r>
            <a:endParaRPr lang="en-GB" sz="2800" b="1" i="1" dirty="0">
              <a:latin typeface="+mn-lt"/>
            </a:endParaRPr>
          </a:p>
          <a:p>
            <a:pPr algn="ctr">
              <a:buNone/>
            </a:pPr>
            <a:r>
              <a:rPr lang="en-GB" sz="3600" b="1" dirty="0">
                <a:solidFill>
                  <a:srgbClr val="FF0000"/>
                </a:solidFill>
                <a:latin typeface="+mn-lt"/>
              </a:rPr>
              <a:t>Read 630,352</a:t>
            </a:r>
            <a:endParaRPr lang="en-GB" sz="3600" dirty="0">
              <a:solidFill>
                <a:srgbClr val="FF0000"/>
              </a:solidFill>
              <a:latin typeface="+mn-lt"/>
            </a:endParaRPr>
          </a:p>
          <a:p>
            <a:pPr algn="ctr">
              <a:buNone/>
            </a:pPr>
            <a:r>
              <a:rPr lang="en-GB" sz="2800" dirty="0">
                <a:latin typeface="+mn-lt"/>
              </a:rPr>
              <a:t>To be able to read this number, it’s important to understand what each </a:t>
            </a:r>
            <a:r>
              <a:rPr lang="en-GB" sz="2800" b="1" dirty="0">
                <a:latin typeface="+mn-lt"/>
              </a:rPr>
              <a:t>digit</a:t>
            </a:r>
            <a:r>
              <a:rPr lang="en-GB" sz="2800" dirty="0">
                <a:latin typeface="+mn-lt"/>
              </a:rPr>
              <a:t> in the number represents…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D21ABA1-C43A-4490-AC25-5B5DB111CD7D}"/>
              </a:ext>
            </a:extLst>
          </p:cNvPr>
          <p:cNvSpPr txBox="1"/>
          <p:nvPr/>
        </p:nvSpPr>
        <p:spPr>
          <a:xfrm>
            <a:off x="6209027" y="2300391"/>
            <a:ext cx="40444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630 352</a:t>
            </a:r>
          </a:p>
        </p:txBody>
      </p:sp>
      <p:sp>
        <p:nvSpPr>
          <p:cNvPr id="22" name="Arrow: Up 21">
            <a:extLst>
              <a:ext uri="{FF2B5EF4-FFF2-40B4-BE49-F238E27FC236}">
                <a16:creationId xmlns:a16="http://schemas.microsoft.com/office/drawing/2014/main" id="{2154A9D4-CD81-4043-AAA2-3FDC27535EC5}"/>
              </a:ext>
            </a:extLst>
          </p:cNvPr>
          <p:cNvSpPr/>
          <p:nvPr/>
        </p:nvSpPr>
        <p:spPr>
          <a:xfrm>
            <a:off x="6354093" y="3223721"/>
            <a:ext cx="221228" cy="291280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row: Up 25">
            <a:extLst>
              <a:ext uri="{FF2B5EF4-FFF2-40B4-BE49-F238E27FC236}">
                <a16:creationId xmlns:a16="http://schemas.microsoft.com/office/drawing/2014/main" id="{D8A9C56A-B7F7-4822-AB1A-7257D6258BC9}"/>
              </a:ext>
            </a:extLst>
          </p:cNvPr>
          <p:cNvSpPr/>
          <p:nvPr/>
        </p:nvSpPr>
        <p:spPr>
          <a:xfrm>
            <a:off x="6727713" y="3226220"/>
            <a:ext cx="221228" cy="245068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row: Up 26">
            <a:extLst>
              <a:ext uri="{FF2B5EF4-FFF2-40B4-BE49-F238E27FC236}">
                <a16:creationId xmlns:a16="http://schemas.microsoft.com/office/drawing/2014/main" id="{CEAC4513-7817-4040-8DDF-F49991E8FD41}"/>
              </a:ext>
            </a:extLst>
          </p:cNvPr>
          <p:cNvSpPr/>
          <p:nvPr/>
        </p:nvSpPr>
        <p:spPr>
          <a:xfrm>
            <a:off x="7111845" y="3223721"/>
            <a:ext cx="221228" cy="208011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row: Up 27">
            <a:extLst>
              <a:ext uri="{FF2B5EF4-FFF2-40B4-BE49-F238E27FC236}">
                <a16:creationId xmlns:a16="http://schemas.microsoft.com/office/drawing/2014/main" id="{32083940-195D-422F-A615-14BBE12841D2}"/>
              </a:ext>
            </a:extLst>
          </p:cNvPr>
          <p:cNvSpPr/>
          <p:nvPr/>
        </p:nvSpPr>
        <p:spPr>
          <a:xfrm>
            <a:off x="7513172" y="3226220"/>
            <a:ext cx="191365" cy="15864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Arrow: Up 28">
            <a:extLst>
              <a:ext uri="{FF2B5EF4-FFF2-40B4-BE49-F238E27FC236}">
                <a16:creationId xmlns:a16="http://schemas.microsoft.com/office/drawing/2014/main" id="{87653719-1552-44F3-8600-8ABF5371CB19}"/>
              </a:ext>
            </a:extLst>
          </p:cNvPr>
          <p:cNvSpPr/>
          <p:nvPr/>
        </p:nvSpPr>
        <p:spPr>
          <a:xfrm>
            <a:off x="7886427" y="3213299"/>
            <a:ext cx="221228" cy="1192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Arrow: Up 29">
            <a:extLst>
              <a:ext uri="{FF2B5EF4-FFF2-40B4-BE49-F238E27FC236}">
                <a16:creationId xmlns:a16="http://schemas.microsoft.com/office/drawing/2014/main" id="{4A2F3B5C-3F2F-4EBB-9155-90960A10B1C5}"/>
              </a:ext>
            </a:extLst>
          </p:cNvPr>
          <p:cNvSpPr/>
          <p:nvPr/>
        </p:nvSpPr>
        <p:spPr>
          <a:xfrm>
            <a:off x="8285307" y="3199354"/>
            <a:ext cx="221228" cy="85659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 Box 2">
            <a:extLst>
              <a:ext uri="{FF2B5EF4-FFF2-40B4-BE49-F238E27FC236}">
                <a16:creationId xmlns:a16="http://schemas.microsoft.com/office/drawing/2014/main" id="{B1C92372-037A-4249-B357-ECA09E67E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836" y="6184702"/>
            <a:ext cx="3801286" cy="527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effectLst/>
                <a:ea typeface="Calibri" panose="020F0502020204030204" pitchFamily="34" charset="0"/>
              </a:rPr>
              <a:t>600 thousands (6 x 100 thousands)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1630B105-D46A-4208-AE5D-9433091BE1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0136" y="5676905"/>
            <a:ext cx="3801286" cy="527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ea typeface="Calibri" panose="020F0502020204030204" pitchFamily="34" charset="0"/>
              </a:rPr>
              <a:t>3</a:t>
            </a:r>
            <a:r>
              <a:rPr lang="en-GB" sz="2000" dirty="0">
                <a:effectLst/>
                <a:ea typeface="Calibri" panose="020F0502020204030204" pitchFamily="34" charset="0"/>
              </a:rPr>
              <a:t>0 thousands (3 x 10 thousands)</a:t>
            </a:r>
          </a:p>
        </p:txBody>
      </p:sp>
      <p:sp>
        <p:nvSpPr>
          <p:cNvPr id="34" name="Text Box 2">
            <a:extLst>
              <a:ext uri="{FF2B5EF4-FFF2-40B4-BE49-F238E27FC236}">
                <a16:creationId xmlns:a16="http://schemas.microsoft.com/office/drawing/2014/main" id="{D1A38C27-CDDD-415C-8F65-A3236EF75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71839" y="5268869"/>
            <a:ext cx="3801286" cy="527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effectLst/>
                <a:ea typeface="Calibri" panose="020F0502020204030204" pitchFamily="34" charset="0"/>
              </a:rPr>
              <a:t>0 thousands (0 thousands)</a:t>
            </a: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04EABD47-C00B-4EED-947C-A2B1AD029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8656" y="4848437"/>
            <a:ext cx="1542609" cy="527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ea typeface="Calibri" panose="020F0502020204030204" pitchFamily="34" charset="0"/>
              </a:rPr>
              <a:t>3</a:t>
            </a:r>
            <a:r>
              <a:rPr lang="en-GB" sz="2000" dirty="0">
                <a:effectLst/>
                <a:ea typeface="Calibri" panose="020F0502020204030204" pitchFamily="34" charset="0"/>
              </a:rPr>
              <a:t> </a:t>
            </a:r>
            <a:r>
              <a:rPr lang="en-GB" sz="2000" dirty="0">
                <a:ea typeface="Calibri" panose="020F0502020204030204" pitchFamily="34" charset="0"/>
              </a:rPr>
              <a:t>hundred</a:t>
            </a:r>
            <a:r>
              <a:rPr lang="en-GB" sz="2000" dirty="0">
                <a:effectLst/>
                <a:ea typeface="Calibri" panose="020F0502020204030204" pitchFamily="34" charset="0"/>
              </a:rPr>
              <a:t>s</a:t>
            </a: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9AD6C5FD-6225-4F44-B633-862B54B6D4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8240" y="4434391"/>
            <a:ext cx="1714676" cy="527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effectLst/>
                <a:ea typeface="Calibri" panose="020F0502020204030204" pitchFamily="34" charset="0"/>
              </a:rPr>
              <a:t>5 tens</a:t>
            </a:r>
          </a:p>
        </p:txBody>
      </p:sp>
      <p:sp>
        <p:nvSpPr>
          <p:cNvPr id="37" name="Text Box 2">
            <a:extLst>
              <a:ext uri="{FF2B5EF4-FFF2-40B4-BE49-F238E27FC236}">
                <a16:creationId xmlns:a16="http://schemas.microsoft.com/office/drawing/2014/main" id="{097CCCDC-5D0E-4142-8667-DD70C86E4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61358" y="4085345"/>
            <a:ext cx="1714676" cy="527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>
                <a:ea typeface="Calibri" panose="020F0502020204030204" pitchFamily="34" charset="0"/>
              </a:rPr>
              <a:t>2</a:t>
            </a:r>
            <a:r>
              <a:rPr lang="en-GB" sz="2000" dirty="0">
                <a:effectLst/>
                <a:ea typeface="Calibri" panose="020F0502020204030204" pitchFamily="34" charset="0"/>
              </a:rPr>
              <a:t> ones</a:t>
            </a:r>
          </a:p>
        </p:txBody>
      </p:sp>
      <p:sp>
        <p:nvSpPr>
          <p:cNvPr id="39" name="AutoShape 67">
            <a:extLst>
              <a:ext uri="{FF2B5EF4-FFF2-40B4-BE49-F238E27FC236}">
                <a16:creationId xmlns:a16="http://schemas.microsoft.com/office/drawing/2014/main" id="{5D81D5C2-9946-45B2-90B1-D894A2A6AF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453" y="2551531"/>
            <a:ext cx="2495069" cy="2428750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en-GB" sz="2000" dirty="0">
                <a:latin typeface="+mn-lt"/>
                <a:ea typeface="Calibri" panose="020F0502020204030204" pitchFamily="34" charset="0"/>
              </a:rPr>
              <a:t>This number is read or written in words as </a:t>
            </a:r>
            <a:r>
              <a:rPr lang="en-GB" sz="2000" b="1" dirty="0">
                <a:latin typeface="+mn-lt"/>
                <a:ea typeface="Calibri" panose="020F0502020204030204" pitchFamily="34" charset="0"/>
              </a:rPr>
              <a:t>six hundred and thirty thousand, three hundred and fifty two.</a:t>
            </a:r>
            <a:endParaRPr lang="en-GB" sz="2000" dirty="0">
              <a:latin typeface="+mn-lt"/>
              <a:ea typeface="Calibri" panose="020F0502020204030204" pitchFamily="34" charset="0"/>
            </a:endParaRPr>
          </a:p>
        </p:txBody>
      </p:sp>
      <p:pic>
        <p:nvPicPr>
          <p:cNvPr id="23" name="Picture 6" descr="Image result for eyes cartoon">
            <a:extLst>
              <a:ext uri="{FF2B5EF4-FFF2-40B4-BE49-F238E27FC236}">
                <a16:creationId xmlns:a16="http://schemas.microsoft.com/office/drawing/2014/main" id="{1AA60C5C-2FA9-4A38-B506-72760F6FEC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8119" y="1592898"/>
            <a:ext cx="118745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FEDB649-7ADB-2B4D-92CB-D760584151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698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2" grpId="0"/>
      <p:bldP spid="33" grpId="0"/>
      <p:bldP spid="34" grpId="0"/>
      <p:bldP spid="35" grpId="0"/>
      <p:bldP spid="36" grpId="0"/>
      <p:bldP spid="37" grpId="0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3216" y="1457035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Reading and writing whole numbers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50694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AutoShape 67">
            <a:extLst>
              <a:ext uri="{FF2B5EF4-FFF2-40B4-BE49-F238E27FC236}">
                <a16:creationId xmlns:a16="http://schemas.microsoft.com/office/drawing/2014/main" id="{4B1A0A83-6ED2-4C02-B368-F3C069590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962" y="2388028"/>
            <a:ext cx="11420166" cy="1763887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3600" b="1" dirty="0">
                <a:solidFill>
                  <a:srgbClr val="FF0000"/>
                </a:solidFill>
                <a:latin typeface="+mn-lt"/>
              </a:rPr>
              <a:t>Read 342,601 </a:t>
            </a:r>
          </a:p>
          <a:p>
            <a:pPr algn="ctr">
              <a:buNone/>
            </a:pPr>
            <a:r>
              <a:rPr lang="en-GB" sz="2800" dirty="0">
                <a:latin typeface="+mn-lt"/>
              </a:rPr>
              <a:t>It may help to put the number in a </a:t>
            </a:r>
            <a:r>
              <a:rPr lang="en-GB" sz="2800" b="1" dirty="0">
                <a:latin typeface="+mn-lt"/>
              </a:rPr>
              <a:t>place value chart </a:t>
            </a:r>
            <a:r>
              <a:rPr lang="en-GB" sz="2800" dirty="0">
                <a:latin typeface="+mn-lt"/>
              </a:rPr>
              <a:t>to help see the </a:t>
            </a:r>
            <a:r>
              <a:rPr lang="en-GB" sz="2800" b="1" dirty="0">
                <a:latin typeface="+mn-lt"/>
              </a:rPr>
              <a:t>value</a:t>
            </a:r>
            <a:r>
              <a:rPr lang="en-GB" sz="2800" dirty="0">
                <a:latin typeface="+mn-lt"/>
              </a:rPr>
              <a:t> of the </a:t>
            </a:r>
            <a:r>
              <a:rPr lang="en-GB" sz="2800" b="1" dirty="0">
                <a:latin typeface="+mn-lt"/>
              </a:rPr>
              <a:t>digits</a:t>
            </a:r>
            <a:r>
              <a:rPr lang="en-GB" sz="2800" dirty="0">
                <a:latin typeface="+mn-lt"/>
              </a:rPr>
              <a:t> and to help ‘read’ the number correctly.</a:t>
            </a:r>
          </a:p>
        </p:txBody>
      </p:sp>
      <p:graphicFrame>
        <p:nvGraphicFramePr>
          <p:cNvPr id="7" name="Group 65">
            <a:extLst>
              <a:ext uri="{FF2B5EF4-FFF2-40B4-BE49-F238E27FC236}">
                <a16:creationId xmlns:a16="http://schemas.microsoft.com/office/drawing/2014/main" id="{4DCB3261-83BA-4636-AC71-EFA7BA6FA0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9395139"/>
              </p:ext>
            </p:extLst>
          </p:nvPr>
        </p:nvGraphicFramePr>
        <p:xfrm>
          <a:off x="3731342" y="4359821"/>
          <a:ext cx="8098929" cy="2118841"/>
        </p:xfrm>
        <a:graphic>
          <a:graphicData uri="http://schemas.openxmlformats.org/drawingml/2006/table">
            <a:tbl>
              <a:tblPr/>
              <a:tblGrid>
                <a:gridCol w="14644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1432">
                  <a:extLst>
                    <a:ext uri="{9D8B030D-6E8A-4147-A177-3AD203B41FA5}">
                      <a16:colId xmlns:a16="http://schemas.microsoft.com/office/drawing/2014/main" val="3464317764"/>
                    </a:ext>
                  </a:extLst>
                </a:gridCol>
                <a:gridCol w="1422249">
                  <a:extLst>
                    <a:ext uri="{9D8B030D-6E8A-4147-A177-3AD203B41FA5}">
                      <a16:colId xmlns:a16="http://schemas.microsoft.com/office/drawing/2014/main" val="3375696766"/>
                    </a:ext>
                  </a:extLst>
                </a:gridCol>
                <a:gridCol w="1394086">
                  <a:extLst>
                    <a:ext uri="{9D8B030D-6E8A-4147-A177-3AD203B41FA5}">
                      <a16:colId xmlns:a16="http://schemas.microsoft.com/office/drawing/2014/main" val="1516404542"/>
                    </a:ext>
                  </a:extLst>
                </a:gridCol>
                <a:gridCol w="1323677">
                  <a:extLst>
                    <a:ext uri="{9D8B030D-6E8A-4147-A177-3AD203B41FA5}">
                      <a16:colId xmlns:a16="http://schemas.microsoft.com/office/drawing/2014/main" val="3144513617"/>
                    </a:ext>
                  </a:extLst>
                </a:gridCol>
                <a:gridCol w="1212994">
                  <a:extLst>
                    <a:ext uri="{9D8B030D-6E8A-4147-A177-3AD203B41FA5}">
                      <a16:colId xmlns:a16="http://schemas.microsoft.com/office/drawing/2014/main" val="4132231622"/>
                    </a:ext>
                  </a:extLst>
                </a:gridCol>
              </a:tblGrid>
              <a:tr h="10315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Hundred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Thousands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 Thousands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Thousands</a:t>
                      </a:r>
                      <a:endParaRPr lang="en-GB" sz="20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Hundreds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 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73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AutoShape 67">
            <a:extLst>
              <a:ext uri="{FF2B5EF4-FFF2-40B4-BE49-F238E27FC236}">
                <a16:creationId xmlns:a16="http://schemas.microsoft.com/office/drawing/2014/main" id="{5DCFDE47-0482-4107-9FF3-799B80990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121" y="4369724"/>
            <a:ext cx="3381485" cy="2138458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300" dirty="0">
                <a:latin typeface="+mn-lt"/>
              </a:rPr>
              <a:t>This number is read or written in words as: </a:t>
            </a:r>
          </a:p>
          <a:p>
            <a:pPr algn="ctr">
              <a:buNone/>
            </a:pPr>
            <a:r>
              <a:rPr lang="en-GB" sz="2300" b="1" dirty="0">
                <a:latin typeface="+mn-lt"/>
              </a:rPr>
              <a:t>three hundred and forty two thousand, six hundred and one</a:t>
            </a:r>
            <a:r>
              <a:rPr lang="en-GB" sz="2300" dirty="0">
                <a:latin typeface="+mn-lt"/>
              </a:rPr>
              <a:t>.</a:t>
            </a:r>
          </a:p>
        </p:txBody>
      </p:sp>
      <p:pic>
        <p:nvPicPr>
          <p:cNvPr id="12" name="Picture 6" descr="Image result for eyes cartoon">
            <a:extLst>
              <a:ext uri="{FF2B5EF4-FFF2-40B4-BE49-F238E27FC236}">
                <a16:creationId xmlns:a16="http://schemas.microsoft.com/office/drawing/2014/main" id="{361BD41D-164A-4369-A4A0-2DFE4720C9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1139" y="2524925"/>
            <a:ext cx="896938" cy="649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25898EA-4AA1-604A-867D-40FB35156A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860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3216" y="1457035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Reading and writing whole numbers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65442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AutoShape 67">
            <a:extLst>
              <a:ext uri="{FF2B5EF4-FFF2-40B4-BE49-F238E27FC236}">
                <a16:creationId xmlns:a16="http://schemas.microsoft.com/office/drawing/2014/main" id="{4B1A0A83-6ED2-4C02-B368-F3C069590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723" y="2340355"/>
            <a:ext cx="7700354" cy="1859232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3600" b="1" dirty="0">
                <a:solidFill>
                  <a:srgbClr val="FF0000"/>
                </a:solidFill>
                <a:latin typeface="+mn-lt"/>
              </a:rPr>
              <a:t>Now let’s try 2,489,075</a:t>
            </a:r>
            <a:endParaRPr lang="en-GB" sz="3600" dirty="0">
              <a:solidFill>
                <a:srgbClr val="FF0000"/>
              </a:solidFill>
              <a:latin typeface="+mn-lt"/>
            </a:endParaRPr>
          </a:p>
          <a:p>
            <a:pPr algn="ctr">
              <a:buNone/>
            </a:pPr>
            <a:r>
              <a:rPr lang="en-GB" sz="2800" dirty="0">
                <a:latin typeface="+mn-lt"/>
              </a:rPr>
              <a:t>This number has 7 digits. </a:t>
            </a:r>
          </a:p>
          <a:p>
            <a:pPr algn="ctr">
              <a:buNone/>
            </a:pPr>
            <a:r>
              <a:rPr lang="en-GB" sz="2800" dirty="0">
                <a:latin typeface="+mn-lt"/>
              </a:rPr>
              <a:t>Let’s first put this in a </a:t>
            </a:r>
            <a:r>
              <a:rPr lang="en-GB" sz="2800" b="1" dirty="0">
                <a:latin typeface="+mn-lt"/>
              </a:rPr>
              <a:t>place value chart</a:t>
            </a:r>
            <a:r>
              <a:rPr lang="en-GB" sz="2800" dirty="0">
                <a:latin typeface="+mn-lt"/>
              </a:rPr>
              <a:t>:</a:t>
            </a:r>
          </a:p>
        </p:txBody>
      </p:sp>
      <p:graphicFrame>
        <p:nvGraphicFramePr>
          <p:cNvPr id="7" name="Group 65">
            <a:extLst>
              <a:ext uri="{FF2B5EF4-FFF2-40B4-BE49-F238E27FC236}">
                <a16:creationId xmlns:a16="http://schemas.microsoft.com/office/drawing/2014/main" id="{4DCB3261-83BA-4636-AC71-EFA7BA6FA0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3705046"/>
              </p:ext>
            </p:extLst>
          </p:nvPr>
        </p:nvGraphicFramePr>
        <p:xfrm>
          <a:off x="3332865" y="4359821"/>
          <a:ext cx="8497401" cy="2145268"/>
        </p:xfrm>
        <a:graphic>
          <a:graphicData uri="http://schemas.openxmlformats.org/drawingml/2006/table">
            <a:tbl>
              <a:tblPr/>
              <a:tblGrid>
                <a:gridCol w="1106400">
                  <a:extLst>
                    <a:ext uri="{9D8B030D-6E8A-4147-A177-3AD203B41FA5}">
                      <a16:colId xmlns:a16="http://schemas.microsoft.com/office/drawing/2014/main" val="596750841"/>
                    </a:ext>
                  </a:extLst>
                </a:gridCol>
                <a:gridCol w="12536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3110">
                  <a:extLst>
                    <a:ext uri="{9D8B030D-6E8A-4147-A177-3AD203B41FA5}">
                      <a16:colId xmlns:a16="http://schemas.microsoft.com/office/drawing/2014/main" val="3464317764"/>
                    </a:ext>
                  </a:extLst>
                </a:gridCol>
                <a:gridCol w="1327355">
                  <a:extLst>
                    <a:ext uri="{9D8B030D-6E8A-4147-A177-3AD203B41FA5}">
                      <a16:colId xmlns:a16="http://schemas.microsoft.com/office/drawing/2014/main" val="3375696766"/>
                    </a:ext>
                  </a:extLst>
                </a:gridCol>
                <a:gridCol w="1179871">
                  <a:extLst>
                    <a:ext uri="{9D8B030D-6E8A-4147-A177-3AD203B41FA5}">
                      <a16:colId xmlns:a16="http://schemas.microsoft.com/office/drawing/2014/main" val="1516404542"/>
                    </a:ext>
                  </a:extLst>
                </a:gridCol>
                <a:gridCol w="1165122">
                  <a:extLst>
                    <a:ext uri="{9D8B030D-6E8A-4147-A177-3AD203B41FA5}">
                      <a16:colId xmlns:a16="http://schemas.microsoft.com/office/drawing/2014/main" val="3144513617"/>
                    </a:ext>
                  </a:extLst>
                </a:gridCol>
                <a:gridCol w="1181931">
                  <a:extLst>
                    <a:ext uri="{9D8B030D-6E8A-4147-A177-3AD203B41FA5}">
                      <a16:colId xmlns:a16="http://schemas.microsoft.com/office/drawing/2014/main" val="4132231622"/>
                    </a:ext>
                  </a:extLst>
                </a:gridCol>
              </a:tblGrid>
              <a:tr h="1044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Million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Hundred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Thousands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 Thousands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Thousands</a:t>
                      </a:r>
                      <a:endParaRPr lang="en-GB" sz="20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Hundreds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 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08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AutoShape 67">
            <a:extLst>
              <a:ext uri="{FF2B5EF4-FFF2-40B4-BE49-F238E27FC236}">
                <a16:creationId xmlns:a16="http://schemas.microsoft.com/office/drawing/2014/main" id="{5DCFDE47-0482-4107-9FF3-799B80990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59" y="2507727"/>
            <a:ext cx="2919093" cy="4120801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None/>
            </a:pPr>
            <a:r>
              <a:rPr lang="en-GB" sz="2400" dirty="0">
                <a:latin typeface="+mn-lt"/>
              </a:rPr>
              <a:t>We can now see from the place value chart that the number is read or written in words as:</a:t>
            </a:r>
          </a:p>
          <a:p>
            <a:pPr>
              <a:buNone/>
            </a:pPr>
            <a:r>
              <a:rPr lang="en-GB" sz="2400" b="1" dirty="0">
                <a:latin typeface="+mn-lt"/>
              </a:rPr>
              <a:t>two million, four hundred and eighty nine thousand and seventy five</a:t>
            </a:r>
            <a:r>
              <a:rPr lang="en-GB" sz="2400" dirty="0">
                <a:latin typeface="+mn-lt"/>
              </a:rPr>
              <a:t>.</a:t>
            </a:r>
          </a:p>
        </p:txBody>
      </p:sp>
      <p:pic>
        <p:nvPicPr>
          <p:cNvPr id="13" name="Picture 6" descr="Image result for eyes cartoon">
            <a:extLst>
              <a:ext uri="{FF2B5EF4-FFF2-40B4-BE49-F238E27FC236}">
                <a16:creationId xmlns:a16="http://schemas.microsoft.com/office/drawing/2014/main" id="{AD8B0660-0E37-4F9E-A8CE-86558EB321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2177" y="2524925"/>
            <a:ext cx="896938" cy="649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0A84740-48A9-3B43-9CF1-D1D2631613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18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43216" y="1383295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Reading and writing whole numbers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65442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2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AutoShape 67">
            <a:extLst>
              <a:ext uri="{FF2B5EF4-FFF2-40B4-BE49-F238E27FC236}">
                <a16:creationId xmlns:a16="http://schemas.microsoft.com/office/drawing/2014/main" id="{4B1A0A83-6ED2-4C02-B368-F3C0695906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811" y="2311936"/>
            <a:ext cx="11564105" cy="2063544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400" dirty="0">
                <a:latin typeface="+mn-lt"/>
              </a:rPr>
              <a:t>We are sometimes given numbers written in </a:t>
            </a:r>
            <a:r>
              <a:rPr lang="en-GB" sz="2400" b="1" dirty="0">
                <a:latin typeface="+mn-lt"/>
              </a:rPr>
              <a:t>words</a:t>
            </a:r>
            <a:r>
              <a:rPr lang="en-GB" sz="2400" dirty="0">
                <a:latin typeface="+mn-lt"/>
              </a:rPr>
              <a:t> and we have to read, understand the number and write it in </a:t>
            </a:r>
            <a:r>
              <a:rPr lang="en-GB" sz="2400" b="1" dirty="0">
                <a:latin typeface="+mn-lt"/>
              </a:rPr>
              <a:t>figures</a:t>
            </a:r>
            <a:r>
              <a:rPr lang="en-GB" sz="2400" dirty="0">
                <a:latin typeface="+mn-lt"/>
              </a:rPr>
              <a:t>. Let’s look at an example:</a:t>
            </a:r>
          </a:p>
          <a:p>
            <a:pPr algn="ctr">
              <a:buNone/>
            </a:pPr>
            <a:r>
              <a:rPr lang="en-GB" sz="2800" dirty="0">
                <a:latin typeface="+mn-lt"/>
              </a:rPr>
              <a:t> </a:t>
            </a:r>
            <a:r>
              <a:rPr lang="en-GB" sz="2800" b="1" dirty="0">
                <a:solidFill>
                  <a:srgbClr val="FF0000"/>
                </a:solidFill>
                <a:latin typeface="+mn-lt"/>
              </a:rPr>
              <a:t>Write this number in figures: </a:t>
            </a:r>
          </a:p>
          <a:p>
            <a:pPr algn="ctr">
              <a:buNone/>
            </a:pPr>
            <a:r>
              <a:rPr lang="en-GB" sz="2800" b="1" dirty="0">
                <a:solidFill>
                  <a:srgbClr val="FF0000"/>
                </a:solidFill>
                <a:latin typeface="+mn-lt"/>
              </a:rPr>
              <a:t>two hundred and ninety four thousand, one hundred and sixty one. </a:t>
            </a:r>
            <a:endParaRPr lang="en-GB" sz="2400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7" name="Group 65">
            <a:extLst>
              <a:ext uri="{FF2B5EF4-FFF2-40B4-BE49-F238E27FC236}">
                <a16:creationId xmlns:a16="http://schemas.microsoft.com/office/drawing/2014/main" id="{4DCB3261-83BA-4636-AC71-EFA7BA6FA06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3393890"/>
              </p:ext>
            </p:extLst>
          </p:nvPr>
        </p:nvGraphicFramePr>
        <p:xfrm>
          <a:off x="2949409" y="4492553"/>
          <a:ext cx="7391001" cy="2145268"/>
        </p:xfrm>
        <a:graphic>
          <a:graphicData uri="http://schemas.openxmlformats.org/drawingml/2006/table">
            <a:tbl>
              <a:tblPr/>
              <a:tblGrid>
                <a:gridCol w="12536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83110">
                  <a:extLst>
                    <a:ext uri="{9D8B030D-6E8A-4147-A177-3AD203B41FA5}">
                      <a16:colId xmlns:a16="http://schemas.microsoft.com/office/drawing/2014/main" val="3464317764"/>
                    </a:ext>
                  </a:extLst>
                </a:gridCol>
                <a:gridCol w="1327355">
                  <a:extLst>
                    <a:ext uri="{9D8B030D-6E8A-4147-A177-3AD203B41FA5}">
                      <a16:colId xmlns:a16="http://schemas.microsoft.com/office/drawing/2014/main" val="3375696766"/>
                    </a:ext>
                  </a:extLst>
                </a:gridCol>
                <a:gridCol w="1179871">
                  <a:extLst>
                    <a:ext uri="{9D8B030D-6E8A-4147-A177-3AD203B41FA5}">
                      <a16:colId xmlns:a16="http://schemas.microsoft.com/office/drawing/2014/main" val="1516404542"/>
                    </a:ext>
                  </a:extLst>
                </a:gridCol>
                <a:gridCol w="1165122">
                  <a:extLst>
                    <a:ext uri="{9D8B030D-6E8A-4147-A177-3AD203B41FA5}">
                      <a16:colId xmlns:a16="http://schemas.microsoft.com/office/drawing/2014/main" val="3144513617"/>
                    </a:ext>
                  </a:extLst>
                </a:gridCol>
                <a:gridCol w="1181931">
                  <a:extLst>
                    <a:ext uri="{9D8B030D-6E8A-4147-A177-3AD203B41FA5}">
                      <a16:colId xmlns:a16="http://schemas.microsoft.com/office/drawing/2014/main" val="4132231622"/>
                    </a:ext>
                  </a:extLst>
                </a:gridCol>
              </a:tblGrid>
              <a:tr h="1044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Hundred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Thousands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Ten Thousands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Thousands</a:t>
                      </a:r>
                      <a:endParaRPr lang="en-GB" sz="20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Hundreds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Ones </a:t>
                      </a:r>
                      <a:endParaRPr lang="en-GB" sz="20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008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DFE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AutoShape 67">
            <a:extLst>
              <a:ext uri="{FF2B5EF4-FFF2-40B4-BE49-F238E27FC236}">
                <a16:creationId xmlns:a16="http://schemas.microsoft.com/office/drawing/2014/main" id="{5DCFDE47-0482-4107-9FF3-799B80990D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048" y="4454229"/>
            <a:ext cx="2432396" cy="2247424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100" dirty="0">
                <a:latin typeface="+mn-lt"/>
              </a:rPr>
              <a:t>To help us write this number in figures, let’s put all the information in a </a:t>
            </a:r>
            <a:r>
              <a:rPr lang="en-GB" sz="2100" b="1" dirty="0">
                <a:latin typeface="+mn-lt"/>
              </a:rPr>
              <a:t>place value chart</a:t>
            </a:r>
            <a:r>
              <a:rPr lang="en-GB" sz="2100" dirty="0">
                <a:latin typeface="+mn-lt"/>
              </a:rPr>
              <a:t>.</a:t>
            </a:r>
          </a:p>
        </p:txBody>
      </p:sp>
      <p:sp>
        <p:nvSpPr>
          <p:cNvPr id="12" name="AutoShape 67">
            <a:extLst>
              <a:ext uri="{FF2B5EF4-FFF2-40B4-BE49-F238E27FC236}">
                <a16:creationId xmlns:a16="http://schemas.microsoft.com/office/drawing/2014/main" id="{65AA648D-DBF2-40F4-84EA-FCD9EBD7E7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7681" y="4454638"/>
            <a:ext cx="1419015" cy="2246888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None/>
            </a:pPr>
            <a:r>
              <a:rPr lang="en-GB" sz="2100" dirty="0">
                <a:latin typeface="+mn-lt"/>
              </a:rPr>
              <a:t>We can now see that the number is: </a:t>
            </a:r>
            <a:r>
              <a:rPr lang="en-GB" sz="2100" b="1" dirty="0">
                <a:latin typeface="+mn-lt"/>
              </a:rPr>
              <a:t>294,161</a:t>
            </a:r>
            <a:r>
              <a:rPr lang="en-GB" sz="2100" dirty="0">
                <a:latin typeface="+mn-lt"/>
              </a:rPr>
              <a:t>.</a:t>
            </a:r>
          </a:p>
        </p:txBody>
      </p:sp>
      <p:pic>
        <p:nvPicPr>
          <p:cNvPr id="13" name="Picture 6" descr="Image result for eyes cartoon">
            <a:extLst>
              <a:ext uri="{FF2B5EF4-FFF2-40B4-BE49-F238E27FC236}">
                <a16:creationId xmlns:a16="http://schemas.microsoft.com/office/drawing/2014/main" id="{617C507A-FEF6-4EA0-8D58-0DC6CAC0AC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7681" y="3104040"/>
            <a:ext cx="896938" cy="649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23A4F65-A09C-2548-B7AE-284BE0A8B1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634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38618" y="1479162"/>
            <a:ext cx="242586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Your turn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65442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6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4" name="AutoShape 67">
            <a:extLst>
              <a:ext uri="{FF2B5EF4-FFF2-40B4-BE49-F238E27FC236}">
                <a16:creationId xmlns:a16="http://schemas.microsoft.com/office/drawing/2014/main" id="{AF13D775-2E09-494A-810C-C8533C6B2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227" y="2607262"/>
            <a:ext cx="9572173" cy="3575447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/>
            <a:r>
              <a:rPr lang="en-GB" sz="3000" dirty="0">
                <a:latin typeface="+mn-lt"/>
              </a:rPr>
              <a:t>Write </a:t>
            </a:r>
            <a:r>
              <a:rPr lang="en-GB" sz="3000" b="1" dirty="0">
                <a:solidFill>
                  <a:srgbClr val="FF0000"/>
                </a:solidFill>
                <a:latin typeface="+mn-lt"/>
              </a:rPr>
              <a:t>two million, ninety thousand and fifty </a:t>
            </a:r>
            <a:r>
              <a:rPr lang="en-GB" sz="3000" dirty="0">
                <a:latin typeface="+mn-lt"/>
              </a:rPr>
              <a:t>in figures.</a:t>
            </a:r>
          </a:p>
          <a:p>
            <a:pPr>
              <a:buNone/>
            </a:pPr>
            <a:endParaRPr lang="en-GB" sz="3000" dirty="0">
              <a:latin typeface="+mn-lt"/>
            </a:endParaRPr>
          </a:p>
          <a:p>
            <a:pPr marL="457200" indent="-457200"/>
            <a:r>
              <a:rPr lang="en-GB" sz="3000" dirty="0">
                <a:latin typeface="+mn-lt"/>
              </a:rPr>
              <a:t>Write </a:t>
            </a:r>
            <a:r>
              <a:rPr lang="en-GB" sz="3000" b="1" dirty="0">
                <a:solidFill>
                  <a:srgbClr val="FF0000"/>
                </a:solidFill>
                <a:latin typeface="+mn-lt"/>
              </a:rPr>
              <a:t>one million and seven </a:t>
            </a:r>
            <a:r>
              <a:rPr lang="en-GB" sz="3000" dirty="0">
                <a:latin typeface="+mn-lt"/>
              </a:rPr>
              <a:t>in figures. </a:t>
            </a:r>
          </a:p>
          <a:p>
            <a:pPr>
              <a:buNone/>
            </a:pPr>
            <a:endParaRPr lang="en-GB" sz="3000" dirty="0">
              <a:latin typeface="+mn-lt"/>
            </a:endParaRPr>
          </a:p>
          <a:p>
            <a:pPr marL="457200" indent="-457200"/>
            <a:r>
              <a:rPr lang="en-GB" sz="3000" dirty="0">
                <a:latin typeface="+mn-lt"/>
              </a:rPr>
              <a:t>Write </a:t>
            </a:r>
            <a:r>
              <a:rPr lang="en-GB" sz="3000" b="1" dirty="0">
                <a:solidFill>
                  <a:srgbClr val="FF0000"/>
                </a:solidFill>
                <a:latin typeface="+mn-lt"/>
              </a:rPr>
              <a:t>fourteen million, three hundred and seventy two thousand, five hundred and eighty nine</a:t>
            </a:r>
            <a:r>
              <a:rPr lang="en-GB" sz="3000" dirty="0">
                <a:latin typeface="+mn-lt"/>
              </a:rPr>
              <a:t> in figures. </a:t>
            </a:r>
          </a:p>
        </p:txBody>
      </p:sp>
      <p:pic>
        <p:nvPicPr>
          <p:cNvPr id="7" name="Picture 50" descr="Image result for pencil clipart7">
            <a:extLst>
              <a:ext uri="{FF2B5EF4-FFF2-40B4-BE49-F238E27FC236}">
                <a16:creationId xmlns:a16="http://schemas.microsoft.com/office/drawing/2014/main" id="{BA6E790D-918C-42A4-91FD-0C268D8C65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1127" y="3637020"/>
            <a:ext cx="1558903" cy="1515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C00FBFC-B414-B648-BC18-24D3ED7DEC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3414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>
            <a:extLst>
              <a:ext uri="{FF2B5EF4-FFF2-40B4-BE49-F238E27FC236}">
                <a16:creationId xmlns:a16="http://schemas.microsoft.com/office/drawing/2014/main" id="{3FCD5893-BEB4-47AE-9669-0361F09676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32" y="110588"/>
            <a:ext cx="120015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>
            <a:extLst>
              <a:ext uri="{FF2B5EF4-FFF2-40B4-BE49-F238E27FC236}">
                <a16:creationId xmlns:a16="http://schemas.microsoft.com/office/drawing/2014/main" id="{0C4526AC-AC28-47EC-A1D9-7E545E89AB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021218" y="1444582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dirty="0">
                <a:solidFill>
                  <a:srgbClr val="002060"/>
                </a:solidFill>
                <a:latin typeface="Calibri" panose="020F0502020204030204" pitchFamily="34" charset="0"/>
              </a:rPr>
              <a:t>Top Tip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33C02B12-C395-4773-98ED-4248396959D4}"/>
              </a:ext>
            </a:extLst>
          </p:cNvPr>
          <p:cNvSpPr txBox="1">
            <a:spLocks/>
          </p:cNvSpPr>
          <p:nvPr/>
        </p:nvSpPr>
        <p:spPr>
          <a:xfrm>
            <a:off x="1671145" y="365442"/>
            <a:ext cx="8649559" cy="1086583"/>
          </a:xfrm>
          <a:prstGeom prst="rect">
            <a:avLst/>
          </a:prstGeom>
          <a:solidFill>
            <a:srgbClr val="FDFEDA"/>
          </a:soli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600" b="1" dirty="0">
                <a:solidFill>
                  <a:schemeClr val="tx2"/>
                </a:solidFill>
                <a:latin typeface="+mn-lt"/>
              </a:rPr>
              <a:t>Can read, write and order whole numbers up to 10,000,000</a:t>
            </a:r>
            <a:endParaRPr lang="en-GB" sz="36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1" name="AutoShape 67">
            <a:extLst>
              <a:ext uri="{FF2B5EF4-FFF2-40B4-BE49-F238E27FC236}">
                <a16:creationId xmlns:a16="http://schemas.microsoft.com/office/drawing/2014/main" id="{D39E4A29-F8BE-4FD4-A2F7-E9E2C8FEB8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1529" y="2646575"/>
            <a:ext cx="5474174" cy="3192505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342900" indent="-342900">
              <a:lnSpc>
                <a:spcPct val="115000"/>
              </a:lnSpc>
              <a:tabLst>
                <a:tab pos="457200" algn="l"/>
              </a:tabLst>
            </a:pPr>
            <a:r>
              <a:rPr lang="en-GB" sz="2800" dirty="0">
                <a:latin typeface="+mn-lt"/>
                <a:ea typeface="Calibri" panose="020F0502020204030204" pitchFamily="34" charset="0"/>
              </a:rPr>
              <a:t>Ten millions: 8 digits</a:t>
            </a:r>
          </a:p>
          <a:p>
            <a:pPr marL="342900" indent="-342900">
              <a:lnSpc>
                <a:spcPct val="115000"/>
              </a:lnSpc>
              <a:tabLst>
                <a:tab pos="457200" algn="l"/>
              </a:tabLst>
            </a:pPr>
            <a:r>
              <a:rPr lang="en-GB" sz="2800" dirty="0">
                <a:latin typeface="+mn-lt"/>
                <a:ea typeface="Calibri" panose="020F0502020204030204" pitchFamily="34" charset="0"/>
              </a:rPr>
              <a:t>Millions: 7 digits</a:t>
            </a:r>
          </a:p>
          <a:p>
            <a:pPr marL="342900" indent="-342900">
              <a:lnSpc>
                <a:spcPct val="115000"/>
              </a:lnSpc>
              <a:tabLst>
                <a:tab pos="457200" algn="l"/>
              </a:tabLst>
            </a:pPr>
            <a:r>
              <a:rPr lang="en-GB" sz="2800" dirty="0">
                <a:latin typeface="+mn-lt"/>
                <a:ea typeface="Calibri" panose="020F0502020204030204" pitchFamily="34" charset="0"/>
              </a:rPr>
              <a:t>Hundreds of thousands: 6 digits</a:t>
            </a:r>
          </a:p>
          <a:p>
            <a:pPr marL="342900" indent="-342900">
              <a:lnSpc>
                <a:spcPct val="115000"/>
              </a:lnSpc>
              <a:tabLst>
                <a:tab pos="457200" algn="l"/>
              </a:tabLst>
            </a:pPr>
            <a:r>
              <a:rPr lang="en-GB" sz="2800" dirty="0">
                <a:latin typeface="+mn-lt"/>
                <a:ea typeface="Calibri" panose="020F0502020204030204" pitchFamily="34" charset="0"/>
              </a:rPr>
              <a:t>Tens of thousands: 5 digits</a:t>
            </a:r>
          </a:p>
          <a:p>
            <a:pPr marL="342900" indent="-342900">
              <a:lnSpc>
                <a:spcPct val="115000"/>
              </a:lnSpc>
              <a:tabLst>
                <a:tab pos="457200" algn="l"/>
              </a:tabLst>
            </a:pPr>
            <a:r>
              <a:rPr lang="en-GB" sz="2800" dirty="0">
                <a:latin typeface="+mn-lt"/>
                <a:ea typeface="Calibri" panose="020F0502020204030204" pitchFamily="34" charset="0"/>
              </a:rPr>
              <a:t> and so on!</a:t>
            </a:r>
          </a:p>
        </p:txBody>
      </p:sp>
      <p:sp>
        <p:nvSpPr>
          <p:cNvPr id="8" name="AutoShape 67">
            <a:extLst>
              <a:ext uri="{FF2B5EF4-FFF2-40B4-BE49-F238E27FC236}">
                <a16:creationId xmlns:a16="http://schemas.microsoft.com/office/drawing/2014/main" id="{DB96AB25-7BDB-404C-83C0-C94680FFDB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549" y="2587583"/>
            <a:ext cx="5357804" cy="3359359"/>
          </a:xfrm>
          <a:prstGeom prst="roundRect">
            <a:avLst>
              <a:gd name="adj" fmla="val 16667"/>
            </a:avLst>
          </a:prstGeom>
          <a:solidFill>
            <a:srgbClr val="FDFEDA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 algn="ctr">
              <a:lnSpc>
                <a:spcPct val="115000"/>
              </a:lnSpc>
              <a:spcAft>
                <a:spcPts val="0"/>
              </a:spcAft>
              <a:buNone/>
              <a:tabLst>
                <a:tab pos="457200" algn="l"/>
              </a:tabLst>
            </a:pPr>
            <a:r>
              <a:rPr lang="en-GB" sz="2800" dirty="0">
                <a:latin typeface="+mn-lt"/>
                <a:ea typeface="Calibri" panose="020F0502020204030204" pitchFamily="34" charset="0"/>
              </a:rPr>
              <a:t>When answering questions such as this, it is always a good idea to read the number back to check it.  It is also a good idea to check that the number has the correct number of digits…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DE92B31-3E52-A54C-98EE-4CB0723F58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77662" y="420961"/>
            <a:ext cx="1468702" cy="970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217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1630</Words>
  <Application>Microsoft Macintosh PowerPoint</Application>
  <PresentationFormat>Widescreen</PresentationFormat>
  <Paragraphs>308</Paragraphs>
  <Slides>25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Vocabulary:  Reading, writing and ordering numbers</vt:lpstr>
      <vt:lpstr>Reading and writing whole numbers</vt:lpstr>
      <vt:lpstr>Reading and writing whole numbers</vt:lpstr>
      <vt:lpstr>Reading and writing whole numbers</vt:lpstr>
      <vt:lpstr>Reading and writing whole numbers</vt:lpstr>
      <vt:lpstr>Reading and writing whole numbers</vt:lpstr>
      <vt:lpstr>Your turn</vt:lpstr>
      <vt:lpstr>Top Tip</vt:lpstr>
      <vt:lpstr> Problem Solving</vt:lpstr>
      <vt:lpstr>Ordering whole numbers</vt:lpstr>
      <vt:lpstr>Ordering whole numbers</vt:lpstr>
      <vt:lpstr>PowerPoint Presentation</vt:lpstr>
      <vt:lpstr>PowerPoint Presentation</vt:lpstr>
      <vt:lpstr>PowerPoint Presentation</vt:lpstr>
      <vt:lpstr>Your turn</vt:lpstr>
      <vt:lpstr>Ordering whole numbers</vt:lpstr>
      <vt:lpstr>Ordering whole numbers</vt:lpstr>
      <vt:lpstr>PowerPoint Presentation</vt:lpstr>
      <vt:lpstr>PowerPoint Presentation</vt:lpstr>
      <vt:lpstr>Top Tip</vt:lpstr>
      <vt:lpstr>Your turn</vt:lpstr>
      <vt:lpstr> Reasoning</vt:lpstr>
      <vt:lpstr>Reasoning </vt:lpstr>
      <vt:lpstr> Reasoning</vt:lpstr>
    </vt:vector>
  </TitlesOfParts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Resource</dc:title>
  <dc:creator>Microsoft Office User</dc:creator>
  <cp:lastModifiedBy>PiXL 2</cp:lastModifiedBy>
  <cp:revision>75</cp:revision>
  <dcterms:created xsi:type="dcterms:W3CDTF">2017-03-29T13:14:03Z</dcterms:created>
  <dcterms:modified xsi:type="dcterms:W3CDTF">2018-09-04T08:54:26Z</dcterms:modified>
</cp:coreProperties>
</file>