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342" r:id="rId3"/>
    <p:sldId id="317" r:id="rId4"/>
    <p:sldId id="318" r:id="rId5"/>
    <p:sldId id="319" r:id="rId6"/>
    <p:sldId id="320" r:id="rId7"/>
    <p:sldId id="322" r:id="rId8"/>
    <p:sldId id="323" r:id="rId9"/>
    <p:sldId id="324" r:id="rId10"/>
    <p:sldId id="343" r:id="rId11"/>
    <p:sldId id="326" r:id="rId12"/>
    <p:sldId id="327" r:id="rId13"/>
    <p:sldId id="328" r:id="rId14"/>
    <p:sldId id="329" r:id="rId15"/>
    <p:sldId id="330" r:id="rId16"/>
    <p:sldId id="344" r:id="rId17"/>
    <p:sldId id="331" r:id="rId18"/>
    <p:sldId id="288" r:id="rId19"/>
    <p:sldId id="333" r:id="rId20"/>
    <p:sldId id="334" r:id="rId21"/>
    <p:sldId id="335" r:id="rId22"/>
    <p:sldId id="336" r:id="rId23"/>
    <p:sldId id="338" r:id="rId24"/>
    <p:sldId id="339" r:id="rId25"/>
    <p:sldId id="340" r:id="rId26"/>
    <p:sldId id="345" r:id="rId27"/>
    <p:sldId id="268" r:id="rId28"/>
    <p:sldId id="34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Meehan" initials="SM" lastIdx="2" clrIdx="0">
    <p:extLst>
      <p:ext uri="{19B8F6BF-5375-455C-9EA6-DF929625EA0E}">
        <p15:presenceInfo xmlns:p15="http://schemas.microsoft.com/office/powerpoint/2012/main" userId="49939650c274be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DA"/>
    <a:srgbClr val="FFFED8"/>
    <a:srgbClr val="FFE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CB7A7C-E783-491E-A36B-84B5F55C08DC}" v="6" dt="2018-08-09T18:38:50.6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7" autoAdjust="0"/>
    <p:restoredTop sz="73482" autoAdjust="0"/>
  </p:normalViewPr>
  <p:slideViewPr>
    <p:cSldViewPr snapToGrid="0" snapToObjects="1">
      <p:cViewPr varScale="1">
        <p:scale>
          <a:sx n="68" d="100"/>
          <a:sy n="68" d="100"/>
        </p:scale>
        <p:origin x="824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73711-1194-42B9-9CDA-B1B0A2D93EE2}" type="datetimeFigureOut">
              <a:rPr lang="en-GB" smtClean="0"/>
              <a:pPr/>
              <a:t>04/09/2018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B26F9-6C30-451D-94A7-041482C70B6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83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86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10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497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11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0000"/>
                </a:solidFill>
              </a:rPr>
              <a:t>Not needed</a:t>
            </a:r>
          </a:p>
        </p:txBody>
      </p:sp>
    </p:spTree>
    <p:extLst>
      <p:ext uri="{BB962C8B-B14F-4D97-AF65-F5344CB8AC3E}">
        <p14:creationId xmlns:p14="http://schemas.microsoft.com/office/powerpoint/2010/main" val="985155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12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13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287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99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928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68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06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6077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97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locate Vocabulary Shorts resource click on:</a:t>
            </a:r>
          </a:p>
          <a:p>
            <a:r>
              <a:rPr lang="en-GB" dirty="0"/>
              <a:t>Currency</a:t>
            </a:r>
          </a:p>
          <a:p>
            <a:r>
              <a:rPr lang="en-GB" dirty="0"/>
              <a:t>Whole School Materials</a:t>
            </a:r>
          </a:p>
          <a:p>
            <a:r>
              <a:rPr lang="en-GB" dirty="0"/>
              <a:t>English</a:t>
            </a:r>
          </a:p>
          <a:p>
            <a:r>
              <a:rPr lang="en-GB" dirty="0"/>
              <a:t>Writing</a:t>
            </a:r>
          </a:p>
          <a:p>
            <a:r>
              <a:rPr lang="en-GB" dirty="0" err="1"/>
              <a:t>PiXL</a:t>
            </a:r>
            <a:r>
              <a:rPr lang="en-GB" dirty="0"/>
              <a:t> Vocabulary</a:t>
            </a:r>
          </a:p>
          <a:p>
            <a:r>
              <a:rPr lang="en-GB"/>
              <a:t>Vocabulary Shorts PP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0017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20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316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21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245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22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38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5682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458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872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26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67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2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88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63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7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51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19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99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9/4/18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6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9/4/18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1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9/4/18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91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B9ECEA-F938-423F-8CBC-97E2E9EAC6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C28114-5556-477D-9ADA-6FE9D7D672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CF0BEF-8123-4C00-A0D6-B29F0D255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CB4DA-DC2E-4529-B463-4A6200D05A1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597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9/4/18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1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9/4/18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9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9/4/18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9/4/18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4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9/4/18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9/4/18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6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9/4/18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6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pPr/>
              <a:t>9/4/18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EC995-22F9-6844-A10F-3113ED1F20BA}" type="datetimeFigureOut">
              <a:rPr lang="en-US" smtClean="0"/>
              <a:pPr/>
              <a:t>9/4/18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162B2-E0D1-FE47-A51E-D009C8D052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auth.pixl.org.uk/primary#!/Resources//Currency/Whole%20School%20Materials/English/Writing/PiXL%20Vocabulary%20(June%202018)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777" y="1984223"/>
            <a:ext cx="9513223" cy="1444778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2"/>
                </a:solidFill>
              </a:rPr>
              <a:t>M1b: Can read, write and order numbers up to 3 decimal places</a:t>
            </a:r>
          </a:p>
          <a:p>
            <a:endParaRPr lang="en-US" sz="40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33700" y="4856698"/>
            <a:ext cx="6324600" cy="126274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GB" sz="1000" dirty="0"/>
              <a:t>This resource is strictly for the use of member schools for as long as they remain members of The </a:t>
            </a:r>
            <a:r>
              <a:rPr lang="en-GB" sz="1000" dirty="0" err="1"/>
              <a:t>PiXL</a:t>
            </a:r>
            <a:r>
              <a:rPr lang="en-GB" sz="1000" dirty="0"/>
              <a:t> Club. It may not be copied, sold nor transferred to a third party or used by the school after membership ceases. Until such time it may be freely used within the member school.</a:t>
            </a:r>
          </a:p>
          <a:p>
            <a:pPr algn="ctr" fontAlgn="base"/>
            <a:r>
              <a:rPr lang="en-GB" sz="1000" dirty="0"/>
              <a:t>All opinions and contributions are those of the authors. The contents of this resource are not connected with nor endorsed by any other company, organisation or institution.</a:t>
            </a:r>
          </a:p>
          <a:p>
            <a:pPr algn="ctr" fontAlgn="base"/>
            <a:r>
              <a:rPr lang="en-GB" sz="1000" dirty="0" err="1"/>
              <a:t>PiXL</a:t>
            </a:r>
            <a:r>
              <a:rPr lang="en-GB" sz="1000" dirty="0"/>
              <a:t> Club Ltd endeavour to trace and contact copyright owners. If there are any inadvertent omissions or errors in the acknowledgements or usage, this is unintended and </a:t>
            </a:r>
            <a:r>
              <a:rPr lang="en-GB" sz="1000" dirty="0" err="1"/>
              <a:t>PiXL</a:t>
            </a:r>
            <a:r>
              <a:rPr lang="en-GB" sz="1000" dirty="0"/>
              <a:t> will remedy these on written notification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6847" y="4038696"/>
            <a:ext cx="3478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Commissioned by The </a:t>
            </a:r>
            <a:r>
              <a:rPr lang="en-US" sz="1600" dirty="0" err="1"/>
              <a:t>PiXL</a:t>
            </a:r>
            <a:r>
              <a:rPr lang="en-US" sz="1600" dirty="0"/>
              <a:t> Club Ltd.</a:t>
            </a:r>
          </a:p>
          <a:p>
            <a:pPr algn="ctr"/>
            <a:r>
              <a:rPr lang="en-US" sz="1600" dirty="0"/>
              <a:t>July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4447" y="6239435"/>
            <a:ext cx="378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© Copyright The </a:t>
            </a:r>
            <a:r>
              <a:rPr lang="en-GB" sz="1600" dirty="0" err="1"/>
              <a:t>PiXL</a:t>
            </a:r>
            <a:r>
              <a:rPr lang="en-GB" sz="1600" dirty="0"/>
              <a:t> Club Limited, 2018</a:t>
            </a:r>
            <a:r>
              <a:rPr lang="en-US" sz="1600" dirty="0">
                <a:effectLst/>
              </a:rPr>
              <a:t> 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38CD9E-900A-46CB-9AE4-4E909240DE8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43" y="368526"/>
            <a:ext cx="1284605" cy="1410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8FAA96-A2DD-A945-9F7C-BF791D123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2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671145" y="365442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en-GB" sz="3600" b="1" dirty="0">
                <a:solidFill>
                  <a:schemeClr val="tx2"/>
                </a:solidFill>
                <a:latin typeface="+mn-lt"/>
              </a:rPr>
              <a:t>Can read, write and order numbers up to 3 decimal places</a:t>
            </a:r>
          </a:p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id="{E125F1C4-7CFD-4F30-8A02-B3EBBCA91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551" y="2660478"/>
            <a:ext cx="10739393" cy="3742159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3600" dirty="0">
                <a:latin typeface="+mn-lt"/>
              </a:rPr>
              <a:t>Write a number in the box to make these correct:</a:t>
            </a:r>
          </a:p>
          <a:p>
            <a:pPr>
              <a:lnSpc>
                <a:spcPct val="150000"/>
              </a:lnSpc>
              <a:buNone/>
            </a:pPr>
            <a:r>
              <a:rPr lang="en-GB" sz="3600" b="1" dirty="0">
                <a:solidFill>
                  <a:srgbClr val="FF0000"/>
                </a:solidFill>
                <a:latin typeface="+mn-lt"/>
              </a:rPr>
              <a:t>2.136 = 2 + 0.1 + </a:t>
            </a:r>
            <a:r>
              <a:rPr lang="en-GB" sz="36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</a:t>
            </a:r>
            <a:r>
              <a:rPr lang="en-GB" sz="3600" b="1" dirty="0">
                <a:solidFill>
                  <a:srgbClr val="FF0000"/>
                </a:solidFill>
                <a:latin typeface="+mn-lt"/>
              </a:rPr>
              <a:t> + 0.006</a:t>
            </a:r>
          </a:p>
          <a:p>
            <a:pPr>
              <a:lnSpc>
                <a:spcPct val="150000"/>
              </a:lnSpc>
              <a:buNone/>
            </a:pPr>
            <a:r>
              <a:rPr lang="en-GB" sz="3600" b="1" dirty="0">
                <a:solidFill>
                  <a:srgbClr val="FF0000"/>
                </a:solidFill>
                <a:latin typeface="+mn-lt"/>
              </a:rPr>
              <a:t>4.25 = 4 + 0.2 + </a:t>
            </a:r>
            <a:r>
              <a:rPr lang="en-GB" sz="36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</a:t>
            </a:r>
            <a:endParaRPr lang="en-GB" sz="3600" b="1" dirty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150000"/>
              </a:lnSpc>
              <a:buNone/>
            </a:pPr>
            <a:r>
              <a:rPr lang="en-GB" sz="3600" b="1" dirty="0">
                <a:solidFill>
                  <a:srgbClr val="FF0000"/>
                </a:solidFill>
                <a:latin typeface="+mn-lt"/>
              </a:rPr>
              <a:t>5.555 = 5 + </a:t>
            </a:r>
            <a:r>
              <a:rPr lang="en-GB" sz="36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</a:t>
            </a:r>
            <a:r>
              <a:rPr lang="en-GB" sz="3600" b="1" dirty="0">
                <a:solidFill>
                  <a:srgbClr val="FF0000"/>
                </a:solidFill>
                <a:latin typeface="+mn-lt"/>
              </a:rPr>
              <a:t> + 0.05 = 0.005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8A912DAE-FAE8-4830-84CD-0633D496F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23510" y="1484751"/>
            <a:ext cx="2744979" cy="11430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Your turn</a:t>
            </a:r>
          </a:p>
        </p:txBody>
      </p:sp>
      <p:pic>
        <p:nvPicPr>
          <p:cNvPr id="11" name="Picture 50" descr="Image result for pencil clipart7">
            <a:extLst>
              <a:ext uri="{FF2B5EF4-FFF2-40B4-BE49-F238E27FC236}">
                <a16:creationId xmlns:a16="http://schemas.microsoft.com/office/drawing/2014/main" id="{640B073B-5B1F-4EF6-9E04-8FF1D9E66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023" y="5085433"/>
            <a:ext cx="1558903" cy="151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8B2A19-44C8-4E47-9561-4FA994872A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1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>
            <a:extLst>
              <a:ext uri="{FF2B5EF4-FFF2-40B4-BE49-F238E27FC236}">
                <a16:creationId xmlns:a16="http://schemas.microsoft.com/office/drawing/2014/main" id="{0C4526AC-AC28-47EC-A1D9-7E545E89A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60810" y="1440617"/>
            <a:ext cx="4392852" cy="11430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Ordering decimals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0961" name="Group 65">
                <a:extLst>
                  <a:ext uri="{FF2B5EF4-FFF2-40B4-BE49-F238E27FC236}">
                    <a16:creationId xmlns:a16="http://schemas.microsoft.com/office/drawing/2014/main" id="{D724AD6D-4401-44B1-BAFB-C0DA02BFCA6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98211223"/>
                  </p:ext>
                </p:extLst>
              </p:nvPr>
            </p:nvGraphicFramePr>
            <p:xfrm>
              <a:off x="540172" y="4151703"/>
              <a:ext cx="10929241" cy="2315498"/>
            </p:xfrm>
            <a:graphic>
              <a:graphicData uri="http://schemas.openxmlformats.org/drawingml/2006/table">
                <a:tbl>
                  <a:tblPr/>
                  <a:tblGrid>
                    <a:gridCol w="14200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3464317764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3375696766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1516404542"/>
                        </a:ext>
                      </a:extLst>
                    </a:gridCol>
                    <a:gridCol w="423738">
                      <a:extLst>
                        <a:ext uri="{9D8B030D-6E8A-4147-A177-3AD203B41FA5}">
                          <a16:colId xmlns:a16="http://schemas.microsoft.com/office/drawing/2014/main" val="3840649635"/>
                        </a:ext>
                      </a:extLst>
                    </a:gridCol>
                    <a:gridCol w="1467240">
                      <a:extLst>
                        <a:ext uri="{9D8B030D-6E8A-4147-A177-3AD203B41FA5}">
                          <a16:colId xmlns:a16="http://schemas.microsoft.com/office/drawing/2014/main" val="3144513617"/>
                        </a:ext>
                      </a:extLst>
                    </a:gridCol>
                    <a:gridCol w="1671145">
                      <a:extLst>
                        <a:ext uri="{9D8B030D-6E8A-4147-A177-3AD203B41FA5}">
                          <a16:colId xmlns:a16="http://schemas.microsoft.com/office/drawing/2014/main" val="4132231622"/>
                        </a:ext>
                      </a:extLst>
                    </a:gridCol>
                    <a:gridCol w="1686910">
                      <a:extLst>
                        <a:ext uri="{9D8B030D-6E8A-4147-A177-3AD203B41FA5}">
                          <a16:colId xmlns:a16="http://schemas.microsoft.com/office/drawing/2014/main" val="4231926267"/>
                        </a:ext>
                      </a:extLst>
                    </a:gridCol>
                  </a:tblGrid>
                  <a:tr h="11078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Thousands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Tens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Ones 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(1)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Thousandths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076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228600"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br>
                            <a:rPr lang="en-GB" sz="16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0961" name="Group 65">
                <a:extLst>
                  <a:ext uri="{FF2B5EF4-FFF2-40B4-BE49-F238E27FC236}">
                    <a16:creationId xmlns:a16="http://schemas.microsoft.com/office/drawing/2014/main" id="{D724AD6D-4401-44B1-BAFB-C0DA02BFCA6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98211223"/>
                  </p:ext>
                </p:extLst>
              </p:nvPr>
            </p:nvGraphicFramePr>
            <p:xfrm>
              <a:off x="540172" y="4151703"/>
              <a:ext cx="10929241" cy="2315498"/>
            </p:xfrm>
            <a:graphic>
              <a:graphicData uri="http://schemas.openxmlformats.org/drawingml/2006/table">
                <a:tbl>
                  <a:tblPr/>
                  <a:tblGrid>
                    <a:gridCol w="14200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3464317764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3375696766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1516404542"/>
                        </a:ext>
                      </a:extLst>
                    </a:gridCol>
                    <a:gridCol w="423738">
                      <a:extLst>
                        <a:ext uri="{9D8B030D-6E8A-4147-A177-3AD203B41FA5}">
                          <a16:colId xmlns:a16="http://schemas.microsoft.com/office/drawing/2014/main" val="3840649635"/>
                        </a:ext>
                      </a:extLst>
                    </a:gridCol>
                    <a:gridCol w="1467240">
                      <a:extLst>
                        <a:ext uri="{9D8B030D-6E8A-4147-A177-3AD203B41FA5}">
                          <a16:colId xmlns:a16="http://schemas.microsoft.com/office/drawing/2014/main" val="3144513617"/>
                        </a:ext>
                      </a:extLst>
                    </a:gridCol>
                    <a:gridCol w="1671145">
                      <a:extLst>
                        <a:ext uri="{9D8B030D-6E8A-4147-A177-3AD203B41FA5}">
                          <a16:colId xmlns:a16="http://schemas.microsoft.com/office/drawing/2014/main" val="4132231622"/>
                        </a:ext>
                      </a:extLst>
                    </a:gridCol>
                    <a:gridCol w="1686910">
                      <a:extLst>
                        <a:ext uri="{9D8B030D-6E8A-4147-A177-3AD203B41FA5}">
                          <a16:colId xmlns:a16="http://schemas.microsoft.com/office/drawing/2014/main" val="4231926267"/>
                        </a:ext>
                      </a:extLst>
                    </a:gridCol>
                  </a:tblGrid>
                  <a:tr h="11078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Thousands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Tens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Ones 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(1)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16183" t="-1648" r="-230705" b="-1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54015" t="-1648" r="-102920" b="-1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548014" t="-1648" r="-1805" b="-11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076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228600"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br>
                            <a:rPr lang="en-GB" sz="16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671145" y="365442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en-GB" sz="3600" b="1" dirty="0">
                <a:solidFill>
                  <a:schemeClr val="tx2"/>
                </a:solidFill>
                <a:latin typeface="+mn-lt"/>
              </a:rPr>
              <a:t>Can read, write and order numbers up to 3 decimal places</a:t>
            </a:r>
          </a:p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995" y="2637208"/>
            <a:ext cx="11039597" cy="119181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We can also use our </a:t>
            </a:r>
            <a:r>
              <a:rPr lang="en-GB" b="1" dirty="0">
                <a:latin typeface="+mn-lt"/>
              </a:rPr>
              <a:t>place value </a:t>
            </a:r>
            <a:r>
              <a:rPr lang="en-GB" dirty="0">
                <a:latin typeface="+mn-lt"/>
              </a:rPr>
              <a:t>chart to help us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order</a:t>
            </a:r>
            <a:r>
              <a:rPr lang="en-GB" dirty="0">
                <a:latin typeface="+mn-lt"/>
              </a:rPr>
              <a:t> decimals...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F46709B-8416-468D-BAB2-2CC94F834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915" y="4581775"/>
            <a:ext cx="90805" cy="90805"/>
          </a:xfrm>
          <a:prstGeom prst="ellipse">
            <a:avLst/>
          </a:prstGeom>
          <a:solidFill>
            <a:srgbClr val="000000"/>
          </a:solidFill>
          <a:ln w="317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422614-169A-8E43-AC44-7B7916BE26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40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>
            <a:extLst>
              <a:ext uri="{FF2B5EF4-FFF2-40B4-BE49-F238E27FC236}">
                <a16:creationId xmlns:a16="http://schemas.microsoft.com/office/drawing/2014/main" id="{0C4526AC-AC28-47EC-A1D9-7E545E89A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60810" y="1440617"/>
            <a:ext cx="4392852" cy="11430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Ordering decimals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0961" name="Group 65">
                <a:extLst>
                  <a:ext uri="{FF2B5EF4-FFF2-40B4-BE49-F238E27FC236}">
                    <a16:creationId xmlns:a16="http://schemas.microsoft.com/office/drawing/2014/main" id="{D724AD6D-4401-44B1-BAFB-C0DA02BFCA6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33662284"/>
                  </p:ext>
                </p:extLst>
              </p:nvPr>
            </p:nvGraphicFramePr>
            <p:xfrm>
              <a:off x="540172" y="4478593"/>
              <a:ext cx="10929241" cy="2243309"/>
            </p:xfrm>
            <a:graphic>
              <a:graphicData uri="http://schemas.openxmlformats.org/drawingml/2006/table">
                <a:tbl>
                  <a:tblPr/>
                  <a:tblGrid>
                    <a:gridCol w="14200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3464317764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3375696766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1516404542"/>
                        </a:ext>
                      </a:extLst>
                    </a:gridCol>
                    <a:gridCol w="423738">
                      <a:extLst>
                        <a:ext uri="{9D8B030D-6E8A-4147-A177-3AD203B41FA5}">
                          <a16:colId xmlns:a16="http://schemas.microsoft.com/office/drawing/2014/main" val="3840649635"/>
                        </a:ext>
                      </a:extLst>
                    </a:gridCol>
                    <a:gridCol w="1467240">
                      <a:extLst>
                        <a:ext uri="{9D8B030D-6E8A-4147-A177-3AD203B41FA5}">
                          <a16:colId xmlns:a16="http://schemas.microsoft.com/office/drawing/2014/main" val="3144513617"/>
                        </a:ext>
                      </a:extLst>
                    </a:gridCol>
                    <a:gridCol w="1671145">
                      <a:extLst>
                        <a:ext uri="{9D8B030D-6E8A-4147-A177-3AD203B41FA5}">
                          <a16:colId xmlns:a16="http://schemas.microsoft.com/office/drawing/2014/main" val="4132231622"/>
                        </a:ext>
                      </a:extLst>
                    </a:gridCol>
                    <a:gridCol w="1686910">
                      <a:extLst>
                        <a:ext uri="{9D8B030D-6E8A-4147-A177-3AD203B41FA5}">
                          <a16:colId xmlns:a16="http://schemas.microsoft.com/office/drawing/2014/main" val="4231926267"/>
                        </a:ext>
                      </a:extLst>
                    </a:gridCol>
                  </a:tblGrid>
                  <a:tr h="103563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Thousands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Tens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Ones 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(1)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Thousandths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076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228600"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br>
                            <a:rPr lang="en-GB" sz="16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0961" name="Group 65">
                <a:extLst>
                  <a:ext uri="{FF2B5EF4-FFF2-40B4-BE49-F238E27FC236}">
                    <a16:creationId xmlns:a16="http://schemas.microsoft.com/office/drawing/2014/main" id="{D724AD6D-4401-44B1-BAFB-C0DA02BFCA6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33662284"/>
                  </p:ext>
                </p:extLst>
              </p:nvPr>
            </p:nvGraphicFramePr>
            <p:xfrm>
              <a:off x="540172" y="4478593"/>
              <a:ext cx="10929241" cy="2243309"/>
            </p:xfrm>
            <a:graphic>
              <a:graphicData uri="http://schemas.openxmlformats.org/drawingml/2006/table">
                <a:tbl>
                  <a:tblPr/>
                  <a:tblGrid>
                    <a:gridCol w="14200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3464317764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3375696766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1516404542"/>
                        </a:ext>
                      </a:extLst>
                    </a:gridCol>
                    <a:gridCol w="423738">
                      <a:extLst>
                        <a:ext uri="{9D8B030D-6E8A-4147-A177-3AD203B41FA5}">
                          <a16:colId xmlns:a16="http://schemas.microsoft.com/office/drawing/2014/main" val="3840649635"/>
                        </a:ext>
                      </a:extLst>
                    </a:gridCol>
                    <a:gridCol w="1467240">
                      <a:extLst>
                        <a:ext uri="{9D8B030D-6E8A-4147-A177-3AD203B41FA5}">
                          <a16:colId xmlns:a16="http://schemas.microsoft.com/office/drawing/2014/main" val="3144513617"/>
                        </a:ext>
                      </a:extLst>
                    </a:gridCol>
                    <a:gridCol w="1671145">
                      <a:extLst>
                        <a:ext uri="{9D8B030D-6E8A-4147-A177-3AD203B41FA5}">
                          <a16:colId xmlns:a16="http://schemas.microsoft.com/office/drawing/2014/main" val="4132231622"/>
                        </a:ext>
                      </a:extLst>
                    </a:gridCol>
                    <a:gridCol w="1686910">
                      <a:extLst>
                        <a:ext uri="{9D8B030D-6E8A-4147-A177-3AD203B41FA5}">
                          <a16:colId xmlns:a16="http://schemas.microsoft.com/office/drawing/2014/main" val="4231926267"/>
                        </a:ext>
                      </a:extLst>
                    </a:gridCol>
                  </a:tblGrid>
                  <a:tr h="103563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Thousands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Tens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Ones 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(1)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16183" t="-1765" r="-230705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54015" t="-1765" r="-102920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548014" t="-1765" r="-1805" b="-1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076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228600"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br>
                            <a:rPr lang="en-GB" sz="16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671145" y="365442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en-GB" sz="3600" b="1" dirty="0">
                <a:solidFill>
                  <a:schemeClr val="tx2"/>
                </a:solidFill>
                <a:latin typeface="+mn-lt"/>
              </a:rPr>
              <a:t>Can read, write and order numbers up to 3 decimal places</a:t>
            </a:r>
          </a:p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995" y="2413326"/>
                <a:ext cx="11039597" cy="1783964"/>
              </a:xfrm>
              <a:prstGeom prst="roundRect">
                <a:avLst>
                  <a:gd name="adj" fmla="val 16667"/>
                </a:avLst>
              </a:prstGeom>
              <a:solidFill>
                <a:srgbClr val="FDFED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en-GB" sz="2500" dirty="0">
                    <a:latin typeface="+mn-lt"/>
                  </a:rPr>
                  <a:t>For example, we can use this chart to see that the number 32.457 is made up of:</a:t>
                </a:r>
              </a:p>
              <a:p>
                <a:pPr>
                  <a:buNone/>
                </a:pPr>
                <a:r>
                  <a:rPr lang="en-GB" sz="2500" b="1" dirty="0">
                    <a:solidFill>
                      <a:srgbClr val="FF0000"/>
                    </a:solidFill>
                    <a:latin typeface="+mn-lt"/>
                  </a:rPr>
                  <a:t>3</a:t>
                </a:r>
                <a:r>
                  <a:rPr lang="en-GB" sz="2500" dirty="0">
                    <a:solidFill>
                      <a:srgbClr val="FF0000"/>
                    </a:solidFill>
                    <a:latin typeface="+mn-lt"/>
                  </a:rPr>
                  <a:t> tens, </a:t>
                </a:r>
                <a:r>
                  <a:rPr lang="en-GB" sz="2500" b="1" dirty="0">
                    <a:solidFill>
                      <a:srgbClr val="FF0000"/>
                    </a:solidFill>
                    <a:latin typeface="+mn-lt"/>
                  </a:rPr>
                  <a:t>2</a:t>
                </a:r>
                <a:r>
                  <a:rPr lang="en-GB" sz="2500" dirty="0">
                    <a:solidFill>
                      <a:srgbClr val="FF0000"/>
                    </a:solidFill>
                    <a:latin typeface="+mn-lt"/>
                  </a:rPr>
                  <a:t> ones, </a:t>
                </a:r>
                <a:r>
                  <a:rPr lang="en-GB" sz="2500" b="1" dirty="0">
                    <a:solidFill>
                      <a:srgbClr val="FF0000"/>
                    </a:solidFill>
                    <a:latin typeface="+mn-lt"/>
                  </a:rPr>
                  <a:t>4</a:t>
                </a:r>
                <a:r>
                  <a:rPr lang="en-GB" sz="2500" dirty="0">
                    <a:solidFill>
                      <a:srgbClr val="FF0000"/>
                    </a:solidFill>
                    <a:latin typeface="+mn-lt"/>
                  </a:rPr>
                  <a:t> tenths (or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GB" sz="2500" dirty="0">
                    <a:solidFill>
                      <a:srgbClr val="FF0000"/>
                    </a:solidFill>
                    <a:latin typeface="+mn-lt"/>
                  </a:rPr>
                  <a:t> ), </a:t>
                </a:r>
                <a:r>
                  <a:rPr lang="en-GB" sz="2500" b="1" dirty="0">
                    <a:solidFill>
                      <a:srgbClr val="FF0000"/>
                    </a:solidFill>
                    <a:latin typeface="+mn-lt"/>
                  </a:rPr>
                  <a:t>5</a:t>
                </a:r>
                <a:r>
                  <a:rPr lang="en-GB" sz="2500" dirty="0">
                    <a:solidFill>
                      <a:srgbClr val="FF0000"/>
                    </a:solidFill>
                    <a:latin typeface="+mn-lt"/>
                  </a:rPr>
                  <a:t> hundredths (or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GB" sz="2500" dirty="0">
                    <a:solidFill>
                      <a:srgbClr val="FF0000"/>
                    </a:solidFill>
                    <a:latin typeface="+mn-lt"/>
                  </a:rPr>
                  <a:t>) and </a:t>
                </a:r>
                <a:r>
                  <a:rPr lang="en-GB" sz="2500" b="1" dirty="0">
                    <a:solidFill>
                      <a:srgbClr val="FF0000"/>
                    </a:solidFill>
                    <a:latin typeface="+mn-lt"/>
                  </a:rPr>
                  <a:t>7</a:t>
                </a:r>
                <a:r>
                  <a:rPr lang="en-GB" sz="2500" dirty="0">
                    <a:solidFill>
                      <a:srgbClr val="FF0000"/>
                    </a:solidFill>
                    <a:latin typeface="+mn-lt"/>
                  </a:rPr>
                  <a:t> thousandths (or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GB" sz="2500" dirty="0">
                    <a:solidFill>
                      <a:srgbClr val="FF0000"/>
                    </a:solidFill>
                    <a:latin typeface="+mn-lt"/>
                  </a:rPr>
                  <a:t>).</a:t>
                </a:r>
              </a:p>
              <a:p>
                <a:pPr>
                  <a:buNone/>
                </a:pPr>
                <a:r>
                  <a:rPr lang="en-GB" sz="2500" dirty="0">
                    <a:latin typeface="+mn-lt"/>
                  </a:rPr>
                  <a:t>We can use this understanding of </a:t>
                </a:r>
                <a:r>
                  <a:rPr lang="en-GB" sz="2500" b="1" dirty="0">
                    <a:latin typeface="+mn-lt"/>
                  </a:rPr>
                  <a:t>place value </a:t>
                </a:r>
                <a:r>
                  <a:rPr lang="en-GB" sz="2500" dirty="0">
                    <a:latin typeface="+mn-lt"/>
                  </a:rPr>
                  <a:t>to help us </a:t>
                </a:r>
                <a:r>
                  <a:rPr lang="en-GB" sz="2500" b="1" dirty="0">
                    <a:latin typeface="+mn-lt"/>
                  </a:rPr>
                  <a:t>order</a:t>
                </a:r>
                <a:r>
                  <a:rPr lang="en-GB" sz="2500" dirty="0">
                    <a:latin typeface="+mn-lt"/>
                  </a:rPr>
                  <a:t> decimal numbers.</a:t>
                </a:r>
              </a:p>
            </p:txBody>
          </p:sp>
        </mc:Choice>
        <mc:Fallback xmlns="">
          <p:sp>
            <p:nvSpPr>
              <p:cNvPr id="10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995" y="2413326"/>
                <a:ext cx="11039597" cy="1783964"/>
              </a:xfrm>
              <a:prstGeom prst="roundRect">
                <a:avLst>
                  <a:gd name="adj" fmla="val 16667"/>
                </a:avLst>
              </a:prstGeom>
              <a:blipFill>
                <a:blip r:embed="rId6"/>
                <a:stretch>
                  <a:fillRect l="-110" b="-2373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DF46709B-8416-468D-BAB2-2CC94F834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915" y="4581775"/>
            <a:ext cx="90805" cy="90805"/>
          </a:xfrm>
          <a:prstGeom prst="ellipse">
            <a:avLst/>
          </a:prstGeom>
          <a:solidFill>
            <a:srgbClr val="000000"/>
          </a:solidFill>
          <a:ln w="317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pic>
        <p:nvPicPr>
          <p:cNvPr id="12" name="Picture 6" descr="Image result for eyes cartoon">
            <a:extLst>
              <a:ext uri="{FF2B5EF4-FFF2-40B4-BE49-F238E27FC236}">
                <a16:creationId xmlns:a16="http://schemas.microsoft.com/office/drawing/2014/main" id="{6C0A15C0-6EAB-42BD-A678-BD0292B55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689" y="1517479"/>
            <a:ext cx="11874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BE1917-809C-9C4A-A14C-32498F86C9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43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>
            <a:extLst>
              <a:ext uri="{FF2B5EF4-FFF2-40B4-BE49-F238E27FC236}">
                <a16:creationId xmlns:a16="http://schemas.microsoft.com/office/drawing/2014/main" id="{0C4526AC-AC28-47EC-A1D9-7E545E89A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60810" y="1440617"/>
            <a:ext cx="4392852" cy="11430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Ordering decimals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671145" y="365442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en-GB" sz="3600" b="1" dirty="0">
                <a:solidFill>
                  <a:schemeClr val="tx2"/>
                </a:solidFill>
                <a:latin typeface="+mn-lt"/>
              </a:rPr>
              <a:t>Can read, write and order numbers up to 3 decimal places</a:t>
            </a:r>
          </a:p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82" y="2406498"/>
            <a:ext cx="9188394" cy="115095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Put these numbers in order from smallest to largest:</a:t>
            </a:r>
          </a:p>
          <a:p>
            <a:pPr algn="ctr">
              <a:buNone/>
            </a:pPr>
            <a:r>
              <a:rPr lang="en-GB" sz="2800" b="1" dirty="0">
                <a:solidFill>
                  <a:srgbClr val="FF0000"/>
                </a:solidFill>
                <a:latin typeface="+mn-lt"/>
              </a:rPr>
              <a:t>5.51 		3.75		7.35		5.73 		3.77</a:t>
            </a: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id="{104BFAAD-5ACC-4737-81F1-336322652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8210" y="4494195"/>
            <a:ext cx="5049538" cy="119181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Let’s work on this question together…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72EB03-3092-5C49-853B-57A16C6A4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66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>
            <a:extLst>
              <a:ext uri="{FF2B5EF4-FFF2-40B4-BE49-F238E27FC236}">
                <a16:creationId xmlns:a16="http://schemas.microsoft.com/office/drawing/2014/main" id="{0C4526AC-AC28-47EC-A1D9-7E545E89A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60810" y="1440617"/>
            <a:ext cx="4392852" cy="11430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Ordering decimals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671145" y="365442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en-GB" sz="3600" b="1" dirty="0">
                <a:solidFill>
                  <a:schemeClr val="tx2"/>
                </a:solidFill>
                <a:latin typeface="+mn-lt"/>
              </a:rPr>
              <a:t>Can read, write and order numbers up to 3 decimal places</a:t>
            </a:r>
          </a:p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id="{104BFAAD-5ACC-4737-81F1-336322652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69" y="3803516"/>
            <a:ext cx="3665905" cy="265604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500" dirty="0">
                <a:latin typeface="+mn-lt"/>
              </a:rPr>
              <a:t>To answer this question, let’s start by looking at the ones. There are two numbers which have the smallest number of ones: 3.75 and 3.77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CFC6BBC9-E0B6-4152-8218-FC0F87FA9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82" y="2406498"/>
            <a:ext cx="9188394" cy="115095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Put these numbers in order from smallest to largest:</a:t>
            </a:r>
          </a:p>
          <a:p>
            <a:pPr algn="ctr">
              <a:buNone/>
            </a:pPr>
            <a:r>
              <a:rPr lang="en-GB" sz="2800" b="1" dirty="0">
                <a:solidFill>
                  <a:srgbClr val="FF0000"/>
                </a:solidFill>
                <a:latin typeface="+mn-lt"/>
              </a:rPr>
              <a:t>5.51 		3.75 		7.35 		5.73 		3.77</a:t>
            </a:r>
          </a:p>
        </p:txBody>
      </p:sp>
      <p:sp>
        <p:nvSpPr>
          <p:cNvPr id="11" name="AutoShape 67">
            <a:extLst>
              <a:ext uri="{FF2B5EF4-FFF2-40B4-BE49-F238E27FC236}">
                <a16:creationId xmlns:a16="http://schemas.microsoft.com/office/drawing/2014/main" id="{92526719-70D8-42BB-9EAD-70AC2EFDB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074" y="3734273"/>
            <a:ext cx="3665904" cy="57888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spcBef>
                <a:spcPts val="0"/>
              </a:spcBef>
              <a:buNone/>
              <a:defRPr/>
            </a:pPr>
            <a:r>
              <a:rPr lang="en-GB" sz="2800" b="1" dirty="0">
                <a:latin typeface="+mn-lt"/>
              </a:rPr>
              <a:t>Let’s first look at 3.75:</a:t>
            </a:r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55E29B14-3681-4619-9A94-C11BB1B5A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0356" y="4996060"/>
            <a:ext cx="178671" cy="1159080"/>
          </a:xfrm>
          <a:prstGeom prst="upArrow">
            <a:avLst>
              <a:gd name="adj1" fmla="val 50000"/>
              <a:gd name="adj2" fmla="val 89161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BCC06A2-4557-43BC-841D-D9B3931D9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E45A2AA-B16E-42EC-9FAD-998449238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8E9FBB-77B1-4825-A02F-53F970A52AA8}"/>
              </a:ext>
            </a:extLst>
          </p:cNvPr>
          <p:cNvSpPr txBox="1"/>
          <p:nvPr/>
        </p:nvSpPr>
        <p:spPr>
          <a:xfrm>
            <a:off x="5306827" y="4302612"/>
            <a:ext cx="1766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3.75</a:t>
            </a:r>
          </a:p>
        </p:txBody>
      </p:sp>
      <p:sp>
        <p:nvSpPr>
          <p:cNvPr id="20" name="AutoShape 5">
            <a:extLst>
              <a:ext uri="{FF2B5EF4-FFF2-40B4-BE49-F238E27FC236}">
                <a16:creationId xmlns:a16="http://schemas.microsoft.com/office/drawing/2014/main" id="{3EFB3F02-A3EB-4EC1-B549-2B7C737F3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45" y="4979568"/>
            <a:ext cx="156611" cy="875322"/>
          </a:xfrm>
          <a:prstGeom prst="upArrow">
            <a:avLst>
              <a:gd name="adj1" fmla="val 50000"/>
              <a:gd name="adj2" fmla="val 89161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id="{0D557B28-6CD9-4B30-908C-74DB16D2F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0246" y="4975176"/>
            <a:ext cx="156612" cy="527804"/>
          </a:xfrm>
          <a:prstGeom prst="upArrow">
            <a:avLst>
              <a:gd name="adj1" fmla="val 50000"/>
              <a:gd name="adj2" fmla="val 89161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23" name="Text Box 8">
            <a:extLst>
              <a:ext uri="{FF2B5EF4-FFF2-40B4-BE49-F238E27FC236}">
                <a16:creationId xmlns:a16="http://schemas.microsoft.com/office/drawing/2014/main" id="{64DEA07E-8087-409D-8FA6-E89F3B4A8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8267" y="6273569"/>
            <a:ext cx="1194778" cy="492122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ones</a:t>
            </a: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7EB201BE-61FC-4D57-BCA9-1D0F4B708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057" y="5890765"/>
            <a:ext cx="1457066" cy="492122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tenths</a:t>
            </a:r>
          </a:p>
        </p:txBody>
      </p:sp>
      <p:sp>
        <p:nvSpPr>
          <p:cNvPr id="25" name="Text Box 8">
            <a:extLst>
              <a:ext uri="{FF2B5EF4-FFF2-40B4-BE49-F238E27FC236}">
                <a16:creationId xmlns:a16="http://schemas.microsoft.com/office/drawing/2014/main" id="{73B43A4C-63F0-4961-B970-D47F349E8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8879" y="5456309"/>
            <a:ext cx="2728517" cy="492122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hundredths</a:t>
            </a:r>
          </a:p>
        </p:txBody>
      </p:sp>
      <p:sp>
        <p:nvSpPr>
          <p:cNvPr id="26" name="AutoShape 67">
            <a:extLst>
              <a:ext uri="{FF2B5EF4-FFF2-40B4-BE49-F238E27FC236}">
                <a16:creationId xmlns:a16="http://schemas.microsoft.com/office/drawing/2014/main" id="{32212843-366C-4171-85A7-7A849E69D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9933" y="4144034"/>
            <a:ext cx="3065661" cy="231552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500" b="1" dirty="0">
                <a:latin typeface="+mn-lt"/>
              </a:rPr>
              <a:t>3.77 </a:t>
            </a:r>
            <a:r>
              <a:rPr lang="en-GB" sz="2500" dirty="0">
                <a:latin typeface="+mn-lt"/>
              </a:rPr>
              <a:t>also has 3 ones and 7 tenths but has </a:t>
            </a:r>
            <a:r>
              <a:rPr lang="en-GB" sz="2500" b="1" dirty="0">
                <a:solidFill>
                  <a:srgbClr val="FF0000"/>
                </a:solidFill>
                <a:latin typeface="+mn-lt"/>
              </a:rPr>
              <a:t>7 </a:t>
            </a:r>
            <a:r>
              <a:rPr lang="en-GB" sz="2500" dirty="0">
                <a:solidFill>
                  <a:srgbClr val="FF0000"/>
                </a:solidFill>
                <a:latin typeface="+mn-lt"/>
              </a:rPr>
              <a:t>hundredths</a:t>
            </a:r>
            <a:r>
              <a:rPr lang="en-GB" sz="2500" dirty="0">
                <a:latin typeface="+mn-lt"/>
              </a:rPr>
              <a:t>. </a:t>
            </a:r>
          </a:p>
          <a:p>
            <a:pPr>
              <a:buNone/>
            </a:pPr>
            <a:r>
              <a:rPr lang="en-GB" sz="2500" dirty="0">
                <a:latin typeface="+mn-lt"/>
              </a:rPr>
              <a:t>Therefore 3.75 is </a:t>
            </a:r>
            <a:r>
              <a:rPr lang="en-GB" sz="2500" b="1" dirty="0">
                <a:solidFill>
                  <a:srgbClr val="FF0000"/>
                </a:solidFill>
                <a:latin typeface="+mn-lt"/>
              </a:rPr>
              <a:t>smaller</a:t>
            </a:r>
            <a:r>
              <a:rPr lang="en-GB" sz="2500" dirty="0">
                <a:latin typeface="+mn-lt"/>
              </a:rPr>
              <a:t> than 3.77</a:t>
            </a:r>
          </a:p>
        </p:txBody>
      </p:sp>
      <p:pic>
        <p:nvPicPr>
          <p:cNvPr id="27" name="Picture 6" descr="Image result for eyes cartoon">
            <a:extLst>
              <a:ext uri="{FF2B5EF4-FFF2-40B4-BE49-F238E27FC236}">
                <a16:creationId xmlns:a16="http://schemas.microsoft.com/office/drawing/2014/main" id="{606774AB-EB8B-4039-B6B9-CA64F3AB5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689" y="1517479"/>
            <a:ext cx="11874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EFD55AC-A5C1-2748-83FE-BA6A171388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5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  <p:bldP spid="23" grpId="0"/>
      <p:bldP spid="24" grpId="0"/>
      <p:bldP spid="25" grpId="0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8" y="117817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>
            <a:extLst>
              <a:ext uri="{FF2B5EF4-FFF2-40B4-BE49-F238E27FC236}">
                <a16:creationId xmlns:a16="http://schemas.microsoft.com/office/drawing/2014/main" id="{0C4526AC-AC28-47EC-A1D9-7E545E89A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60810" y="1440617"/>
            <a:ext cx="4392852" cy="11430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Ordering decimals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671145" y="365442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en-GB" sz="3600" b="1" dirty="0">
                <a:solidFill>
                  <a:schemeClr val="tx2"/>
                </a:solidFill>
                <a:latin typeface="+mn-lt"/>
              </a:rPr>
              <a:t>Can read, write and order numbers up to 3 decimal places</a:t>
            </a:r>
          </a:p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id="{104BFAAD-5ACC-4737-81F1-336322652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361" y="3818779"/>
            <a:ext cx="11066585" cy="1379101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500" dirty="0">
                <a:latin typeface="+mn-lt"/>
              </a:rPr>
              <a:t>If we now compare </a:t>
            </a:r>
            <a:r>
              <a:rPr lang="en-GB" sz="2500" b="1" dirty="0">
                <a:latin typeface="+mn-lt"/>
              </a:rPr>
              <a:t>5.51</a:t>
            </a:r>
            <a:r>
              <a:rPr lang="en-GB" sz="2500" dirty="0">
                <a:latin typeface="+mn-lt"/>
              </a:rPr>
              <a:t> and </a:t>
            </a:r>
            <a:r>
              <a:rPr lang="en-GB" sz="2500" b="1" dirty="0">
                <a:latin typeface="+mn-lt"/>
              </a:rPr>
              <a:t>5.73</a:t>
            </a:r>
            <a:r>
              <a:rPr lang="en-GB" sz="2500" dirty="0">
                <a:latin typeface="+mn-lt"/>
              </a:rPr>
              <a:t> in the same way, we can immediately see that 5.51 is </a:t>
            </a:r>
            <a:r>
              <a:rPr lang="en-GB" sz="2500" b="1" dirty="0">
                <a:latin typeface="+mn-lt"/>
              </a:rPr>
              <a:t>smaller</a:t>
            </a:r>
            <a:r>
              <a:rPr lang="en-GB" sz="2500" dirty="0">
                <a:latin typeface="+mn-lt"/>
              </a:rPr>
              <a:t>. Both numbers have 5 ones but 5.51 has </a:t>
            </a:r>
            <a:r>
              <a:rPr lang="en-GB" sz="2500" b="1" dirty="0">
                <a:latin typeface="+mn-lt"/>
              </a:rPr>
              <a:t>5 tenths</a:t>
            </a:r>
            <a:r>
              <a:rPr lang="en-GB" sz="2500" dirty="0">
                <a:latin typeface="+mn-lt"/>
              </a:rPr>
              <a:t> and 5.73 has          </a:t>
            </a:r>
            <a:r>
              <a:rPr lang="en-GB" sz="2500" b="1" dirty="0">
                <a:latin typeface="+mn-lt"/>
              </a:rPr>
              <a:t>7 tenths</a:t>
            </a:r>
            <a:r>
              <a:rPr lang="en-GB" sz="2500" dirty="0">
                <a:latin typeface="+mn-lt"/>
              </a:rPr>
              <a:t>. Therefore, 5.51 is smaller.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CFC6BBC9-E0B6-4152-8218-FC0F87FA9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82" y="2406498"/>
            <a:ext cx="9188394" cy="115095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Put these numbers in order from smallest to largest:</a:t>
            </a:r>
          </a:p>
          <a:p>
            <a:pPr algn="ctr">
              <a:buNone/>
            </a:pPr>
            <a:r>
              <a:rPr lang="en-GB" sz="2800" b="1" dirty="0">
                <a:solidFill>
                  <a:srgbClr val="FF0000"/>
                </a:solidFill>
                <a:latin typeface="+mn-lt"/>
              </a:rPr>
              <a:t>5.51 		3.75 		7.35		5.73 		3.77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BCC06A2-4557-43BC-841D-D9B3931D9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E45A2AA-B16E-42EC-9FAD-998449238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6" name="AutoShape 67">
            <a:extLst>
              <a:ext uri="{FF2B5EF4-FFF2-40B4-BE49-F238E27FC236}">
                <a16:creationId xmlns:a16="http://schemas.microsoft.com/office/drawing/2014/main" id="{32212843-366C-4171-85A7-7A849E69D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360" y="5417383"/>
            <a:ext cx="11066586" cy="115095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The decimal numbers in order from smallest to largest will be:</a:t>
            </a:r>
          </a:p>
          <a:p>
            <a:pPr algn="ctr">
              <a:buNone/>
            </a:pPr>
            <a:r>
              <a:rPr lang="en-GB" sz="2800" b="1" dirty="0">
                <a:solidFill>
                  <a:srgbClr val="FF0000"/>
                </a:solidFill>
                <a:latin typeface="+mn-lt"/>
              </a:rPr>
              <a:t>3.75		3.77      	5.51		 5.73 		7.35</a:t>
            </a:r>
          </a:p>
        </p:txBody>
      </p:sp>
      <p:pic>
        <p:nvPicPr>
          <p:cNvPr id="22" name="Picture 6" descr="Image result for eyes cartoon">
            <a:extLst>
              <a:ext uri="{FF2B5EF4-FFF2-40B4-BE49-F238E27FC236}">
                <a16:creationId xmlns:a16="http://schemas.microsoft.com/office/drawing/2014/main" id="{7FD7BDB3-7E2B-4781-A468-80F92059E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689" y="1517479"/>
            <a:ext cx="11874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ADEE6E-33EF-6946-A9BB-2BD34F5645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6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671145" y="365442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en-GB" sz="3600" b="1" dirty="0">
                <a:solidFill>
                  <a:schemeClr val="tx2"/>
                </a:solidFill>
                <a:latin typeface="+mn-lt"/>
              </a:rPr>
              <a:t>Can read, write and order numbers up to 3 decimal places</a:t>
            </a:r>
          </a:p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id="{E125F1C4-7CFD-4F30-8A02-B3EBBCA91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74" y="2441199"/>
            <a:ext cx="5359951" cy="3643551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600" dirty="0">
                <a:latin typeface="+mn-lt"/>
              </a:rPr>
              <a:t>Put these decimal numbers in order from </a:t>
            </a:r>
            <a:r>
              <a:rPr lang="en-GB" sz="2600" b="1" dirty="0">
                <a:solidFill>
                  <a:srgbClr val="FF0000"/>
                </a:solidFill>
                <a:latin typeface="+mn-lt"/>
              </a:rPr>
              <a:t>smallest to largest</a:t>
            </a:r>
            <a:r>
              <a:rPr lang="en-GB" sz="2600" dirty="0">
                <a:latin typeface="+mn-lt"/>
              </a:rPr>
              <a:t>:</a:t>
            </a:r>
          </a:p>
          <a:p>
            <a:pPr algn="ctr">
              <a:buNone/>
            </a:pPr>
            <a:endParaRPr lang="en-GB" sz="2600" dirty="0">
              <a:latin typeface="+mn-lt"/>
            </a:endParaRPr>
          </a:p>
          <a:p>
            <a:pPr algn="ctr">
              <a:buNone/>
            </a:pPr>
            <a:r>
              <a:rPr lang="en-GB" sz="2600" dirty="0">
                <a:latin typeface="+mn-lt"/>
              </a:rPr>
              <a:t>4.28     4.23      4.26     4.19</a:t>
            </a:r>
          </a:p>
          <a:p>
            <a:pPr algn="ctr">
              <a:buNone/>
            </a:pPr>
            <a:endParaRPr lang="en-GB" sz="2600" dirty="0">
              <a:latin typeface="+mn-lt"/>
            </a:endParaRPr>
          </a:p>
          <a:p>
            <a:pPr algn="ctr">
              <a:buNone/>
            </a:pPr>
            <a:r>
              <a:rPr lang="en-GB" sz="2600" dirty="0">
                <a:latin typeface="+mn-lt"/>
              </a:rPr>
              <a:t>7.21    5.02     2.10     3.67     2.01</a:t>
            </a:r>
          </a:p>
          <a:p>
            <a:pPr algn="ctr">
              <a:buNone/>
            </a:pPr>
            <a:endParaRPr lang="en-GB" sz="2600" dirty="0">
              <a:latin typeface="+mn-lt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8A912DAE-FAE8-4830-84CD-0633D496F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37507" y="1325415"/>
            <a:ext cx="2744979" cy="11430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Your turn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1C7136EC-F9A1-4425-A9A9-7CF8DDAC9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441201"/>
            <a:ext cx="5359951" cy="3643551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600" dirty="0">
                <a:latin typeface="+mn-lt"/>
              </a:rPr>
              <a:t>Put these decimal numbers in order from </a:t>
            </a:r>
            <a:r>
              <a:rPr lang="en-GB" sz="2600" b="1" dirty="0">
                <a:solidFill>
                  <a:srgbClr val="FF0000"/>
                </a:solidFill>
                <a:latin typeface="+mn-lt"/>
              </a:rPr>
              <a:t>largest to smallest</a:t>
            </a:r>
            <a:r>
              <a:rPr lang="en-GB" sz="2600" dirty="0">
                <a:latin typeface="+mn-lt"/>
              </a:rPr>
              <a:t>:</a:t>
            </a:r>
          </a:p>
          <a:p>
            <a:pPr algn="ctr">
              <a:buNone/>
            </a:pPr>
            <a:endParaRPr lang="en-GB" sz="2600" dirty="0">
              <a:latin typeface="+mn-lt"/>
            </a:endParaRPr>
          </a:p>
          <a:p>
            <a:pPr algn="ctr">
              <a:buNone/>
            </a:pPr>
            <a:r>
              <a:rPr lang="en-GB" sz="2600" dirty="0">
                <a:latin typeface="+mn-lt"/>
              </a:rPr>
              <a:t>2.01     0.99    2.10     3.09      0.93</a:t>
            </a:r>
          </a:p>
          <a:p>
            <a:pPr algn="ctr">
              <a:buNone/>
            </a:pPr>
            <a:endParaRPr lang="en-GB" sz="2600" dirty="0">
              <a:latin typeface="+mn-lt"/>
            </a:endParaRPr>
          </a:p>
          <a:p>
            <a:pPr algn="ctr">
              <a:buNone/>
            </a:pPr>
            <a:r>
              <a:rPr lang="en-GB" sz="2600" dirty="0">
                <a:latin typeface="+mn-lt"/>
              </a:rPr>
              <a:t>5.21     7.98     5.11     7.89     6.09</a:t>
            </a:r>
          </a:p>
          <a:p>
            <a:pPr algn="ctr">
              <a:buNone/>
            </a:pPr>
            <a:endParaRPr lang="en-GB" sz="2600" dirty="0">
              <a:latin typeface="+mn-lt"/>
            </a:endParaRPr>
          </a:p>
        </p:txBody>
      </p:sp>
      <p:pic>
        <p:nvPicPr>
          <p:cNvPr id="10" name="Picture 50" descr="Image result for pencil clipart7">
            <a:extLst>
              <a:ext uri="{FF2B5EF4-FFF2-40B4-BE49-F238E27FC236}">
                <a16:creationId xmlns:a16="http://schemas.microsoft.com/office/drawing/2014/main" id="{5DBF9499-D16D-4AC7-B489-38C6B39BD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122" y="5547754"/>
            <a:ext cx="1316171" cy="12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6B7EF2-173C-834E-8003-C24F2BB50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13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>
            <a:extLst>
              <a:ext uri="{FF2B5EF4-FFF2-40B4-BE49-F238E27FC236}">
                <a16:creationId xmlns:a16="http://schemas.microsoft.com/office/drawing/2014/main" id="{0C4526AC-AC28-47EC-A1D9-7E545E89A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60810" y="1440617"/>
            <a:ext cx="4392852" cy="11430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Ordering decimals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671145" y="365442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en-GB" sz="3600" b="1" dirty="0">
                <a:solidFill>
                  <a:schemeClr val="tx2"/>
                </a:solidFill>
                <a:latin typeface="+mn-lt"/>
              </a:rPr>
              <a:t>Can read, write and order numbers up to 3 decimal places</a:t>
            </a:r>
          </a:p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id="{104BFAAD-5ACC-4737-81F1-336322652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34" y="3678476"/>
            <a:ext cx="5371890" cy="228147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GB" dirty="0">
                <a:latin typeface="+mn-lt"/>
              </a:rPr>
              <a:t>When answering questions such as this, make sure your final list has all the numbers and none have been left out.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CFC6BBC9-E0B6-4152-8218-FC0F87FA9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9204" y="2575849"/>
            <a:ext cx="2014621" cy="715089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3600" dirty="0">
                <a:latin typeface="+mn-lt"/>
              </a:rPr>
              <a:t>Hint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BCC06A2-4557-43BC-841D-D9B3931D9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E45A2AA-B16E-42EC-9FAD-998449238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6" name="AutoShape 67">
            <a:extLst>
              <a:ext uri="{FF2B5EF4-FFF2-40B4-BE49-F238E27FC236}">
                <a16:creationId xmlns:a16="http://schemas.microsoft.com/office/drawing/2014/main" id="{32212843-366C-4171-85A7-7A849E69D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9572" y="2588816"/>
            <a:ext cx="4860775" cy="337113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lang="en-GB" dirty="0">
                <a:latin typeface="+mn-lt"/>
              </a:rPr>
              <a:t>When you are comparing decimals with tenths and hundredths such as in this question, it may be easier to think of them in terms of money.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8518CD-B8BF-734A-BFE7-A82239522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5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4B4AD9F-5E0C-4F7D-8F3C-F288D1383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88092" y="191456"/>
            <a:ext cx="278616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Reasoning 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85E71556-2AC8-4A68-89E8-311A79E77D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31938" y="1334456"/>
            <a:ext cx="7920037" cy="4781550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GB" sz="3200" dirty="0"/>
              <a:t>Tell me a number that lies between 3.12 and 3.13. Which number is it closer to? </a:t>
            </a:r>
          </a:p>
          <a:p>
            <a:pPr algn="ctr">
              <a:spcBef>
                <a:spcPct val="0"/>
              </a:spcBef>
              <a:buNone/>
            </a:pPr>
            <a:endParaRPr lang="en-GB" sz="3200" dirty="0"/>
          </a:p>
          <a:p>
            <a:pPr algn="ctr">
              <a:spcBef>
                <a:spcPct val="0"/>
              </a:spcBef>
              <a:buNone/>
            </a:pPr>
            <a:r>
              <a:rPr lang="en-GB" sz="3200" dirty="0"/>
              <a:t>How do you know?</a:t>
            </a:r>
          </a:p>
        </p:txBody>
      </p:sp>
      <p:pic>
        <p:nvPicPr>
          <p:cNvPr id="29700" name="Picture 1">
            <a:extLst>
              <a:ext uri="{FF2B5EF4-FFF2-40B4-BE49-F238E27FC236}">
                <a16:creationId xmlns:a16="http://schemas.microsoft.com/office/drawing/2014/main" id="{C25A450A-336A-4072-B0BB-BBB814679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" y="188913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9" descr="Image result for Discuss Clip Art">
            <a:extLst>
              <a:ext uri="{FF2B5EF4-FFF2-40B4-BE49-F238E27FC236}">
                <a16:creationId xmlns:a16="http://schemas.microsoft.com/office/drawing/2014/main" id="{F79887EF-2BBD-4AA3-BF7B-1FD91C5EA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" b="12714"/>
          <a:stretch>
            <a:fillRect/>
          </a:stretch>
        </p:blipFill>
        <p:spPr bwMode="auto">
          <a:xfrm>
            <a:off x="5163317" y="4178868"/>
            <a:ext cx="1650130" cy="15630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2BE871-802C-624F-AF6E-B05242EDD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49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>
            <a:extLst>
              <a:ext uri="{FF2B5EF4-FFF2-40B4-BE49-F238E27FC236}">
                <a16:creationId xmlns:a16="http://schemas.microsoft.com/office/drawing/2014/main" id="{0C4526AC-AC28-47EC-A1D9-7E545E89A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60810" y="1440617"/>
            <a:ext cx="4392852" cy="11430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Ordering decimals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671145" y="365442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en-GB" sz="3600" b="1" dirty="0">
                <a:solidFill>
                  <a:schemeClr val="tx2"/>
                </a:solidFill>
                <a:latin typeface="+mn-lt"/>
              </a:rPr>
              <a:t>Can read, write and order numbers up to 3 decimal places</a:t>
            </a:r>
          </a:p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330" y="3895312"/>
            <a:ext cx="10686196" cy="115095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Put the numbers below in order from </a:t>
            </a:r>
            <a:r>
              <a:rPr lang="en-GB" sz="2800" b="1" dirty="0">
                <a:latin typeface="+mn-lt"/>
              </a:rPr>
              <a:t>largest</a:t>
            </a:r>
            <a:r>
              <a:rPr lang="en-GB" sz="2800" dirty="0">
                <a:latin typeface="+mn-lt"/>
              </a:rPr>
              <a:t> to </a:t>
            </a:r>
            <a:r>
              <a:rPr lang="en-GB" sz="2800" b="1" dirty="0">
                <a:latin typeface="+mn-lt"/>
              </a:rPr>
              <a:t>smallest</a:t>
            </a:r>
            <a:r>
              <a:rPr lang="en-GB" sz="2800" dirty="0">
                <a:latin typeface="+mn-lt"/>
              </a:rPr>
              <a:t>:</a:t>
            </a:r>
          </a:p>
          <a:p>
            <a:pPr algn="ctr">
              <a:buNone/>
            </a:pPr>
            <a:r>
              <a:rPr lang="en-GB" sz="2800" b="1" dirty="0">
                <a:solidFill>
                  <a:srgbClr val="FF0000"/>
                </a:solidFill>
                <a:latin typeface="+mn-lt"/>
              </a:rPr>
              <a:t>7.6 		7.675 		7.67		7.556 		6.776</a:t>
            </a: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id="{104BFAAD-5ACC-4737-81F1-336322652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330" y="5384126"/>
            <a:ext cx="3466533" cy="105560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Let’s work on this question together. 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A9277299-A89A-432C-8667-87EA10795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1727" y="2501843"/>
            <a:ext cx="9188394" cy="105560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Let’s now try to order decimal numbers which include </a:t>
            </a:r>
            <a:r>
              <a:rPr lang="en-GB" sz="2800" b="1" dirty="0">
                <a:latin typeface="+mn-lt"/>
              </a:rPr>
              <a:t>thousandths</a:t>
            </a:r>
            <a:r>
              <a:rPr lang="en-GB" sz="2800" dirty="0">
                <a:latin typeface="+mn-lt"/>
              </a:rPr>
              <a:t> digits.</a:t>
            </a:r>
          </a:p>
        </p:txBody>
      </p:sp>
      <p:sp>
        <p:nvSpPr>
          <p:cNvPr id="11" name="AutoShape 67">
            <a:extLst>
              <a:ext uri="{FF2B5EF4-FFF2-40B4-BE49-F238E27FC236}">
                <a16:creationId xmlns:a16="http://schemas.microsoft.com/office/drawing/2014/main" id="{C0FD54BC-7A7D-4BE2-8896-DD90C99E2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83" y="5386605"/>
            <a:ext cx="7087739" cy="105560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2800" dirty="0">
                <a:latin typeface="+mn-lt"/>
              </a:rPr>
              <a:t>To </a:t>
            </a:r>
            <a:r>
              <a:rPr lang="en-GB" sz="2800" b="1" dirty="0">
                <a:solidFill>
                  <a:srgbClr val="FF0000"/>
                </a:solidFill>
                <a:latin typeface="+mn-lt"/>
              </a:rPr>
              <a:t>order</a:t>
            </a:r>
            <a:r>
              <a:rPr lang="en-GB" sz="2800" dirty="0">
                <a:latin typeface="+mn-lt"/>
              </a:rPr>
              <a:t> these decimals, let’s first put them all in the correct column in the place value table…</a:t>
            </a:r>
          </a:p>
        </p:txBody>
      </p:sp>
      <p:pic>
        <p:nvPicPr>
          <p:cNvPr id="13" name="Picture 6" descr="Image result for eyes cartoon">
            <a:extLst>
              <a:ext uri="{FF2B5EF4-FFF2-40B4-BE49-F238E27FC236}">
                <a16:creationId xmlns:a16="http://schemas.microsoft.com/office/drawing/2014/main" id="{B731DCED-A799-49AD-A168-4E064F58C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689" y="1517479"/>
            <a:ext cx="11874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6C9966-AA9E-B54D-BD89-5689F88FE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5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873" y="365124"/>
            <a:ext cx="8619970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Vocabulary: </a:t>
            </a:r>
            <a:br>
              <a:rPr lang="en-GB" sz="4000" b="1" dirty="0">
                <a:solidFill>
                  <a:srgbClr val="002060"/>
                </a:solidFill>
                <a:latin typeface="+mn-lt"/>
              </a:rPr>
            </a:br>
            <a:r>
              <a:rPr lang="en-GB" sz="4000" b="1" dirty="0">
                <a:solidFill>
                  <a:srgbClr val="002060"/>
                </a:solidFill>
                <a:latin typeface="+mn-lt"/>
              </a:rPr>
              <a:t>Reading, writing and ordering numbers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5A7142-34F1-4E54-A85B-FF703025B360}"/>
              </a:ext>
            </a:extLst>
          </p:cNvPr>
          <p:cNvSpPr/>
          <p:nvPr/>
        </p:nvSpPr>
        <p:spPr>
          <a:xfrm>
            <a:off x="1069145" y="2208382"/>
            <a:ext cx="3128670" cy="3981791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decimal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decimal point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compare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ascending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descending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37ED3D-4640-4C99-BD8E-7128C709FBE2}"/>
              </a:ext>
            </a:extLst>
          </p:cNvPr>
          <p:cNvSpPr/>
          <p:nvPr/>
        </p:nvSpPr>
        <p:spPr>
          <a:xfrm>
            <a:off x="4845043" y="2772683"/>
            <a:ext cx="6420618" cy="2954591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sz="2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ctr"/>
            <a:r>
              <a:rPr lang="en-US" alt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Teacher’s Note:</a:t>
            </a:r>
          </a:p>
          <a:p>
            <a:pPr algn="ctr"/>
            <a:r>
              <a:rPr lang="en-US" altLang="en-US" sz="2400" dirty="0">
                <a:solidFill>
                  <a:schemeClr val="tx2"/>
                </a:solidFill>
                <a:cs typeface="Arial" panose="020B0604020202020204" pitchFamily="34" charset="0"/>
              </a:rPr>
              <a:t>See ‘Vocabulary Shorts’ resource below for ideas and games to develop and embed vocabulary. </a:t>
            </a:r>
            <a:endParaRPr lang="en-US" altLang="en-US" sz="2400" dirty="0">
              <a:solidFill>
                <a:schemeClr val="tx2"/>
              </a:solidFill>
              <a:cs typeface="Arial" panose="020B0604020202020204" pitchFamily="34" charset="0"/>
              <a:hlinkClick r:id="rId4"/>
            </a:endParaRPr>
          </a:p>
          <a:p>
            <a:pPr algn="ctr"/>
            <a:endParaRPr lang="en-US" altLang="en-US" sz="2400" u="sng" dirty="0">
              <a:solidFill>
                <a:srgbClr val="1155CC"/>
              </a:solidFill>
              <a:cs typeface="Arial" panose="020B0604020202020204" pitchFamily="34" charset="0"/>
              <a:hlinkClick r:id="rId4"/>
            </a:endParaRPr>
          </a:p>
          <a:p>
            <a:pPr algn="ctr"/>
            <a:r>
              <a:rPr lang="en-US" altLang="en-US" u="sng" dirty="0">
                <a:solidFill>
                  <a:srgbClr val="1155CC"/>
                </a:solidFill>
                <a:cs typeface="Arial" panose="020B0604020202020204" pitchFamily="34" charset="0"/>
                <a:hlinkClick r:id="rId4"/>
              </a:rPr>
              <a:t>Vocabulary Shorts</a:t>
            </a:r>
            <a:endParaRPr lang="en-GB" u="sng" dirty="0"/>
          </a:p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A72A0DDC-487D-4E41-8D2B-C1EDF9886647}"/>
              </a:ext>
            </a:extLst>
          </p:cNvPr>
          <p:cNvSpPr/>
          <p:nvPr/>
        </p:nvSpPr>
        <p:spPr>
          <a:xfrm>
            <a:off x="4694747" y="2457890"/>
            <a:ext cx="699541" cy="629586"/>
          </a:xfrm>
          <a:prstGeom prst="star5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FF7530-D62E-B742-9179-E7B461E1D3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68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2" y="103085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0961" name="Group 65">
                <a:extLst>
                  <a:ext uri="{FF2B5EF4-FFF2-40B4-BE49-F238E27FC236}">
                    <a16:creationId xmlns:a16="http://schemas.microsoft.com/office/drawing/2014/main" id="{D724AD6D-4401-44B1-BAFB-C0DA02BFCA6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69099258"/>
                  </p:ext>
                </p:extLst>
              </p:nvPr>
            </p:nvGraphicFramePr>
            <p:xfrm>
              <a:off x="664168" y="2952895"/>
              <a:ext cx="10686197" cy="3186228"/>
            </p:xfrm>
            <a:graphic>
              <a:graphicData uri="http://schemas.openxmlformats.org/drawingml/2006/table">
                <a:tbl>
                  <a:tblPr/>
                  <a:tblGrid>
                    <a:gridCol w="138847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3464317764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3375696766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1516404542"/>
                        </a:ext>
                      </a:extLst>
                    </a:gridCol>
                    <a:gridCol w="414315">
                      <a:extLst>
                        <a:ext uri="{9D8B030D-6E8A-4147-A177-3AD203B41FA5}">
                          <a16:colId xmlns:a16="http://schemas.microsoft.com/office/drawing/2014/main" val="3840649635"/>
                        </a:ext>
                      </a:extLst>
                    </a:gridCol>
                    <a:gridCol w="1434612">
                      <a:extLst>
                        <a:ext uri="{9D8B030D-6E8A-4147-A177-3AD203B41FA5}">
                          <a16:colId xmlns:a16="http://schemas.microsoft.com/office/drawing/2014/main" val="3144513617"/>
                        </a:ext>
                      </a:extLst>
                    </a:gridCol>
                    <a:gridCol w="1633982">
                      <a:extLst>
                        <a:ext uri="{9D8B030D-6E8A-4147-A177-3AD203B41FA5}">
                          <a16:colId xmlns:a16="http://schemas.microsoft.com/office/drawing/2014/main" val="4132231622"/>
                        </a:ext>
                      </a:extLst>
                    </a:gridCol>
                    <a:gridCol w="1649396">
                      <a:extLst>
                        <a:ext uri="{9D8B030D-6E8A-4147-A177-3AD203B41FA5}">
                          <a16:colId xmlns:a16="http://schemas.microsoft.com/office/drawing/2014/main" val="4231926267"/>
                        </a:ext>
                      </a:extLst>
                    </a:gridCol>
                  </a:tblGrid>
                  <a:tr h="10123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Thousands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Tens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Ones 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(1)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Thousandths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96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0654350"/>
                      </a:ext>
                    </a:extLst>
                  </a:tr>
                  <a:tr h="42096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026934"/>
                      </a:ext>
                    </a:extLst>
                  </a:tr>
                  <a:tr h="420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9601290"/>
                      </a:ext>
                    </a:extLst>
                  </a:tr>
                  <a:tr h="420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1102561"/>
                      </a:ext>
                    </a:extLst>
                  </a:tr>
                  <a:tr h="4328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35479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0961" name="Group 65">
                <a:extLst>
                  <a:ext uri="{FF2B5EF4-FFF2-40B4-BE49-F238E27FC236}">
                    <a16:creationId xmlns:a16="http://schemas.microsoft.com/office/drawing/2014/main" id="{D724AD6D-4401-44B1-BAFB-C0DA02BFCA6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69099258"/>
                  </p:ext>
                </p:extLst>
              </p:nvPr>
            </p:nvGraphicFramePr>
            <p:xfrm>
              <a:off x="664168" y="2952895"/>
              <a:ext cx="10686197" cy="3186228"/>
            </p:xfrm>
            <a:graphic>
              <a:graphicData uri="http://schemas.openxmlformats.org/drawingml/2006/table">
                <a:tbl>
                  <a:tblPr/>
                  <a:tblGrid>
                    <a:gridCol w="138847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3464317764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3375696766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1516404542"/>
                        </a:ext>
                      </a:extLst>
                    </a:gridCol>
                    <a:gridCol w="414315">
                      <a:extLst>
                        <a:ext uri="{9D8B030D-6E8A-4147-A177-3AD203B41FA5}">
                          <a16:colId xmlns:a16="http://schemas.microsoft.com/office/drawing/2014/main" val="3840649635"/>
                        </a:ext>
                      </a:extLst>
                    </a:gridCol>
                    <a:gridCol w="1434612">
                      <a:extLst>
                        <a:ext uri="{9D8B030D-6E8A-4147-A177-3AD203B41FA5}">
                          <a16:colId xmlns:a16="http://schemas.microsoft.com/office/drawing/2014/main" val="3144513617"/>
                        </a:ext>
                      </a:extLst>
                    </a:gridCol>
                    <a:gridCol w="1633982">
                      <a:extLst>
                        <a:ext uri="{9D8B030D-6E8A-4147-A177-3AD203B41FA5}">
                          <a16:colId xmlns:a16="http://schemas.microsoft.com/office/drawing/2014/main" val="4132231622"/>
                        </a:ext>
                      </a:extLst>
                    </a:gridCol>
                    <a:gridCol w="1649396">
                      <a:extLst>
                        <a:ext uri="{9D8B030D-6E8A-4147-A177-3AD203B41FA5}">
                          <a16:colId xmlns:a16="http://schemas.microsoft.com/office/drawing/2014/main" val="4231926267"/>
                        </a:ext>
                      </a:extLst>
                    </a:gridCol>
                  </a:tblGrid>
                  <a:tr h="10123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Thousands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Tens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Ones 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(1)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17447" t="-1205" r="-231489" b="-2319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53731" t="-1205" r="-102985" b="-2319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547601" t="-1205" r="-1845" b="-2319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96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0654350"/>
                      </a:ext>
                    </a:extLst>
                  </a:tr>
                  <a:tr h="42096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026934"/>
                      </a:ext>
                    </a:extLst>
                  </a:tr>
                  <a:tr h="420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9601290"/>
                      </a:ext>
                    </a:extLst>
                  </a:tr>
                  <a:tr h="420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1102561"/>
                      </a:ext>
                    </a:extLst>
                  </a:tr>
                  <a:tr h="4328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35479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DF46709B-8416-468D-BAB2-2CC94F834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9217" y="3575708"/>
            <a:ext cx="153572" cy="114225"/>
          </a:xfrm>
          <a:prstGeom prst="ellipse">
            <a:avLst/>
          </a:prstGeom>
          <a:solidFill>
            <a:srgbClr val="000000"/>
          </a:solidFill>
          <a:ln w="317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id="{A742FAC3-5AC0-48B3-8D26-82E22D849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782" y="265848"/>
            <a:ext cx="9144000" cy="1627680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First, let’s put all the numbers into the correct column on our place value chart.</a:t>
            </a:r>
          </a:p>
          <a:p>
            <a:pPr algn="ctr">
              <a:buNone/>
            </a:pPr>
            <a:r>
              <a:rPr lang="en-GB" sz="2800" b="1" dirty="0">
                <a:solidFill>
                  <a:srgbClr val="FF0000"/>
                </a:solidFill>
                <a:latin typeface="+mn-lt"/>
              </a:rPr>
              <a:t>7.6 		7.675 		7.67 		7.556 		6.776</a:t>
            </a:r>
          </a:p>
        </p:txBody>
      </p:sp>
      <p:sp>
        <p:nvSpPr>
          <p:cNvPr id="13" name="AutoShape 67">
            <a:extLst>
              <a:ext uri="{FF2B5EF4-FFF2-40B4-BE49-F238E27FC236}">
                <a16:creationId xmlns:a16="http://schemas.microsoft.com/office/drawing/2014/main" id="{16E3EA78-6916-4EE9-AD75-A23078CED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48" y="2159246"/>
            <a:ext cx="10686196" cy="51077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ts val="0"/>
              </a:spcBef>
              <a:buNone/>
              <a:defRPr/>
            </a:pPr>
            <a:r>
              <a:rPr lang="en-GB" sz="2400" dirty="0">
                <a:latin typeface="+mn-lt"/>
              </a:rPr>
              <a:t>Writing them in the correct </a:t>
            </a:r>
            <a:r>
              <a:rPr lang="en-GB" sz="2400" b="1" dirty="0">
                <a:solidFill>
                  <a:srgbClr val="FF0000"/>
                </a:solidFill>
                <a:latin typeface="+mn-lt"/>
              </a:rPr>
              <a:t>columns</a:t>
            </a:r>
            <a:r>
              <a:rPr lang="en-GB" sz="2400" dirty="0">
                <a:latin typeface="+mn-lt"/>
              </a:rPr>
              <a:t> will help us </a:t>
            </a:r>
            <a:r>
              <a:rPr lang="en-GB" sz="2400" b="1" dirty="0">
                <a:solidFill>
                  <a:srgbClr val="FF0000"/>
                </a:solidFill>
                <a:latin typeface="+mn-lt"/>
              </a:rPr>
              <a:t>compare</a:t>
            </a:r>
            <a:r>
              <a:rPr lang="en-GB" sz="2400" dirty="0">
                <a:latin typeface="+mn-lt"/>
              </a:rPr>
              <a:t> the </a:t>
            </a:r>
            <a:r>
              <a:rPr lang="en-GB" sz="2400" b="1" dirty="0">
                <a:solidFill>
                  <a:srgbClr val="FF0000"/>
                </a:solidFill>
                <a:latin typeface="+mn-lt"/>
              </a:rPr>
              <a:t>size</a:t>
            </a:r>
            <a:r>
              <a:rPr lang="en-GB" sz="2400" dirty="0">
                <a:latin typeface="+mn-lt"/>
              </a:rPr>
              <a:t> of the numbers.</a:t>
            </a:r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id="{92D345C2-640F-4F40-B4FF-0DAE1A19E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48" y="6251158"/>
            <a:ext cx="10686196" cy="51077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Bef>
                <a:spcPts val="0"/>
              </a:spcBef>
              <a:buNone/>
              <a:defRPr/>
            </a:pPr>
            <a:r>
              <a:rPr lang="en-GB" sz="2400" dirty="0">
                <a:latin typeface="+mn-lt"/>
              </a:rPr>
              <a:t>Now we are ready to put them in </a:t>
            </a:r>
            <a:r>
              <a:rPr lang="en-GB" sz="2400" b="1" dirty="0">
                <a:solidFill>
                  <a:srgbClr val="FF0000"/>
                </a:solidFill>
                <a:latin typeface="+mn-lt"/>
              </a:rPr>
              <a:t>order</a:t>
            </a:r>
            <a:r>
              <a:rPr lang="en-GB" sz="2400" dirty="0">
                <a:latin typeface="+mn-lt"/>
              </a:rPr>
              <a:t>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DB1A01-5B29-8B45-A348-8E058AE164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38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0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0961" name="Group 65">
                <a:extLst>
                  <a:ext uri="{FF2B5EF4-FFF2-40B4-BE49-F238E27FC236}">
                    <a16:creationId xmlns:a16="http://schemas.microsoft.com/office/drawing/2014/main" id="{D724AD6D-4401-44B1-BAFB-C0DA02BFCA6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96831690"/>
                  </p:ext>
                </p:extLst>
              </p:nvPr>
            </p:nvGraphicFramePr>
            <p:xfrm>
              <a:off x="664168" y="3444220"/>
              <a:ext cx="10686197" cy="3186228"/>
            </p:xfrm>
            <a:graphic>
              <a:graphicData uri="http://schemas.openxmlformats.org/drawingml/2006/table">
                <a:tbl>
                  <a:tblPr/>
                  <a:tblGrid>
                    <a:gridCol w="138847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3464317764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3375696766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1516404542"/>
                        </a:ext>
                      </a:extLst>
                    </a:gridCol>
                    <a:gridCol w="414315">
                      <a:extLst>
                        <a:ext uri="{9D8B030D-6E8A-4147-A177-3AD203B41FA5}">
                          <a16:colId xmlns:a16="http://schemas.microsoft.com/office/drawing/2014/main" val="3840649635"/>
                        </a:ext>
                      </a:extLst>
                    </a:gridCol>
                    <a:gridCol w="1434612">
                      <a:extLst>
                        <a:ext uri="{9D8B030D-6E8A-4147-A177-3AD203B41FA5}">
                          <a16:colId xmlns:a16="http://schemas.microsoft.com/office/drawing/2014/main" val="3144513617"/>
                        </a:ext>
                      </a:extLst>
                    </a:gridCol>
                    <a:gridCol w="1633982">
                      <a:extLst>
                        <a:ext uri="{9D8B030D-6E8A-4147-A177-3AD203B41FA5}">
                          <a16:colId xmlns:a16="http://schemas.microsoft.com/office/drawing/2014/main" val="4132231622"/>
                        </a:ext>
                      </a:extLst>
                    </a:gridCol>
                    <a:gridCol w="1649396">
                      <a:extLst>
                        <a:ext uri="{9D8B030D-6E8A-4147-A177-3AD203B41FA5}">
                          <a16:colId xmlns:a16="http://schemas.microsoft.com/office/drawing/2014/main" val="4231926267"/>
                        </a:ext>
                      </a:extLst>
                    </a:gridCol>
                  </a:tblGrid>
                  <a:tr h="10123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Thousands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Tens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Ones 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(1)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Thousandths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96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0654350"/>
                      </a:ext>
                    </a:extLst>
                  </a:tr>
                  <a:tr h="42096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026934"/>
                      </a:ext>
                    </a:extLst>
                  </a:tr>
                  <a:tr h="420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9601290"/>
                      </a:ext>
                    </a:extLst>
                  </a:tr>
                  <a:tr h="420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1102561"/>
                      </a:ext>
                    </a:extLst>
                  </a:tr>
                  <a:tr h="4328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35479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0961" name="Group 65">
                <a:extLst>
                  <a:ext uri="{FF2B5EF4-FFF2-40B4-BE49-F238E27FC236}">
                    <a16:creationId xmlns:a16="http://schemas.microsoft.com/office/drawing/2014/main" id="{D724AD6D-4401-44B1-BAFB-C0DA02BFCA6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96831690"/>
                  </p:ext>
                </p:extLst>
              </p:nvPr>
            </p:nvGraphicFramePr>
            <p:xfrm>
              <a:off x="664168" y="3444220"/>
              <a:ext cx="10686197" cy="3186228"/>
            </p:xfrm>
            <a:graphic>
              <a:graphicData uri="http://schemas.openxmlformats.org/drawingml/2006/table">
                <a:tbl>
                  <a:tblPr/>
                  <a:tblGrid>
                    <a:gridCol w="138847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3464317764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3375696766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1516404542"/>
                        </a:ext>
                      </a:extLst>
                    </a:gridCol>
                    <a:gridCol w="414315">
                      <a:extLst>
                        <a:ext uri="{9D8B030D-6E8A-4147-A177-3AD203B41FA5}">
                          <a16:colId xmlns:a16="http://schemas.microsoft.com/office/drawing/2014/main" val="3840649635"/>
                        </a:ext>
                      </a:extLst>
                    </a:gridCol>
                    <a:gridCol w="1434612">
                      <a:extLst>
                        <a:ext uri="{9D8B030D-6E8A-4147-A177-3AD203B41FA5}">
                          <a16:colId xmlns:a16="http://schemas.microsoft.com/office/drawing/2014/main" val="3144513617"/>
                        </a:ext>
                      </a:extLst>
                    </a:gridCol>
                    <a:gridCol w="1633982">
                      <a:extLst>
                        <a:ext uri="{9D8B030D-6E8A-4147-A177-3AD203B41FA5}">
                          <a16:colId xmlns:a16="http://schemas.microsoft.com/office/drawing/2014/main" val="4132231622"/>
                        </a:ext>
                      </a:extLst>
                    </a:gridCol>
                    <a:gridCol w="1649396">
                      <a:extLst>
                        <a:ext uri="{9D8B030D-6E8A-4147-A177-3AD203B41FA5}">
                          <a16:colId xmlns:a16="http://schemas.microsoft.com/office/drawing/2014/main" val="4231926267"/>
                        </a:ext>
                      </a:extLst>
                    </a:gridCol>
                  </a:tblGrid>
                  <a:tr h="10123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Thousands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Tens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Ones 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(1)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17447" t="-1205" r="-231489" b="-2186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53731" t="-1205" r="-102985" b="-2186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547601" t="-1205" r="-1845" b="-2186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96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0654350"/>
                      </a:ext>
                    </a:extLst>
                  </a:tr>
                  <a:tr h="42096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026934"/>
                      </a:ext>
                    </a:extLst>
                  </a:tr>
                  <a:tr h="420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9601290"/>
                      </a:ext>
                    </a:extLst>
                  </a:tr>
                  <a:tr h="420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1102561"/>
                      </a:ext>
                    </a:extLst>
                  </a:tr>
                  <a:tr h="4328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35479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DF46709B-8416-468D-BAB2-2CC94F834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215" y="3903254"/>
            <a:ext cx="153572" cy="114225"/>
          </a:xfrm>
          <a:prstGeom prst="ellipse">
            <a:avLst/>
          </a:prstGeom>
          <a:solidFill>
            <a:srgbClr val="000000"/>
          </a:solidFill>
          <a:ln w="317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id="{A742FAC3-5AC0-48B3-8D26-82E22D849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007" y="1622232"/>
            <a:ext cx="11725053" cy="160043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200" dirty="0">
                <a:latin typeface="+mn-lt"/>
              </a:rPr>
              <a:t>Remember, the question asks us to order from </a:t>
            </a:r>
            <a:r>
              <a:rPr lang="en-GB" sz="2200" b="1" dirty="0">
                <a:solidFill>
                  <a:srgbClr val="FF0000"/>
                </a:solidFill>
                <a:latin typeface="+mn-lt"/>
              </a:rPr>
              <a:t>largest</a:t>
            </a:r>
            <a:r>
              <a:rPr lang="en-GB" sz="2200" dirty="0">
                <a:latin typeface="+mn-lt"/>
              </a:rPr>
              <a:t> to </a:t>
            </a:r>
            <a:r>
              <a:rPr lang="en-GB" sz="2200" b="1" dirty="0">
                <a:solidFill>
                  <a:srgbClr val="FF0000"/>
                </a:solidFill>
                <a:latin typeface="+mn-lt"/>
              </a:rPr>
              <a:t>smallest</a:t>
            </a:r>
            <a:r>
              <a:rPr lang="en-GB" sz="2200" dirty="0">
                <a:latin typeface="+mn-lt"/>
              </a:rPr>
              <a:t>. Sometimes, it is easier to start with the </a:t>
            </a:r>
            <a:r>
              <a:rPr lang="en-GB" sz="2200" b="1" dirty="0">
                <a:solidFill>
                  <a:srgbClr val="FF0000"/>
                </a:solidFill>
                <a:latin typeface="+mn-lt"/>
              </a:rPr>
              <a:t>smallest</a:t>
            </a:r>
            <a:r>
              <a:rPr lang="en-GB" sz="2200" dirty="0">
                <a:latin typeface="+mn-lt"/>
              </a:rPr>
              <a:t> numbers and then write the numbers in </a:t>
            </a:r>
            <a:r>
              <a:rPr lang="en-GB" sz="2200" b="1" dirty="0">
                <a:solidFill>
                  <a:srgbClr val="FF0000"/>
                </a:solidFill>
                <a:latin typeface="+mn-lt"/>
              </a:rPr>
              <a:t>reverse</a:t>
            </a:r>
            <a:r>
              <a:rPr lang="en-GB" sz="2200" dirty="0">
                <a:latin typeface="+mn-lt"/>
              </a:rPr>
              <a:t>. So, starting with comparing the ones, it is clear that </a:t>
            </a:r>
            <a:r>
              <a:rPr lang="en-GB" sz="2200" b="1" dirty="0">
                <a:latin typeface="+mn-lt"/>
              </a:rPr>
              <a:t>6.776</a:t>
            </a:r>
            <a:r>
              <a:rPr lang="en-GB" sz="2200" dirty="0">
                <a:latin typeface="+mn-lt"/>
              </a:rPr>
              <a:t> will be the </a:t>
            </a:r>
            <a:r>
              <a:rPr lang="en-GB" sz="2200" b="1" dirty="0">
                <a:solidFill>
                  <a:srgbClr val="FF0000"/>
                </a:solidFill>
                <a:latin typeface="+mn-lt"/>
              </a:rPr>
              <a:t>smallest</a:t>
            </a:r>
            <a:r>
              <a:rPr lang="en-GB" sz="2200" dirty="0">
                <a:latin typeface="+mn-lt"/>
              </a:rPr>
              <a:t> number as that is the only number which hasn’t got 7 ones.  We know therefore that 6.776 will come last on our list. 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C979D19D-69FB-4BD1-BF97-243B49059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1841" y="339856"/>
            <a:ext cx="9002762" cy="1001125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400" dirty="0">
                <a:latin typeface="+mn-lt"/>
              </a:rPr>
              <a:t>Put the numbers below in order from </a:t>
            </a:r>
            <a:r>
              <a:rPr lang="en-GB" sz="2400" b="1" dirty="0">
                <a:latin typeface="+mn-lt"/>
              </a:rPr>
              <a:t>largest</a:t>
            </a:r>
            <a:r>
              <a:rPr lang="en-GB" sz="2400" dirty="0">
                <a:latin typeface="+mn-lt"/>
              </a:rPr>
              <a:t> to </a:t>
            </a:r>
            <a:r>
              <a:rPr lang="en-GB" sz="2400" b="1" dirty="0">
                <a:latin typeface="+mn-lt"/>
              </a:rPr>
              <a:t>smallest</a:t>
            </a:r>
            <a:r>
              <a:rPr lang="en-GB" sz="2400" dirty="0">
                <a:latin typeface="+mn-lt"/>
              </a:rPr>
              <a:t>:</a:t>
            </a:r>
          </a:p>
          <a:p>
            <a:pPr algn="ctr">
              <a:buNone/>
            </a:pPr>
            <a:r>
              <a:rPr lang="en-GB" sz="2400" b="1" dirty="0">
                <a:solidFill>
                  <a:srgbClr val="FF0000"/>
                </a:solidFill>
                <a:latin typeface="+mn-lt"/>
              </a:rPr>
              <a:t>7.6 		7.675 		7.67 		7.556 		6.776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575760-C6F1-46F1-B2BA-FE16E757DEF8}"/>
              </a:ext>
            </a:extLst>
          </p:cNvPr>
          <p:cNvSpPr txBox="1"/>
          <p:nvPr/>
        </p:nvSpPr>
        <p:spPr>
          <a:xfrm>
            <a:off x="5345724" y="6200224"/>
            <a:ext cx="45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4C866E-B938-40DA-AA7E-6386FD6793A8}"/>
              </a:ext>
            </a:extLst>
          </p:cNvPr>
          <p:cNvSpPr txBox="1"/>
          <p:nvPr/>
        </p:nvSpPr>
        <p:spPr>
          <a:xfrm>
            <a:off x="6311706" y="6156367"/>
            <a:ext cx="45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D6703C-76EF-4B78-B9CD-B282E77C46E6}"/>
              </a:ext>
            </a:extLst>
          </p:cNvPr>
          <p:cNvSpPr txBox="1"/>
          <p:nvPr/>
        </p:nvSpPr>
        <p:spPr>
          <a:xfrm>
            <a:off x="7066673" y="6184503"/>
            <a:ext cx="45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75914F-A3D1-48C8-947F-3B5092175F96}"/>
              </a:ext>
            </a:extLst>
          </p:cNvPr>
          <p:cNvSpPr txBox="1"/>
          <p:nvPr/>
        </p:nvSpPr>
        <p:spPr>
          <a:xfrm>
            <a:off x="8682115" y="6182155"/>
            <a:ext cx="45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6ACACA-F6B2-48E0-9147-5D73616E089F}"/>
              </a:ext>
            </a:extLst>
          </p:cNvPr>
          <p:cNvSpPr txBox="1"/>
          <p:nvPr/>
        </p:nvSpPr>
        <p:spPr>
          <a:xfrm>
            <a:off x="10269417" y="6165739"/>
            <a:ext cx="45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FB7265-0CB2-CC44-9C1D-7D8125E7E3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8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0961" name="Group 65">
                <a:extLst>
                  <a:ext uri="{FF2B5EF4-FFF2-40B4-BE49-F238E27FC236}">
                    <a16:creationId xmlns:a16="http://schemas.microsoft.com/office/drawing/2014/main" id="{D724AD6D-4401-44B1-BAFB-C0DA02BFCA6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75844859"/>
                  </p:ext>
                </p:extLst>
              </p:nvPr>
            </p:nvGraphicFramePr>
            <p:xfrm>
              <a:off x="664168" y="3444220"/>
              <a:ext cx="10686197" cy="3186228"/>
            </p:xfrm>
            <a:graphic>
              <a:graphicData uri="http://schemas.openxmlformats.org/drawingml/2006/table">
                <a:tbl>
                  <a:tblPr/>
                  <a:tblGrid>
                    <a:gridCol w="138847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3464317764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3375696766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1516404542"/>
                        </a:ext>
                      </a:extLst>
                    </a:gridCol>
                    <a:gridCol w="414315">
                      <a:extLst>
                        <a:ext uri="{9D8B030D-6E8A-4147-A177-3AD203B41FA5}">
                          <a16:colId xmlns:a16="http://schemas.microsoft.com/office/drawing/2014/main" val="3840649635"/>
                        </a:ext>
                      </a:extLst>
                    </a:gridCol>
                    <a:gridCol w="1434612">
                      <a:extLst>
                        <a:ext uri="{9D8B030D-6E8A-4147-A177-3AD203B41FA5}">
                          <a16:colId xmlns:a16="http://schemas.microsoft.com/office/drawing/2014/main" val="3144513617"/>
                        </a:ext>
                      </a:extLst>
                    </a:gridCol>
                    <a:gridCol w="1633982">
                      <a:extLst>
                        <a:ext uri="{9D8B030D-6E8A-4147-A177-3AD203B41FA5}">
                          <a16:colId xmlns:a16="http://schemas.microsoft.com/office/drawing/2014/main" val="4132231622"/>
                        </a:ext>
                      </a:extLst>
                    </a:gridCol>
                    <a:gridCol w="1649396">
                      <a:extLst>
                        <a:ext uri="{9D8B030D-6E8A-4147-A177-3AD203B41FA5}">
                          <a16:colId xmlns:a16="http://schemas.microsoft.com/office/drawing/2014/main" val="4231926267"/>
                        </a:ext>
                      </a:extLst>
                    </a:gridCol>
                  </a:tblGrid>
                  <a:tr h="10123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Thousands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Tens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Ones 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(1)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Thousandths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96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0654350"/>
                      </a:ext>
                    </a:extLst>
                  </a:tr>
                  <a:tr h="42096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026934"/>
                      </a:ext>
                    </a:extLst>
                  </a:tr>
                  <a:tr h="420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9601290"/>
                      </a:ext>
                    </a:extLst>
                  </a:tr>
                  <a:tr h="420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1102561"/>
                      </a:ext>
                    </a:extLst>
                  </a:tr>
                  <a:tr h="4328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35479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0961" name="Group 65">
                <a:extLst>
                  <a:ext uri="{FF2B5EF4-FFF2-40B4-BE49-F238E27FC236}">
                    <a16:creationId xmlns:a16="http://schemas.microsoft.com/office/drawing/2014/main" id="{D724AD6D-4401-44B1-BAFB-C0DA02BFCA6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75844859"/>
                  </p:ext>
                </p:extLst>
              </p:nvPr>
            </p:nvGraphicFramePr>
            <p:xfrm>
              <a:off x="664168" y="3444220"/>
              <a:ext cx="10686197" cy="3186228"/>
            </p:xfrm>
            <a:graphic>
              <a:graphicData uri="http://schemas.openxmlformats.org/drawingml/2006/table">
                <a:tbl>
                  <a:tblPr/>
                  <a:tblGrid>
                    <a:gridCol w="138847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3464317764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3375696766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1516404542"/>
                        </a:ext>
                      </a:extLst>
                    </a:gridCol>
                    <a:gridCol w="414315">
                      <a:extLst>
                        <a:ext uri="{9D8B030D-6E8A-4147-A177-3AD203B41FA5}">
                          <a16:colId xmlns:a16="http://schemas.microsoft.com/office/drawing/2014/main" val="3840649635"/>
                        </a:ext>
                      </a:extLst>
                    </a:gridCol>
                    <a:gridCol w="1434612">
                      <a:extLst>
                        <a:ext uri="{9D8B030D-6E8A-4147-A177-3AD203B41FA5}">
                          <a16:colId xmlns:a16="http://schemas.microsoft.com/office/drawing/2014/main" val="3144513617"/>
                        </a:ext>
                      </a:extLst>
                    </a:gridCol>
                    <a:gridCol w="1633982">
                      <a:extLst>
                        <a:ext uri="{9D8B030D-6E8A-4147-A177-3AD203B41FA5}">
                          <a16:colId xmlns:a16="http://schemas.microsoft.com/office/drawing/2014/main" val="4132231622"/>
                        </a:ext>
                      </a:extLst>
                    </a:gridCol>
                    <a:gridCol w="1649396">
                      <a:extLst>
                        <a:ext uri="{9D8B030D-6E8A-4147-A177-3AD203B41FA5}">
                          <a16:colId xmlns:a16="http://schemas.microsoft.com/office/drawing/2014/main" val="4231926267"/>
                        </a:ext>
                      </a:extLst>
                    </a:gridCol>
                  </a:tblGrid>
                  <a:tr h="10123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Thousands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Tens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Ones 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(1)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17447" t="-1205" r="-231489" b="-2319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53731" t="-1205" r="-102985" b="-2319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547601" t="-1205" r="-1845" b="-2319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96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0654350"/>
                      </a:ext>
                    </a:extLst>
                  </a:tr>
                  <a:tr h="42096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026934"/>
                      </a:ext>
                    </a:extLst>
                  </a:tr>
                  <a:tr h="420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9601290"/>
                      </a:ext>
                    </a:extLst>
                  </a:tr>
                  <a:tr h="420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1102561"/>
                      </a:ext>
                    </a:extLst>
                  </a:tr>
                  <a:tr h="4328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35479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DF46709B-8416-468D-BAB2-2CC94F834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215" y="3903254"/>
            <a:ext cx="153572" cy="114225"/>
          </a:xfrm>
          <a:prstGeom prst="ellipse">
            <a:avLst/>
          </a:prstGeom>
          <a:solidFill>
            <a:srgbClr val="000000"/>
          </a:solidFill>
          <a:ln w="317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id="{A742FAC3-5AC0-48B3-8D26-82E22D849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59" y="1789172"/>
            <a:ext cx="11725053" cy="1379101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500" dirty="0">
                <a:latin typeface="+mn-lt"/>
              </a:rPr>
              <a:t>To find the largest of the remaining numbers, let’s first look down the </a:t>
            </a:r>
            <a:r>
              <a:rPr lang="en-GB" sz="2500" b="1" dirty="0">
                <a:latin typeface="+mn-lt"/>
              </a:rPr>
              <a:t>tenths</a:t>
            </a:r>
            <a:r>
              <a:rPr lang="en-GB" sz="2500" dirty="0">
                <a:latin typeface="+mn-lt"/>
              </a:rPr>
              <a:t> column.  The top three numbers have </a:t>
            </a:r>
            <a:r>
              <a:rPr lang="en-GB" sz="2500" b="1" dirty="0">
                <a:latin typeface="+mn-lt"/>
              </a:rPr>
              <a:t>6</a:t>
            </a:r>
            <a:r>
              <a:rPr lang="en-GB" sz="2500" dirty="0">
                <a:latin typeface="+mn-lt"/>
              </a:rPr>
              <a:t> in the </a:t>
            </a:r>
            <a:r>
              <a:rPr lang="en-GB" sz="2500" b="1" dirty="0">
                <a:latin typeface="+mn-lt"/>
              </a:rPr>
              <a:t>tenths column </a:t>
            </a:r>
            <a:r>
              <a:rPr lang="en-GB" sz="2500" dirty="0">
                <a:latin typeface="+mn-lt"/>
              </a:rPr>
              <a:t>but </a:t>
            </a:r>
            <a:r>
              <a:rPr lang="en-GB" sz="2500" b="1" dirty="0">
                <a:latin typeface="+mn-lt"/>
              </a:rPr>
              <a:t>7.556</a:t>
            </a:r>
            <a:r>
              <a:rPr lang="en-GB" sz="2500" dirty="0">
                <a:latin typeface="+mn-lt"/>
              </a:rPr>
              <a:t> only has </a:t>
            </a:r>
            <a:r>
              <a:rPr lang="en-GB" sz="2500" b="1" dirty="0">
                <a:latin typeface="+mn-lt"/>
              </a:rPr>
              <a:t>5</a:t>
            </a:r>
            <a:r>
              <a:rPr lang="en-GB" sz="2500" dirty="0">
                <a:latin typeface="+mn-lt"/>
              </a:rPr>
              <a:t> in the </a:t>
            </a:r>
            <a:r>
              <a:rPr lang="en-GB" sz="2500" b="1" dirty="0">
                <a:latin typeface="+mn-lt"/>
              </a:rPr>
              <a:t>tenths</a:t>
            </a:r>
            <a:r>
              <a:rPr lang="en-GB" sz="2500" dirty="0">
                <a:latin typeface="+mn-lt"/>
              </a:rPr>
              <a:t> </a:t>
            </a:r>
            <a:r>
              <a:rPr lang="en-GB" sz="2500" b="1" dirty="0">
                <a:latin typeface="+mn-lt"/>
              </a:rPr>
              <a:t>column</a:t>
            </a:r>
            <a:r>
              <a:rPr lang="en-GB" sz="2500" dirty="0">
                <a:latin typeface="+mn-lt"/>
              </a:rPr>
              <a:t>.  Therefore, 7.556 is smaller and will be the next smallest number on our list.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8A0E38C7-2355-4257-B6CC-A1AC20B69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6659" y="358885"/>
            <a:ext cx="8701213" cy="1001125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400" dirty="0">
                <a:latin typeface="+mn-lt"/>
              </a:rPr>
              <a:t>Put the numbers below in order from </a:t>
            </a:r>
            <a:r>
              <a:rPr lang="en-GB" sz="2400" b="1" dirty="0">
                <a:latin typeface="+mn-lt"/>
              </a:rPr>
              <a:t>largest</a:t>
            </a:r>
            <a:r>
              <a:rPr lang="en-GB" sz="2400" dirty="0">
                <a:latin typeface="+mn-lt"/>
              </a:rPr>
              <a:t> to </a:t>
            </a:r>
            <a:r>
              <a:rPr lang="en-GB" sz="2400" b="1" dirty="0">
                <a:latin typeface="+mn-lt"/>
              </a:rPr>
              <a:t>smallest</a:t>
            </a:r>
            <a:r>
              <a:rPr lang="en-GB" sz="2400" dirty="0">
                <a:latin typeface="+mn-lt"/>
              </a:rPr>
              <a:t>:</a:t>
            </a:r>
          </a:p>
          <a:p>
            <a:pPr algn="ctr">
              <a:buNone/>
            </a:pPr>
            <a:r>
              <a:rPr lang="en-GB" sz="2400" b="1" dirty="0">
                <a:solidFill>
                  <a:srgbClr val="FF0000"/>
                </a:solidFill>
                <a:latin typeface="+mn-lt"/>
              </a:rPr>
              <a:t>7.6 		7.675 		7.67 		7.556 		</a:t>
            </a:r>
            <a:r>
              <a:rPr lang="en-GB" sz="2400" b="1" dirty="0">
                <a:solidFill>
                  <a:srgbClr val="002060"/>
                </a:solidFill>
                <a:latin typeface="+mn-lt"/>
              </a:rPr>
              <a:t>6.776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72CAAB-2A72-4260-96F9-8127A9AF50D9}"/>
              </a:ext>
            </a:extLst>
          </p:cNvPr>
          <p:cNvSpPr txBox="1"/>
          <p:nvPr/>
        </p:nvSpPr>
        <p:spPr>
          <a:xfrm>
            <a:off x="5345724" y="5750057"/>
            <a:ext cx="45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A21C35-2334-400E-B127-18F7E7D56A69}"/>
              </a:ext>
            </a:extLst>
          </p:cNvPr>
          <p:cNvSpPr txBox="1"/>
          <p:nvPr/>
        </p:nvSpPr>
        <p:spPr>
          <a:xfrm>
            <a:off x="6276772" y="5711486"/>
            <a:ext cx="45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629B9A-E931-4040-991B-8278C135ECEC}"/>
              </a:ext>
            </a:extLst>
          </p:cNvPr>
          <p:cNvSpPr txBox="1"/>
          <p:nvPr/>
        </p:nvSpPr>
        <p:spPr>
          <a:xfrm>
            <a:off x="8675120" y="5755806"/>
            <a:ext cx="45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C625FA-F3EE-4543-9FCE-C2582CD2DF42}"/>
              </a:ext>
            </a:extLst>
          </p:cNvPr>
          <p:cNvSpPr txBox="1"/>
          <p:nvPr/>
        </p:nvSpPr>
        <p:spPr>
          <a:xfrm>
            <a:off x="7161648" y="5739621"/>
            <a:ext cx="45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210D86-66D4-4DB9-AB0E-D7F15EA3EAF4}"/>
              </a:ext>
            </a:extLst>
          </p:cNvPr>
          <p:cNvSpPr txBox="1"/>
          <p:nvPr/>
        </p:nvSpPr>
        <p:spPr>
          <a:xfrm>
            <a:off x="10322233" y="5755806"/>
            <a:ext cx="45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30CB7A-B90F-5B4B-AFD0-04D32D3866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0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0961" name="Group 65">
                <a:extLst>
                  <a:ext uri="{FF2B5EF4-FFF2-40B4-BE49-F238E27FC236}">
                    <a16:creationId xmlns:a16="http://schemas.microsoft.com/office/drawing/2014/main" id="{D724AD6D-4401-44B1-BAFB-C0DA02BFCA6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64445807"/>
                  </p:ext>
                </p:extLst>
              </p:nvPr>
            </p:nvGraphicFramePr>
            <p:xfrm>
              <a:off x="664168" y="3514560"/>
              <a:ext cx="10686197" cy="3186228"/>
            </p:xfrm>
            <a:graphic>
              <a:graphicData uri="http://schemas.openxmlformats.org/drawingml/2006/table">
                <a:tbl>
                  <a:tblPr/>
                  <a:tblGrid>
                    <a:gridCol w="138847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3464317764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3375696766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1516404542"/>
                        </a:ext>
                      </a:extLst>
                    </a:gridCol>
                    <a:gridCol w="414315">
                      <a:extLst>
                        <a:ext uri="{9D8B030D-6E8A-4147-A177-3AD203B41FA5}">
                          <a16:colId xmlns:a16="http://schemas.microsoft.com/office/drawing/2014/main" val="3840649635"/>
                        </a:ext>
                      </a:extLst>
                    </a:gridCol>
                    <a:gridCol w="1434612">
                      <a:extLst>
                        <a:ext uri="{9D8B030D-6E8A-4147-A177-3AD203B41FA5}">
                          <a16:colId xmlns:a16="http://schemas.microsoft.com/office/drawing/2014/main" val="3144513617"/>
                        </a:ext>
                      </a:extLst>
                    </a:gridCol>
                    <a:gridCol w="1633982">
                      <a:extLst>
                        <a:ext uri="{9D8B030D-6E8A-4147-A177-3AD203B41FA5}">
                          <a16:colId xmlns:a16="http://schemas.microsoft.com/office/drawing/2014/main" val="4132231622"/>
                        </a:ext>
                      </a:extLst>
                    </a:gridCol>
                    <a:gridCol w="1649396">
                      <a:extLst>
                        <a:ext uri="{9D8B030D-6E8A-4147-A177-3AD203B41FA5}">
                          <a16:colId xmlns:a16="http://schemas.microsoft.com/office/drawing/2014/main" val="4231926267"/>
                        </a:ext>
                      </a:extLst>
                    </a:gridCol>
                  </a:tblGrid>
                  <a:tr h="10123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Thousands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Tens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Ones 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(1)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Thousandths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96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0654350"/>
                      </a:ext>
                    </a:extLst>
                  </a:tr>
                  <a:tr h="42096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026934"/>
                      </a:ext>
                    </a:extLst>
                  </a:tr>
                  <a:tr h="420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9601290"/>
                      </a:ext>
                    </a:extLst>
                  </a:tr>
                  <a:tr h="420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1102561"/>
                      </a:ext>
                    </a:extLst>
                  </a:tr>
                  <a:tr h="4328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35479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0961" name="Group 65">
                <a:extLst>
                  <a:ext uri="{FF2B5EF4-FFF2-40B4-BE49-F238E27FC236}">
                    <a16:creationId xmlns:a16="http://schemas.microsoft.com/office/drawing/2014/main" id="{D724AD6D-4401-44B1-BAFB-C0DA02BFCA6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64445807"/>
                  </p:ext>
                </p:extLst>
              </p:nvPr>
            </p:nvGraphicFramePr>
            <p:xfrm>
              <a:off x="664168" y="3514560"/>
              <a:ext cx="10686197" cy="3186228"/>
            </p:xfrm>
            <a:graphic>
              <a:graphicData uri="http://schemas.openxmlformats.org/drawingml/2006/table">
                <a:tbl>
                  <a:tblPr/>
                  <a:tblGrid>
                    <a:gridCol w="138847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3464317764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3375696766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1516404542"/>
                        </a:ext>
                      </a:extLst>
                    </a:gridCol>
                    <a:gridCol w="414315">
                      <a:extLst>
                        <a:ext uri="{9D8B030D-6E8A-4147-A177-3AD203B41FA5}">
                          <a16:colId xmlns:a16="http://schemas.microsoft.com/office/drawing/2014/main" val="3840649635"/>
                        </a:ext>
                      </a:extLst>
                    </a:gridCol>
                    <a:gridCol w="1434612">
                      <a:extLst>
                        <a:ext uri="{9D8B030D-6E8A-4147-A177-3AD203B41FA5}">
                          <a16:colId xmlns:a16="http://schemas.microsoft.com/office/drawing/2014/main" val="3144513617"/>
                        </a:ext>
                      </a:extLst>
                    </a:gridCol>
                    <a:gridCol w="1633982">
                      <a:extLst>
                        <a:ext uri="{9D8B030D-6E8A-4147-A177-3AD203B41FA5}">
                          <a16:colId xmlns:a16="http://schemas.microsoft.com/office/drawing/2014/main" val="4132231622"/>
                        </a:ext>
                      </a:extLst>
                    </a:gridCol>
                    <a:gridCol w="1649396">
                      <a:extLst>
                        <a:ext uri="{9D8B030D-6E8A-4147-A177-3AD203B41FA5}">
                          <a16:colId xmlns:a16="http://schemas.microsoft.com/office/drawing/2014/main" val="4231926267"/>
                        </a:ext>
                      </a:extLst>
                    </a:gridCol>
                  </a:tblGrid>
                  <a:tr h="10123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Thousands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Tens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Ones 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(1)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17447" t="-1205" r="-231489" b="-2319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53731" t="-1205" r="-102985" b="-2319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547601" t="-1205" r="-1845" b="-2319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96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0654350"/>
                      </a:ext>
                    </a:extLst>
                  </a:tr>
                  <a:tr h="42096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026934"/>
                      </a:ext>
                    </a:extLst>
                  </a:tr>
                  <a:tr h="420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9601290"/>
                      </a:ext>
                    </a:extLst>
                  </a:tr>
                  <a:tr h="420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1102561"/>
                      </a:ext>
                    </a:extLst>
                  </a:tr>
                  <a:tr h="4328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35479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DF46709B-8416-468D-BAB2-2CC94F834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215" y="3903254"/>
            <a:ext cx="153572" cy="114225"/>
          </a:xfrm>
          <a:prstGeom prst="ellipse">
            <a:avLst/>
          </a:prstGeom>
          <a:solidFill>
            <a:srgbClr val="000000"/>
          </a:solidFill>
          <a:ln w="317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id="{A742FAC3-5AC0-48B3-8D26-82E22D849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007" y="1676800"/>
            <a:ext cx="11725053" cy="1603843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100" dirty="0">
                <a:latin typeface="+mn-lt"/>
              </a:rPr>
              <a:t>We now need to compare the remaining numbers: 7.6, 7.675 and 7.67</a:t>
            </a:r>
          </a:p>
          <a:p>
            <a:pPr algn="ctr">
              <a:buNone/>
            </a:pPr>
            <a:r>
              <a:rPr lang="en-GB" sz="2100" dirty="0">
                <a:latin typeface="+mn-lt"/>
              </a:rPr>
              <a:t>We have already seen that the three numbers have </a:t>
            </a:r>
            <a:r>
              <a:rPr lang="en-GB" sz="2100" b="1" dirty="0">
                <a:latin typeface="+mn-lt"/>
              </a:rPr>
              <a:t>7 ones</a:t>
            </a:r>
            <a:r>
              <a:rPr lang="en-GB" sz="2100" dirty="0">
                <a:latin typeface="+mn-lt"/>
              </a:rPr>
              <a:t> and </a:t>
            </a:r>
            <a:r>
              <a:rPr lang="en-GB" sz="2100" b="1" dirty="0">
                <a:latin typeface="+mn-lt"/>
              </a:rPr>
              <a:t>6 tenths</a:t>
            </a:r>
            <a:r>
              <a:rPr lang="en-GB" sz="2100" dirty="0">
                <a:latin typeface="+mn-lt"/>
              </a:rPr>
              <a:t>.  We therefore now need to look at the </a:t>
            </a:r>
            <a:r>
              <a:rPr lang="en-GB" sz="2100" b="1" dirty="0">
                <a:latin typeface="+mn-lt"/>
              </a:rPr>
              <a:t>hundredths</a:t>
            </a:r>
            <a:r>
              <a:rPr lang="en-GB" sz="2100" dirty="0">
                <a:latin typeface="+mn-lt"/>
              </a:rPr>
              <a:t> column.  </a:t>
            </a:r>
            <a:r>
              <a:rPr lang="en-GB" sz="2100" b="1" dirty="0">
                <a:latin typeface="+mn-lt"/>
              </a:rPr>
              <a:t>7.675</a:t>
            </a:r>
            <a:r>
              <a:rPr lang="en-GB" sz="2100" dirty="0">
                <a:latin typeface="+mn-lt"/>
              </a:rPr>
              <a:t> and </a:t>
            </a:r>
            <a:r>
              <a:rPr lang="en-GB" sz="2100" b="1" dirty="0">
                <a:latin typeface="+mn-lt"/>
              </a:rPr>
              <a:t>7.67</a:t>
            </a:r>
            <a:r>
              <a:rPr lang="en-GB" sz="2100" dirty="0">
                <a:latin typeface="+mn-lt"/>
              </a:rPr>
              <a:t> both have </a:t>
            </a:r>
            <a:r>
              <a:rPr lang="en-GB" sz="2100" b="1" dirty="0">
                <a:latin typeface="+mn-lt"/>
              </a:rPr>
              <a:t>7</a:t>
            </a:r>
            <a:r>
              <a:rPr lang="en-GB" sz="2100" dirty="0">
                <a:latin typeface="+mn-lt"/>
              </a:rPr>
              <a:t> in the </a:t>
            </a:r>
            <a:r>
              <a:rPr lang="en-GB" sz="2100" b="1" dirty="0">
                <a:latin typeface="+mn-lt"/>
              </a:rPr>
              <a:t>hundredths column </a:t>
            </a:r>
            <a:r>
              <a:rPr lang="en-GB" sz="2100" dirty="0">
                <a:latin typeface="+mn-lt"/>
              </a:rPr>
              <a:t>but </a:t>
            </a:r>
            <a:r>
              <a:rPr lang="en-GB" sz="2100" b="1" dirty="0">
                <a:latin typeface="+mn-lt"/>
              </a:rPr>
              <a:t>7.6</a:t>
            </a:r>
            <a:r>
              <a:rPr lang="en-GB" sz="2100" dirty="0">
                <a:latin typeface="+mn-lt"/>
              </a:rPr>
              <a:t> has </a:t>
            </a:r>
            <a:r>
              <a:rPr lang="en-GB" sz="2100" b="1" dirty="0">
                <a:latin typeface="+mn-lt"/>
              </a:rPr>
              <a:t>nothing</a:t>
            </a:r>
            <a:r>
              <a:rPr lang="en-GB" sz="2100" dirty="0">
                <a:latin typeface="+mn-lt"/>
              </a:rPr>
              <a:t> in the </a:t>
            </a:r>
            <a:r>
              <a:rPr lang="en-GB" sz="2100" b="1" dirty="0">
                <a:latin typeface="+mn-lt"/>
              </a:rPr>
              <a:t>hundredths</a:t>
            </a:r>
            <a:r>
              <a:rPr lang="en-GB" sz="2100" dirty="0">
                <a:latin typeface="+mn-lt"/>
              </a:rPr>
              <a:t> column.  In other words, </a:t>
            </a:r>
            <a:r>
              <a:rPr lang="en-GB" sz="2100" b="1" dirty="0">
                <a:latin typeface="+mn-lt"/>
              </a:rPr>
              <a:t>7.6</a:t>
            </a:r>
            <a:r>
              <a:rPr lang="en-GB" sz="2100" dirty="0">
                <a:latin typeface="+mn-lt"/>
              </a:rPr>
              <a:t> has </a:t>
            </a:r>
            <a:r>
              <a:rPr lang="en-GB" sz="2100" b="1" dirty="0">
                <a:latin typeface="+mn-lt"/>
              </a:rPr>
              <a:t>0 hundredths</a:t>
            </a:r>
            <a:r>
              <a:rPr lang="en-GB" sz="2100" dirty="0">
                <a:latin typeface="+mn-lt"/>
              </a:rPr>
              <a:t> and is </a:t>
            </a:r>
            <a:r>
              <a:rPr lang="en-GB" sz="2100" b="1" dirty="0">
                <a:latin typeface="+mn-lt"/>
              </a:rPr>
              <a:t>smaller</a:t>
            </a:r>
            <a:r>
              <a:rPr lang="en-GB" sz="2100" dirty="0">
                <a:latin typeface="+mn-lt"/>
              </a:rPr>
              <a:t> than 7.675 and 7.67.  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FCE51D1F-3C28-4D93-B0CD-8B0803466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805" y="299970"/>
            <a:ext cx="8895496" cy="1001125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400" dirty="0">
                <a:latin typeface="+mn-lt"/>
              </a:rPr>
              <a:t>Put the numbers below in order from </a:t>
            </a:r>
            <a:r>
              <a:rPr lang="en-GB" sz="2400" b="1" dirty="0">
                <a:latin typeface="+mn-lt"/>
              </a:rPr>
              <a:t>largest</a:t>
            </a:r>
            <a:r>
              <a:rPr lang="en-GB" sz="2400" dirty="0">
                <a:latin typeface="+mn-lt"/>
              </a:rPr>
              <a:t> to </a:t>
            </a:r>
            <a:r>
              <a:rPr lang="en-GB" sz="2400" b="1" dirty="0">
                <a:latin typeface="+mn-lt"/>
              </a:rPr>
              <a:t>smallest</a:t>
            </a:r>
            <a:r>
              <a:rPr lang="en-GB" sz="2400" dirty="0">
                <a:latin typeface="+mn-lt"/>
              </a:rPr>
              <a:t>:</a:t>
            </a:r>
          </a:p>
          <a:p>
            <a:pPr algn="ctr">
              <a:buNone/>
            </a:pPr>
            <a:r>
              <a:rPr lang="en-GB" sz="2400" b="1" dirty="0">
                <a:solidFill>
                  <a:srgbClr val="FF0000"/>
                </a:solidFill>
                <a:latin typeface="+mn-lt"/>
              </a:rPr>
              <a:t>7.6 		7.675 		7.67 		</a:t>
            </a:r>
            <a:r>
              <a:rPr lang="en-GB" sz="2400" b="1" dirty="0">
                <a:solidFill>
                  <a:srgbClr val="002060"/>
                </a:solidFill>
                <a:latin typeface="+mn-lt"/>
              </a:rPr>
              <a:t>7.556 		6.776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65E897-33E9-4597-8DEE-7F28DE2F9A5E}"/>
              </a:ext>
            </a:extLst>
          </p:cNvPr>
          <p:cNvSpPr txBox="1"/>
          <p:nvPr/>
        </p:nvSpPr>
        <p:spPr>
          <a:xfrm>
            <a:off x="5362140" y="5408431"/>
            <a:ext cx="45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F90284-4E87-4BE3-9F04-1A6A0E903644}"/>
              </a:ext>
            </a:extLst>
          </p:cNvPr>
          <p:cNvSpPr txBox="1"/>
          <p:nvPr/>
        </p:nvSpPr>
        <p:spPr>
          <a:xfrm>
            <a:off x="6262704" y="5366228"/>
            <a:ext cx="45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0A0A09-4BFC-4C79-BDE6-7F9C73515711}"/>
              </a:ext>
            </a:extLst>
          </p:cNvPr>
          <p:cNvSpPr txBox="1"/>
          <p:nvPr/>
        </p:nvSpPr>
        <p:spPr>
          <a:xfrm>
            <a:off x="7177336" y="5408432"/>
            <a:ext cx="45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BFF9F7-8A77-6146-A7FB-F60A4D1BA7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3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67">
            <a:extLst>
              <a:ext uri="{FF2B5EF4-FFF2-40B4-BE49-F238E27FC236}">
                <a16:creationId xmlns:a16="http://schemas.microsoft.com/office/drawing/2014/main" id="{A742FAC3-5AC0-48B3-8D26-82E22D849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007" y="1950918"/>
            <a:ext cx="11725053" cy="105560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800" dirty="0">
                <a:latin typeface="+mn-lt"/>
              </a:rPr>
              <a:t>Lastly, if we compare 7.675 and 7.67, we can see that </a:t>
            </a:r>
            <a:r>
              <a:rPr lang="en-GB" sz="2800" b="1" dirty="0">
                <a:latin typeface="+mn-lt"/>
              </a:rPr>
              <a:t>7.675</a:t>
            </a:r>
            <a:r>
              <a:rPr lang="en-GB" sz="2800" dirty="0">
                <a:latin typeface="+mn-lt"/>
              </a:rPr>
              <a:t> is </a:t>
            </a:r>
            <a:r>
              <a:rPr lang="en-GB" sz="2800" b="1" dirty="0">
                <a:latin typeface="+mn-lt"/>
              </a:rPr>
              <a:t>larger</a:t>
            </a:r>
            <a:r>
              <a:rPr lang="en-GB" sz="2800" dirty="0">
                <a:latin typeface="+mn-lt"/>
              </a:rPr>
              <a:t> because </a:t>
            </a:r>
            <a:r>
              <a:rPr lang="en-GB" sz="2800" b="1" dirty="0">
                <a:latin typeface="+mn-lt"/>
              </a:rPr>
              <a:t>7.675</a:t>
            </a:r>
            <a:r>
              <a:rPr lang="en-GB" sz="2800" dirty="0">
                <a:latin typeface="+mn-lt"/>
              </a:rPr>
              <a:t> has </a:t>
            </a:r>
            <a:r>
              <a:rPr lang="en-GB" sz="2800" b="1" dirty="0">
                <a:latin typeface="+mn-lt"/>
              </a:rPr>
              <a:t>5 thousandths</a:t>
            </a:r>
            <a:r>
              <a:rPr lang="en-GB" sz="2800" dirty="0">
                <a:latin typeface="+mn-lt"/>
              </a:rPr>
              <a:t> but </a:t>
            </a:r>
            <a:r>
              <a:rPr lang="en-GB" sz="2800" b="1" dirty="0">
                <a:latin typeface="+mn-lt"/>
              </a:rPr>
              <a:t>7.67</a:t>
            </a:r>
            <a:r>
              <a:rPr lang="en-GB" sz="2800" dirty="0">
                <a:latin typeface="+mn-lt"/>
              </a:rPr>
              <a:t> has </a:t>
            </a:r>
            <a:r>
              <a:rPr lang="en-GB" sz="2800" b="1" dirty="0">
                <a:latin typeface="+mn-lt"/>
              </a:rPr>
              <a:t>0 thousandths</a:t>
            </a:r>
            <a:r>
              <a:rPr lang="en-GB" sz="2800" dirty="0">
                <a:latin typeface="+mn-lt"/>
              </a:rPr>
              <a:t>.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CCCDA2EF-3F12-43F8-AE22-DA236576C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793" y="266859"/>
            <a:ext cx="8747479" cy="1001125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400" dirty="0">
                <a:latin typeface="+mn-lt"/>
              </a:rPr>
              <a:t>Put the numbers below in order from </a:t>
            </a:r>
            <a:r>
              <a:rPr lang="en-GB" sz="2400" b="1" dirty="0">
                <a:latin typeface="+mn-lt"/>
              </a:rPr>
              <a:t>largest</a:t>
            </a:r>
            <a:r>
              <a:rPr lang="en-GB" sz="2400" dirty="0">
                <a:latin typeface="+mn-lt"/>
              </a:rPr>
              <a:t> to </a:t>
            </a:r>
            <a:r>
              <a:rPr lang="en-GB" sz="2400" b="1" dirty="0">
                <a:latin typeface="+mn-lt"/>
              </a:rPr>
              <a:t>smallest</a:t>
            </a:r>
            <a:r>
              <a:rPr lang="en-GB" sz="2400" dirty="0">
                <a:latin typeface="+mn-lt"/>
              </a:rPr>
              <a:t>:</a:t>
            </a:r>
          </a:p>
          <a:p>
            <a:pPr algn="ctr">
              <a:buNone/>
            </a:pPr>
            <a:r>
              <a:rPr lang="en-GB" sz="2400" b="1" dirty="0">
                <a:solidFill>
                  <a:srgbClr val="002060"/>
                </a:solidFill>
                <a:latin typeface="+mn-lt"/>
              </a:rPr>
              <a:t>7.6 </a:t>
            </a:r>
            <a:r>
              <a:rPr lang="en-GB" sz="2400" b="1" dirty="0">
                <a:solidFill>
                  <a:srgbClr val="FF0000"/>
                </a:solidFill>
                <a:latin typeface="+mn-lt"/>
              </a:rPr>
              <a:t>		7.675 		7.67 		</a:t>
            </a:r>
            <a:r>
              <a:rPr lang="en-GB" sz="2400" b="1" dirty="0">
                <a:solidFill>
                  <a:srgbClr val="002060"/>
                </a:solidFill>
                <a:latin typeface="+mn-lt"/>
              </a:rPr>
              <a:t>7.556 		6.776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Group 65">
                <a:extLst>
                  <a:ext uri="{FF2B5EF4-FFF2-40B4-BE49-F238E27FC236}">
                    <a16:creationId xmlns:a16="http://schemas.microsoft.com/office/drawing/2014/main" id="{C35BDE7D-1609-4B60-8A8D-41DE2BCF7D0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73590612"/>
                  </p:ext>
                </p:extLst>
              </p:nvPr>
            </p:nvGraphicFramePr>
            <p:xfrm>
              <a:off x="514687" y="3370371"/>
              <a:ext cx="10686197" cy="3186228"/>
            </p:xfrm>
            <a:graphic>
              <a:graphicData uri="http://schemas.openxmlformats.org/drawingml/2006/table">
                <a:tbl>
                  <a:tblPr/>
                  <a:tblGrid>
                    <a:gridCol w="138847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3464317764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3375696766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1516404542"/>
                        </a:ext>
                      </a:extLst>
                    </a:gridCol>
                    <a:gridCol w="414315">
                      <a:extLst>
                        <a:ext uri="{9D8B030D-6E8A-4147-A177-3AD203B41FA5}">
                          <a16:colId xmlns:a16="http://schemas.microsoft.com/office/drawing/2014/main" val="3840649635"/>
                        </a:ext>
                      </a:extLst>
                    </a:gridCol>
                    <a:gridCol w="1434612">
                      <a:extLst>
                        <a:ext uri="{9D8B030D-6E8A-4147-A177-3AD203B41FA5}">
                          <a16:colId xmlns:a16="http://schemas.microsoft.com/office/drawing/2014/main" val="3144513617"/>
                        </a:ext>
                      </a:extLst>
                    </a:gridCol>
                    <a:gridCol w="1633982">
                      <a:extLst>
                        <a:ext uri="{9D8B030D-6E8A-4147-A177-3AD203B41FA5}">
                          <a16:colId xmlns:a16="http://schemas.microsoft.com/office/drawing/2014/main" val="4132231622"/>
                        </a:ext>
                      </a:extLst>
                    </a:gridCol>
                    <a:gridCol w="1649396">
                      <a:extLst>
                        <a:ext uri="{9D8B030D-6E8A-4147-A177-3AD203B41FA5}">
                          <a16:colId xmlns:a16="http://schemas.microsoft.com/office/drawing/2014/main" val="4231926267"/>
                        </a:ext>
                      </a:extLst>
                    </a:gridCol>
                  </a:tblGrid>
                  <a:tr h="10123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Thousands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Tens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Ones 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(1)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Thousandths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96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0654350"/>
                      </a:ext>
                    </a:extLst>
                  </a:tr>
                  <a:tr h="42096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026934"/>
                      </a:ext>
                    </a:extLst>
                  </a:tr>
                  <a:tr h="420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9601290"/>
                      </a:ext>
                    </a:extLst>
                  </a:tr>
                  <a:tr h="420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1102561"/>
                      </a:ext>
                    </a:extLst>
                  </a:tr>
                  <a:tr h="4328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35479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Group 65">
                <a:extLst>
                  <a:ext uri="{FF2B5EF4-FFF2-40B4-BE49-F238E27FC236}">
                    <a16:creationId xmlns:a16="http://schemas.microsoft.com/office/drawing/2014/main" id="{C35BDE7D-1609-4B60-8A8D-41DE2BCF7D0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73590612"/>
                  </p:ext>
                </p:extLst>
              </p:nvPr>
            </p:nvGraphicFramePr>
            <p:xfrm>
              <a:off x="514687" y="3370371"/>
              <a:ext cx="10686197" cy="3186228"/>
            </p:xfrm>
            <a:graphic>
              <a:graphicData uri="http://schemas.openxmlformats.org/drawingml/2006/table">
                <a:tbl>
                  <a:tblPr/>
                  <a:tblGrid>
                    <a:gridCol w="138847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3464317764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3375696766"/>
                        </a:ext>
                      </a:extLst>
                    </a:gridCol>
                    <a:gridCol w="1388473">
                      <a:extLst>
                        <a:ext uri="{9D8B030D-6E8A-4147-A177-3AD203B41FA5}">
                          <a16:colId xmlns:a16="http://schemas.microsoft.com/office/drawing/2014/main" val="1516404542"/>
                        </a:ext>
                      </a:extLst>
                    </a:gridCol>
                    <a:gridCol w="414315">
                      <a:extLst>
                        <a:ext uri="{9D8B030D-6E8A-4147-A177-3AD203B41FA5}">
                          <a16:colId xmlns:a16="http://schemas.microsoft.com/office/drawing/2014/main" val="3840649635"/>
                        </a:ext>
                      </a:extLst>
                    </a:gridCol>
                    <a:gridCol w="1434612">
                      <a:extLst>
                        <a:ext uri="{9D8B030D-6E8A-4147-A177-3AD203B41FA5}">
                          <a16:colId xmlns:a16="http://schemas.microsoft.com/office/drawing/2014/main" val="3144513617"/>
                        </a:ext>
                      </a:extLst>
                    </a:gridCol>
                    <a:gridCol w="1633982">
                      <a:extLst>
                        <a:ext uri="{9D8B030D-6E8A-4147-A177-3AD203B41FA5}">
                          <a16:colId xmlns:a16="http://schemas.microsoft.com/office/drawing/2014/main" val="4132231622"/>
                        </a:ext>
                      </a:extLst>
                    </a:gridCol>
                    <a:gridCol w="1649396">
                      <a:extLst>
                        <a:ext uri="{9D8B030D-6E8A-4147-A177-3AD203B41FA5}">
                          <a16:colId xmlns:a16="http://schemas.microsoft.com/office/drawing/2014/main" val="4231926267"/>
                        </a:ext>
                      </a:extLst>
                    </a:gridCol>
                  </a:tblGrid>
                  <a:tr h="10123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Thousands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Tens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Ones 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8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(1)</a:t>
                          </a: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17447" t="-1205" r="-231489" b="-2319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53731" t="-1205" r="-102985" b="-2319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547601" t="-1205" r="-1845" b="-2319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796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0654350"/>
                      </a:ext>
                    </a:extLst>
                  </a:tr>
                  <a:tr h="42096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b="1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026934"/>
                      </a:ext>
                    </a:extLst>
                  </a:tr>
                  <a:tr h="420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4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9601290"/>
                      </a:ext>
                    </a:extLst>
                  </a:tr>
                  <a:tr h="4202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1102561"/>
                      </a:ext>
                    </a:extLst>
                  </a:tr>
                  <a:tr h="4328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18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4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35479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9B2A4B0A-832D-4D11-858D-48CA1D4FB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7606" y="3903254"/>
            <a:ext cx="153572" cy="114225"/>
          </a:xfrm>
          <a:prstGeom prst="ellipse">
            <a:avLst/>
          </a:prstGeom>
          <a:solidFill>
            <a:srgbClr val="000000"/>
          </a:solidFill>
          <a:ln w="317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143DC4-5C54-4845-9FC4-D4E0E8A48255}"/>
              </a:ext>
            </a:extLst>
          </p:cNvPr>
          <p:cNvSpPr txBox="1"/>
          <p:nvPr/>
        </p:nvSpPr>
        <p:spPr>
          <a:xfrm>
            <a:off x="5219115" y="4848291"/>
            <a:ext cx="351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E8509F-E79C-447F-9DB8-26342BC45423}"/>
              </a:ext>
            </a:extLst>
          </p:cNvPr>
          <p:cNvSpPr txBox="1"/>
          <p:nvPr/>
        </p:nvSpPr>
        <p:spPr>
          <a:xfrm>
            <a:off x="6166340" y="4854728"/>
            <a:ext cx="45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45755B-6703-4B4E-8E0E-5159F3CDABDA}"/>
              </a:ext>
            </a:extLst>
          </p:cNvPr>
          <p:cNvSpPr txBox="1"/>
          <p:nvPr/>
        </p:nvSpPr>
        <p:spPr>
          <a:xfrm>
            <a:off x="8578102" y="4854728"/>
            <a:ext cx="45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9F0B7D-F078-4655-B087-A6175055766C}"/>
              </a:ext>
            </a:extLst>
          </p:cNvPr>
          <p:cNvSpPr txBox="1"/>
          <p:nvPr/>
        </p:nvSpPr>
        <p:spPr>
          <a:xfrm>
            <a:off x="7042378" y="4852383"/>
            <a:ext cx="45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A1609C-5412-41D5-ACD6-B7B5E361D62D}"/>
              </a:ext>
            </a:extLst>
          </p:cNvPr>
          <p:cNvSpPr txBox="1"/>
          <p:nvPr/>
        </p:nvSpPr>
        <p:spPr>
          <a:xfrm>
            <a:off x="5230836" y="4395776"/>
            <a:ext cx="351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69B471-791B-48CE-8131-8F8F14D19247}"/>
              </a:ext>
            </a:extLst>
          </p:cNvPr>
          <p:cNvSpPr txBox="1"/>
          <p:nvPr/>
        </p:nvSpPr>
        <p:spPr>
          <a:xfrm>
            <a:off x="6178061" y="4402213"/>
            <a:ext cx="45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920CDD-1B5B-462D-AFFB-DCC5FBCB981F}"/>
              </a:ext>
            </a:extLst>
          </p:cNvPr>
          <p:cNvSpPr txBox="1"/>
          <p:nvPr/>
        </p:nvSpPr>
        <p:spPr>
          <a:xfrm>
            <a:off x="8589823" y="4402213"/>
            <a:ext cx="45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BEF1F8-598F-4189-B755-F93130EB9958}"/>
              </a:ext>
            </a:extLst>
          </p:cNvPr>
          <p:cNvSpPr txBox="1"/>
          <p:nvPr/>
        </p:nvSpPr>
        <p:spPr>
          <a:xfrm>
            <a:off x="7054099" y="4399868"/>
            <a:ext cx="45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66CCDA-04BA-412A-96F2-A5EF335B34F7}"/>
              </a:ext>
            </a:extLst>
          </p:cNvPr>
          <p:cNvSpPr txBox="1"/>
          <p:nvPr/>
        </p:nvSpPr>
        <p:spPr>
          <a:xfrm>
            <a:off x="10253283" y="4402213"/>
            <a:ext cx="45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EFC97F0-5EE5-7D4F-AC3E-438E9F34E0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4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671145" y="365442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en-GB" sz="3600" b="1" dirty="0">
                <a:solidFill>
                  <a:schemeClr val="tx2"/>
                </a:solidFill>
                <a:latin typeface="+mn-lt"/>
              </a:rPr>
              <a:t>Can read, write and order numbers up to 3 decimal places</a:t>
            </a:r>
          </a:p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id="{A742FAC3-5AC0-48B3-8D26-82E22D849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97" y="1828331"/>
            <a:ext cx="10483950" cy="1300782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The list of decimals in order from </a:t>
            </a:r>
            <a:r>
              <a:rPr lang="en-GB" b="1" dirty="0">
                <a:latin typeface="+mn-lt"/>
              </a:rPr>
              <a:t>largest to smallest </a:t>
            </a:r>
            <a:r>
              <a:rPr lang="en-GB" dirty="0">
                <a:latin typeface="+mn-lt"/>
              </a:rPr>
              <a:t>is:</a:t>
            </a:r>
          </a:p>
          <a:p>
            <a:pPr algn="ctr">
              <a:buNone/>
            </a:pPr>
            <a:r>
              <a:rPr lang="en-GB" b="1" dirty="0">
                <a:solidFill>
                  <a:srgbClr val="FF0000"/>
                </a:solidFill>
                <a:latin typeface="+mn-lt"/>
              </a:rPr>
              <a:t>7.675 	     7.67 		7.6 		7.556 	6.776</a:t>
            </a:r>
            <a:endParaRPr lang="en-GB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id="{9424C074-3C3A-4DB9-8BF6-7AF676EB5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97" y="3268932"/>
            <a:ext cx="10483950" cy="3589068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dirty="0">
                <a:latin typeface="+mn-lt"/>
              </a:rPr>
              <a:t>Another method is to write each of the numbers out </a:t>
            </a:r>
            <a:r>
              <a:rPr lang="en-GB" b="1" dirty="0">
                <a:latin typeface="+mn-lt"/>
              </a:rPr>
              <a:t>with the same number of decimal places </a:t>
            </a:r>
            <a:r>
              <a:rPr lang="en-GB" dirty="0">
                <a:latin typeface="+mn-lt"/>
              </a:rPr>
              <a:t>to show that there is nothing in these place value columns:</a:t>
            </a:r>
          </a:p>
          <a:p>
            <a:pPr algn="ctr">
              <a:buNone/>
            </a:pPr>
            <a:r>
              <a:rPr lang="en-GB">
                <a:latin typeface="+mn-lt"/>
              </a:rPr>
              <a:t>7.675 	7.67</a:t>
            </a:r>
            <a:r>
              <a:rPr lang="en-GB">
                <a:solidFill>
                  <a:srgbClr val="FF0000"/>
                </a:solidFill>
                <a:latin typeface="+mn-lt"/>
              </a:rPr>
              <a:t>0</a:t>
            </a:r>
            <a:r>
              <a:rPr lang="en-GB">
                <a:latin typeface="+mn-lt"/>
              </a:rPr>
              <a:t>	7.6</a:t>
            </a:r>
            <a:r>
              <a:rPr lang="en-GB">
                <a:solidFill>
                  <a:srgbClr val="FF0000"/>
                </a:solidFill>
                <a:latin typeface="+mn-lt"/>
              </a:rPr>
              <a:t>00</a:t>
            </a:r>
            <a:r>
              <a:rPr lang="en-GB">
                <a:latin typeface="+mn-lt"/>
              </a:rPr>
              <a:t>	7.556 </a:t>
            </a:r>
            <a:r>
              <a:rPr lang="en-GB" dirty="0">
                <a:latin typeface="+mn-lt"/>
              </a:rPr>
              <a:t>	6.776</a:t>
            </a:r>
          </a:p>
          <a:p>
            <a:pPr>
              <a:buNone/>
            </a:pPr>
            <a:r>
              <a:rPr lang="en-GB" dirty="0">
                <a:latin typeface="+mn-lt"/>
              </a:rPr>
              <a:t>(You may find it easier to write the list from smallest to largest first and then reverse the order of the numbers.)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7B64A5-1E2B-D04C-AE04-DCBCCED46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1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671145" y="365442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en-GB" sz="3600" b="1" dirty="0">
                <a:solidFill>
                  <a:schemeClr val="tx2"/>
                </a:solidFill>
                <a:latin typeface="+mn-lt"/>
              </a:rPr>
              <a:t>Can read, write and order numbers up to 3 decimal places</a:t>
            </a:r>
          </a:p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id="{E125F1C4-7CFD-4F30-8A02-B3EBBCA91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74" y="2706804"/>
            <a:ext cx="5359951" cy="3112341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600" dirty="0">
                <a:latin typeface="+mn-lt"/>
              </a:rPr>
              <a:t>Put these decimal numbers in order from </a:t>
            </a:r>
            <a:r>
              <a:rPr lang="en-GB" sz="2600" b="1" dirty="0">
                <a:solidFill>
                  <a:srgbClr val="FF0000"/>
                </a:solidFill>
                <a:latin typeface="+mn-lt"/>
              </a:rPr>
              <a:t>smallest to largest</a:t>
            </a:r>
            <a:r>
              <a:rPr lang="en-GB" sz="2600" dirty="0">
                <a:latin typeface="+mn-lt"/>
              </a:rPr>
              <a:t>:</a:t>
            </a:r>
          </a:p>
          <a:p>
            <a:pPr algn="ctr">
              <a:buNone/>
            </a:pPr>
            <a:endParaRPr lang="en-GB" sz="2600" dirty="0">
              <a:latin typeface="+mn-lt"/>
            </a:endParaRPr>
          </a:p>
          <a:p>
            <a:pPr algn="ctr">
              <a:buNone/>
            </a:pPr>
            <a:r>
              <a:rPr lang="en-GB" sz="2600" dirty="0">
                <a:latin typeface="+mn-lt"/>
              </a:rPr>
              <a:t>3.867     3.857      2.604     1.989</a:t>
            </a:r>
          </a:p>
          <a:p>
            <a:pPr algn="ctr">
              <a:buNone/>
            </a:pPr>
            <a:endParaRPr lang="en-GB" sz="2600" dirty="0">
              <a:latin typeface="+mn-lt"/>
            </a:endParaRPr>
          </a:p>
          <a:p>
            <a:pPr algn="ctr">
              <a:buNone/>
            </a:pPr>
            <a:r>
              <a:rPr lang="en-GB" sz="2600" dirty="0">
                <a:latin typeface="+mn-lt"/>
              </a:rPr>
              <a:t>0.89     1.099     0.829     1.09   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8A912DAE-FAE8-4830-84CD-0633D496F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37507" y="1452025"/>
            <a:ext cx="2744979" cy="11430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Your turn</a:t>
            </a:r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1C7136EC-F9A1-4425-A9A9-7CF8DDAC9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8695" y="2706807"/>
            <a:ext cx="5359951" cy="3112341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600" dirty="0">
                <a:latin typeface="+mn-lt"/>
              </a:rPr>
              <a:t>Put these decimal numbers in order from </a:t>
            </a:r>
            <a:r>
              <a:rPr lang="en-GB" sz="2600" b="1" dirty="0">
                <a:solidFill>
                  <a:srgbClr val="FF0000"/>
                </a:solidFill>
                <a:latin typeface="+mn-lt"/>
              </a:rPr>
              <a:t>largest to smallest</a:t>
            </a:r>
            <a:r>
              <a:rPr lang="en-GB" sz="2600" dirty="0">
                <a:latin typeface="+mn-lt"/>
              </a:rPr>
              <a:t>:</a:t>
            </a:r>
          </a:p>
          <a:p>
            <a:pPr algn="ctr">
              <a:buNone/>
            </a:pPr>
            <a:endParaRPr lang="en-GB" sz="2600" dirty="0">
              <a:latin typeface="+mn-lt"/>
            </a:endParaRPr>
          </a:p>
          <a:p>
            <a:pPr algn="ctr">
              <a:buNone/>
            </a:pPr>
            <a:r>
              <a:rPr lang="en-GB" sz="2600" dirty="0">
                <a:latin typeface="+mn-lt"/>
              </a:rPr>
              <a:t>0.076     0.70     0.607     0.067</a:t>
            </a:r>
          </a:p>
          <a:p>
            <a:pPr algn="ctr">
              <a:buNone/>
            </a:pPr>
            <a:endParaRPr lang="en-GB" sz="2600" dirty="0">
              <a:latin typeface="+mn-lt"/>
            </a:endParaRPr>
          </a:p>
          <a:p>
            <a:pPr algn="ctr">
              <a:buNone/>
            </a:pPr>
            <a:r>
              <a:rPr lang="en-GB" sz="2600" dirty="0">
                <a:latin typeface="+mn-lt"/>
              </a:rPr>
              <a:t>9.80     8.901     0.18     8.109</a:t>
            </a:r>
          </a:p>
        </p:txBody>
      </p:sp>
      <p:pic>
        <p:nvPicPr>
          <p:cNvPr id="10" name="Picture 50" descr="Image result for pencil clipart7">
            <a:extLst>
              <a:ext uri="{FF2B5EF4-FFF2-40B4-BE49-F238E27FC236}">
                <a16:creationId xmlns:a16="http://schemas.microsoft.com/office/drawing/2014/main" id="{5DBF9499-D16D-4AC7-B489-38C6B39BD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018" y="5632254"/>
            <a:ext cx="1229275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B122EA-25D9-1F41-A30F-3AFBD331F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96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AFF5614-61E9-4E3C-BCBB-0A2C30245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6717" y="196754"/>
            <a:ext cx="626427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dirty="0">
                <a:latin typeface="Calibri" panose="020F0502020204030204" pitchFamily="34" charset="0"/>
              </a:rPr>
              <a:t> </a:t>
            </a:r>
            <a:r>
              <a:rPr lang="en-GB" altLang="en-US" dirty="0">
                <a:solidFill>
                  <a:srgbClr val="002060"/>
                </a:solidFill>
                <a:latin typeface="+mn-lt"/>
              </a:rPr>
              <a:t>Problem solving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132A173-126A-489C-AB67-DD706CD66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40073" y="1530351"/>
            <a:ext cx="7488237" cy="4781550"/>
          </a:xfrm>
          <a:solidFill>
            <a:srgbClr val="FFFED8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endParaRPr lang="en-GB" altLang="en-US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3200" dirty="0"/>
              <a:t>Kyle runs the 200m in 25.7 seconds. </a:t>
            </a:r>
          </a:p>
          <a:p>
            <a:pPr marL="0" indent="0" algn="ctr">
              <a:buNone/>
            </a:pPr>
            <a:r>
              <a:rPr lang="en-GB" sz="3200" dirty="0"/>
              <a:t>Harry runs 12 seconds slower than Kyle.</a:t>
            </a:r>
          </a:p>
          <a:p>
            <a:pPr marL="0" indent="0" algn="ctr">
              <a:buNone/>
            </a:pPr>
            <a:r>
              <a:rPr lang="en-GB" sz="3200" dirty="0"/>
              <a:t>What time did Harry run the 200m in?</a:t>
            </a:r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id="{80E9FA88-97FE-497C-9C56-EA6CD931A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2" y="188913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Image result for Discuss Clip Art">
            <a:extLst>
              <a:ext uri="{FF2B5EF4-FFF2-40B4-BE49-F238E27FC236}">
                <a16:creationId xmlns:a16="http://schemas.microsoft.com/office/drawing/2014/main" id="{CCFF6A6F-935A-408B-9178-F3D3611EF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" b="12714"/>
          <a:stretch>
            <a:fillRect/>
          </a:stretch>
        </p:blipFill>
        <p:spPr bwMode="auto">
          <a:xfrm>
            <a:off x="5034854" y="4139943"/>
            <a:ext cx="1698674" cy="16090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D8506B-F80A-F348-BCE1-95C81E0D33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498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AFF5614-61E9-4E3C-BCBB-0A2C30245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6717" y="196754"/>
            <a:ext cx="626427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dirty="0">
                <a:latin typeface="Calibri" panose="020F0502020204030204" pitchFamily="34" charset="0"/>
              </a:rPr>
              <a:t> </a:t>
            </a:r>
            <a:r>
              <a:rPr lang="en-GB" altLang="en-US" dirty="0">
                <a:solidFill>
                  <a:srgbClr val="002060"/>
                </a:solidFill>
                <a:latin typeface="+mn-lt"/>
              </a:rPr>
              <a:t>Problem solving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132A173-126A-489C-AB67-DD706CD66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89904" y="1614759"/>
            <a:ext cx="8593576" cy="4781550"/>
          </a:xfrm>
          <a:solidFill>
            <a:srgbClr val="FFFED8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Ben completed the 100m sprint in 17.58 seconds.</a:t>
            </a:r>
          </a:p>
          <a:p>
            <a:pPr marL="0" indent="0" algn="ctr">
              <a:buNone/>
            </a:pPr>
            <a:r>
              <a:rPr lang="en-GB" dirty="0"/>
              <a:t>Levi completed it in 17.409 seconds.</a:t>
            </a:r>
          </a:p>
          <a:p>
            <a:pPr marL="0" indent="0" algn="ctr">
              <a:buNone/>
            </a:pPr>
            <a:r>
              <a:rPr lang="en-GB" dirty="0"/>
              <a:t>Robert completed it </a:t>
            </a:r>
            <a:r>
              <a:rPr lang="en-GB"/>
              <a:t>in 17.582 </a:t>
            </a:r>
            <a:r>
              <a:rPr lang="en-GB" dirty="0"/>
              <a:t>seconds.</a:t>
            </a:r>
          </a:p>
          <a:p>
            <a:pPr marL="0" indent="0" algn="ctr">
              <a:buNone/>
            </a:pPr>
            <a:r>
              <a:rPr lang="en-GB" dirty="0"/>
              <a:t>Who came first, second and third?</a:t>
            </a:r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2400" dirty="0"/>
              <a:t> </a:t>
            </a:r>
          </a:p>
          <a:p>
            <a:pPr marL="0" indent="0" algn="ctr">
              <a:buNone/>
            </a:pPr>
            <a:r>
              <a:rPr lang="en-GB" sz="2400" dirty="0"/>
              <a:t> </a:t>
            </a:r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id="{80E9FA88-97FE-497C-9C56-EA6CD931A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2" y="188913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Image result for Discuss Clip Art">
            <a:extLst>
              <a:ext uri="{FF2B5EF4-FFF2-40B4-BE49-F238E27FC236}">
                <a16:creationId xmlns:a16="http://schemas.microsoft.com/office/drawing/2014/main" id="{CCFF6A6F-935A-408B-9178-F3D3611EF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" b="12714"/>
          <a:stretch>
            <a:fillRect/>
          </a:stretch>
        </p:blipFill>
        <p:spPr bwMode="auto">
          <a:xfrm>
            <a:off x="4919517" y="4413961"/>
            <a:ext cx="1698674" cy="16090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4BD804-03B5-3D41-92D4-C5D093185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80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>
            <a:extLst>
              <a:ext uri="{FF2B5EF4-FFF2-40B4-BE49-F238E27FC236}">
                <a16:creationId xmlns:a16="http://schemas.microsoft.com/office/drawing/2014/main" id="{0C4526AC-AC28-47EC-A1D9-7E545E89A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4990" y="1440617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Reading and writing decimals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0961" name="Group 65">
                <a:extLst>
                  <a:ext uri="{FF2B5EF4-FFF2-40B4-BE49-F238E27FC236}">
                    <a16:creationId xmlns:a16="http://schemas.microsoft.com/office/drawing/2014/main" id="{D724AD6D-4401-44B1-BAFB-C0DA02BFCA6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88487577"/>
                  </p:ext>
                </p:extLst>
              </p:nvPr>
            </p:nvGraphicFramePr>
            <p:xfrm>
              <a:off x="540172" y="4151703"/>
              <a:ext cx="10929241" cy="2267372"/>
            </p:xfrm>
            <a:graphic>
              <a:graphicData uri="http://schemas.openxmlformats.org/drawingml/2006/table">
                <a:tbl>
                  <a:tblPr/>
                  <a:tblGrid>
                    <a:gridCol w="14200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3464317764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3375696766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1516404542"/>
                        </a:ext>
                      </a:extLst>
                    </a:gridCol>
                    <a:gridCol w="423738">
                      <a:extLst>
                        <a:ext uri="{9D8B030D-6E8A-4147-A177-3AD203B41FA5}">
                          <a16:colId xmlns:a16="http://schemas.microsoft.com/office/drawing/2014/main" val="3840649635"/>
                        </a:ext>
                      </a:extLst>
                    </a:gridCol>
                    <a:gridCol w="1467240">
                      <a:extLst>
                        <a:ext uri="{9D8B030D-6E8A-4147-A177-3AD203B41FA5}">
                          <a16:colId xmlns:a16="http://schemas.microsoft.com/office/drawing/2014/main" val="3144513617"/>
                        </a:ext>
                      </a:extLst>
                    </a:gridCol>
                    <a:gridCol w="1671145">
                      <a:extLst>
                        <a:ext uri="{9D8B030D-6E8A-4147-A177-3AD203B41FA5}">
                          <a16:colId xmlns:a16="http://schemas.microsoft.com/office/drawing/2014/main" val="4132231622"/>
                        </a:ext>
                      </a:extLst>
                    </a:gridCol>
                    <a:gridCol w="1686910">
                      <a:extLst>
                        <a:ext uri="{9D8B030D-6E8A-4147-A177-3AD203B41FA5}">
                          <a16:colId xmlns:a16="http://schemas.microsoft.com/office/drawing/2014/main" val="4231926267"/>
                        </a:ext>
                      </a:extLst>
                    </a:gridCol>
                  </a:tblGrid>
                  <a:tr h="10596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Thousands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Tens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Ones 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(1)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Thousandths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076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228600"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br>
                            <a:rPr lang="en-GB" sz="16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0961" name="Group 65">
                <a:extLst>
                  <a:ext uri="{FF2B5EF4-FFF2-40B4-BE49-F238E27FC236}">
                    <a16:creationId xmlns:a16="http://schemas.microsoft.com/office/drawing/2014/main" id="{D724AD6D-4401-44B1-BAFB-C0DA02BFCA6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88487577"/>
                  </p:ext>
                </p:extLst>
              </p:nvPr>
            </p:nvGraphicFramePr>
            <p:xfrm>
              <a:off x="540172" y="4151703"/>
              <a:ext cx="10929241" cy="2267372"/>
            </p:xfrm>
            <a:graphic>
              <a:graphicData uri="http://schemas.openxmlformats.org/drawingml/2006/table">
                <a:tbl>
                  <a:tblPr/>
                  <a:tblGrid>
                    <a:gridCol w="14200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3464317764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3375696766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1516404542"/>
                        </a:ext>
                      </a:extLst>
                    </a:gridCol>
                    <a:gridCol w="423738">
                      <a:extLst>
                        <a:ext uri="{9D8B030D-6E8A-4147-A177-3AD203B41FA5}">
                          <a16:colId xmlns:a16="http://schemas.microsoft.com/office/drawing/2014/main" val="3840649635"/>
                        </a:ext>
                      </a:extLst>
                    </a:gridCol>
                    <a:gridCol w="1467240">
                      <a:extLst>
                        <a:ext uri="{9D8B030D-6E8A-4147-A177-3AD203B41FA5}">
                          <a16:colId xmlns:a16="http://schemas.microsoft.com/office/drawing/2014/main" val="3144513617"/>
                        </a:ext>
                      </a:extLst>
                    </a:gridCol>
                    <a:gridCol w="1671145">
                      <a:extLst>
                        <a:ext uri="{9D8B030D-6E8A-4147-A177-3AD203B41FA5}">
                          <a16:colId xmlns:a16="http://schemas.microsoft.com/office/drawing/2014/main" val="4132231622"/>
                        </a:ext>
                      </a:extLst>
                    </a:gridCol>
                    <a:gridCol w="1686910">
                      <a:extLst>
                        <a:ext uri="{9D8B030D-6E8A-4147-A177-3AD203B41FA5}">
                          <a16:colId xmlns:a16="http://schemas.microsoft.com/office/drawing/2014/main" val="4231926267"/>
                        </a:ext>
                      </a:extLst>
                    </a:gridCol>
                  </a:tblGrid>
                  <a:tr h="10596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Thousands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Tens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Ones 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(1)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16183" t="-1724" r="-230705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54015" t="-1724" r="-102920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548014" t="-1724" r="-1805" b="-1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076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228600"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br>
                            <a:rPr lang="en-GB" sz="16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671145" y="365442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en-GB" sz="3600" b="1" dirty="0">
                <a:solidFill>
                  <a:schemeClr val="tx2"/>
                </a:solidFill>
                <a:latin typeface="+mn-lt"/>
              </a:rPr>
              <a:t>Can read, write and order numbers up to 3 decimal places</a:t>
            </a:r>
          </a:p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995" y="2501000"/>
            <a:ext cx="11039597" cy="1464231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500" dirty="0">
                <a:latin typeface="+mn-lt"/>
              </a:rPr>
              <a:t>You</a:t>
            </a:r>
            <a:r>
              <a:rPr lang="en-GB" sz="2500" b="1" dirty="0">
                <a:latin typeface="+mn-lt"/>
              </a:rPr>
              <a:t> </a:t>
            </a:r>
            <a:r>
              <a:rPr lang="en-GB" sz="2500" dirty="0">
                <a:latin typeface="+mn-lt"/>
              </a:rPr>
              <a:t>should be able to </a:t>
            </a:r>
            <a:r>
              <a:rPr lang="en-GB" sz="2500" b="1" dirty="0">
                <a:solidFill>
                  <a:srgbClr val="FF0000"/>
                </a:solidFill>
                <a:latin typeface="+mn-lt"/>
              </a:rPr>
              <a:t>read and write </a:t>
            </a:r>
            <a:r>
              <a:rPr lang="en-GB" sz="2500" dirty="0">
                <a:latin typeface="+mn-lt"/>
              </a:rPr>
              <a:t>decimal numbers with up to 3 places.</a:t>
            </a:r>
          </a:p>
          <a:p>
            <a:pPr algn="ctr">
              <a:buNone/>
            </a:pPr>
            <a:r>
              <a:rPr lang="en-GB" sz="2500" b="1" dirty="0">
                <a:latin typeface="+mn-lt"/>
              </a:rPr>
              <a:t>Remember: </a:t>
            </a:r>
            <a:r>
              <a:rPr lang="en-GB" sz="2500" dirty="0">
                <a:latin typeface="+mn-lt"/>
              </a:rPr>
              <a:t> When working with decimals, it is very important that you know and understand the </a:t>
            </a:r>
            <a:r>
              <a:rPr lang="en-GB" sz="2500" b="1" dirty="0">
                <a:solidFill>
                  <a:srgbClr val="FF0000"/>
                </a:solidFill>
                <a:latin typeface="+mn-lt"/>
              </a:rPr>
              <a:t>place value </a:t>
            </a:r>
            <a:r>
              <a:rPr lang="en-GB" sz="2500" dirty="0">
                <a:latin typeface="+mn-lt"/>
              </a:rPr>
              <a:t>of numbers.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F46709B-8416-468D-BAB2-2CC94F834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915" y="4581775"/>
            <a:ext cx="90805" cy="90805"/>
          </a:xfrm>
          <a:prstGeom prst="ellipse">
            <a:avLst/>
          </a:prstGeom>
          <a:solidFill>
            <a:srgbClr val="000000"/>
          </a:solidFill>
          <a:ln w="317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588453-11C0-504D-8E37-9B21CC1490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68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0961" name="Group 65">
                <a:extLst>
                  <a:ext uri="{FF2B5EF4-FFF2-40B4-BE49-F238E27FC236}">
                    <a16:creationId xmlns:a16="http://schemas.microsoft.com/office/drawing/2014/main" id="{D724AD6D-4401-44B1-BAFB-C0DA02BFCA6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36976400"/>
                  </p:ext>
                </p:extLst>
              </p:nvPr>
            </p:nvGraphicFramePr>
            <p:xfrm>
              <a:off x="557105" y="3694505"/>
              <a:ext cx="10929241" cy="2353375"/>
            </p:xfrm>
            <a:graphic>
              <a:graphicData uri="http://schemas.openxmlformats.org/drawingml/2006/table">
                <a:tbl>
                  <a:tblPr/>
                  <a:tblGrid>
                    <a:gridCol w="14200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3464317764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3375696766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1516404542"/>
                        </a:ext>
                      </a:extLst>
                    </a:gridCol>
                    <a:gridCol w="423738">
                      <a:extLst>
                        <a:ext uri="{9D8B030D-6E8A-4147-A177-3AD203B41FA5}">
                          <a16:colId xmlns:a16="http://schemas.microsoft.com/office/drawing/2014/main" val="3840649635"/>
                        </a:ext>
                      </a:extLst>
                    </a:gridCol>
                    <a:gridCol w="1467240">
                      <a:extLst>
                        <a:ext uri="{9D8B030D-6E8A-4147-A177-3AD203B41FA5}">
                          <a16:colId xmlns:a16="http://schemas.microsoft.com/office/drawing/2014/main" val="3144513617"/>
                        </a:ext>
                      </a:extLst>
                    </a:gridCol>
                    <a:gridCol w="1671145">
                      <a:extLst>
                        <a:ext uri="{9D8B030D-6E8A-4147-A177-3AD203B41FA5}">
                          <a16:colId xmlns:a16="http://schemas.microsoft.com/office/drawing/2014/main" val="4132231622"/>
                        </a:ext>
                      </a:extLst>
                    </a:gridCol>
                    <a:gridCol w="1686910">
                      <a:extLst>
                        <a:ext uri="{9D8B030D-6E8A-4147-A177-3AD203B41FA5}">
                          <a16:colId xmlns:a16="http://schemas.microsoft.com/office/drawing/2014/main" val="4231926267"/>
                        </a:ext>
                      </a:extLst>
                    </a:gridCol>
                  </a:tblGrid>
                  <a:tr h="11456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Thousands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Tens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Ones 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(1)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Thousandths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076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228600"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br>
                            <a:rPr lang="en-GB" sz="16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. </a:t>
                          </a: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0961" name="Group 65">
                <a:extLst>
                  <a:ext uri="{FF2B5EF4-FFF2-40B4-BE49-F238E27FC236}">
                    <a16:creationId xmlns:a16="http://schemas.microsoft.com/office/drawing/2014/main" id="{D724AD6D-4401-44B1-BAFB-C0DA02BFCA6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36976400"/>
                  </p:ext>
                </p:extLst>
              </p:nvPr>
            </p:nvGraphicFramePr>
            <p:xfrm>
              <a:off x="557105" y="3694505"/>
              <a:ext cx="10929241" cy="2353375"/>
            </p:xfrm>
            <a:graphic>
              <a:graphicData uri="http://schemas.openxmlformats.org/drawingml/2006/table">
                <a:tbl>
                  <a:tblPr/>
                  <a:tblGrid>
                    <a:gridCol w="14200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3464317764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3375696766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1516404542"/>
                        </a:ext>
                      </a:extLst>
                    </a:gridCol>
                    <a:gridCol w="423738">
                      <a:extLst>
                        <a:ext uri="{9D8B030D-6E8A-4147-A177-3AD203B41FA5}">
                          <a16:colId xmlns:a16="http://schemas.microsoft.com/office/drawing/2014/main" val="3840649635"/>
                        </a:ext>
                      </a:extLst>
                    </a:gridCol>
                    <a:gridCol w="1467240">
                      <a:extLst>
                        <a:ext uri="{9D8B030D-6E8A-4147-A177-3AD203B41FA5}">
                          <a16:colId xmlns:a16="http://schemas.microsoft.com/office/drawing/2014/main" val="3144513617"/>
                        </a:ext>
                      </a:extLst>
                    </a:gridCol>
                    <a:gridCol w="1671145">
                      <a:extLst>
                        <a:ext uri="{9D8B030D-6E8A-4147-A177-3AD203B41FA5}">
                          <a16:colId xmlns:a16="http://schemas.microsoft.com/office/drawing/2014/main" val="4132231622"/>
                        </a:ext>
                      </a:extLst>
                    </a:gridCol>
                    <a:gridCol w="1686910">
                      <a:extLst>
                        <a:ext uri="{9D8B030D-6E8A-4147-A177-3AD203B41FA5}">
                          <a16:colId xmlns:a16="http://schemas.microsoft.com/office/drawing/2014/main" val="4231926267"/>
                        </a:ext>
                      </a:extLst>
                    </a:gridCol>
                  </a:tblGrid>
                  <a:tr h="114569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Thousands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Tens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Ones 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(1)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16183" t="-1596" r="-230290" b="-107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454015" t="-1596" r="-102555" b="-1079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548014" t="-1596" r="-1444" b="-1079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076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228600"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br>
                            <a:rPr lang="en-GB" sz="16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. </a:t>
                          </a: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671145" y="365442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en-GB" sz="3600" b="1" dirty="0">
                <a:solidFill>
                  <a:schemeClr val="tx2"/>
                </a:solidFill>
                <a:latin typeface="+mn-lt"/>
              </a:rPr>
              <a:t>Can read, write and order numbers up to 3 decimal places</a:t>
            </a:r>
          </a:p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419" y="1638128"/>
                <a:ext cx="11305706" cy="1886048"/>
              </a:xfrm>
              <a:prstGeom prst="roundRect">
                <a:avLst>
                  <a:gd name="adj" fmla="val 16667"/>
                </a:avLst>
              </a:prstGeom>
              <a:solidFill>
                <a:srgbClr val="FDFED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buNone/>
                </a:pPr>
                <a:r>
                  <a:rPr lang="en-GB" sz="2500" dirty="0">
                    <a:latin typeface="+mn-lt"/>
                  </a:rPr>
                  <a:t>We can use this chart to see that the number 32.457 is made up of:</a:t>
                </a:r>
              </a:p>
              <a:p>
                <a:pPr algn="ctr">
                  <a:buNone/>
                </a:pPr>
                <a:r>
                  <a:rPr lang="en-GB" sz="2500" b="1" dirty="0">
                    <a:solidFill>
                      <a:srgbClr val="FF0000"/>
                    </a:solidFill>
                    <a:latin typeface="+mn-lt"/>
                  </a:rPr>
                  <a:t>3</a:t>
                </a:r>
                <a:r>
                  <a:rPr lang="en-GB" sz="2500" dirty="0">
                    <a:solidFill>
                      <a:srgbClr val="FF0000"/>
                    </a:solidFill>
                    <a:latin typeface="+mn-lt"/>
                  </a:rPr>
                  <a:t> tens, </a:t>
                </a:r>
                <a:r>
                  <a:rPr lang="en-GB" sz="2500" b="1" dirty="0">
                    <a:solidFill>
                      <a:srgbClr val="FF0000"/>
                    </a:solidFill>
                    <a:latin typeface="+mn-lt"/>
                  </a:rPr>
                  <a:t>2</a:t>
                </a:r>
                <a:r>
                  <a:rPr lang="en-GB" sz="2500" dirty="0">
                    <a:solidFill>
                      <a:srgbClr val="FF0000"/>
                    </a:solidFill>
                    <a:latin typeface="+mn-lt"/>
                  </a:rPr>
                  <a:t> ones, </a:t>
                </a:r>
                <a:r>
                  <a:rPr lang="en-GB" sz="2500" b="1" dirty="0">
                    <a:solidFill>
                      <a:srgbClr val="FF0000"/>
                    </a:solidFill>
                    <a:latin typeface="+mn-lt"/>
                  </a:rPr>
                  <a:t>4</a:t>
                </a:r>
                <a:r>
                  <a:rPr lang="en-GB" sz="2500" dirty="0">
                    <a:solidFill>
                      <a:srgbClr val="FF0000"/>
                    </a:solidFill>
                    <a:latin typeface="+mn-lt"/>
                  </a:rPr>
                  <a:t> tenths (or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GB" sz="2500" dirty="0">
                    <a:solidFill>
                      <a:srgbClr val="FF0000"/>
                    </a:solidFill>
                    <a:latin typeface="+mn-lt"/>
                  </a:rPr>
                  <a:t> or 0.4), </a:t>
                </a:r>
                <a:r>
                  <a:rPr lang="en-GB" sz="2500" b="1" dirty="0">
                    <a:solidFill>
                      <a:srgbClr val="FF0000"/>
                    </a:solidFill>
                    <a:latin typeface="+mn-lt"/>
                  </a:rPr>
                  <a:t>5</a:t>
                </a:r>
                <a:r>
                  <a:rPr lang="en-GB" sz="2500" dirty="0">
                    <a:solidFill>
                      <a:srgbClr val="FF0000"/>
                    </a:solidFill>
                    <a:latin typeface="+mn-lt"/>
                  </a:rPr>
                  <a:t> hundredths (or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GB" sz="2500" b="1" dirty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en-GB" sz="2500" dirty="0">
                    <a:solidFill>
                      <a:srgbClr val="FF0000"/>
                    </a:solidFill>
                    <a:latin typeface="+mn-lt"/>
                  </a:rPr>
                  <a:t>or 0.05) and                       </a:t>
                </a:r>
                <a:r>
                  <a:rPr lang="en-GB" sz="2500" b="1" dirty="0">
                    <a:solidFill>
                      <a:srgbClr val="FF0000"/>
                    </a:solidFill>
                    <a:latin typeface="+mn-lt"/>
                  </a:rPr>
                  <a:t>7</a:t>
                </a:r>
                <a:r>
                  <a:rPr lang="en-GB" sz="2500" dirty="0">
                    <a:solidFill>
                      <a:srgbClr val="FF0000"/>
                    </a:solidFill>
                    <a:latin typeface="+mn-lt"/>
                  </a:rPr>
                  <a:t> thousandths (or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2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  <m:r>
                      <a:rPr lang="en-GB" sz="2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5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or</m:t>
                    </m:r>
                    <m:r>
                      <a:rPr lang="en-GB" sz="25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0.007</m:t>
                    </m:r>
                  </m:oMath>
                </a14:m>
                <a:r>
                  <a:rPr lang="en-GB" sz="2500" dirty="0">
                    <a:solidFill>
                      <a:srgbClr val="FF0000"/>
                    </a:solidFill>
                    <a:latin typeface="+mn-lt"/>
                  </a:rPr>
                  <a:t>)</a:t>
                </a:r>
                <a:r>
                  <a:rPr lang="en-GB" sz="25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10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1419" y="1638128"/>
                <a:ext cx="11305706" cy="1886048"/>
              </a:xfrm>
              <a:prstGeom prst="roundRect">
                <a:avLst>
                  <a:gd name="adj" fmla="val 16667"/>
                </a:avLst>
              </a:prstGeom>
              <a:blipFill>
                <a:blip r:embed="rId6"/>
                <a:stretch>
                  <a:fillRect r="-6573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DF46709B-8416-468D-BAB2-2CC94F834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9781" y="4395510"/>
            <a:ext cx="90805" cy="90805"/>
          </a:xfrm>
          <a:prstGeom prst="ellipse">
            <a:avLst/>
          </a:prstGeom>
          <a:solidFill>
            <a:srgbClr val="000000"/>
          </a:solidFill>
          <a:ln w="317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8" name="AutoShape 67">
            <a:extLst>
              <a:ext uri="{FF2B5EF4-FFF2-40B4-BE49-F238E27FC236}">
                <a16:creationId xmlns:a16="http://schemas.microsoft.com/office/drawing/2014/main" id="{5BDD12D8-B7D0-4EBE-BEF0-89110A0A9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465" y="6184828"/>
            <a:ext cx="11305706" cy="527804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2500" dirty="0">
                <a:latin typeface="+mn-lt"/>
              </a:rPr>
              <a:t>This number is read or written in words as </a:t>
            </a:r>
            <a:r>
              <a:rPr lang="en-GB" sz="2500" b="1" dirty="0">
                <a:solidFill>
                  <a:srgbClr val="FF0000"/>
                </a:solidFill>
                <a:latin typeface="+mn-lt"/>
              </a:rPr>
              <a:t>thirty two point four five seven</a:t>
            </a:r>
            <a:r>
              <a:rPr lang="en-GB" sz="2500" b="1" dirty="0">
                <a:latin typeface="+mn-lt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CB6E89-D768-7C43-9ECE-1389B09BD9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9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671145" y="365442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en-GB" sz="3600" b="1" dirty="0">
                <a:solidFill>
                  <a:schemeClr val="tx2"/>
                </a:solidFill>
                <a:latin typeface="+mn-lt"/>
              </a:rPr>
              <a:t>Can read, write and order numbers up to 3 decimal places</a:t>
            </a:r>
          </a:p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908" y="3681608"/>
            <a:ext cx="1915964" cy="1450610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3600" b="1" dirty="0">
                <a:solidFill>
                  <a:srgbClr val="FF0000"/>
                </a:solidFill>
                <a:latin typeface="+mn-lt"/>
              </a:rPr>
              <a:t>Read </a:t>
            </a:r>
          </a:p>
          <a:p>
            <a:pPr algn="ctr">
              <a:buNone/>
            </a:pPr>
            <a:r>
              <a:rPr lang="en-GB" sz="3600" b="1" dirty="0">
                <a:solidFill>
                  <a:srgbClr val="FF0000"/>
                </a:solidFill>
                <a:latin typeface="+mn-lt"/>
              </a:rPr>
              <a:t>21.098 </a:t>
            </a: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id="{E125F1C4-7CFD-4F30-8A02-B3EBBCA91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976" y="4810067"/>
            <a:ext cx="8602968" cy="119181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This number is read or written in words as    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twenty one point zero nine eight</a:t>
            </a:r>
            <a:r>
              <a:rPr lang="en-GB" dirty="0">
                <a:latin typeface="+mn-lt"/>
              </a:rPr>
              <a:t>.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8A912DAE-FAE8-4830-84CD-0633D496F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91255" y="14520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Reading and writing decimals </a:t>
            </a:r>
          </a:p>
        </p:txBody>
      </p:sp>
      <p:sp>
        <p:nvSpPr>
          <p:cNvPr id="14" name="AutoShape 67">
            <a:extLst>
              <a:ext uri="{FF2B5EF4-FFF2-40B4-BE49-F238E27FC236}">
                <a16:creationId xmlns:a16="http://schemas.microsoft.com/office/drawing/2014/main" id="{F8EF5F16-000A-4C8F-BA4A-3C5A0E4EF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976" y="2670267"/>
            <a:ext cx="8602968" cy="173664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We are sometimes given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decimal numbers </a:t>
            </a:r>
            <a:r>
              <a:rPr lang="en-GB" dirty="0">
                <a:latin typeface="+mn-lt"/>
              </a:rPr>
              <a:t>written in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words</a:t>
            </a:r>
            <a:r>
              <a:rPr lang="en-GB" dirty="0">
                <a:latin typeface="+mn-lt"/>
              </a:rPr>
              <a:t> and we have to read, understand the number and write it in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figures</a:t>
            </a:r>
            <a:r>
              <a:rPr lang="en-GB" dirty="0">
                <a:latin typeface="+mn-lt"/>
              </a:rPr>
              <a:t>. </a:t>
            </a:r>
          </a:p>
        </p:txBody>
      </p:sp>
      <p:pic>
        <p:nvPicPr>
          <p:cNvPr id="15" name="Picture 6" descr="Image result for eyes cartoon">
            <a:extLst>
              <a:ext uri="{FF2B5EF4-FFF2-40B4-BE49-F238E27FC236}">
                <a16:creationId xmlns:a16="http://schemas.microsoft.com/office/drawing/2014/main" id="{F0811FB9-02C5-4172-A4B6-E126C217C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745" y="1626663"/>
            <a:ext cx="11874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F8A92D-7C0C-0045-B695-C0EC21C379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671145" y="365442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en-GB" sz="3600" b="1" dirty="0">
                <a:solidFill>
                  <a:schemeClr val="tx2"/>
                </a:solidFill>
                <a:latin typeface="+mn-lt"/>
              </a:rPr>
              <a:t>Can read, write and order numbers up to 3 decimal places</a:t>
            </a:r>
          </a:p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id="{E125F1C4-7CFD-4F30-8A02-B3EBBCA91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819" y="2702966"/>
            <a:ext cx="9025039" cy="3657171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3600" b="1" dirty="0">
                <a:latin typeface="+mn-lt"/>
              </a:rPr>
              <a:t>Your turn</a:t>
            </a:r>
          </a:p>
          <a:p>
            <a:pPr>
              <a:buNone/>
            </a:pPr>
            <a:r>
              <a:rPr lang="en-GB" sz="3600" dirty="0">
                <a:latin typeface="+mn-lt"/>
              </a:rPr>
              <a:t>Write the following numbers in figures: </a:t>
            </a:r>
          </a:p>
          <a:p>
            <a:pPr marL="571500" indent="-571500"/>
            <a:r>
              <a:rPr lang="en-GB" sz="3600" b="1" dirty="0">
                <a:solidFill>
                  <a:srgbClr val="FF0000"/>
                </a:solidFill>
                <a:latin typeface="+mn-lt"/>
              </a:rPr>
              <a:t>sixty two point three six five</a:t>
            </a:r>
          </a:p>
          <a:p>
            <a:pPr marL="571500" indent="-571500"/>
            <a:r>
              <a:rPr lang="en-GB" sz="3600" b="1" dirty="0">
                <a:solidFill>
                  <a:srgbClr val="FF0000"/>
                </a:solidFill>
                <a:latin typeface="+mn-lt"/>
              </a:rPr>
              <a:t>thirty point two zero eight</a:t>
            </a:r>
          </a:p>
          <a:p>
            <a:pPr marL="571500" indent="-571500"/>
            <a:r>
              <a:rPr lang="en-GB" sz="3600" b="1" dirty="0">
                <a:solidFill>
                  <a:srgbClr val="FF0000"/>
                </a:solidFill>
                <a:latin typeface="+mn-lt"/>
              </a:rPr>
              <a:t>eighty eight point two zero seven</a:t>
            </a:r>
          </a:p>
        </p:txBody>
      </p:sp>
      <p:pic>
        <p:nvPicPr>
          <p:cNvPr id="8" name="Picture 50" descr="Image result for pencil clipart7">
            <a:extLst>
              <a:ext uri="{FF2B5EF4-FFF2-40B4-BE49-F238E27FC236}">
                <a16:creationId xmlns:a16="http://schemas.microsoft.com/office/drawing/2014/main" id="{C829E448-CC52-46DE-B36E-57B08CCF9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023" y="5085433"/>
            <a:ext cx="1558903" cy="151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5D42237E-F77B-4611-9D9F-FD0EBE94F572}"/>
              </a:ext>
            </a:extLst>
          </p:cNvPr>
          <p:cNvSpPr txBox="1">
            <a:spLocks noChangeArrowheads="1"/>
          </p:cNvSpPr>
          <p:nvPr/>
        </p:nvSpPr>
        <p:spPr>
          <a:xfrm>
            <a:off x="2291255" y="14520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>
                <a:solidFill>
                  <a:srgbClr val="002060"/>
                </a:solidFill>
                <a:latin typeface="Calibri" panose="020F0502020204030204" pitchFamily="34" charset="0"/>
              </a:rPr>
              <a:t>Reading and writing decimals </a:t>
            </a:r>
            <a:endParaRPr lang="en-GB" altLang="en-US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89C1A1-AFD5-684B-B001-4E0A2670A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26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671145" y="365442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en-GB" sz="3600" b="1" dirty="0">
                <a:solidFill>
                  <a:schemeClr val="tx2"/>
                </a:solidFill>
                <a:latin typeface="+mn-lt"/>
              </a:rPr>
              <a:t>Can read, write and order numbers up to 3 decimal places</a:t>
            </a:r>
          </a:p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706" y="4243777"/>
                <a:ext cx="10747013" cy="2324396"/>
              </a:xfrm>
              <a:prstGeom prst="roundRect">
                <a:avLst>
                  <a:gd name="adj" fmla="val 16667"/>
                </a:avLst>
              </a:prstGeom>
              <a:solidFill>
                <a:srgbClr val="FDFED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buNone/>
                </a:pPr>
                <a:r>
                  <a:rPr lang="en-GB" b="1" dirty="0">
                    <a:latin typeface="+mn-lt"/>
                  </a:rPr>
                  <a:t>Write this total as a </a:t>
                </a:r>
                <a:r>
                  <a:rPr lang="en-GB" b="1" dirty="0">
                    <a:solidFill>
                      <a:srgbClr val="FF0000"/>
                    </a:solidFill>
                    <a:latin typeface="+mn-lt"/>
                  </a:rPr>
                  <a:t>decimal</a:t>
                </a:r>
                <a:r>
                  <a:rPr lang="en-GB" b="1" dirty="0">
                    <a:latin typeface="+mn-lt"/>
                  </a:rPr>
                  <a:t>:</a:t>
                </a:r>
                <a:endParaRPr lang="en-GB" sz="3600" b="1" dirty="0">
                  <a:effectLst/>
                  <a:latin typeface="+mn-lt"/>
                </a:endParaRP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GB" b="1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  <m:r>
                        <a:rPr lang="en-GB" b="1" i="1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GB" b="1" dirty="0">
                  <a:latin typeface="+mn-lt"/>
                </a:endParaRPr>
              </a:p>
              <a:p>
                <a:pPr algn="ctr">
                  <a:buNone/>
                </a:pPr>
                <a:r>
                  <a:rPr lang="en-GB" dirty="0">
                    <a:latin typeface="+mn-lt"/>
                  </a:rPr>
                  <a:t>Let’s use a </a:t>
                </a:r>
                <a:r>
                  <a:rPr lang="en-GB" b="1" dirty="0">
                    <a:solidFill>
                      <a:srgbClr val="FF0000"/>
                    </a:solidFill>
                    <a:latin typeface="+mn-lt"/>
                  </a:rPr>
                  <a:t>place value chart </a:t>
                </a:r>
                <a:r>
                  <a:rPr lang="en-GB" dirty="0">
                    <a:latin typeface="+mn-lt"/>
                  </a:rPr>
                  <a:t>to help us… </a:t>
                </a:r>
                <a:endParaRPr lang="en-GB" sz="36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0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8706" y="4243777"/>
                <a:ext cx="10747013" cy="2324396"/>
              </a:xfrm>
              <a:prstGeom prst="roundRect">
                <a:avLst>
                  <a:gd name="adj" fmla="val 16667"/>
                </a:avLst>
              </a:prstGeom>
              <a:blipFill>
                <a:blip r:embed="rId5"/>
                <a:stretch>
                  <a:fillRect b="-3394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utoShape 67">
            <a:extLst>
              <a:ext uri="{FF2B5EF4-FFF2-40B4-BE49-F238E27FC236}">
                <a16:creationId xmlns:a16="http://schemas.microsoft.com/office/drawing/2014/main" id="{E125F1C4-7CFD-4F30-8A02-B3EBBCA91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327" y="2633317"/>
            <a:ext cx="10739393" cy="1191816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dirty="0">
                <a:latin typeface="+mn-lt"/>
              </a:rPr>
              <a:t>We will sometimes be asked questions to show that we understand </a:t>
            </a:r>
            <a:r>
              <a:rPr lang="en-GB" b="1" dirty="0">
                <a:solidFill>
                  <a:srgbClr val="FF0000"/>
                </a:solidFill>
                <a:latin typeface="+mn-lt"/>
              </a:rPr>
              <a:t>place value</a:t>
            </a:r>
            <a:r>
              <a:rPr lang="en-GB" dirty="0">
                <a:latin typeface="+mn-lt"/>
              </a:rPr>
              <a:t>.  Let’s look at an example: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8A912DAE-FAE8-4830-84CD-0633D496F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91255" y="14520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Reading and writing decimals </a:t>
            </a:r>
          </a:p>
        </p:txBody>
      </p:sp>
      <p:pic>
        <p:nvPicPr>
          <p:cNvPr id="11" name="Picture 6" descr="Image result for eyes cartoon">
            <a:extLst>
              <a:ext uri="{FF2B5EF4-FFF2-40B4-BE49-F238E27FC236}">
                <a16:creationId xmlns:a16="http://schemas.microsoft.com/office/drawing/2014/main" id="{4ADAF77E-2398-4954-AC1B-6FC13D5EF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745" y="1626663"/>
            <a:ext cx="11874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11BF42-2785-5D44-9D45-0AE13F40AE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07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671145" y="365442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en-GB" sz="3600" b="1" dirty="0">
                <a:solidFill>
                  <a:schemeClr val="tx2"/>
                </a:solidFill>
                <a:latin typeface="+mn-lt"/>
              </a:rPr>
              <a:t>Can read, write and order numbers up to 3 decimal places</a:t>
            </a:r>
          </a:p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" y="1724042"/>
                <a:ext cx="11106080" cy="2474224"/>
              </a:xfrm>
              <a:prstGeom prst="roundRect">
                <a:avLst>
                  <a:gd name="adj" fmla="val 16667"/>
                </a:avLst>
              </a:prstGeom>
              <a:solidFill>
                <a:srgbClr val="FDFED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GB" b="1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1" i="1" dirty="0">
                  <a:latin typeface="+mn-lt"/>
                </a:endParaRPr>
              </a:p>
              <a:p>
                <a:pPr algn="ctr">
                  <a:buNone/>
                </a:pPr>
                <a:r>
                  <a:rPr lang="en-GB" sz="3600" dirty="0">
                    <a:latin typeface="+mn-lt"/>
                  </a:rPr>
                  <a:t>We can see from our place value chart that this number will be </a:t>
                </a:r>
                <a:r>
                  <a:rPr lang="en-GB" sz="3600" b="1" dirty="0">
                    <a:latin typeface="+mn-lt"/>
                  </a:rPr>
                  <a:t>4.42</a:t>
                </a:r>
                <a:endParaRPr lang="en-GB" sz="36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0" name="AutoShape 67">
                <a:extLst>
                  <a:ext uri="{FF2B5EF4-FFF2-40B4-BE49-F238E27FC236}">
                    <a16:creationId xmlns:a16="http://schemas.microsoft.com/office/drawing/2014/main" id="{4B1A0A83-6ED2-4C02-B368-F3C069590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724042"/>
                <a:ext cx="11106080" cy="2474224"/>
              </a:xfrm>
              <a:prstGeom prst="roundRect">
                <a:avLst>
                  <a:gd name="adj" fmla="val 16667"/>
                </a:avLst>
              </a:prstGeom>
              <a:blipFill>
                <a:blip r:embed="rId5"/>
                <a:stretch>
                  <a:fillRect b="-3922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Group 65">
                <a:extLst>
                  <a:ext uri="{FF2B5EF4-FFF2-40B4-BE49-F238E27FC236}">
                    <a16:creationId xmlns:a16="http://schemas.microsoft.com/office/drawing/2014/main" id="{20280A03-4D4B-4C8E-AF06-EFFB25F4692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31638395"/>
                  </p:ext>
                </p:extLst>
              </p:nvPr>
            </p:nvGraphicFramePr>
            <p:xfrm>
              <a:off x="625685" y="4480560"/>
              <a:ext cx="10929241" cy="2206511"/>
            </p:xfrm>
            <a:graphic>
              <a:graphicData uri="http://schemas.openxmlformats.org/drawingml/2006/table">
                <a:tbl>
                  <a:tblPr/>
                  <a:tblGrid>
                    <a:gridCol w="14200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3464317764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3375696766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1516404542"/>
                        </a:ext>
                      </a:extLst>
                    </a:gridCol>
                    <a:gridCol w="423738">
                      <a:extLst>
                        <a:ext uri="{9D8B030D-6E8A-4147-A177-3AD203B41FA5}">
                          <a16:colId xmlns:a16="http://schemas.microsoft.com/office/drawing/2014/main" val="3840649635"/>
                        </a:ext>
                      </a:extLst>
                    </a:gridCol>
                    <a:gridCol w="1467240">
                      <a:extLst>
                        <a:ext uri="{9D8B030D-6E8A-4147-A177-3AD203B41FA5}">
                          <a16:colId xmlns:a16="http://schemas.microsoft.com/office/drawing/2014/main" val="3144513617"/>
                        </a:ext>
                      </a:extLst>
                    </a:gridCol>
                    <a:gridCol w="1671145">
                      <a:extLst>
                        <a:ext uri="{9D8B030D-6E8A-4147-A177-3AD203B41FA5}">
                          <a16:colId xmlns:a16="http://schemas.microsoft.com/office/drawing/2014/main" val="4132231622"/>
                        </a:ext>
                      </a:extLst>
                    </a:gridCol>
                    <a:gridCol w="1686910">
                      <a:extLst>
                        <a:ext uri="{9D8B030D-6E8A-4147-A177-3AD203B41FA5}">
                          <a16:colId xmlns:a16="http://schemas.microsoft.com/office/drawing/2014/main" val="4231926267"/>
                        </a:ext>
                      </a:extLst>
                    </a:gridCol>
                  </a:tblGrid>
                  <a:tr h="119105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Thousands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Tens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Ones 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(1)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Thousandths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ahoma" panose="020B0604030504040204" pitchFamily="34" charset="0"/>
                                    </a:rPr>
                                    <m:t>1000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154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228600"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br>
                            <a:rPr lang="en-GB" sz="16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. </a:t>
                          </a: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Group 65">
                <a:extLst>
                  <a:ext uri="{FF2B5EF4-FFF2-40B4-BE49-F238E27FC236}">
                    <a16:creationId xmlns:a16="http://schemas.microsoft.com/office/drawing/2014/main" id="{20280A03-4D4B-4C8E-AF06-EFFB25F4692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31638395"/>
                  </p:ext>
                </p:extLst>
              </p:nvPr>
            </p:nvGraphicFramePr>
            <p:xfrm>
              <a:off x="625685" y="4480560"/>
              <a:ext cx="10929241" cy="2206511"/>
            </p:xfrm>
            <a:graphic>
              <a:graphicData uri="http://schemas.openxmlformats.org/drawingml/2006/table">
                <a:tbl>
                  <a:tblPr/>
                  <a:tblGrid>
                    <a:gridCol w="14200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3464317764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3375696766"/>
                        </a:ext>
                      </a:extLst>
                    </a:gridCol>
                    <a:gridCol w="1420052">
                      <a:extLst>
                        <a:ext uri="{9D8B030D-6E8A-4147-A177-3AD203B41FA5}">
                          <a16:colId xmlns:a16="http://schemas.microsoft.com/office/drawing/2014/main" val="1516404542"/>
                        </a:ext>
                      </a:extLst>
                    </a:gridCol>
                    <a:gridCol w="423738">
                      <a:extLst>
                        <a:ext uri="{9D8B030D-6E8A-4147-A177-3AD203B41FA5}">
                          <a16:colId xmlns:a16="http://schemas.microsoft.com/office/drawing/2014/main" val="3840649635"/>
                        </a:ext>
                      </a:extLst>
                    </a:gridCol>
                    <a:gridCol w="1467240">
                      <a:extLst>
                        <a:ext uri="{9D8B030D-6E8A-4147-A177-3AD203B41FA5}">
                          <a16:colId xmlns:a16="http://schemas.microsoft.com/office/drawing/2014/main" val="3144513617"/>
                        </a:ext>
                      </a:extLst>
                    </a:gridCol>
                    <a:gridCol w="1671145">
                      <a:extLst>
                        <a:ext uri="{9D8B030D-6E8A-4147-A177-3AD203B41FA5}">
                          <a16:colId xmlns:a16="http://schemas.microsoft.com/office/drawing/2014/main" val="4132231622"/>
                        </a:ext>
                      </a:extLst>
                    </a:gridCol>
                    <a:gridCol w="1686910">
                      <a:extLst>
                        <a:ext uri="{9D8B030D-6E8A-4147-A177-3AD203B41FA5}">
                          <a16:colId xmlns:a16="http://schemas.microsoft.com/office/drawing/2014/main" val="4231926267"/>
                        </a:ext>
                      </a:extLst>
                    </a:gridCol>
                  </a:tblGrid>
                  <a:tr h="119105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Thousands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Hundreds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Tens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(10)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Ones  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0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(1)</a:t>
                          </a:r>
                          <a:endParaRPr lang="en-GB" sz="20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0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416183" t="-1538" r="-230705" b="-8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454015" t="-1538" r="-102920" b="-88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6"/>
                          <a:stretch>
                            <a:fillRect l="-548014" t="-1538" r="-1805" b="-882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154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228600"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br>
                            <a:rPr lang="en-GB" sz="16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a:b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160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GB" sz="1600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. </a:t>
                          </a: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en-GB" sz="2800" b="1" dirty="0"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en-GB" sz="2800" b="1" dirty="0">
                            <a:effectLst/>
                            <a:latin typeface="+mn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DFE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A88F44C8-FA7D-4A36-BB89-7D4ED7F36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8361" y="5081310"/>
            <a:ext cx="90805" cy="90805"/>
          </a:xfrm>
          <a:prstGeom prst="ellipse">
            <a:avLst/>
          </a:prstGeom>
          <a:solidFill>
            <a:srgbClr val="000000"/>
          </a:solidFill>
          <a:ln w="317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104632-DE93-8944-B8C0-7C7F999DB6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2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C02B12-C395-4773-98ED-4248396959D4}"/>
              </a:ext>
            </a:extLst>
          </p:cNvPr>
          <p:cNvSpPr txBox="1">
            <a:spLocks/>
          </p:cNvSpPr>
          <p:nvPr/>
        </p:nvSpPr>
        <p:spPr>
          <a:xfrm>
            <a:off x="1671145" y="365442"/>
            <a:ext cx="8649559" cy="1086583"/>
          </a:xfrm>
          <a:prstGeom prst="rect">
            <a:avLst/>
          </a:prstGeom>
          <a:solidFill>
            <a:srgbClr val="FDFEDA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en-GB" sz="3600" b="1" dirty="0">
                <a:solidFill>
                  <a:schemeClr val="tx2"/>
                </a:solidFill>
                <a:latin typeface="+mn-lt"/>
              </a:rPr>
              <a:t>Can read, write and order numbers up to 3 decimal places</a:t>
            </a:r>
          </a:p>
          <a:p>
            <a:pPr algn="ctr"/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AutoShape 67">
            <a:extLst>
              <a:ext uri="{FF2B5EF4-FFF2-40B4-BE49-F238E27FC236}">
                <a16:creationId xmlns:a16="http://schemas.microsoft.com/office/drawing/2014/main" id="{4B1A0A83-6ED2-4C02-B368-F3C06959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56" y="4044638"/>
            <a:ext cx="10747014" cy="2608374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dirty="0">
                <a:latin typeface="+mn-lt"/>
              </a:rPr>
              <a:t>We know that the number 7.645 is 7 ones, 6 tenths, </a:t>
            </a:r>
          </a:p>
          <a:p>
            <a:pPr>
              <a:buNone/>
            </a:pPr>
            <a:r>
              <a:rPr lang="en-GB" dirty="0">
                <a:latin typeface="+mn-lt"/>
              </a:rPr>
              <a:t>4 hundredths and 5 thousandths or:</a:t>
            </a:r>
          </a:p>
          <a:p>
            <a:pPr>
              <a:buNone/>
            </a:pPr>
            <a:r>
              <a:rPr lang="en-GB" dirty="0">
                <a:latin typeface="+mn-lt"/>
              </a:rPr>
              <a:t>7.645 = 7 + 0.6 + 0.04 + 0.005</a:t>
            </a:r>
          </a:p>
          <a:p>
            <a:pPr>
              <a:buNone/>
            </a:pPr>
            <a:r>
              <a:rPr lang="en-GB" dirty="0">
                <a:latin typeface="+mn-lt"/>
              </a:rPr>
              <a:t>Therefore the missing number is </a:t>
            </a:r>
            <a:r>
              <a:rPr lang="en-GB" b="1" dirty="0">
                <a:latin typeface="+mn-lt"/>
              </a:rPr>
              <a:t>0.04</a:t>
            </a:r>
            <a:r>
              <a:rPr lang="en-GB" dirty="0">
                <a:latin typeface="+mn-lt"/>
              </a:rPr>
              <a:t>.</a:t>
            </a:r>
          </a:p>
        </p:txBody>
      </p:sp>
      <p:sp>
        <p:nvSpPr>
          <p:cNvPr id="12" name="AutoShape 67">
            <a:extLst>
              <a:ext uri="{FF2B5EF4-FFF2-40B4-BE49-F238E27FC236}">
                <a16:creationId xmlns:a16="http://schemas.microsoft.com/office/drawing/2014/main" id="{E125F1C4-7CFD-4F30-8A02-B3EBBCA91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77" y="2427721"/>
            <a:ext cx="10739393" cy="1450610"/>
          </a:xfrm>
          <a:prstGeom prst="roundRect">
            <a:avLst>
              <a:gd name="adj" fmla="val 16667"/>
            </a:avLst>
          </a:prstGeom>
          <a:solidFill>
            <a:srgbClr val="FDFED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3600" dirty="0">
                <a:latin typeface="+mn-lt"/>
              </a:rPr>
              <a:t>Write a number in the box to make this correct:</a:t>
            </a:r>
          </a:p>
          <a:p>
            <a:pPr algn="ctr">
              <a:buNone/>
            </a:pPr>
            <a:r>
              <a:rPr lang="en-GB" sz="3600" b="1" dirty="0">
                <a:solidFill>
                  <a:srgbClr val="FF0000"/>
                </a:solidFill>
                <a:latin typeface="+mn-lt"/>
              </a:rPr>
              <a:t>7.645 = 7 + 0.6 + </a:t>
            </a:r>
            <a:r>
              <a:rPr lang="en-GB" sz="36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</a:t>
            </a:r>
            <a:r>
              <a:rPr lang="en-GB" sz="3600" b="1" dirty="0">
                <a:solidFill>
                  <a:srgbClr val="FF0000"/>
                </a:solidFill>
                <a:latin typeface="+mn-lt"/>
              </a:rPr>
              <a:t> + 0.005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8A912DAE-FAE8-4830-84CD-0633D496F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91255" y="145202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2060"/>
                </a:solidFill>
                <a:latin typeface="Calibri" panose="020F0502020204030204" pitchFamily="34" charset="0"/>
              </a:rPr>
              <a:t>Reading and writing decimals </a:t>
            </a:r>
          </a:p>
        </p:txBody>
      </p:sp>
      <p:pic>
        <p:nvPicPr>
          <p:cNvPr id="8" name="Picture 6" descr="Image result for eyes cartoon">
            <a:extLst>
              <a:ext uri="{FF2B5EF4-FFF2-40B4-BE49-F238E27FC236}">
                <a16:creationId xmlns:a16="http://schemas.microsoft.com/office/drawing/2014/main" id="{C7897A2E-31F0-4467-B6CF-03589DD16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689" y="1517479"/>
            <a:ext cx="11874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B70389-4AC2-F14A-A75D-3C44CE7E8F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662" y="420961"/>
            <a:ext cx="1468702" cy="9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3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1855</Words>
  <Application>Microsoft Macintosh PowerPoint</Application>
  <PresentationFormat>Widescreen</PresentationFormat>
  <Paragraphs>468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Tahoma</vt:lpstr>
      <vt:lpstr>Times New Roman</vt:lpstr>
      <vt:lpstr>Wingdings</vt:lpstr>
      <vt:lpstr>Office Theme</vt:lpstr>
      <vt:lpstr>PowerPoint Presentation</vt:lpstr>
      <vt:lpstr>Vocabulary:  Reading, writing and ordering numbers</vt:lpstr>
      <vt:lpstr>Reading and writing decimals </vt:lpstr>
      <vt:lpstr>PowerPoint Presentation</vt:lpstr>
      <vt:lpstr>Reading and writing decimals </vt:lpstr>
      <vt:lpstr>PowerPoint Presentation</vt:lpstr>
      <vt:lpstr>Reading and writing decimals </vt:lpstr>
      <vt:lpstr>PowerPoint Presentation</vt:lpstr>
      <vt:lpstr>Reading and writing decimals </vt:lpstr>
      <vt:lpstr>Your turn</vt:lpstr>
      <vt:lpstr>Ordering decimals </vt:lpstr>
      <vt:lpstr>Ordering decimals </vt:lpstr>
      <vt:lpstr>Ordering decimals </vt:lpstr>
      <vt:lpstr>Ordering decimals </vt:lpstr>
      <vt:lpstr>Ordering decimals </vt:lpstr>
      <vt:lpstr>Your turn</vt:lpstr>
      <vt:lpstr>Ordering decimals </vt:lpstr>
      <vt:lpstr>Reasoning </vt:lpstr>
      <vt:lpstr>Ordering decimals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turn</vt:lpstr>
      <vt:lpstr> Problem solving</vt:lpstr>
      <vt:lpstr> Problem solving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Resource</dc:title>
  <dc:creator>Microsoft Office User</dc:creator>
  <cp:lastModifiedBy>PiXL 2</cp:lastModifiedBy>
  <cp:revision>75</cp:revision>
  <dcterms:created xsi:type="dcterms:W3CDTF">2017-03-29T13:14:03Z</dcterms:created>
  <dcterms:modified xsi:type="dcterms:W3CDTF">2018-09-04T08:57:15Z</dcterms:modified>
</cp:coreProperties>
</file>