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14" r:id="rId3"/>
    <p:sldId id="274" r:id="rId4"/>
    <p:sldId id="315" r:id="rId5"/>
    <p:sldId id="258" r:id="rId6"/>
    <p:sldId id="330" r:id="rId7"/>
    <p:sldId id="379" r:id="rId8"/>
    <p:sldId id="392" r:id="rId9"/>
    <p:sldId id="393" r:id="rId10"/>
    <p:sldId id="397" r:id="rId11"/>
    <p:sldId id="395" r:id="rId12"/>
    <p:sldId id="401" r:id="rId13"/>
    <p:sldId id="400" r:id="rId14"/>
    <p:sldId id="399" r:id="rId15"/>
    <p:sldId id="402" r:id="rId16"/>
    <p:sldId id="403" r:id="rId17"/>
    <p:sldId id="404" r:id="rId18"/>
    <p:sldId id="405" r:id="rId19"/>
    <p:sldId id="406" r:id="rId20"/>
    <p:sldId id="407" r:id="rId21"/>
    <p:sldId id="408" r:id="rId22"/>
    <p:sldId id="390" r:id="rId23"/>
    <p:sldId id="412" r:id="rId24"/>
    <p:sldId id="413" r:id="rId25"/>
    <p:sldId id="415" r:id="rId26"/>
    <p:sldId id="411" r:id="rId27"/>
    <p:sldId id="410" r:id="rId28"/>
    <p:sldId id="414" r:id="rId29"/>
    <p:sldId id="409" r:id="rId30"/>
    <p:sldId id="32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3CF"/>
    <a:srgbClr val="A81DAB"/>
    <a:srgbClr val="901993"/>
    <a:srgbClr val="841787"/>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3750" autoAdjust="0"/>
  </p:normalViewPr>
  <p:slideViewPr>
    <p:cSldViewPr snapToGrid="0" snapToObjects="1">
      <p:cViewPr varScale="1">
        <p:scale>
          <a:sx n="41" d="100"/>
          <a:sy n="41" d="100"/>
        </p:scale>
        <p:origin x="1140" y="4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66FBC-828E-4803-BFC0-E8A75B4EEDF7}" type="doc">
      <dgm:prSet loTypeId="urn:microsoft.com/office/officeart/2005/8/layout/radial6" loCatId="relationship" qsTypeId="urn:microsoft.com/office/officeart/2005/8/quickstyle/3d3" qsCatId="3D" csTypeId="urn:microsoft.com/office/officeart/2005/8/colors/colorful4" csCatId="colorful" phldr="1"/>
      <dgm:spPr/>
      <dgm:t>
        <a:bodyPr/>
        <a:lstStyle/>
        <a:p>
          <a:endParaRPr lang="en-GB"/>
        </a:p>
      </dgm:t>
    </dgm:pt>
    <dgm:pt modelId="{3DEB22AF-84ED-4694-B76C-09A757455E8B}">
      <dgm:prSet phldrT="[Text]"/>
      <dgm:spPr>
        <a:solidFill>
          <a:schemeClr val="bg1"/>
        </a:solidFill>
        <a:ln w="76200">
          <a:solidFill>
            <a:srgbClr val="FF0000"/>
          </a:solidFill>
        </a:ln>
      </dgm:spPr>
      <dgm:t>
        <a:bodyPr/>
        <a:lstStyle/>
        <a:p>
          <a:r>
            <a:rPr lang="en-GB" b="1" dirty="0">
              <a:solidFill>
                <a:sysClr val="windowText" lastClr="000000"/>
              </a:solidFill>
            </a:rPr>
            <a:t>Read it: </a:t>
          </a:r>
        </a:p>
        <a:p>
          <a:r>
            <a:rPr lang="en-GB" dirty="0">
              <a:solidFill>
                <a:sysClr val="windowText" lastClr="000000"/>
              </a:solidFill>
            </a:rPr>
            <a:t>compose</a:t>
          </a:r>
        </a:p>
      </dgm:t>
    </dgm:pt>
    <dgm:pt modelId="{7BC24F68-6AFD-455C-9DF2-4F64A909A06A}" type="parTrans" cxnId="{0377E4AE-4DF9-4CAF-9499-32910436FDC6}">
      <dgm:prSet/>
      <dgm:spPr/>
      <dgm:t>
        <a:bodyPr/>
        <a:lstStyle/>
        <a:p>
          <a:endParaRPr lang="en-GB">
            <a:solidFill>
              <a:sysClr val="windowText" lastClr="000000"/>
            </a:solidFill>
          </a:endParaRPr>
        </a:p>
      </dgm:t>
    </dgm:pt>
    <dgm:pt modelId="{733C1E9D-19A1-476E-BBCC-8796C94533AC}" type="sibTrans" cxnId="{0377E4AE-4DF9-4CAF-9499-32910436FDC6}">
      <dgm:prSet/>
      <dgm:spPr/>
      <dgm:t>
        <a:bodyPr/>
        <a:lstStyle/>
        <a:p>
          <a:endParaRPr lang="en-GB">
            <a:solidFill>
              <a:sysClr val="windowText" lastClr="000000"/>
            </a:solidFill>
          </a:endParaRPr>
        </a:p>
      </dgm:t>
    </dgm:pt>
    <dgm:pt modelId="{E91EC288-42DC-4F57-A697-38CB0FED1BDA}">
      <dgm:prSet phldrT="[Text]"/>
      <dgm:spPr>
        <a:solidFill>
          <a:schemeClr val="bg1"/>
        </a:solidFill>
        <a:ln w="76200">
          <a:solidFill>
            <a:srgbClr val="FFFF00"/>
          </a:solidFill>
        </a:ln>
      </dgm:spPr>
      <dgm:t>
        <a:bodyPr/>
        <a:lstStyle/>
        <a:p>
          <a:r>
            <a:rPr lang="en-GB" b="1" dirty="0">
              <a:solidFill>
                <a:sysClr val="windowText" lastClr="000000"/>
              </a:solidFill>
            </a:rPr>
            <a:t>Define it</a:t>
          </a:r>
        </a:p>
      </dgm:t>
    </dgm:pt>
    <dgm:pt modelId="{44F2FDF3-18F4-401A-A6AA-A158FB8076B9}" type="parTrans" cxnId="{8014FC4A-258E-43AA-8405-3568B7982E2F}">
      <dgm:prSet/>
      <dgm:spPr/>
      <dgm:t>
        <a:bodyPr/>
        <a:lstStyle/>
        <a:p>
          <a:endParaRPr lang="en-GB">
            <a:solidFill>
              <a:sysClr val="windowText" lastClr="000000"/>
            </a:solidFill>
          </a:endParaRPr>
        </a:p>
      </dgm:t>
    </dgm:pt>
    <dgm:pt modelId="{036E4898-8D9F-4A02-8389-84E8241657BE}" type="sibTrans" cxnId="{8014FC4A-258E-43AA-8405-3568B7982E2F}">
      <dgm:prSet/>
      <dgm:spPr>
        <a:solidFill>
          <a:schemeClr val="bg1"/>
        </a:solidFill>
        <a:ln w="76200">
          <a:gradFill>
            <a:gsLst>
              <a:gs pos="99000">
                <a:srgbClr val="FFC000"/>
              </a:gs>
              <a:gs pos="4000">
                <a:srgbClr val="FFFF00"/>
              </a:gs>
              <a:gs pos="50000">
                <a:srgbClr val="FFC000"/>
              </a:gs>
              <a:gs pos="100000">
                <a:schemeClr val="accent1">
                  <a:lumMod val="30000"/>
                  <a:lumOff val="70000"/>
                </a:schemeClr>
              </a:gs>
            </a:gsLst>
            <a:lin ang="5400000" scaled="1"/>
          </a:gradFill>
        </a:ln>
      </dgm:spPr>
      <dgm:t>
        <a:bodyPr/>
        <a:lstStyle/>
        <a:p>
          <a:endParaRPr lang="en-GB">
            <a:solidFill>
              <a:sysClr val="windowText" lastClr="000000"/>
            </a:solidFill>
          </a:endParaRPr>
        </a:p>
      </dgm:t>
    </dgm:pt>
    <dgm:pt modelId="{04108759-99CD-428B-A00C-BFA46645628B}">
      <dgm:prSet phldrT="[Text]"/>
      <dgm:spPr>
        <a:solidFill>
          <a:schemeClr val="bg1"/>
        </a:solidFill>
        <a:ln w="76200">
          <a:solidFill>
            <a:srgbClr val="FFC000"/>
          </a:solidFill>
        </a:ln>
      </dgm:spPr>
      <dgm:t>
        <a:bodyPr/>
        <a:lstStyle/>
        <a:p>
          <a:r>
            <a:rPr lang="en-GB" b="1" dirty="0">
              <a:solidFill>
                <a:schemeClr val="tx1"/>
              </a:solidFill>
            </a:rPr>
            <a:t>Use it</a:t>
          </a:r>
        </a:p>
      </dgm:t>
    </dgm:pt>
    <dgm:pt modelId="{42B980D7-8778-46A8-A3F9-70C507D40DB8}" type="parTrans" cxnId="{5377D5E2-505A-42FF-B05E-37D7EF751463}">
      <dgm:prSet/>
      <dgm:spPr/>
      <dgm:t>
        <a:bodyPr/>
        <a:lstStyle/>
        <a:p>
          <a:endParaRPr lang="en-GB">
            <a:solidFill>
              <a:sysClr val="windowText" lastClr="000000"/>
            </a:solidFill>
          </a:endParaRPr>
        </a:p>
      </dgm:t>
    </dgm:pt>
    <dgm:pt modelId="{DE29456A-1334-4EE7-9548-0AB52D8E7895}" type="sibTrans" cxnId="{5377D5E2-505A-42FF-B05E-37D7EF751463}">
      <dgm:prSet/>
      <dgm:spPr>
        <a:solidFill>
          <a:schemeClr val="bg1"/>
        </a:solidFill>
        <a:ln w="76200">
          <a:gradFill>
            <a:gsLst>
              <a:gs pos="0">
                <a:srgbClr val="FFC000"/>
              </a:gs>
              <a:gs pos="54000">
                <a:srgbClr val="FFC000"/>
              </a:gs>
              <a:gs pos="75000">
                <a:srgbClr val="00B050"/>
              </a:gs>
              <a:gs pos="100000">
                <a:srgbClr val="00B050"/>
              </a:gs>
            </a:gsLst>
            <a:lin ang="5400000" scaled="1"/>
          </a:gradFill>
        </a:ln>
      </dgm:spPr>
      <dgm:t>
        <a:bodyPr/>
        <a:lstStyle/>
        <a:p>
          <a:endParaRPr lang="en-GB">
            <a:solidFill>
              <a:sysClr val="windowText" lastClr="000000"/>
            </a:solidFill>
          </a:endParaRPr>
        </a:p>
      </dgm:t>
    </dgm:pt>
    <dgm:pt modelId="{2B57490C-133D-400E-ABF0-D9CD233FC728}">
      <dgm:prSet phldrT="[Text]"/>
      <dgm:spPr>
        <a:solidFill>
          <a:schemeClr val="bg1"/>
        </a:solidFill>
        <a:ln w="76200">
          <a:solidFill>
            <a:srgbClr val="00B050"/>
          </a:solidFill>
        </a:ln>
      </dgm:spPr>
      <dgm:t>
        <a:bodyPr/>
        <a:lstStyle/>
        <a:p>
          <a:r>
            <a:rPr lang="en-GB" b="1" dirty="0">
              <a:solidFill>
                <a:sysClr val="windowText" lastClr="000000"/>
              </a:solidFill>
            </a:rPr>
            <a:t>Link it</a:t>
          </a:r>
        </a:p>
        <a:p>
          <a:r>
            <a:rPr lang="en-GB" b="0" dirty="0">
              <a:solidFill>
                <a:sysClr val="windowText" lastClr="000000"/>
              </a:solidFill>
            </a:rPr>
            <a:t>synonym:</a:t>
          </a:r>
        </a:p>
        <a:p>
          <a:endParaRPr lang="en-GB" b="0" dirty="0">
            <a:solidFill>
              <a:sysClr val="windowText" lastClr="000000"/>
            </a:solidFill>
          </a:endParaRPr>
        </a:p>
        <a:p>
          <a:endParaRPr lang="en-GB" b="0" i="1" dirty="0">
            <a:solidFill>
              <a:sysClr val="windowText" lastClr="000000"/>
            </a:solidFill>
          </a:endParaRPr>
        </a:p>
      </dgm:t>
    </dgm:pt>
    <dgm:pt modelId="{9F177ECD-A44A-4D3B-A71B-218C336041B3}" type="parTrans" cxnId="{FF46994A-7FCF-49C1-86CE-8CB52B078D65}">
      <dgm:prSet/>
      <dgm:spPr/>
      <dgm:t>
        <a:bodyPr/>
        <a:lstStyle/>
        <a:p>
          <a:endParaRPr lang="en-GB">
            <a:solidFill>
              <a:sysClr val="windowText" lastClr="000000"/>
            </a:solidFill>
          </a:endParaRPr>
        </a:p>
      </dgm:t>
    </dgm:pt>
    <dgm:pt modelId="{1ACB92C9-670D-4EE6-BCA6-678B59C62CB3}" type="sibTrans" cxnId="{FF46994A-7FCF-49C1-86CE-8CB52B078D65}">
      <dgm:prSet/>
      <dgm:spPr>
        <a:solidFill>
          <a:schemeClr val="bg1"/>
        </a:solidFill>
        <a:ln w="76200">
          <a:gradFill>
            <a:gsLst>
              <a:gs pos="90000">
                <a:srgbClr val="00B050"/>
              </a:gs>
              <a:gs pos="38000">
                <a:srgbClr val="0070C0"/>
              </a:gs>
              <a:gs pos="3000">
                <a:srgbClr val="0070C0"/>
              </a:gs>
              <a:gs pos="57000">
                <a:schemeClr val="accent1">
                  <a:lumMod val="30000"/>
                  <a:lumOff val="70000"/>
                </a:schemeClr>
              </a:gs>
            </a:gsLst>
            <a:lin ang="5400000" scaled="1"/>
          </a:gradFill>
        </a:ln>
      </dgm:spPr>
      <dgm:t>
        <a:bodyPr/>
        <a:lstStyle/>
        <a:p>
          <a:endParaRPr lang="en-GB">
            <a:solidFill>
              <a:sysClr val="windowText" lastClr="000000"/>
            </a:solidFill>
          </a:endParaRPr>
        </a:p>
      </dgm:t>
    </dgm:pt>
    <dgm:pt modelId="{0605CFD8-20B5-4AF7-BE84-A0C660187C20}">
      <dgm:prSet phldrT="[Text]"/>
      <dgm:spPr>
        <a:solidFill>
          <a:schemeClr val="bg1"/>
        </a:solidFill>
        <a:ln w="76200">
          <a:solidFill>
            <a:srgbClr val="0070C0"/>
          </a:solidFill>
        </a:ln>
      </dgm:spPr>
      <dgm:t>
        <a:bodyPr/>
        <a:lstStyle/>
        <a:p>
          <a:r>
            <a:rPr lang="en-GB" b="1" dirty="0">
              <a:solidFill>
                <a:sysClr val="windowText" lastClr="000000"/>
              </a:solidFill>
            </a:rPr>
            <a:t>Deconstruct it</a:t>
          </a:r>
          <a:r>
            <a:rPr lang="en-GB" dirty="0">
              <a:solidFill>
                <a:sysClr val="windowText" lastClr="000000"/>
              </a:solidFill>
            </a:rPr>
            <a:t> </a:t>
          </a:r>
        </a:p>
      </dgm:t>
    </dgm:pt>
    <dgm:pt modelId="{21016A8D-59E0-49F3-B5CB-4343AB533063}" type="parTrans" cxnId="{4A85EE2F-A035-4884-B871-8EEF2D0A6BB1}">
      <dgm:prSet/>
      <dgm:spPr/>
      <dgm:t>
        <a:bodyPr/>
        <a:lstStyle/>
        <a:p>
          <a:endParaRPr lang="en-GB">
            <a:solidFill>
              <a:sysClr val="windowText" lastClr="000000"/>
            </a:solidFill>
          </a:endParaRPr>
        </a:p>
      </dgm:t>
    </dgm:pt>
    <dgm:pt modelId="{6AB065E9-7BE5-4775-AD71-D6887E29947A}" type="sibTrans" cxnId="{4A85EE2F-A035-4884-B871-8EEF2D0A6BB1}">
      <dgm:prSet/>
      <dgm:spPr>
        <a:solidFill>
          <a:schemeClr val="bg1"/>
        </a:solidFill>
        <a:ln w="76200">
          <a:gradFill>
            <a:gsLst>
              <a:gs pos="60000">
                <a:srgbClr val="0070C0"/>
              </a:gs>
              <a:gs pos="45000">
                <a:schemeClr val="accent1">
                  <a:lumMod val="45000"/>
                  <a:lumOff val="55000"/>
                </a:schemeClr>
              </a:gs>
              <a:gs pos="1000">
                <a:srgbClr val="FFFF00"/>
              </a:gs>
            </a:gsLst>
            <a:lin ang="5400000" scaled="1"/>
          </a:gradFill>
        </a:ln>
      </dgm:spPr>
      <dgm:t>
        <a:bodyPr/>
        <a:lstStyle/>
        <a:p>
          <a:endParaRPr lang="en-GB">
            <a:solidFill>
              <a:sysClr val="windowText" lastClr="000000"/>
            </a:solidFill>
          </a:endParaRPr>
        </a:p>
      </dgm:t>
    </dgm:pt>
    <dgm:pt modelId="{AE6D098A-B9D2-47FD-B441-92CDC9A49683}">
      <dgm:prSet/>
      <dgm:spPr/>
      <dgm:t>
        <a:bodyPr/>
        <a:lstStyle/>
        <a:p>
          <a:endParaRPr lang="en-GB"/>
        </a:p>
      </dgm:t>
    </dgm:pt>
    <dgm:pt modelId="{16D85D1A-B366-410A-9762-777606F5CCD9}" type="parTrans" cxnId="{159587C9-2384-40FE-809C-737665E0FF18}">
      <dgm:prSet/>
      <dgm:spPr/>
      <dgm:t>
        <a:bodyPr/>
        <a:lstStyle/>
        <a:p>
          <a:endParaRPr lang="en-GB"/>
        </a:p>
      </dgm:t>
    </dgm:pt>
    <dgm:pt modelId="{42498783-CF6E-414F-8A28-082D9FC47852}" type="sibTrans" cxnId="{159587C9-2384-40FE-809C-737665E0FF18}">
      <dgm:prSet/>
      <dgm:spPr/>
      <dgm:t>
        <a:bodyPr/>
        <a:lstStyle/>
        <a:p>
          <a:endParaRPr lang="en-GB"/>
        </a:p>
      </dgm:t>
    </dgm:pt>
    <dgm:pt modelId="{5C53D4E2-F77E-46D6-A1AF-1E1656B6894E}">
      <dgm:prSet/>
      <dgm:spPr/>
      <dgm:t>
        <a:bodyPr/>
        <a:lstStyle/>
        <a:p>
          <a:endParaRPr lang="en-GB"/>
        </a:p>
      </dgm:t>
    </dgm:pt>
    <dgm:pt modelId="{13448208-228A-4BE6-AE91-E7398504F6BD}" type="parTrans" cxnId="{90E06F45-C896-47AD-9D59-73E57C3E1895}">
      <dgm:prSet/>
      <dgm:spPr/>
      <dgm:t>
        <a:bodyPr/>
        <a:lstStyle/>
        <a:p>
          <a:endParaRPr lang="en-GB"/>
        </a:p>
      </dgm:t>
    </dgm:pt>
    <dgm:pt modelId="{64DF9FE7-1967-4F14-993F-404BB097BCB5}" type="sibTrans" cxnId="{90E06F45-C896-47AD-9D59-73E57C3E1895}">
      <dgm:prSet/>
      <dgm:spPr/>
      <dgm:t>
        <a:bodyPr/>
        <a:lstStyle/>
        <a:p>
          <a:endParaRPr lang="en-GB"/>
        </a:p>
      </dgm:t>
    </dgm:pt>
    <dgm:pt modelId="{6E846294-3F7A-48D8-A724-FA88DEAEC167}">
      <dgm:prSet/>
      <dgm:spPr/>
      <dgm:t>
        <a:bodyPr/>
        <a:lstStyle/>
        <a:p>
          <a:endParaRPr lang="en-GB"/>
        </a:p>
      </dgm:t>
    </dgm:pt>
    <dgm:pt modelId="{FC65E560-7FAA-443E-BF1E-514BA51EF9D3}" type="parTrans" cxnId="{DBC3C736-D4B7-44FE-B309-D4BE35A4B3DE}">
      <dgm:prSet/>
      <dgm:spPr/>
      <dgm:t>
        <a:bodyPr/>
        <a:lstStyle/>
        <a:p>
          <a:endParaRPr lang="en-GB"/>
        </a:p>
      </dgm:t>
    </dgm:pt>
    <dgm:pt modelId="{56B2C504-ABA0-4BF1-81CF-D767F0B5CD16}" type="sibTrans" cxnId="{DBC3C736-D4B7-44FE-B309-D4BE35A4B3DE}">
      <dgm:prSet/>
      <dgm:spPr/>
      <dgm:t>
        <a:bodyPr/>
        <a:lstStyle/>
        <a:p>
          <a:endParaRPr lang="en-GB"/>
        </a:p>
      </dgm:t>
    </dgm:pt>
    <dgm:pt modelId="{EA3132F4-4E5F-440E-8354-9C7A731C0914}">
      <dgm:prSet/>
      <dgm:spPr/>
      <dgm:t>
        <a:bodyPr/>
        <a:lstStyle/>
        <a:p>
          <a:endParaRPr lang="en-GB"/>
        </a:p>
      </dgm:t>
    </dgm:pt>
    <dgm:pt modelId="{81213E7C-2BBA-4736-837A-F60A03DC4301}" type="parTrans" cxnId="{32009044-4B03-4F7E-A41A-06123B113B4B}">
      <dgm:prSet/>
      <dgm:spPr/>
      <dgm:t>
        <a:bodyPr/>
        <a:lstStyle/>
        <a:p>
          <a:endParaRPr lang="en-GB"/>
        </a:p>
      </dgm:t>
    </dgm:pt>
    <dgm:pt modelId="{2B31CDDC-36A2-4C2C-8DDC-C6CC7D3E8742}" type="sibTrans" cxnId="{32009044-4B03-4F7E-A41A-06123B113B4B}">
      <dgm:prSet/>
      <dgm:spPr/>
      <dgm:t>
        <a:bodyPr/>
        <a:lstStyle/>
        <a:p>
          <a:endParaRPr lang="en-GB"/>
        </a:p>
      </dgm:t>
    </dgm:pt>
    <dgm:pt modelId="{2BBED7F7-5C12-496B-A319-BA1D1FC97B14}">
      <dgm:prSet/>
      <dgm:spPr/>
      <dgm:t>
        <a:bodyPr/>
        <a:lstStyle/>
        <a:p>
          <a:endParaRPr lang="en-GB"/>
        </a:p>
      </dgm:t>
    </dgm:pt>
    <dgm:pt modelId="{C3931F0F-2266-4ABA-86C0-FF2C980CB084}" type="parTrans" cxnId="{8E821A39-5BF1-4775-A8AC-3C706249F29E}">
      <dgm:prSet/>
      <dgm:spPr/>
      <dgm:t>
        <a:bodyPr/>
        <a:lstStyle/>
        <a:p>
          <a:endParaRPr lang="en-GB"/>
        </a:p>
      </dgm:t>
    </dgm:pt>
    <dgm:pt modelId="{9F511EB2-3E57-4AF1-A604-6ADFB6F4EC23}" type="sibTrans" cxnId="{8E821A39-5BF1-4775-A8AC-3C706249F29E}">
      <dgm:prSet/>
      <dgm:spPr/>
      <dgm:t>
        <a:bodyPr/>
        <a:lstStyle/>
        <a:p>
          <a:endParaRPr lang="en-GB"/>
        </a:p>
      </dgm:t>
    </dgm:pt>
    <dgm:pt modelId="{70CA631F-3EAE-47BF-9A88-71DFA19512AA}">
      <dgm:prSet/>
      <dgm:spPr/>
      <dgm:t>
        <a:bodyPr/>
        <a:lstStyle/>
        <a:p>
          <a:endParaRPr lang="en-GB"/>
        </a:p>
      </dgm:t>
    </dgm:pt>
    <dgm:pt modelId="{5F45AFBA-AF2E-40BF-94CF-1D6AB5AD5975}" type="parTrans" cxnId="{9D2BB878-29BE-469D-A5EB-8950AADE4495}">
      <dgm:prSet/>
      <dgm:spPr/>
      <dgm:t>
        <a:bodyPr/>
        <a:lstStyle/>
        <a:p>
          <a:endParaRPr lang="en-GB"/>
        </a:p>
      </dgm:t>
    </dgm:pt>
    <dgm:pt modelId="{B2DBFEC7-06FE-4734-868D-2B2F52F43DAD}" type="sibTrans" cxnId="{9D2BB878-29BE-469D-A5EB-8950AADE4495}">
      <dgm:prSet/>
      <dgm:spPr/>
      <dgm:t>
        <a:bodyPr/>
        <a:lstStyle/>
        <a:p>
          <a:endParaRPr lang="en-GB"/>
        </a:p>
      </dgm:t>
    </dgm:pt>
    <dgm:pt modelId="{C0CD399E-4E13-4209-901A-4D12FE3052E3}">
      <dgm:prSet/>
      <dgm:spPr/>
      <dgm:t>
        <a:bodyPr/>
        <a:lstStyle/>
        <a:p>
          <a:endParaRPr lang="en-GB"/>
        </a:p>
      </dgm:t>
    </dgm:pt>
    <dgm:pt modelId="{673D4BE9-83FC-458C-8DDC-7C733988F6B0}" type="parTrans" cxnId="{C9DB8FB4-5E92-4AB3-A15E-B4DC88D602F4}">
      <dgm:prSet/>
      <dgm:spPr/>
      <dgm:t>
        <a:bodyPr/>
        <a:lstStyle/>
        <a:p>
          <a:endParaRPr lang="en-GB"/>
        </a:p>
      </dgm:t>
    </dgm:pt>
    <dgm:pt modelId="{C2B242BD-CE84-4766-8C45-868F99B77706}" type="sibTrans" cxnId="{C9DB8FB4-5E92-4AB3-A15E-B4DC88D602F4}">
      <dgm:prSet/>
      <dgm:spPr/>
      <dgm:t>
        <a:bodyPr/>
        <a:lstStyle/>
        <a:p>
          <a:endParaRPr lang="en-GB"/>
        </a:p>
      </dgm:t>
    </dgm:pt>
    <dgm:pt modelId="{20F24511-F8EC-495F-892D-76FD8EBAAAFA}">
      <dgm:prSet/>
      <dgm:spPr/>
      <dgm:t>
        <a:bodyPr/>
        <a:lstStyle/>
        <a:p>
          <a:endParaRPr lang="en-GB"/>
        </a:p>
      </dgm:t>
    </dgm:pt>
    <dgm:pt modelId="{5D930754-2130-4424-B927-3F96B0686146}" type="parTrans" cxnId="{87B4FAAB-75A7-42D4-9D78-FEDA2D37CA0D}">
      <dgm:prSet/>
      <dgm:spPr/>
      <dgm:t>
        <a:bodyPr/>
        <a:lstStyle/>
        <a:p>
          <a:endParaRPr lang="en-GB"/>
        </a:p>
      </dgm:t>
    </dgm:pt>
    <dgm:pt modelId="{6A1DE81D-2F2F-4050-BA51-A4EC924D1667}" type="sibTrans" cxnId="{87B4FAAB-75A7-42D4-9D78-FEDA2D37CA0D}">
      <dgm:prSet/>
      <dgm:spPr/>
      <dgm:t>
        <a:bodyPr/>
        <a:lstStyle/>
        <a:p>
          <a:endParaRPr lang="en-GB"/>
        </a:p>
      </dgm:t>
    </dgm:pt>
    <dgm:pt modelId="{894F224B-EB2C-4250-A651-77D748BF98BA}" type="pres">
      <dgm:prSet presAssocID="{65766FBC-828E-4803-BFC0-E8A75B4EEDF7}" presName="Name0" presStyleCnt="0">
        <dgm:presLayoutVars>
          <dgm:chMax val="1"/>
          <dgm:dir/>
          <dgm:animLvl val="ctr"/>
          <dgm:resizeHandles val="exact"/>
        </dgm:presLayoutVars>
      </dgm:prSet>
      <dgm:spPr/>
    </dgm:pt>
    <dgm:pt modelId="{5F214674-B189-4C22-BB92-7FCD63B8801D}" type="pres">
      <dgm:prSet presAssocID="{3DEB22AF-84ED-4694-B76C-09A757455E8B}" presName="centerShape" presStyleLbl="node0" presStyleIdx="0" presStyleCnt="1"/>
      <dgm:spPr/>
    </dgm:pt>
    <dgm:pt modelId="{6D7A40A8-E59D-4465-80D0-394B3B1139EE}" type="pres">
      <dgm:prSet presAssocID="{E91EC288-42DC-4F57-A697-38CB0FED1BDA}" presName="node" presStyleLbl="node1" presStyleIdx="0" presStyleCnt="4">
        <dgm:presLayoutVars>
          <dgm:bulletEnabled val="1"/>
        </dgm:presLayoutVars>
      </dgm:prSet>
      <dgm:spPr/>
    </dgm:pt>
    <dgm:pt modelId="{98C0A6EF-D100-4C88-B953-EF8C05054C0C}" type="pres">
      <dgm:prSet presAssocID="{E91EC288-42DC-4F57-A697-38CB0FED1BDA}" presName="dummy" presStyleCnt="0"/>
      <dgm:spPr/>
    </dgm:pt>
    <dgm:pt modelId="{297FC968-8399-423A-9E9D-0F5D35968004}" type="pres">
      <dgm:prSet presAssocID="{036E4898-8D9F-4A02-8389-84E8241657BE}" presName="sibTrans" presStyleLbl="sibTrans2D1" presStyleIdx="0" presStyleCnt="4" custLinFactNeighborX="379"/>
      <dgm:spPr/>
    </dgm:pt>
    <dgm:pt modelId="{429973DF-C82C-4672-822F-BBE88F24FF15}" type="pres">
      <dgm:prSet presAssocID="{04108759-99CD-428B-A00C-BFA46645628B}" presName="node" presStyleLbl="node1" presStyleIdx="1" presStyleCnt="4">
        <dgm:presLayoutVars>
          <dgm:bulletEnabled val="1"/>
        </dgm:presLayoutVars>
      </dgm:prSet>
      <dgm:spPr/>
    </dgm:pt>
    <dgm:pt modelId="{6BCEE7A2-5D21-4E0A-8C10-64FBA08AA909}" type="pres">
      <dgm:prSet presAssocID="{04108759-99CD-428B-A00C-BFA46645628B}" presName="dummy" presStyleCnt="0"/>
      <dgm:spPr/>
    </dgm:pt>
    <dgm:pt modelId="{42C20324-EB92-4445-B3CF-EDC69159A55D}" type="pres">
      <dgm:prSet presAssocID="{DE29456A-1334-4EE7-9548-0AB52D8E7895}" presName="sibTrans" presStyleLbl="sibTrans2D1" presStyleIdx="1" presStyleCnt="4" custLinFactNeighborX="-190" custLinFactNeighborY="569"/>
      <dgm:spPr/>
    </dgm:pt>
    <dgm:pt modelId="{F38BA563-BEB6-458F-B7B7-285A765CD6E3}" type="pres">
      <dgm:prSet presAssocID="{2B57490C-133D-400E-ABF0-D9CD233FC728}" presName="node" presStyleLbl="node1" presStyleIdx="2" presStyleCnt="4">
        <dgm:presLayoutVars>
          <dgm:bulletEnabled val="1"/>
        </dgm:presLayoutVars>
      </dgm:prSet>
      <dgm:spPr/>
    </dgm:pt>
    <dgm:pt modelId="{30603798-9C9E-4E46-B7E3-CFD7481AF8D8}" type="pres">
      <dgm:prSet presAssocID="{2B57490C-133D-400E-ABF0-D9CD233FC728}" presName="dummy" presStyleCnt="0"/>
      <dgm:spPr/>
    </dgm:pt>
    <dgm:pt modelId="{311740A2-0535-462A-BD17-0F718FB10364}" type="pres">
      <dgm:prSet presAssocID="{1ACB92C9-670D-4EE6-BCA6-678B59C62CB3}" presName="sibTrans" presStyleLbl="sibTrans2D1" presStyleIdx="2" presStyleCnt="4"/>
      <dgm:spPr/>
    </dgm:pt>
    <dgm:pt modelId="{AA6AC4A2-44C1-4EEB-9B5C-CBF88EC7C79D}" type="pres">
      <dgm:prSet presAssocID="{0605CFD8-20B5-4AF7-BE84-A0C660187C20}" presName="node" presStyleLbl="node1" presStyleIdx="3" presStyleCnt="4">
        <dgm:presLayoutVars>
          <dgm:bulletEnabled val="1"/>
        </dgm:presLayoutVars>
      </dgm:prSet>
      <dgm:spPr/>
    </dgm:pt>
    <dgm:pt modelId="{57FD51E6-E803-4D83-A257-AD0239B23111}" type="pres">
      <dgm:prSet presAssocID="{0605CFD8-20B5-4AF7-BE84-A0C660187C20}" presName="dummy" presStyleCnt="0"/>
      <dgm:spPr/>
    </dgm:pt>
    <dgm:pt modelId="{7688C676-141B-4E2F-9227-7338E45EC4EE}" type="pres">
      <dgm:prSet presAssocID="{6AB065E9-7BE5-4775-AD71-D6887E29947A}" presName="sibTrans" presStyleLbl="sibTrans2D1" presStyleIdx="3" presStyleCnt="4"/>
      <dgm:spPr/>
    </dgm:pt>
  </dgm:ptLst>
  <dgm:cxnLst>
    <dgm:cxn modelId="{CBC90B2C-2622-45B9-856A-30E02ABCC9AC}" type="presOf" srcId="{0605CFD8-20B5-4AF7-BE84-A0C660187C20}" destId="{AA6AC4A2-44C1-4EEB-9B5C-CBF88EC7C79D}" srcOrd="0" destOrd="0" presId="urn:microsoft.com/office/officeart/2005/8/layout/radial6"/>
    <dgm:cxn modelId="{4A85EE2F-A035-4884-B871-8EEF2D0A6BB1}" srcId="{3DEB22AF-84ED-4694-B76C-09A757455E8B}" destId="{0605CFD8-20B5-4AF7-BE84-A0C660187C20}" srcOrd="3" destOrd="0" parTransId="{21016A8D-59E0-49F3-B5CB-4343AB533063}" sibTransId="{6AB065E9-7BE5-4775-AD71-D6887E29947A}"/>
    <dgm:cxn modelId="{F24A7831-AB63-477C-8948-596ACA514284}" type="presOf" srcId="{3DEB22AF-84ED-4694-B76C-09A757455E8B}" destId="{5F214674-B189-4C22-BB92-7FCD63B8801D}" srcOrd="0" destOrd="0" presId="urn:microsoft.com/office/officeart/2005/8/layout/radial6"/>
    <dgm:cxn modelId="{DBC3C736-D4B7-44FE-B309-D4BE35A4B3DE}" srcId="{65766FBC-828E-4803-BFC0-E8A75B4EEDF7}" destId="{6E846294-3F7A-48D8-A724-FA88DEAEC167}" srcOrd="3" destOrd="0" parTransId="{FC65E560-7FAA-443E-BF1E-514BA51EF9D3}" sibTransId="{56B2C504-ABA0-4BF1-81CF-D767F0B5CD16}"/>
    <dgm:cxn modelId="{8E821A39-5BF1-4775-A8AC-3C706249F29E}" srcId="{65766FBC-828E-4803-BFC0-E8A75B4EEDF7}" destId="{2BBED7F7-5C12-496B-A319-BA1D1FC97B14}" srcOrd="5" destOrd="0" parTransId="{C3931F0F-2266-4ABA-86C0-FF2C980CB084}" sibTransId="{9F511EB2-3E57-4AF1-A604-6ADFB6F4EC23}"/>
    <dgm:cxn modelId="{61F30A5C-16E0-4D49-B9ED-ED580794C54E}" type="presOf" srcId="{04108759-99CD-428B-A00C-BFA46645628B}" destId="{429973DF-C82C-4672-822F-BBE88F24FF15}" srcOrd="0" destOrd="0" presId="urn:microsoft.com/office/officeart/2005/8/layout/radial6"/>
    <dgm:cxn modelId="{32009044-4B03-4F7E-A41A-06123B113B4B}" srcId="{65766FBC-828E-4803-BFC0-E8A75B4EEDF7}" destId="{EA3132F4-4E5F-440E-8354-9C7A731C0914}" srcOrd="4" destOrd="0" parTransId="{81213E7C-2BBA-4736-837A-F60A03DC4301}" sibTransId="{2B31CDDC-36A2-4C2C-8DDC-C6CC7D3E8742}"/>
    <dgm:cxn modelId="{9922EC44-AF17-4435-8774-78CE7AA96124}" type="presOf" srcId="{2B57490C-133D-400E-ABF0-D9CD233FC728}" destId="{F38BA563-BEB6-458F-B7B7-285A765CD6E3}" srcOrd="0" destOrd="0" presId="urn:microsoft.com/office/officeart/2005/8/layout/radial6"/>
    <dgm:cxn modelId="{90E06F45-C896-47AD-9D59-73E57C3E1895}" srcId="{65766FBC-828E-4803-BFC0-E8A75B4EEDF7}" destId="{5C53D4E2-F77E-46D6-A1AF-1E1656B6894E}" srcOrd="2" destOrd="0" parTransId="{13448208-228A-4BE6-AE91-E7398504F6BD}" sibTransId="{64DF9FE7-1967-4F14-993F-404BB097BCB5}"/>
    <dgm:cxn modelId="{0BEA3346-E668-4061-96D3-6AF81FD46D41}" type="presOf" srcId="{E91EC288-42DC-4F57-A697-38CB0FED1BDA}" destId="{6D7A40A8-E59D-4465-80D0-394B3B1139EE}" srcOrd="0" destOrd="0" presId="urn:microsoft.com/office/officeart/2005/8/layout/radial6"/>
    <dgm:cxn modelId="{FF46994A-7FCF-49C1-86CE-8CB52B078D65}" srcId="{3DEB22AF-84ED-4694-B76C-09A757455E8B}" destId="{2B57490C-133D-400E-ABF0-D9CD233FC728}" srcOrd="2" destOrd="0" parTransId="{9F177ECD-A44A-4D3B-A71B-218C336041B3}" sibTransId="{1ACB92C9-670D-4EE6-BCA6-678B59C62CB3}"/>
    <dgm:cxn modelId="{8014FC4A-258E-43AA-8405-3568B7982E2F}" srcId="{3DEB22AF-84ED-4694-B76C-09A757455E8B}" destId="{E91EC288-42DC-4F57-A697-38CB0FED1BDA}" srcOrd="0" destOrd="0" parTransId="{44F2FDF3-18F4-401A-A6AA-A158FB8076B9}" sibTransId="{036E4898-8D9F-4A02-8389-84E8241657BE}"/>
    <dgm:cxn modelId="{6821A753-8377-4C1B-92ED-ED9A0632569E}" type="presOf" srcId="{DE29456A-1334-4EE7-9548-0AB52D8E7895}" destId="{42C20324-EB92-4445-B3CF-EDC69159A55D}" srcOrd="0" destOrd="0" presId="urn:microsoft.com/office/officeart/2005/8/layout/radial6"/>
    <dgm:cxn modelId="{9D2BB878-29BE-469D-A5EB-8950AADE4495}" srcId="{65766FBC-828E-4803-BFC0-E8A75B4EEDF7}" destId="{70CA631F-3EAE-47BF-9A88-71DFA19512AA}" srcOrd="6" destOrd="0" parTransId="{5F45AFBA-AF2E-40BF-94CF-1D6AB5AD5975}" sibTransId="{B2DBFEC7-06FE-4734-868D-2B2F52F43DAD}"/>
    <dgm:cxn modelId="{FAC9EE58-B406-45B7-BC82-1F486FE0CC0F}" type="presOf" srcId="{6AB065E9-7BE5-4775-AD71-D6887E29947A}" destId="{7688C676-141B-4E2F-9227-7338E45EC4EE}" srcOrd="0" destOrd="0" presId="urn:microsoft.com/office/officeart/2005/8/layout/radial6"/>
    <dgm:cxn modelId="{87B4FAAB-75A7-42D4-9D78-FEDA2D37CA0D}" srcId="{65766FBC-828E-4803-BFC0-E8A75B4EEDF7}" destId="{20F24511-F8EC-495F-892D-76FD8EBAAAFA}" srcOrd="8" destOrd="0" parTransId="{5D930754-2130-4424-B927-3F96B0686146}" sibTransId="{6A1DE81D-2F2F-4050-BA51-A4EC924D1667}"/>
    <dgm:cxn modelId="{0377E4AE-4DF9-4CAF-9499-32910436FDC6}" srcId="{65766FBC-828E-4803-BFC0-E8A75B4EEDF7}" destId="{3DEB22AF-84ED-4694-B76C-09A757455E8B}" srcOrd="0" destOrd="0" parTransId="{7BC24F68-6AFD-455C-9DF2-4F64A909A06A}" sibTransId="{733C1E9D-19A1-476E-BBCC-8796C94533AC}"/>
    <dgm:cxn modelId="{C9DB8FB4-5E92-4AB3-A15E-B4DC88D602F4}" srcId="{65766FBC-828E-4803-BFC0-E8A75B4EEDF7}" destId="{C0CD399E-4E13-4209-901A-4D12FE3052E3}" srcOrd="7" destOrd="0" parTransId="{673D4BE9-83FC-458C-8DDC-7C733988F6B0}" sibTransId="{C2B242BD-CE84-4766-8C45-868F99B77706}"/>
    <dgm:cxn modelId="{159587C9-2384-40FE-809C-737665E0FF18}" srcId="{65766FBC-828E-4803-BFC0-E8A75B4EEDF7}" destId="{AE6D098A-B9D2-47FD-B441-92CDC9A49683}" srcOrd="1" destOrd="0" parTransId="{16D85D1A-B366-410A-9762-777606F5CCD9}" sibTransId="{42498783-CF6E-414F-8A28-082D9FC47852}"/>
    <dgm:cxn modelId="{A91D56D7-EAB5-4CDC-8FE7-D937A966999A}" type="presOf" srcId="{036E4898-8D9F-4A02-8389-84E8241657BE}" destId="{297FC968-8399-423A-9E9D-0F5D35968004}" srcOrd="0" destOrd="0" presId="urn:microsoft.com/office/officeart/2005/8/layout/radial6"/>
    <dgm:cxn modelId="{5377D5E2-505A-42FF-B05E-37D7EF751463}" srcId="{3DEB22AF-84ED-4694-B76C-09A757455E8B}" destId="{04108759-99CD-428B-A00C-BFA46645628B}" srcOrd="1" destOrd="0" parTransId="{42B980D7-8778-46A8-A3F9-70C507D40DB8}" sibTransId="{DE29456A-1334-4EE7-9548-0AB52D8E7895}"/>
    <dgm:cxn modelId="{CE2D20ED-5FF2-4DAB-816C-A976CE2292DB}" type="presOf" srcId="{1ACB92C9-670D-4EE6-BCA6-678B59C62CB3}" destId="{311740A2-0535-462A-BD17-0F718FB10364}" srcOrd="0" destOrd="0" presId="urn:microsoft.com/office/officeart/2005/8/layout/radial6"/>
    <dgm:cxn modelId="{75FF53F4-C6F9-404F-A747-576EDA2FFFA8}" type="presOf" srcId="{65766FBC-828E-4803-BFC0-E8A75B4EEDF7}" destId="{894F224B-EB2C-4250-A651-77D748BF98BA}" srcOrd="0" destOrd="0" presId="urn:microsoft.com/office/officeart/2005/8/layout/radial6"/>
    <dgm:cxn modelId="{E8C1AF74-E47A-4026-8BA2-A305A945EB97}" type="presParOf" srcId="{894F224B-EB2C-4250-A651-77D748BF98BA}" destId="{5F214674-B189-4C22-BB92-7FCD63B8801D}" srcOrd="0" destOrd="0" presId="urn:microsoft.com/office/officeart/2005/8/layout/radial6"/>
    <dgm:cxn modelId="{C3525C09-41A2-4F79-82F3-ABE43F33F093}" type="presParOf" srcId="{894F224B-EB2C-4250-A651-77D748BF98BA}" destId="{6D7A40A8-E59D-4465-80D0-394B3B1139EE}" srcOrd="1" destOrd="0" presId="urn:microsoft.com/office/officeart/2005/8/layout/radial6"/>
    <dgm:cxn modelId="{6D1CC076-D46E-48AF-9401-B52C177343D7}" type="presParOf" srcId="{894F224B-EB2C-4250-A651-77D748BF98BA}" destId="{98C0A6EF-D100-4C88-B953-EF8C05054C0C}" srcOrd="2" destOrd="0" presId="urn:microsoft.com/office/officeart/2005/8/layout/radial6"/>
    <dgm:cxn modelId="{F333346D-56BE-4209-9AD0-8870EF807BDF}" type="presParOf" srcId="{894F224B-EB2C-4250-A651-77D748BF98BA}" destId="{297FC968-8399-423A-9E9D-0F5D35968004}" srcOrd="3" destOrd="0" presId="urn:microsoft.com/office/officeart/2005/8/layout/radial6"/>
    <dgm:cxn modelId="{ABEAA3E0-7A9D-40CC-B8C7-05BAF8482D1D}" type="presParOf" srcId="{894F224B-EB2C-4250-A651-77D748BF98BA}" destId="{429973DF-C82C-4672-822F-BBE88F24FF15}" srcOrd="4" destOrd="0" presId="urn:microsoft.com/office/officeart/2005/8/layout/radial6"/>
    <dgm:cxn modelId="{3729F575-87CD-49FE-9B0A-249EA9C229EA}" type="presParOf" srcId="{894F224B-EB2C-4250-A651-77D748BF98BA}" destId="{6BCEE7A2-5D21-4E0A-8C10-64FBA08AA909}" srcOrd="5" destOrd="0" presId="urn:microsoft.com/office/officeart/2005/8/layout/radial6"/>
    <dgm:cxn modelId="{504CFB57-B672-4815-88A6-C099FC140029}" type="presParOf" srcId="{894F224B-EB2C-4250-A651-77D748BF98BA}" destId="{42C20324-EB92-4445-B3CF-EDC69159A55D}" srcOrd="6" destOrd="0" presId="urn:microsoft.com/office/officeart/2005/8/layout/radial6"/>
    <dgm:cxn modelId="{EEFA5646-184F-4323-9592-87F115EE3CDC}" type="presParOf" srcId="{894F224B-EB2C-4250-A651-77D748BF98BA}" destId="{F38BA563-BEB6-458F-B7B7-285A765CD6E3}" srcOrd="7" destOrd="0" presId="urn:microsoft.com/office/officeart/2005/8/layout/radial6"/>
    <dgm:cxn modelId="{26A530C8-76B8-40EE-8CEE-00BBECD6E16A}" type="presParOf" srcId="{894F224B-EB2C-4250-A651-77D748BF98BA}" destId="{30603798-9C9E-4E46-B7E3-CFD7481AF8D8}" srcOrd="8" destOrd="0" presId="urn:microsoft.com/office/officeart/2005/8/layout/radial6"/>
    <dgm:cxn modelId="{EF250325-2159-4F26-8B51-FAB5D3461EB1}" type="presParOf" srcId="{894F224B-EB2C-4250-A651-77D748BF98BA}" destId="{311740A2-0535-462A-BD17-0F718FB10364}" srcOrd="9" destOrd="0" presId="urn:microsoft.com/office/officeart/2005/8/layout/radial6"/>
    <dgm:cxn modelId="{8C619D00-48CE-4BAD-81ED-E37C760F0571}" type="presParOf" srcId="{894F224B-EB2C-4250-A651-77D748BF98BA}" destId="{AA6AC4A2-44C1-4EEB-9B5C-CBF88EC7C79D}" srcOrd="10" destOrd="0" presId="urn:microsoft.com/office/officeart/2005/8/layout/radial6"/>
    <dgm:cxn modelId="{F1945F67-4C8A-4A97-BBCA-4BB06216C2E0}" type="presParOf" srcId="{894F224B-EB2C-4250-A651-77D748BF98BA}" destId="{57FD51E6-E803-4D83-A257-AD0239B23111}" srcOrd="11" destOrd="0" presId="urn:microsoft.com/office/officeart/2005/8/layout/radial6"/>
    <dgm:cxn modelId="{0600CCF5-E107-4456-BE8C-402EA14AB594}" type="presParOf" srcId="{894F224B-EB2C-4250-A651-77D748BF98BA}" destId="{7688C676-141B-4E2F-9227-7338E45EC4EE}"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8C676-141B-4E2F-9227-7338E45EC4EE}">
      <dsp:nvSpPr>
        <dsp:cNvPr id="0" name=""/>
        <dsp:cNvSpPr/>
      </dsp:nvSpPr>
      <dsp:spPr>
        <a:xfrm>
          <a:off x="2278954" y="732481"/>
          <a:ext cx="4883434" cy="4883434"/>
        </a:xfrm>
        <a:prstGeom prst="blockArc">
          <a:avLst>
            <a:gd name="adj1" fmla="val 10800000"/>
            <a:gd name="adj2" fmla="val 16200000"/>
            <a:gd name="adj3" fmla="val 4644"/>
          </a:avLst>
        </a:prstGeom>
        <a:solidFill>
          <a:schemeClr val="bg1"/>
        </a:solidFill>
        <a:ln w="76200">
          <a:gradFill>
            <a:gsLst>
              <a:gs pos="60000">
                <a:srgbClr val="0070C0"/>
              </a:gs>
              <a:gs pos="45000">
                <a:schemeClr val="accent1">
                  <a:lumMod val="45000"/>
                  <a:lumOff val="55000"/>
                </a:schemeClr>
              </a:gs>
              <a:gs pos="1000">
                <a:srgbClr val="FFFF00"/>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11740A2-0535-462A-BD17-0F718FB10364}">
      <dsp:nvSpPr>
        <dsp:cNvPr id="0" name=""/>
        <dsp:cNvSpPr/>
      </dsp:nvSpPr>
      <dsp:spPr>
        <a:xfrm>
          <a:off x="2278954" y="732481"/>
          <a:ext cx="4883434" cy="4883434"/>
        </a:xfrm>
        <a:prstGeom prst="blockArc">
          <a:avLst>
            <a:gd name="adj1" fmla="val 5400000"/>
            <a:gd name="adj2" fmla="val 10800000"/>
            <a:gd name="adj3" fmla="val 4644"/>
          </a:avLst>
        </a:prstGeom>
        <a:solidFill>
          <a:schemeClr val="bg1"/>
        </a:solidFill>
        <a:ln w="76200">
          <a:gradFill>
            <a:gsLst>
              <a:gs pos="90000">
                <a:srgbClr val="00B050"/>
              </a:gs>
              <a:gs pos="38000">
                <a:srgbClr val="0070C0"/>
              </a:gs>
              <a:gs pos="3000">
                <a:srgbClr val="0070C0"/>
              </a:gs>
              <a:gs pos="57000">
                <a:schemeClr val="accent1">
                  <a:lumMod val="30000"/>
                  <a:lumOff val="70000"/>
                </a:schemeClr>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2C20324-EB92-4445-B3CF-EDC69159A55D}">
      <dsp:nvSpPr>
        <dsp:cNvPr id="0" name=""/>
        <dsp:cNvSpPr/>
      </dsp:nvSpPr>
      <dsp:spPr>
        <a:xfrm>
          <a:off x="2269675" y="760268"/>
          <a:ext cx="4883434" cy="4883434"/>
        </a:xfrm>
        <a:prstGeom prst="blockArc">
          <a:avLst>
            <a:gd name="adj1" fmla="val 0"/>
            <a:gd name="adj2" fmla="val 5400000"/>
            <a:gd name="adj3" fmla="val 4644"/>
          </a:avLst>
        </a:prstGeom>
        <a:solidFill>
          <a:schemeClr val="bg1"/>
        </a:solidFill>
        <a:ln w="76200">
          <a:gradFill>
            <a:gsLst>
              <a:gs pos="0">
                <a:srgbClr val="FFC000"/>
              </a:gs>
              <a:gs pos="54000">
                <a:srgbClr val="FFC000"/>
              </a:gs>
              <a:gs pos="75000">
                <a:srgbClr val="00B050"/>
              </a:gs>
              <a:gs pos="100000">
                <a:srgbClr val="00B050"/>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97FC968-8399-423A-9E9D-0F5D35968004}">
      <dsp:nvSpPr>
        <dsp:cNvPr id="0" name=""/>
        <dsp:cNvSpPr/>
      </dsp:nvSpPr>
      <dsp:spPr>
        <a:xfrm>
          <a:off x="2297462" y="732481"/>
          <a:ext cx="4883434" cy="4883434"/>
        </a:xfrm>
        <a:prstGeom prst="blockArc">
          <a:avLst>
            <a:gd name="adj1" fmla="val 16200000"/>
            <a:gd name="adj2" fmla="val 0"/>
            <a:gd name="adj3" fmla="val 4644"/>
          </a:avLst>
        </a:prstGeom>
        <a:solidFill>
          <a:schemeClr val="bg1"/>
        </a:solidFill>
        <a:ln w="76200">
          <a:gradFill>
            <a:gsLst>
              <a:gs pos="99000">
                <a:srgbClr val="FFC000"/>
              </a:gs>
              <a:gs pos="4000">
                <a:srgbClr val="FFFF00"/>
              </a:gs>
              <a:gs pos="50000">
                <a:srgbClr val="FFC000"/>
              </a:gs>
              <a:gs pos="100000">
                <a:schemeClr val="accent1">
                  <a:lumMod val="30000"/>
                  <a:lumOff val="70000"/>
                </a:schemeClr>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F214674-B189-4C22-BB92-7FCD63B8801D}">
      <dsp:nvSpPr>
        <dsp:cNvPr id="0" name=""/>
        <dsp:cNvSpPr/>
      </dsp:nvSpPr>
      <dsp:spPr>
        <a:xfrm>
          <a:off x="3595823" y="2049351"/>
          <a:ext cx="2249695" cy="2249695"/>
        </a:xfrm>
        <a:prstGeom prst="ellipse">
          <a:avLst/>
        </a:prstGeom>
        <a:solidFill>
          <a:schemeClr val="bg1"/>
        </a:solidFill>
        <a:ln w="76200">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ysClr val="windowText" lastClr="000000"/>
              </a:solidFill>
            </a:rPr>
            <a:t>Read it: </a:t>
          </a:r>
        </a:p>
        <a:p>
          <a:pPr marL="0" lvl="0" indent="0" algn="ctr" defTabSz="1422400">
            <a:lnSpc>
              <a:spcPct val="90000"/>
            </a:lnSpc>
            <a:spcBef>
              <a:spcPct val="0"/>
            </a:spcBef>
            <a:spcAft>
              <a:spcPct val="35000"/>
            </a:spcAft>
            <a:buNone/>
          </a:pPr>
          <a:r>
            <a:rPr lang="en-GB" sz="3200" kern="1200" dirty="0">
              <a:solidFill>
                <a:sysClr val="windowText" lastClr="000000"/>
              </a:solidFill>
            </a:rPr>
            <a:t>compose</a:t>
          </a:r>
        </a:p>
      </dsp:txBody>
      <dsp:txXfrm>
        <a:off x="3925283" y="2378811"/>
        <a:ext cx="1590775" cy="1590775"/>
      </dsp:txXfrm>
    </dsp:sp>
    <dsp:sp modelId="{6D7A40A8-E59D-4465-80D0-394B3B1139EE}">
      <dsp:nvSpPr>
        <dsp:cNvPr id="0" name=""/>
        <dsp:cNvSpPr/>
      </dsp:nvSpPr>
      <dsp:spPr>
        <a:xfrm>
          <a:off x="3933278" y="1780"/>
          <a:ext cx="1574786" cy="1574786"/>
        </a:xfrm>
        <a:prstGeom prst="ellipse">
          <a:avLst/>
        </a:prstGeom>
        <a:solidFill>
          <a:schemeClr val="bg1"/>
        </a:solidFill>
        <a:ln w="76200">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Define it</a:t>
          </a:r>
        </a:p>
      </dsp:txBody>
      <dsp:txXfrm>
        <a:off x="4163900" y="232402"/>
        <a:ext cx="1113542" cy="1113542"/>
      </dsp:txXfrm>
    </dsp:sp>
    <dsp:sp modelId="{429973DF-C82C-4672-822F-BBE88F24FF15}">
      <dsp:nvSpPr>
        <dsp:cNvPr id="0" name=""/>
        <dsp:cNvSpPr/>
      </dsp:nvSpPr>
      <dsp:spPr>
        <a:xfrm>
          <a:off x="6318303" y="2386805"/>
          <a:ext cx="1574786" cy="1574786"/>
        </a:xfrm>
        <a:prstGeom prst="ellipse">
          <a:avLst/>
        </a:prstGeom>
        <a:solidFill>
          <a:schemeClr val="bg1"/>
        </a:solidFill>
        <a:ln w="76200">
          <a:solidFill>
            <a:srgbClr val="FFC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Use it</a:t>
          </a:r>
        </a:p>
      </dsp:txBody>
      <dsp:txXfrm>
        <a:off x="6548925" y="2617427"/>
        <a:ext cx="1113542" cy="1113542"/>
      </dsp:txXfrm>
    </dsp:sp>
    <dsp:sp modelId="{F38BA563-BEB6-458F-B7B7-285A765CD6E3}">
      <dsp:nvSpPr>
        <dsp:cNvPr id="0" name=""/>
        <dsp:cNvSpPr/>
      </dsp:nvSpPr>
      <dsp:spPr>
        <a:xfrm>
          <a:off x="3933278" y="4771830"/>
          <a:ext cx="1574786" cy="1574786"/>
        </a:xfrm>
        <a:prstGeom prst="ellipse">
          <a:avLst/>
        </a:prstGeom>
        <a:solidFill>
          <a:schemeClr val="bg1"/>
        </a:solidFill>
        <a:ln w="76200">
          <a:solidFill>
            <a:srgbClr val="00B05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Link it</a:t>
          </a:r>
        </a:p>
        <a:p>
          <a:pPr marL="0" lvl="0" indent="0" algn="ctr" defTabSz="622300">
            <a:lnSpc>
              <a:spcPct val="90000"/>
            </a:lnSpc>
            <a:spcBef>
              <a:spcPct val="0"/>
            </a:spcBef>
            <a:spcAft>
              <a:spcPct val="35000"/>
            </a:spcAft>
            <a:buNone/>
          </a:pPr>
          <a:r>
            <a:rPr lang="en-GB" sz="1400" b="0" kern="1200" dirty="0">
              <a:solidFill>
                <a:sysClr val="windowText" lastClr="000000"/>
              </a:solidFill>
            </a:rPr>
            <a:t>synonym:</a:t>
          </a:r>
        </a:p>
        <a:p>
          <a:pPr marL="0" lvl="0" indent="0" algn="ctr" defTabSz="622300">
            <a:lnSpc>
              <a:spcPct val="90000"/>
            </a:lnSpc>
            <a:spcBef>
              <a:spcPct val="0"/>
            </a:spcBef>
            <a:spcAft>
              <a:spcPct val="35000"/>
            </a:spcAft>
            <a:buNone/>
          </a:pPr>
          <a:endParaRPr lang="en-GB" sz="1400" b="0" kern="1200" dirty="0">
            <a:solidFill>
              <a:sysClr val="windowText" lastClr="000000"/>
            </a:solidFill>
          </a:endParaRPr>
        </a:p>
        <a:p>
          <a:pPr marL="0" lvl="0" indent="0" algn="ctr" defTabSz="622300">
            <a:lnSpc>
              <a:spcPct val="90000"/>
            </a:lnSpc>
            <a:spcBef>
              <a:spcPct val="0"/>
            </a:spcBef>
            <a:spcAft>
              <a:spcPct val="35000"/>
            </a:spcAft>
            <a:buNone/>
          </a:pPr>
          <a:endParaRPr lang="en-GB" sz="1400" b="0" i="1" kern="1200" dirty="0">
            <a:solidFill>
              <a:sysClr val="windowText" lastClr="000000"/>
            </a:solidFill>
          </a:endParaRPr>
        </a:p>
      </dsp:txBody>
      <dsp:txXfrm>
        <a:off x="4163900" y="5002452"/>
        <a:ext cx="1113542" cy="1113542"/>
      </dsp:txXfrm>
    </dsp:sp>
    <dsp:sp modelId="{AA6AC4A2-44C1-4EEB-9B5C-CBF88EC7C79D}">
      <dsp:nvSpPr>
        <dsp:cNvPr id="0" name=""/>
        <dsp:cNvSpPr/>
      </dsp:nvSpPr>
      <dsp:spPr>
        <a:xfrm>
          <a:off x="1548253" y="2386805"/>
          <a:ext cx="1574786" cy="1574786"/>
        </a:xfrm>
        <a:prstGeom prst="ellipse">
          <a:avLst/>
        </a:prstGeom>
        <a:solidFill>
          <a:schemeClr val="bg1"/>
        </a:solidFill>
        <a:ln w="76200">
          <a:solidFill>
            <a:srgbClr val="0070C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Deconstruct it</a:t>
          </a:r>
          <a:r>
            <a:rPr lang="en-GB" sz="1400" kern="1200" dirty="0">
              <a:solidFill>
                <a:sysClr val="windowText" lastClr="000000"/>
              </a:solidFill>
            </a:rPr>
            <a:t> </a:t>
          </a:r>
        </a:p>
      </dsp:txBody>
      <dsp:txXfrm>
        <a:off x="1778875" y="2617427"/>
        <a:ext cx="1113542" cy="11135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12/04/2020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54223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62756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659317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412955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64592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64245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3971157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2363569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1469560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60906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121804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1304961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655167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2048081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68784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297918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3700799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28</a:t>
            </a:fld>
            <a:endParaRPr lang="en-GB" dirty="0"/>
          </a:p>
        </p:txBody>
      </p:sp>
    </p:spTree>
    <p:extLst>
      <p:ext uri="{BB962C8B-B14F-4D97-AF65-F5344CB8AC3E}">
        <p14:creationId xmlns:p14="http://schemas.microsoft.com/office/powerpoint/2010/main" val="221882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29</a:t>
            </a:fld>
            <a:endParaRPr lang="en-GB" dirty="0"/>
          </a:p>
        </p:txBody>
      </p:sp>
    </p:spTree>
    <p:extLst>
      <p:ext uri="{BB962C8B-B14F-4D97-AF65-F5344CB8AC3E}">
        <p14:creationId xmlns:p14="http://schemas.microsoft.com/office/powerpoint/2010/main" val="3563273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30</a:t>
            </a:fld>
            <a:endParaRPr lang="en-GB" dirty="0"/>
          </a:p>
        </p:txBody>
      </p:sp>
    </p:spTree>
    <p:extLst>
      <p:ext uri="{BB962C8B-B14F-4D97-AF65-F5344CB8AC3E}">
        <p14:creationId xmlns:p14="http://schemas.microsoft.com/office/powerpoint/2010/main" val="898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9750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85710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44719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147239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71550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uk/url?sa=i&amp;rct=j&amp;q=&amp;esrc=s&amp;source=images&amp;cd=&amp;cad=rja&amp;uact=8&amp;ved=0ahUKEwi-sJnLr73SAhWhAMAKHaDYC9AQjRwIBw&amp;url=http://piecorbett.blogspot.com/2012/11/boxing-up-explained.html&amp;psig=AFQjCNE-kkJ3-l_tCTpTgpsqGneRVkXS2Q&amp;ust=1488734795322169"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sJnLr73SAhWhAMAKHaDYC9AQjRwIBw&amp;url=http://piecorbett.blogspot.com/2012/11/boxing-up-explained.html&amp;psig=AFQjCNE-kkJ3-l_tCTpTgpsqGneRVkXS2Q&amp;ust=1488734795322169"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2.jp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sJnLr73SAhWhAMAKHaDYC9AQjRwIBw&amp;url=http://piecorbett.blogspot.com/2012/11/boxing-up-explained.html&amp;psig=AFQjCNE-kkJ3-l_tCTpTgpsqGneRVkXS2Q&amp;ust=1488734795322169"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2.jp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sJnLr73SAhWhAMAKHaDYC9AQjRwIBw&amp;url=http://piecorbett.blogspot.com/2012/11/boxing-up-explained.html&amp;psig=AFQjCNE-kkJ3-l_tCTpTgpsqGneRVkXS2Q&amp;ust=1488734795322169"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2.jp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uk/url?sa=i&amp;rct=j&amp;q=&amp;esrc=s&amp;source=images&amp;cd=&amp;cad=rja&amp;uact=8&amp;ved=0ahUKEwi-sJnLr73SAhWhAMAKHaDYC9AQjRwIBw&amp;url=http://piecorbett.blogspot.com/2012/11/boxing-up-explained.html&amp;psig=AFQjCNE-kkJ3-l_tCTpTgpsqGneRVkXS2Q&amp;ust=1488734795322169"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sJnLr73SAhWhAMAKHaDYC9AQjRwIBw&amp;url=http://piecorbett.blogspot.com/2012/11/boxing-up-explained.html&amp;psig=AFQjCNE-kkJ3-l_tCTpTgpsqGneRVkXS2Q&amp;ust=1488734795322169"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2.jp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68116" y="4773323"/>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155310"/>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38863" y="6239435"/>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3"/>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1774274" y="2084076"/>
            <a:ext cx="8712284" cy="1867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6600" dirty="0">
                <a:solidFill>
                  <a:schemeClr val="tx1"/>
                </a:solidFill>
              </a:rPr>
              <a:t>Writing</a:t>
            </a:r>
          </a:p>
          <a:p>
            <a:pPr algn="ctr"/>
            <a:r>
              <a:rPr lang="en-GB" altLang="en-US" sz="2400" dirty="0">
                <a:solidFill>
                  <a:schemeClr val="tx1"/>
                </a:solidFill>
              </a:rPr>
              <a:t>Y5 W4c. Uses own planning strategies to compose and rehearse whole texts before writing</a:t>
            </a:r>
            <a:endParaRPr lang="en-GB" sz="2400" dirty="0">
              <a:solidFill>
                <a:schemeClr val="tx1"/>
              </a:solidFill>
            </a:endParaRPr>
          </a:p>
        </p:txBody>
      </p:sp>
      <p:pic>
        <p:nvPicPr>
          <p:cNvPr id="9" name="Picture 8">
            <a:extLst>
              <a:ext uri="{FF2B5EF4-FFF2-40B4-BE49-F238E27FC236}">
                <a16:creationId xmlns:a16="http://schemas.microsoft.com/office/drawing/2014/main" id="{240DD236-2F8F-4BB8-BD95-4C479D8975AE}"/>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Planning frames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481645" y="2284511"/>
            <a:ext cx="5614355" cy="330682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Some of us prefer to use a similar idea to a story mountain but in a vertical format. It can still help to organise a narrative into paragraphs which build to the climax and reach a conclusion.</a:t>
            </a:r>
            <a:endParaRPr lang="en-GB" altLang="en-US" sz="2800" b="1" dirty="0">
              <a:solidFill>
                <a:schemeClr val="tx1"/>
              </a:solidFill>
            </a:endParaRPr>
          </a:p>
        </p:txBody>
      </p:sp>
      <p:pic>
        <p:nvPicPr>
          <p:cNvPr id="3" name="Picture 2">
            <a:extLst>
              <a:ext uri="{FF2B5EF4-FFF2-40B4-BE49-F238E27FC236}">
                <a16:creationId xmlns:a16="http://schemas.microsoft.com/office/drawing/2014/main" id="{18BF7C37-1089-4458-83B3-B8F2121B697C}"/>
              </a:ext>
            </a:extLst>
          </p:cNvPr>
          <p:cNvPicPr>
            <a:picLocks noChangeAspect="1"/>
          </p:cNvPicPr>
          <p:nvPr/>
        </p:nvPicPr>
        <p:blipFill>
          <a:blip r:embed="rId5"/>
          <a:stretch>
            <a:fillRect/>
          </a:stretch>
        </p:blipFill>
        <p:spPr>
          <a:xfrm>
            <a:off x="6585338" y="1687616"/>
            <a:ext cx="3307362" cy="4805260"/>
          </a:xfrm>
          <a:prstGeom prst="rect">
            <a:avLst/>
          </a:prstGeom>
          <a:ln>
            <a:solidFill>
              <a:schemeClr val="accent1"/>
            </a:solidFill>
          </a:ln>
        </p:spPr>
      </p:pic>
    </p:spTree>
    <p:extLst>
      <p:ext uri="{BB962C8B-B14F-4D97-AF65-F5344CB8AC3E}">
        <p14:creationId xmlns:p14="http://schemas.microsoft.com/office/powerpoint/2010/main" val="75219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Planning frames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2398933" y="2089178"/>
            <a:ext cx="3230918" cy="420577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 A ‘boxing up’ plan is another popular form of planning which allows us to match our ideas to a text that we have been using as a model. </a:t>
            </a:r>
            <a:endParaRPr lang="en-GB" altLang="en-US" sz="2800" b="1" dirty="0">
              <a:solidFill>
                <a:schemeClr val="tx1"/>
              </a:solidFill>
            </a:endParaRPr>
          </a:p>
        </p:txBody>
      </p:sp>
      <p:pic>
        <p:nvPicPr>
          <p:cNvPr id="10" name="Picture 2" descr="Image result for boxing up story">
            <a:hlinkClick r:id="rId5"/>
            <a:extLst>
              <a:ext uri="{FF2B5EF4-FFF2-40B4-BE49-F238E27FC236}">
                <a16:creationId xmlns:a16="http://schemas.microsoft.com/office/drawing/2014/main" id="{B1E6FE2E-5EA9-452F-AEB8-93897A7539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2151" y="1891258"/>
            <a:ext cx="3454139" cy="460161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52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Planning frames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393842" y="2033343"/>
            <a:ext cx="3230918" cy="420577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 If we are more visual, a story map or a cartoon strip with briefly drawn illustrations and key words can also help to organise events and ideas.</a:t>
            </a:r>
            <a:endParaRPr lang="en-GB" altLang="en-US" sz="2800" b="1" dirty="0">
              <a:solidFill>
                <a:schemeClr val="tx1"/>
              </a:solidFill>
            </a:endParaRPr>
          </a:p>
        </p:txBody>
      </p:sp>
      <p:pic>
        <p:nvPicPr>
          <p:cNvPr id="3" name="Picture 2">
            <a:extLst>
              <a:ext uri="{FF2B5EF4-FFF2-40B4-BE49-F238E27FC236}">
                <a16:creationId xmlns:a16="http://schemas.microsoft.com/office/drawing/2014/main" id="{69848D74-265E-4FF5-8D5D-5AA684CD0776}"/>
              </a:ext>
            </a:extLst>
          </p:cNvPr>
          <p:cNvPicPr>
            <a:picLocks noChangeAspect="1"/>
          </p:cNvPicPr>
          <p:nvPr/>
        </p:nvPicPr>
        <p:blipFill>
          <a:blip r:embed="rId5"/>
          <a:stretch>
            <a:fillRect/>
          </a:stretch>
        </p:blipFill>
        <p:spPr>
          <a:xfrm>
            <a:off x="7978141" y="1835424"/>
            <a:ext cx="3684567" cy="4601615"/>
          </a:xfrm>
          <a:prstGeom prst="rect">
            <a:avLst/>
          </a:prstGeom>
        </p:spPr>
      </p:pic>
      <p:pic>
        <p:nvPicPr>
          <p:cNvPr id="4" name="Picture 3">
            <a:extLst>
              <a:ext uri="{FF2B5EF4-FFF2-40B4-BE49-F238E27FC236}">
                <a16:creationId xmlns:a16="http://schemas.microsoft.com/office/drawing/2014/main" id="{B9B6C05D-95E4-4CFB-A8F1-5A7365F3591D}"/>
              </a:ext>
            </a:extLst>
          </p:cNvPr>
          <p:cNvPicPr>
            <a:picLocks noChangeAspect="1"/>
          </p:cNvPicPr>
          <p:nvPr/>
        </p:nvPicPr>
        <p:blipFill>
          <a:blip r:embed="rId6"/>
          <a:stretch>
            <a:fillRect/>
          </a:stretch>
        </p:blipFill>
        <p:spPr>
          <a:xfrm>
            <a:off x="4039312" y="1869293"/>
            <a:ext cx="3513651" cy="4567746"/>
          </a:xfrm>
          <a:prstGeom prst="rect">
            <a:avLst/>
          </a:prstGeom>
        </p:spPr>
      </p:pic>
    </p:spTree>
    <p:extLst>
      <p:ext uri="{BB962C8B-B14F-4D97-AF65-F5344CB8AC3E}">
        <p14:creationId xmlns:p14="http://schemas.microsoft.com/office/powerpoint/2010/main" val="66793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Planning frames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471652" y="2029678"/>
            <a:ext cx="4175298" cy="43561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This type of planning frame is useful for texts where similar information needs to be gathered together ahead of writing. We can think about the most logical order for our paragraphs once we have all the ideas. </a:t>
            </a:r>
            <a:endParaRPr lang="en-GB" altLang="en-US" sz="2800" b="1" dirty="0">
              <a:solidFill>
                <a:schemeClr val="tx1"/>
              </a:solidFill>
            </a:endParaRPr>
          </a:p>
        </p:txBody>
      </p:sp>
      <p:pic>
        <p:nvPicPr>
          <p:cNvPr id="3" name="Picture 2">
            <a:extLst>
              <a:ext uri="{FF2B5EF4-FFF2-40B4-BE49-F238E27FC236}">
                <a16:creationId xmlns:a16="http://schemas.microsoft.com/office/drawing/2014/main" id="{932B7756-8F47-43D1-AAB3-433FA10BCB08}"/>
              </a:ext>
            </a:extLst>
          </p:cNvPr>
          <p:cNvPicPr>
            <a:picLocks noChangeAspect="1"/>
          </p:cNvPicPr>
          <p:nvPr/>
        </p:nvPicPr>
        <p:blipFill>
          <a:blip r:embed="rId5"/>
          <a:stretch>
            <a:fillRect/>
          </a:stretch>
        </p:blipFill>
        <p:spPr>
          <a:xfrm>
            <a:off x="5095094" y="1823335"/>
            <a:ext cx="6438900" cy="4562475"/>
          </a:xfrm>
          <a:prstGeom prst="rect">
            <a:avLst/>
          </a:prstGeom>
          <a:ln>
            <a:solidFill>
              <a:schemeClr val="accent1"/>
            </a:solidFill>
          </a:ln>
        </p:spPr>
      </p:pic>
    </p:spTree>
    <p:extLst>
      <p:ext uri="{BB962C8B-B14F-4D97-AF65-F5344CB8AC3E}">
        <p14:creationId xmlns:p14="http://schemas.microsoft.com/office/powerpoint/2010/main" val="247337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0C7EFA-1750-4A2D-8FE9-579B8EE4B20A}"/>
              </a:ext>
            </a:extLst>
          </p:cNvPr>
          <p:cNvPicPr>
            <a:picLocks noChangeAspect="1"/>
          </p:cNvPicPr>
          <p:nvPr/>
        </p:nvPicPr>
        <p:blipFill>
          <a:blip r:embed="rId3"/>
          <a:stretch>
            <a:fillRect/>
          </a:stretch>
        </p:blipFill>
        <p:spPr>
          <a:xfrm>
            <a:off x="9959335" y="1915921"/>
            <a:ext cx="2082843" cy="3026158"/>
          </a:xfrm>
          <a:prstGeom prst="rect">
            <a:avLst/>
          </a:prstGeom>
          <a:ln>
            <a:solidFill>
              <a:schemeClr val="accent1"/>
            </a:solidFill>
          </a:ln>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Practise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5">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pic>
        <p:nvPicPr>
          <p:cNvPr id="3" name="Picture 2">
            <a:extLst>
              <a:ext uri="{FF2B5EF4-FFF2-40B4-BE49-F238E27FC236}">
                <a16:creationId xmlns:a16="http://schemas.microsoft.com/office/drawing/2014/main" id="{DE1DAD9C-6780-4348-BDB4-EFD9D586B32E}"/>
              </a:ext>
            </a:extLst>
          </p:cNvPr>
          <p:cNvPicPr>
            <a:picLocks noChangeAspect="1"/>
          </p:cNvPicPr>
          <p:nvPr/>
        </p:nvPicPr>
        <p:blipFill>
          <a:blip r:embed="rId6"/>
          <a:stretch>
            <a:fillRect/>
          </a:stretch>
        </p:blipFill>
        <p:spPr>
          <a:xfrm>
            <a:off x="8837282" y="3798226"/>
            <a:ext cx="2244107" cy="2805970"/>
          </a:xfrm>
          <a:prstGeom prst="rect">
            <a:avLst/>
          </a:prstGeom>
          <a:ln>
            <a:solidFill>
              <a:schemeClr val="accent1"/>
            </a:solidFill>
          </a:ln>
        </p:spPr>
      </p:pic>
      <p:pic>
        <p:nvPicPr>
          <p:cNvPr id="10" name="Picture 9">
            <a:extLst>
              <a:ext uri="{FF2B5EF4-FFF2-40B4-BE49-F238E27FC236}">
                <a16:creationId xmlns:a16="http://schemas.microsoft.com/office/drawing/2014/main" id="{2ABF22D4-93A4-471E-8603-7DA6529E61FF}"/>
              </a:ext>
            </a:extLst>
          </p:cNvPr>
          <p:cNvPicPr>
            <a:picLocks noChangeAspect="1"/>
          </p:cNvPicPr>
          <p:nvPr/>
        </p:nvPicPr>
        <p:blipFill>
          <a:blip r:embed="rId7"/>
          <a:stretch>
            <a:fillRect/>
          </a:stretch>
        </p:blipFill>
        <p:spPr>
          <a:xfrm>
            <a:off x="733777" y="4089701"/>
            <a:ext cx="3137290" cy="2223020"/>
          </a:xfrm>
          <a:prstGeom prst="rect">
            <a:avLst/>
          </a:prstGeom>
          <a:ln>
            <a:solidFill>
              <a:schemeClr val="accent1"/>
            </a:solidFill>
          </a:ln>
        </p:spPr>
      </p:pic>
      <p:pic>
        <p:nvPicPr>
          <p:cNvPr id="8" name="Picture 2" descr="Image result for boxing up story">
            <a:hlinkClick r:id="rId8"/>
            <a:extLst>
              <a:ext uri="{FF2B5EF4-FFF2-40B4-BE49-F238E27FC236}">
                <a16:creationId xmlns:a16="http://schemas.microsoft.com/office/drawing/2014/main" id="{CE531532-CEC3-4417-9B9F-5A7F91CE63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1863" y="2252574"/>
            <a:ext cx="2082843" cy="277477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95E04D-3846-4DCB-AB0A-894EEFCC2984}"/>
              </a:ext>
            </a:extLst>
          </p:cNvPr>
          <p:cNvPicPr>
            <a:picLocks noChangeAspect="1"/>
          </p:cNvPicPr>
          <p:nvPr/>
        </p:nvPicPr>
        <p:blipFill>
          <a:blip r:embed="rId10"/>
          <a:stretch>
            <a:fillRect/>
          </a:stretch>
        </p:blipFill>
        <p:spPr>
          <a:xfrm>
            <a:off x="6373834" y="3829426"/>
            <a:ext cx="2155452" cy="2805971"/>
          </a:xfrm>
          <a:prstGeom prst="rect">
            <a:avLst/>
          </a:prstGeom>
          <a:ln>
            <a:solidFill>
              <a:schemeClr val="accent1"/>
            </a:solidFill>
          </a:ln>
        </p:spPr>
      </p:pic>
      <p:pic>
        <p:nvPicPr>
          <p:cNvPr id="11" name="Picture 10">
            <a:extLst>
              <a:ext uri="{FF2B5EF4-FFF2-40B4-BE49-F238E27FC236}">
                <a16:creationId xmlns:a16="http://schemas.microsoft.com/office/drawing/2014/main" id="{1EFF9027-6CC4-4E2C-9B84-F1A0F786F9B8}"/>
              </a:ext>
            </a:extLst>
          </p:cNvPr>
          <p:cNvPicPr>
            <a:picLocks noChangeAspect="1"/>
          </p:cNvPicPr>
          <p:nvPr/>
        </p:nvPicPr>
        <p:blipFill>
          <a:blip r:embed="rId11"/>
          <a:stretch>
            <a:fillRect/>
          </a:stretch>
        </p:blipFill>
        <p:spPr>
          <a:xfrm>
            <a:off x="3411106" y="4531065"/>
            <a:ext cx="3539241" cy="2073131"/>
          </a:xfrm>
          <a:prstGeom prst="rect">
            <a:avLst/>
          </a:prstGeom>
          <a:ln>
            <a:solidFill>
              <a:schemeClr val="accent1"/>
            </a:solidFill>
          </a:ln>
        </p:spPr>
      </p:pic>
      <p:sp>
        <p:nvSpPr>
          <p:cNvPr id="13" name="Rectangle: Rounded Corners 12">
            <a:extLst>
              <a:ext uri="{FF2B5EF4-FFF2-40B4-BE49-F238E27FC236}">
                <a16:creationId xmlns:a16="http://schemas.microsoft.com/office/drawing/2014/main" id="{E30C1334-4D09-4992-9099-EF0F22205CC0}"/>
              </a:ext>
            </a:extLst>
          </p:cNvPr>
          <p:cNvSpPr/>
          <p:nvPr/>
        </p:nvSpPr>
        <p:spPr>
          <a:xfrm>
            <a:off x="360523" y="1901421"/>
            <a:ext cx="6935582" cy="176854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Imagine that your teacher has asked you to write a short piece of writing to describe a setting using the senses. Which planning frame would you choose and why? </a:t>
            </a:r>
            <a:endParaRPr lang="en-GB" altLang="en-US" sz="2800" b="1" dirty="0">
              <a:solidFill>
                <a:schemeClr val="tx1"/>
              </a:solidFill>
            </a:endParaRPr>
          </a:p>
        </p:txBody>
      </p:sp>
    </p:spTree>
    <p:extLst>
      <p:ext uri="{BB962C8B-B14F-4D97-AF65-F5344CB8AC3E}">
        <p14:creationId xmlns:p14="http://schemas.microsoft.com/office/powerpoint/2010/main" val="343699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br>
              <a:rPr lang="en-GB" sz="4000" b="1" dirty="0">
                <a:solidFill>
                  <a:srgbClr val="002060"/>
                </a:solidFill>
                <a:latin typeface="+mn-lt"/>
              </a:rPr>
            </a:br>
            <a:r>
              <a:rPr lang="en-GB" sz="2800" b="1" dirty="0">
                <a:solidFill>
                  <a:srgbClr val="002060"/>
                </a:solidFill>
                <a:latin typeface="+mn-lt"/>
              </a:rPr>
              <a:t>(Here is an example)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pic>
        <p:nvPicPr>
          <p:cNvPr id="10" name="Picture 9">
            <a:extLst>
              <a:ext uri="{FF2B5EF4-FFF2-40B4-BE49-F238E27FC236}">
                <a16:creationId xmlns:a16="http://schemas.microsoft.com/office/drawing/2014/main" id="{2ABF22D4-93A4-471E-8603-7DA6529E61FF}"/>
              </a:ext>
            </a:extLst>
          </p:cNvPr>
          <p:cNvPicPr>
            <a:picLocks noChangeAspect="1"/>
          </p:cNvPicPr>
          <p:nvPr/>
        </p:nvPicPr>
        <p:blipFill>
          <a:blip r:embed="rId5"/>
          <a:stretch>
            <a:fillRect/>
          </a:stretch>
        </p:blipFill>
        <p:spPr>
          <a:xfrm>
            <a:off x="6624910" y="2605901"/>
            <a:ext cx="4977475" cy="3526938"/>
          </a:xfrm>
          <a:prstGeom prst="rect">
            <a:avLst/>
          </a:prstGeom>
          <a:ln>
            <a:solidFill>
              <a:schemeClr val="accent1"/>
            </a:solidFill>
          </a:ln>
        </p:spPr>
      </p:pic>
      <p:sp>
        <p:nvSpPr>
          <p:cNvPr id="13" name="Rectangle: Rounded Corners 12">
            <a:extLst>
              <a:ext uri="{FF2B5EF4-FFF2-40B4-BE49-F238E27FC236}">
                <a16:creationId xmlns:a16="http://schemas.microsoft.com/office/drawing/2014/main" id="{E30C1334-4D09-4992-9099-EF0F22205CC0}"/>
              </a:ext>
            </a:extLst>
          </p:cNvPr>
          <p:cNvSpPr/>
          <p:nvPr/>
        </p:nvSpPr>
        <p:spPr>
          <a:xfrm>
            <a:off x="360523" y="2764257"/>
            <a:ext cx="5845405" cy="321022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 would choose this planning frame so that I can gather all my ideas and language relating to each sense in a different box. Then, I will consider how to organise those ideas before I write the paragraph. </a:t>
            </a:r>
          </a:p>
        </p:txBody>
      </p:sp>
    </p:spTree>
    <p:extLst>
      <p:ext uri="{BB962C8B-B14F-4D97-AF65-F5344CB8AC3E}">
        <p14:creationId xmlns:p14="http://schemas.microsoft.com/office/powerpoint/2010/main" val="168787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0C7EFA-1750-4A2D-8FE9-579B8EE4B20A}"/>
              </a:ext>
            </a:extLst>
          </p:cNvPr>
          <p:cNvPicPr>
            <a:picLocks noChangeAspect="1"/>
          </p:cNvPicPr>
          <p:nvPr/>
        </p:nvPicPr>
        <p:blipFill>
          <a:blip r:embed="rId3"/>
          <a:stretch>
            <a:fillRect/>
          </a:stretch>
        </p:blipFill>
        <p:spPr>
          <a:xfrm>
            <a:off x="9959335" y="1915921"/>
            <a:ext cx="2082843" cy="3026158"/>
          </a:xfrm>
          <a:prstGeom prst="rect">
            <a:avLst/>
          </a:prstGeom>
          <a:ln>
            <a:solidFill>
              <a:schemeClr val="accent1"/>
            </a:solidFill>
          </a:ln>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Practise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5">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pic>
        <p:nvPicPr>
          <p:cNvPr id="3" name="Picture 2">
            <a:extLst>
              <a:ext uri="{FF2B5EF4-FFF2-40B4-BE49-F238E27FC236}">
                <a16:creationId xmlns:a16="http://schemas.microsoft.com/office/drawing/2014/main" id="{DE1DAD9C-6780-4348-BDB4-EFD9D586B32E}"/>
              </a:ext>
            </a:extLst>
          </p:cNvPr>
          <p:cNvPicPr>
            <a:picLocks noChangeAspect="1"/>
          </p:cNvPicPr>
          <p:nvPr/>
        </p:nvPicPr>
        <p:blipFill>
          <a:blip r:embed="rId6"/>
          <a:stretch>
            <a:fillRect/>
          </a:stretch>
        </p:blipFill>
        <p:spPr>
          <a:xfrm>
            <a:off x="8837282" y="3798226"/>
            <a:ext cx="2244107" cy="2805970"/>
          </a:xfrm>
          <a:prstGeom prst="rect">
            <a:avLst/>
          </a:prstGeom>
          <a:ln>
            <a:solidFill>
              <a:schemeClr val="accent1"/>
            </a:solidFill>
          </a:ln>
        </p:spPr>
      </p:pic>
      <p:pic>
        <p:nvPicPr>
          <p:cNvPr id="10" name="Picture 9">
            <a:extLst>
              <a:ext uri="{FF2B5EF4-FFF2-40B4-BE49-F238E27FC236}">
                <a16:creationId xmlns:a16="http://schemas.microsoft.com/office/drawing/2014/main" id="{2ABF22D4-93A4-471E-8603-7DA6529E61FF}"/>
              </a:ext>
            </a:extLst>
          </p:cNvPr>
          <p:cNvPicPr>
            <a:picLocks noChangeAspect="1"/>
          </p:cNvPicPr>
          <p:nvPr/>
        </p:nvPicPr>
        <p:blipFill>
          <a:blip r:embed="rId7"/>
          <a:stretch>
            <a:fillRect/>
          </a:stretch>
        </p:blipFill>
        <p:spPr>
          <a:xfrm>
            <a:off x="733777" y="4089701"/>
            <a:ext cx="3137290" cy="2223020"/>
          </a:xfrm>
          <a:prstGeom prst="rect">
            <a:avLst/>
          </a:prstGeom>
          <a:ln>
            <a:solidFill>
              <a:schemeClr val="accent1"/>
            </a:solidFill>
          </a:ln>
        </p:spPr>
      </p:pic>
      <p:pic>
        <p:nvPicPr>
          <p:cNvPr id="8" name="Picture 2" descr="Image result for boxing up story">
            <a:hlinkClick r:id="rId8"/>
            <a:extLst>
              <a:ext uri="{FF2B5EF4-FFF2-40B4-BE49-F238E27FC236}">
                <a16:creationId xmlns:a16="http://schemas.microsoft.com/office/drawing/2014/main" id="{CE531532-CEC3-4417-9B9F-5A7F91CE63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1863" y="2252574"/>
            <a:ext cx="2082843" cy="277477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95E04D-3846-4DCB-AB0A-894EEFCC2984}"/>
              </a:ext>
            </a:extLst>
          </p:cNvPr>
          <p:cNvPicPr>
            <a:picLocks noChangeAspect="1"/>
          </p:cNvPicPr>
          <p:nvPr/>
        </p:nvPicPr>
        <p:blipFill>
          <a:blip r:embed="rId10"/>
          <a:stretch>
            <a:fillRect/>
          </a:stretch>
        </p:blipFill>
        <p:spPr>
          <a:xfrm>
            <a:off x="6373834" y="3829426"/>
            <a:ext cx="2155452" cy="2805971"/>
          </a:xfrm>
          <a:prstGeom prst="rect">
            <a:avLst/>
          </a:prstGeom>
          <a:ln>
            <a:solidFill>
              <a:schemeClr val="accent1"/>
            </a:solidFill>
          </a:ln>
        </p:spPr>
      </p:pic>
      <p:pic>
        <p:nvPicPr>
          <p:cNvPr id="11" name="Picture 10">
            <a:extLst>
              <a:ext uri="{FF2B5EF4-FFF2-40B4-BE49-F238E27FC236}">
                <a16:creationId xmlns:a16="http://schemas.microsoft.com/office/drawing/2014/main" id="{1EFF9027-6CC4-4E2C-9B84-F1A0F786F9B8}"/>
              </a:ext>
            </a:extLst>
          </p:cNvPr>
          <p:cNvPicPr>
            <a:picLocks noChangeAspect="1"/>
          </p:cNvPicPr>
          <p:nvPr/>
        </p:nvPicPr>
        <p:blipFill>
          <a:blip r:embed="rId11"/>
          <a:stretch>
            <a:fillRect/>
          </a:stretch>
        </p:blipFill>
        <p:spPr>
          <a:xfrm>
            <a:off x="3411106" y="4531065"/>
            <a:ext cx="3539241" cy="2073131"/>
          </a:xfrm>
          <a:prstGeom prst="rect">
            <a:avLst/>
          </a:prstGeom>
          <a:ln>
            <a:solidFill>
              <a:schemeClr val="accent1"/>
            </a:solidFill>
          </a:ln>
        </p:spPr>
      </p:pic>
      <p:sp>
        <p:nvSpPr>
          <p:cNvPr id="13" name="Rectangle: Rounded Corners 12">
            <a:extLst>
              <a:ext uri="{FF2B5EF4-FFF2-40B4-BE49-F238E27FC236}">
                <a16:creationId xmlns:a16="http://schemas.microsoft.com/office/drawing/2014/main" id="{E30C1334-4D09-4992-9099-EF0F22205CC0}"/>
              </a:ext>
            </a:extLst>
          </p:cNvPr>
          <p:cNvSpPr/>
          <p:nvPr/>
        </p:nvSpPr>
        <p:spPr>
          <a:xfrm>
            <a:off x="360523" y="1901421"/>
            <a:ext cx="6935582" cy="176854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Imagine that your teacher has given you a story starter and asked you to continue the narrative. Which planning frame would you choose and why?</a:t>
            </a:r>
            <a:endParaRPr lang="en-GB" altLang="en-US" sz="2800" b="1" dirty="0">
              <a:solidFill>
                <a:schemeClr val="tx1"/>
              </a:solidFill>
            </a:endParaRPr>
          </a:p>
        </p:txBody>
      </p:sp>
    </p:spTree>
    <p:extLst>
      <p:ext uri="{BB962C8B-B14F-4D97-AF65-F5344CB8AC3E}">
        <p14:creationId xmlns:p14="http://schemas.microsoft.com/office/powerpoint/2010/main" val="3102340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br>
              <a:rPr lang="en-GB" sz="4000" b="1" dirty="0">
                <a:solidFill>
                  <a:srgbClr val="002060"/>
                </a:solidFill>
                <a:latin typeface="+mn-lt"/>
              </a:rPr>
            </a:br>
            <a:r>
              <a:rPr lang="en-GB" sz="2800" b="1" dirty="0">
                <a:solidFill>
                  <a:srgbClr val="002060"/>
                </a:solidFill>
                <a:latin typeface="+mn-lt"/>
              </a:rPr>
              <a:t>(Here is an example)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3" name="Rectangle: Rounded Corners 12">
            <a:extLst>
              <a:ext uri="{FF2B5EF4-FFF2-40B4-BE49-F238E27FC236}">
                <a16:creationId xmlns:a16="http://schemas.microsoft.com/office/drawing/2014/main" id="{E30C1334-4D09-4992-9099-EF0F22205CC0}"/>
              </a:ext>
            </a:extLst>
          </p:cNvPr>
          <p:cNvSpPr/>
          <p:nvPr/>
        </p:nvSpPr>
        <p:spPr>
          <a:xfrm>
            <a:off x="360523" y="2241445"/>
            <a:ext cx="5845405" cy="37330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 would choose either of these planning frames so that I can put the story starter that I have been given into the first box and then consider how my narrative will build to a climax. These frames will help me to structure my ideas so that they reach a conclusion.</a:t>
            </a:r>
          </a:p>
        </p:txBody>
      </p:sp>
      <p:pic>
        <p:nvPicPr>
          <p:cNvPr id="8" name="Picture 7">
            <a:extLst>
              <a:ext uri="{FF2B5EF4-FFF2-40B4-BE49-F238E27FC236}">
                <a16:creationId xmlns:a16="http://schemas.microsoft.com/office/drawing/2014/main" id="{CC587C0E-FA69-4E70-B0B4-594192FC1B90}"/>
              </a:ext>
            </a:extLst>
          </p:cNvPr>
          <p:cNvPicPr>
            <a:picLocks noChangeAspect="1"/>
          </p:cNvPicPr>
          <p:nvPr/>
        </p:nvPicPr>
        <p:blipFill>
          <a:blip r:embed="rId5"/>
          <a:stretch>
            <a:fillRect/>
          </a:stretch>
        </p:blipFill>
        <p:spPr>
          <a:xfrm>
            <a:off x="6559040" y="1877806"/>
            <a:ext cx="3886803" cy="2276717"/>
          </a:xfrm>
          <a:prstGeom prst="rect">
            <a:avLst/>
          </a:prstGeom>
          <a:ln>
            <a:solidFill>
              <a:schemeClr val="accent1"/>
            </a:solidFill>
          </a:ln>
        </p:spPr>
      </p:pic>
      <p:pic>
        <p:nvPicPr>
          <p:cNvPr id="3" name="Picture 2">
            <a:extLst>
              <a:ext uri="{FF2B5EF4-FFF2-40B4-BE49-F238E27FC236}">
                <a16:creationId xmlns:a16="http://schemas.microsoft.com/office/drawing/2014/main" id="{A6684A33-38FC-46CA-9E5C-B3D4AE2A2649}"/>
              </a:ext>
            </a:extLst>
          </p:cNvPr>
          <p:cNvPicPr>
            <a:picLocks noChangeAspect="1"/>
          </p:cNvPicPr>
          <p:nvPr/>
        </p:nvPicPr>
        <p:blipFill>
          <a:blip r:embed="rId6"/>
          <a:stretch>
            <a:fillRect/>
          </a:stretch>
        </p:blipFill>
        <p:spPr>
          <a:xfrm>
            <a:off x="9292335" y="2872061"/>
            <a:ext cx="2570654" cy="3733038"/>
          </a:xfrm>
          <a:prstGeom prst="rect">
            <a:avLst/>
          </a:prstGeom>
        </p:spPr>
      </p:pic>
    </p:spTree>
    <p:extLst>
      <p:ext uri="{BB962C8B-B14F-4D97-AF65-F5344CB8AC3E}">
        <p14:creationId xmlns:p14="http://schemas.microsoft.com/office/powerpoint/2010/main" val="233125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0C7EFA-1750-4A2D-8FE9-579B8EE4B20A}"/>
              </a:ext>
            </a:extLst>
          </p:cNvPr>
          <p:cNvPicPr>
            <a:picLocks noChangeAspect="1"/>
          </p:cNvPicPr>
          <p:nvPr/>
        </p:nvPicPr>
        <p:blipFill>
          <a:blip r:embed="rId3"/>
          <a:stretch>
            <a:fillRect/>
          </a:stretch>
        </p:blipFill>
        <p:spPr>
          <a:xfrm>
            <a:off x="9959335" y="1915921"/>
            <a:ext cx="2082843" cy="3026158"/>
          </a:xfrm>
          <a:prstGeom prst="rect">
            <a:avLst/>
          </a:prstGeom>
          <a:ln>
            <a:solidFill>
              <a:schemeClr val="accent1"/>
            </a:solidFill>
          </a:ln>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Practise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5">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pic>
        <p:nvPicPr>
          <p:cNvPr id="3" name="Picture 2">
            <a:extLst>
              <a:ext uri="{FF2B5EF4-FFF2-40B4-BE49-F238E27FC236}">
                <a16:creationId xmlns:a16="http://schemas.microsoft.com/office/drawing/2014/main" id="{DE1DAD9C-6780-4348-BDB4-EFD9D586B32E}"/>
              </a:ext>
            </a:extLst>
          </p:cNvPr>
          <p:cNvPicPr>
            <a:picLocks noChangeAspect="1"/>
          </p:cNvPicPr>
          <p:nvPr/>
        </p:nvPicPr>
        <p:blipFill>
          <a:blip r:embed="rId6"/>
          <a:stretch>
            <a:fillRect/>
          </a:stretch>
        </p:blipFill>
        <p:spPr>
          <a:xfrm>
            <a:off x="8837282" y="3798226"/>
            <a:ext cx="2244107" cy="2805970"/>
          </a:xfrm>
          <a:prstGeom prst="rect">
            <a:avLst/>
          </a:prstGeom>
          <a:ln>
            <a:solidFill>
              <a:schemeClr val="accent1"/>
            </a:solidFill>
          </a:ln>
        </p:spPr>
      </p:pic>
      <p:pic>
        <p:nvPicPr>
          <p:cNvPr id="10" name="Picture 9">
            <a:extLst>
              <a:ext uri="{FF2B5EF4-FFF2-40B4-BE49-F238E27FC236}">
                <a16:creationId xmlns:a16="http://schemas.microsoft.com/office/drawing/2014/main" id="{2ABF22D4-93A4-471E-8603-7DA6529E61FF}"/>
              </a:ext>
            </a:extLst>
          </p:cNvPr>
          <p:cNvPicPr>
            <a:picLocks noChangeAspect="1"/>
          </p:cNvPicPr>
          <p:nvPr/>
        </p:nvPicPr>
        <p:blipFill>
          <a:blip r:embed="rId7"/>
          <a:stretch>
            <a:fillRect/>
          </a:stretch>
        </p:blipFill>
        <p:spPr>
          <a:xfrm>
            <a:off x="733777" y="4089701"/>
            <a:ext cx="3137290" cy="2223020"/>
          </a:xfrm>
          <a:prstGeom prst="rect">
            <a:avLst/>
          </a:prstGeom>
          <a:ln>
            <a:solidFill>
              <a:schemeClr val="accent1"/>
            </a:solidFill>
          </a:ln>
        </p:spPr>
      </p:pic>
      <p:pic>
        <p:nvPicPr>
          <p:cNvPr id="8" name="Picture 2" descr="Image result for boxing up story">
            <a:hlinkClick r:id="rId8"/>
            <a:extLst>
              <a:ext uri="{FF2B5EF4-FFF2-40B4-BE49-F238E27FC236}">
                <a16:creationId xmlns:a16="http://schemas.microsoft.com/office/drawing/2014/main" id="{CE531532-CEC3-4417-9B9F-5A7F91CE63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7690" y="1855441"/>
            <a:ext cx="2082843" cy="277477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95E04D-3846-4DCB-AB0A-894EEFCC2984}"/>
              </a:ext>
            </a:extLst>
          </p:cNvPr>
          <p:cNvPicPr>
            <a:picLocks noChangeAspect="1"/>
          </p:cNvPicPr>
          <p:nvPr/>
        </p:nvPicPr>
        <p:blipFill>
          <a:blip r:embed="rId10"/>
          <a:stretch>
            <a:fillRect/>
          </a:stretch>
        </p:blipFill>
        <p:spPr>
          <a:xfrm>
            <a:off x="6373834" y="3829426"/>
            <a:ext cx="2155452" cy="2805971"/>
          </a:xfrm>
          <a:prstGeom prst="rect">
            <a:avLst/>
          </a:prstGeom>
          <a:ln>
            <a:solidFill>
              <a:schemeClr val="accent1"/>
            </a:solidFill>
          </a:ln>
        </p:spPr>
      </p:pic>
      <p:pic>
        <p:nvPicPr>
          <p:cNvPr id="11" name="Picture 10">
            <a:extLst>
              <a:ext uri="{FF2B5EF4-FFF2-40B4-BE49-F238E27FC236}">
                <a16:creationId xmlns:a16="http://schemas.microsoft.com/office/drawing/2014/main" id="{1EFF9027-6CC4-4E2C-9B84-F1A0F786F9B8}"/>
              </a:ext>
            </a:extLst>
          </p:cNvPr>
          <p:cNvPicPr>
            <a:picLocks noChangeAspect="1"/>
          </p:cNvPicPr>
          <p:nvPr/>
        </p:nvPicPr>
        <p:blipFill>
          <a:blip r:embed="rId11"/>
          <a:stretch>
            <a:fillRect/>
          </a:stretch>
        </p:blipFill>
        <p:spPr>
          <a:xfrm>
            <a:off x="3411106" y="4531065"/>
            <a:ext cx="3539241" cy="2073131"/>
          </a:xfrm>
          <a:prstGeom prst="rect">
            <a:avLst/>
          </a:prstGeom>
          <a:ln>
            <a:solidFill>
              <a:schemeClr val="accent1"/>
            </a:solidFill>
          </a:ln>
        </p:spPr>
      </p:pic>
      <p:sp>
        <p:nvSpPr>
          <p:cNvPr id="13" name="Rectangle: Rounded Corners 12">
            <a:extLst>
              <a:ext uri="{FF2B5EF4-FFF2-40B4-BE49-F238E27FC236}">
                <a16:creationId xmlns:a16="http://schemas.microsoft.com/office/drawing/2014/main" id="{E30C1334-4D09-4992-9099-EF0F22205CC0}"/>
              </a:ext>
            </a:extLst>
          </p:cNvPr>
          <p:cNvSpPr/>
          <p:nvPr/>
        </p:nvSpPr>
        <p:spPr>
          <a:xfrm>
            <a:off x="149822" y="1923053"/>
            <a:ext cx="7427786" cy="176080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Imagine that you have been using a model persuasive text in your class and then your teacher asks you to plan your own version. Which planning frame would you choose? Why?</a:t>
            </a:r>
            <a:endParaRPr lang="en-GB" altLang="en-US" sz="2800" b="1" dirty="0">
              <a:solidFill>
                <a:schemeClr val="tx1"/>
              </a:solidFill>
            </a:endParaRPr>
          </a:p>
        </p:txBody>
      </p:sp>
    </p:spTree>
    <p:extLst>
      <p:ext uri="{BB962C8B-B14F-4D97-AF65-F5344CB8AC3E}">
        <p14:creationId xmlns:p14="http://schemas.microsoft.com/office/powerpoint/2010/main" val="17924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br>
              <a:rPr lang="en-GB" sz="4000" b="1" dirty="0">
                <a:solidFill>
                  <a:srgbClr val="002060"/>
                </a:solidFill>
                <a:latin typeface="+mn-lt"/>
              </a:rPr>
            </a:br>
            <a:r>
              <a:rPr lang="en-GB" sz="2800" b="1" dirty="0">
                <a:solidFill>
                  <a:srgbClr val="002060"/>
                </a:solidFill>
                <a:latin typeface="+mn-lt"/>
              </a:rPr>
              <a:t>(Here is an example)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3" name="Rectangle: Rounded Corners 12">
            <a:extLst>
              <a:ext uri="{FF2B5EF4-FFF2-40B4-BE49-F238E27FC236}">
                <a16:creationId xmlns:a16="http://schemas.microsoft.com/office/drawing/2014/main" id="{E30C1334-4D09-4992-9099-EF0F22205CC0}"/>
              </a:ext>
            </a:extLst>
          </p:cNvPr>
          <p:cNvSpPr/>
          <p:nvPr/>
        </p:nvSpPr>
        <p:spPr>
          <a:xfrm>
            <a:off x="1005100" y="2627676"/>
            <a:ext cx="5845405" cy="28115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 would choose to ‘box up’ my ideas because then I can put the focus of each paragraph from the model text into my frame before using it to help me plan my own version.</a:t>
            </a:r>
          </a:p>
        </p:txBody>
      </p:sp>
      <p:pic>
        <p:nvPicPr>
          <p:cNvPr id="10" name="Picture 2" descr="Image result for boxing up story">
            <a:hlinkClick r:id="rId5"/>
            <a:extLst>
              <a:ext uri="{FF2B5EF4-FFF2-40B4-BE49-F238E27FC236}">
                <a16:creationId xmlns:a16="http://schemas.microsoft.com/office/drawing/2014/main" id="{63E5C1BA-F05C-4E55-B146-9382830556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9995" y="1855441"/>
            <a:ext cx="3269792" cy="435602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0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lstStyle/>
          <a:p>
            <a:pPr algn="ctr"/>
            <a:r>
              <a:rPr lang="en-GB" dirty="0">
                <a:solidFill>
                  <a:srgbClr val="002060"/>
                </a:solidFill>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623322"/>
            <a:ext cx="10681447" cy="4686037"/>
          </a:xfrm>
          <a:solidFill>
            <a:srgbClr val="FFFED8"/>
          </a:solidFill>
        </p:spPr>
        <p:txBody>
          <a:bodyPr>
            <a:noAutofit/>
          </a:bodyPr>
          <a:lstStyle/>
          <a:p>
            <a:pPr>
              <a:buFont typeface="Wingdings" panose="05000000000000000000" pitchFamily="2" charset="2"/>
              <a:buChar char="q"/>
            </a:pPr>
            <a:r>
              <a:rPr lang="en-GB" sz="2500" dirty="0">
                <a:solidFill>
                  <a:srgbClr val="002060"/>
                </a:solidFill>
              </a:rPr>
              <a:t>The PiXL therapies can be taught to a whole class or a target group. Each therapy is editable so that it can be adapted or extended.</a:t>
            </a:r>
          </a:p>
          <a:p>
            <a:pPr>
              <a:buFont typeface="Wingdings" panose="05000000000000000000" pitchFamily="2" charset="2"/>
              <a:buChar char="q"/>
            </a:pPr>
            <a:r>
              <a:rPr lang="en-GB" sz="2500" dirty="0">
                <a:solidFill>
                  <a:srgbClr val="002060"/>
                </a:solidFill>
              </a:rPr>
              <a:t>Each therapy begins with a LORIC activity to develop relevant character attributes. </a:t>
            </a:r>
          </a:p>
          <a:p>
            <a:pPr>
              <a:buFont typeface="Wingdings" panose="05000000000000000000" pitchFamily="2" charset="2"/>
              <a:buChar char="q"/>
            </a:pPr>
            <a:r>
              <a:rPr lang="en-GB" sz="2500" dirty="0">
                <a:solidFill>
                  <a:srgbClr val="002060"/>
                </a:solidFill>
              </a:rPr>
              <a:t>This is followed by a vocabulary task, which uses the PiXL 5-phase approach to teach key vocabulary. Further resources to develop vocabulary can be found in the Whole School area under the PiXL Unlock strategy.</a:t>
            </a:r>
          </a:p>
          <a:p>
            <a:pPr>
              <a:buFont typeface="Wingdings" panose="05000000000000000000" pitchFamily="2" charset="2"/>
              <a:buChar char="q"/>
            </a:pPr>
            <a:r>
              <a:rPr lang="en-GB" sz="2500" dirty="0">
                <a:solidFill>
                  <a:srgbClr val="002060"/>
                </a:solidFill>
              </a:rPr>
              <a:t>Each therapy adopts the ‘Teach, model and apply’ process with plenty of opportunities for pupils to demonstrate the taught skill. </a:t>
            </a:r>
          </a:p>
          <a:p>
            <a:pPr>
              <a:buFont typeface="Wingdings" panose="05000000000000000000" pitchFamily="2" charset="2"/>
              <a:buChar char="q"/>
            </a:pPr>
            <a:r>
              <a:rPr lang="en-GB" sz="2500" dirty="0">
                <a:solidFill>
                  <a:srgbClr val="002060"/>
                </a:solidFill>
              </a:rPr>
              <a:t>A range of question types is included to promote pupils’ developing security by testing the same skill in different ways. </a:t>
            </a:r>
          </a:p>
        </p:txBody>
      </p:sp>
      <p:sp>
        <p:nvSpPr>
          <p:cNvPr id="4" name="5-Point Star 4">
            <a:extLst>
              <a:ext uri="{FF2B5EF4-FFF2-40B4-BE49-F238E27FC236}">
                <a16:creationId xmlns:a16="http://schemas.microsoft.com/office/drawing/2014/main" id="{8B3E8FF2-5177-4593-ACA3-98E208BBB75E}"/>
              </a:ext>
            </a:extLst>
          </p:cNvPr>
          <p:cNvSpPr/>
          <p:nvPr/>
        </p:nvSpPr>
        <p:spPr>
          <a:xfrm>
            <a:off x="3323825" y="333042"/>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0C7EFA-1750-4A2D-8FE9-579B8EE4B20A}"/>
              </a:ext>
            </a:extLst>
          </p:cNvPr>
          <p:cNvPicPr>
            <a:picLocks noChangeAspect="1"/>
          </p:cNvPicPr>
          <p:nvPr/>
        </p:nvPicPr>
        <p:blipFill>
          <a:blip r:embed="rId3"/>
          <a:stretch>
            <a:fillRect/>
          </a:stretch>
        </p:blipFill>
        <p:spPr>
          <a:xfrm>
            <a:off x="9959335" y="1915921"/>
            <a:ext cx="2082843" cy="3026158"/>
          </a:xfrm>
          <a:prstGeom prst="rect">
            <a:avLst/>
          </a:prstGeom>
          <a:ln>
            <a:solidFill>
              <a:schemeClr val="accent1"/>
            </a:solidFill>
          </a:ln>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Practise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5">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pic>
        <p:nvPicPr>
          <p:cNvPr id="3" name="Picture 2">
            <a:extLst>
              <a:ext uri="{FF2B5EF4-FFF2-40B4-BE49-F238E27FC236}">
                <a16:creationId xmlns:a16="http://schemas.microsoft.com/office/drawing/2014/main" id="{DE1DAD9C-6780-4348-BDB4-EFD9D586B32E}"/>
              </a:ext>
            </a:extLst>
          </p:cNvPr>
          <p:cNvPicPr>
            <a:picLocks noChangeAspect="1"/>
          </p:cNvPicPr>
          <p:nvPr/>
        </p:nvPicPr>
        <p:blipFill>
          <a:blip r:embed="rId6"/>
          <a:stretch>
            <a:fillRect/>
          </a:stretch>
        </p:blipFill>
        <p:spPr>
          <a:xfrm>
            <a:off x="8837282" y="3798226"/>
            <a:ext cx="2244107" cy="2805970"/>
          </a:xfrm>
          <a:prstGeom prst="rect">
            <a:avLst/>
          </a:prstGeom>
          <a:ln>
            <a:solidFill>
              <a:schemeClr val="accent1"/>
            </a:solidFill>
          </a:ln>
        </p:spPr>
      </p:pic>
      <p:pic>
        <p:nvPicPr>
          <p:cNvPr id="10" name="Picture 9">
            <a:extLst>
              <a:ext uri="{FF2B5EF4-FFF2-40B4-BE49-F238E27FC236}">
                <a16:creationId xmlns:a16="http://schemas.microsoft.com/office/drawing/2014/main" id="{2ABF22D4-93A4-471E-8603-7DA6529E61FF}"/>
              </a:ext>
            </a:extLst>
          </p:cNvPr>
          <p:cNvPicPr>
            <a:picLocks noChangeAspect="1"/>
          </p:cNvPicPr>
          <p:nvPr/>
        </p:nvPicPr>
        <p:blipFill>
          <a:blip r:embed="rId7"/>
          <a:stretch>
            <a:fillRect/>
          </a:stretch>
        </p:blipFill>
        <p:spPr>
          <a:xfrm>
            <a:off x="733777" y="4089701"/>
            <a:ext cx="3137290" cy="2223020"/>
          </a:xfrm>
          <a:prstGeom prst="rect">
            <a:avLst/>
          </a:prstGeom>
          <a:ln>
            <a:solidFill>
              <a:schemeClr val="accent1"/>
            </a:solidFill>
          </a:ln>
        </p:spPr>
      </p:pic>
      <p:pic>
        <p:nvPicPr>
          <p:cNvPr id="8" name="Picture 2" descr="Image result for boxing up story">
            <a:hlinkClick r:id="rId8"/>
            <a:extLst>
              <a:ext uri="{FF2B5EF4-FFF2-40B4-BE49-F238E27FC236}">
                <a16:creationId xmlns:a16="http://schemas.microsoft.com/office/drawing/2014/main" id="{CE531532-CEC3-4417-9B9F-5A7F91CE63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7690" y="1855441"/>
            <a:ext cx="2082843" cy="277477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95E04D-3846-4DCB-AB0A-894EEFCC2984}"/>
              </a:ext>
            </a:extLst>
          </p:cNvPr>
          <p:cNvPicPr>
            <a:picLocks noChangeAspect="1"/>
          </p:cNvPicPr>
          <p:nvPr/>
        </p:nvPicPr>
        <p:blipFill>
          <a:blip r:embed="rId10"/>
          <a:stretch>
            <a:fillRect/>
          </a:stretch>
        </p:blipFill>
        <p:spPr>
          <a:xfrm>
            <a:off x="6373834" y="3829426"/>
            <a:ext cx="2155452" cy="2805971"/>
          </a:xfrm>
          <a:prstGeom prst="rect">
            <a:avLst/>
          </a:prstGeom>
          <a:ln>
            <a:solidFill>
              <a:schemeClr val="accent1"/>
            </a:solidFill>
          </a:ln>
        </p:spPr>
      </p:pic>
      <p:pic>
        <p:nvPicPr>
          <p:cNvPr id="11" name="Picture 10">
            <a:extLst>
              <a:ext uri="{FF2B5EF4-FFF2-40B4-BE49-F238E27FC236}">
                <a16:creationId xmlns:a16="http://schemas.microsoft.com/office/drawing/2014/main" id="{1EFF9027-6CC4-4E2C-9B84-F1A0F786F9B8}"/>
              </a:ext>
            </a:extLst>
          </p:cNvPr>
          <p:cNvPicPr>
            <a:picLocks noChangeAspect="1"/>
          </p:cNvPicPr>
          <p:nvPr/>
        </p:nvPicPr>
        <p:blipFill>
          <a:blip r:embed="rId11"/>
          <a:stretch>
            <a:fillRect/>
          </a:stretch>
        </p:blipFill>
        <p:spPr>
          <a:xfrm>
            <a:off x="3411106" y="4531065"/>
            <a:ext cx="3539241" cy="2073131"/>
          </a:xfrm>
          <a:prstGeom prst="rect">
            <a:avLst/>
          </a:prstGeom>
          <a:ln>
            <a:solidFill>
              <a:schemeClr val="accent1"/>
            </a:solidFill>
          </a:ln>
        </p:spPr>
      </p:pic>
      <p:sp>
        <p:nvSpPr>
          <p:cNvPr id="13" name="Rectangle: Rounded Corners 12">
            <a:extLst>
              <a:ext uri="{FF2B5EF4-FFF2-40B4-BE49-F238E27FC236}">
                <a16:creationId xmlns:a16="http://schemas.microsoft.com/office/drawing/2014/main" id="{E30C1334-4D09-4992-9099-EF0F22205CC0}"/>
              </a:ext>
            </a:extLst>
          </p:cNvPr>
          <p:cNvSpPr/>
          <p:nvPr/>
        </p:nvSpPr>
        <p:spPr>
          <a:xfrm>
            <a:off x="393309" y="1897978"/>
            <a:ext cx="6955516" cy="176080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Imagine that your teacher has asked you to write an information text about the Amazon rainforest. Which planning frame would you use? Why?</a:t>
            </a:r>
            <a:endParaRPr lang="en-GB" altLang="en-US" sz="2800" b="1" dirty="0">
              <a:solidFill>
                <a:schemeClr val="tx1"/>
              </a:solidFill>
            </a:endParaRPr>
          </a:p>
        </p:txBody>
      </p:sp>
    </p:spTree>
    <p:extLst>
      <p:ext uri="{BB962C8B-B14F-4D97-AF65-F5344CB8AC3E}">
        <p14:creationId xmlns:p14="http://schemas.microsoft.com/office/powerpoint/2010/main" val="265121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br>
              <a:rPr lang="en-GB" sz="4000" b="1" dirty="0">
                <a:solidFill>
                  <a:srgbClr val="002060"/>
                </a:solidFill>
                <a:latin typeface="+mn-lt"/>
              </a:rPr>
            </a:br>
            <a:r>
              <a:rPr lang="en-GB" sz="2800" b="1" dirty="0">
                <a:solidFill>
                  <a:srgbClr val="002060"/>
                </a:solidFill>
                <a:latin typeface="+mn-lt"/>
              </a:rPr>
              <a:t>(Here is an example)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3" name="Rectangle: Rounded Corners 12">
            <a:extLst>
              <a:ext uri="{FF2B5EF4-FFF2-40B4-BE49-F238E27FC236}">
                <a16:creationId xmlns:a16="http://schemas.microsoft.com/office/drawing/2014/main" id="{E30C1334-4D09-4992-9099-EF0F22205CC0}"/>
              </a:ext>
            </a:extLst>
          </p:cNvPr>
          <p:cNvSpPr/>
          <p:nvPr/>
        </p:nvSpPr>
        <p:spPr>
          <a:xfrm>
            <a:off x="1005101" y="1933731"/>
            <a:ext cx="5380710" cy="405629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I would use this frame to organise all my information about the Amazon rainforest into different sections e.g. trees, animals, indigenous people, deforestation. Then, I can consider which is the most logical order for my paragraphs before I write.</a:t>
            </a:r>
          </a:p>
        </p:txBody>
      </p:sp>
      <p:pic>
        <p:nvPicPr>
          <p:cNvPr id="3" name="Picture 2">
            <a:extLst>
              <a:ext uri="{FF2B5EF4-FFF2-40B4-BE49-F238E27FC236}">
                <a16:creationId xmlns:a16="http://schemas.microsoft.com/office/drawing/2014/main" id="{B82BD144-6838-4B96-8235-768BE65FA15F}"/>
              </a:ext>
            </a:extLst>
          </p:cNvPr>
          <p:cNvPicPr>
            <a:picLocks noChangeAspect="1"/>
          </p:cNvPicPr>
          <p:nvPr/>
        </p:nvPicPr>
        <p:blipFill>
          <a:blip r:embed="rId5"/>
          <a:stretch>
            <a:fillRect/>
          </a:stretch>
        </p:blipFill>
        <p:spPr>
          <a:xfrm>
            <a:off x="6850505" y="2184738"/>
            <a:ext cx="4999153" cy="3554276"/>
          </a:xfrm>
          <a:prstGeom prst="rect">
            <a:avLst/>
          </a:prstGeom>
        </p:spPr>
      </p:pic>
    </p:spTree>
    <p:extLst>
      <p:ext uri="{BB962C8B-B14F-4D97-AF65-F5344CB8AC3E}">
        <p14:creationId xmlns:p14="http://schemas.microsoft.com/office/powerpoint/2010/main" val="189953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Notes on a plan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1957692" y="1802225"/>
            <a:ext cx="8843658" cy="46348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Planning frames are not intended for us to write whole sentences. Instead, we might:</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make notes of the detail that we want to include</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jot down any key language that we might want to use</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include any features that we are know are central to the toolkit for writing which we do not want to forget</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include a linking word or phrase to remind us that each new paragraph needs a link to the one before.</a:t>
            </a:r>
          </a:p>
        </p:txBody>
      </p:sp>
      <p:pic>
        <p:nvPicPr>
          <p:cNvPr id="4" name="Picture 3">
            <a:extLst>
              <a:ext uri="{FF2B5EF4-FFF2-40B4-BE49-F238E27FC236}">
                <a16:creationId xmlns:a16="http://schemas.microsoft.com/office/drawing/2014/main" id="{3342634E-6441-4020-B688-94C34CA64571}"/>
              </a:ext>
            </a:extLst>
          </p:cNvPr>
          <p:cNvPicPr>
            <a:picLocks noChangeAspect="1"/>
          </p:cNvPicPr>
          <p:nvPr/>
        </p:nvPicPr>
        <p:blipFill>
          <a:blip r:embed="rId5"/>
          <a:stretch>
            <a:fillRect/>
          </a:stretch>
        </p:blipFill>
        <p:spPr>
          <a:xfrm rot="16200000">
            <a:off x="-1294415" y="3906879"/>
            <a:ext cx="4354577" cy="705742"/>
          </a:xfrm>
          <a:prstGeom prst="rect">
            <a:avLst/>
          </a:prstGeom>
          <a:ln>
            <a:solidFill>
              <a:schemeClr val="accent1"/>
            </a:solidFill>
          </a:ln>
        </p:spPr>
      </p:pic>
    </p:spTree>
    <p:extLst>
      <p:ext uri="{BB962C8B-B14F-4D97-AF65-F5344CB8AC3E}">
        <p14:creationId xmlns:p14="http://schemas.microsoft.com/office/powerpoint/2010/main" val="262036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Notes on a plan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2107594" y="1687616"/>
            <a:ext cx="8619970" cy="144962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Look at the section below from a ‘boxing up’ planning frame for a persuasive letter about reducing the amount of palm oil used in the school kitchen.</a:t>
            </a:r>
          </a:p>
        </p:txBody>
      </p:sp>
      <p:pic>
        <p:nvPicPr>
          <p:cNvPr id="4" name="Picture 3">
            <a:extLst>
              <a:ext uri="{FF2B5EF4-FFF2-40B4-BE49-F238E27FC236}">
                <a16:creationId xmlns:a16="http://schemas.microsoft.com/office/drawing/2014/main" id="{3342634E-6441-4020-B688-94C34CA64571}"/>
              </a:ext>
            </a:extLst>
          </p:cNvPr>
          <p:cNvPicPr>
            <a:picLocks noChangeAspect="1"/>
          </p:cNvPicPr>
          <p:nvPr/>
        </p:nvPicPr>
        <p:blipFill>
          <a:blip r:embed="rId5"/>
          <a:stretch>
            <a:fillRect/>
          </a:stretch>
        </p:blipFill>
        <p:spPr>
          <a:xfrm rot="16200000">
            <a:off x="-1294415" y="3906879"/>
            <a:ext cx="4354577" cy="705742"/>
          </a:xfrm>
          <a:prstGeom prst="rect">
            <a:avLst/>
          </a:prstGeom>
          <a:ln>
            <a:solidFill>
              <a:schemeClr val="accent1"/>
            </a:solidFill>
          </a:ln>
        </p:spPr>
      </p:pic>
      <p:pic>
        <p:nvPicPr>
          <p:cNvPr id="5" name="Picture 4">
            <a:extLst>
              <a:ext uri="{FF2B5EF4-FFF2-40B4-BE49-F238E27FC236}">
                <a16:creationId xmlns:a16="http://schemas.microsoft.com/office/drawing/2014/main" id="{092B912C-0AC4-406F-BECA-E916E4610416}"/>
              </a:ext>
            </a:extLst>
          </p:cNvPr>
          <p:cNvPicPr>
            <a:picLocks noChangeAspect="1"/>
          </p:cNvPicPr>
          <p:nvPr/>
        </p:nvPicPr>
        <p:blipFill>
          <a:blip r:embed="rId6"/>
          <a:stretch>
            <a:fillRect/>
          </a:stretch>
        </p:blipFill>
        <p:spPr>
          <a:xfrm>
            <a:off x="2107594" y="3648262"/>
            <a:ext cx="8873427" cy="2279677"/>
          </a:xfrm>
          <a:prstGeom prst="rect">
            <a:avLst/>
          </a:prstGeom>
        </p:spPr>
      </p:pic>
      <p:sp>
        <p:nvSpPr>
          <p:cNvPr id="10" name="Rectangle: Rounded Corners 9">
            <a:extLst>
              <a:ext uri="{FF2B5EF4-FFF2-40B4-BE49-F238E27FC236}">
                <a16:creationId xmlns:a16="http://schemas.microsoft.com/office/drawing/2014/main" id="{5FE86899-29F8-4554-94AF-B864D6517909}"/>
              </a:ext>
            </a:extLst>
          </p:cNvPr>
          <p:cNvSpPr/>
          <p:nvPr/>
        </p:nvSpPr>
        <p:spPr>
          <a:xfrm>
            <a:off x="1761927" y="3281135"/>
            <a:ext cx="2767863" cy="6684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detail to include</a:t>
            </a:r>
          </a:p>
        </p:txBody>
      </p:sp>
      <p:sp>
        <p:nvSpPr>
          <p:cNvPr id="11" name="Rectangle: Rounded Corners 10">
            <a:extLst>
              <a:ext uri="{FF2B5EF4-FFF2-40B4-BE49-F238E27FC236}">
                <a16:creationId xmlns:a16="http://schemas.microsoft.com/office/drawing/2014/main" id="{6C60D83D-57E6-40D6-9CFA-620D52DCCED6}"/>
              </a:ext>
            </a:extLst>
          </p:cNvPr>
          <p:cNvSpPr/>
          <p:nvPr/>
        </p:nvSpPr>
        <p:spPr>
          <a:xfrm>
            <a:off x="8882441" y="3281135"/>
            <a:ext cx="2935452" cy="6684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technical language</a:t>
            </a:r>
          </a:p>
        </p:txBody>
      </p:sp>
      <p:sp>
        <p:nvSpPr>
          <p:cNvPr id="12" name="Rectangle: Rounded Corners 11">
            <a:extLst>
              <a:ext uri="{FF2B5EF4-FFF2-40B4-BE49-F238E27FC236}">
                <a16:creationId xmlns:a16="http://schemas.microsoft.com/office/drawing/2014/main" id="{45E503DB-4674-477A-95A9-1EA8B2C03026}"/>
              </a:ext>
            </a:extLst>
          </p:cNvPr>
          <p:cNvSpPr/>
          <p:nvPr/>
        </p:nvSpPr>
        <p:spPr>
          <a:xfrm>
            <a:off x="1825873" y="5663488"/>
            <a:ext cx="2767863" cy="6684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key features</a:t>
            </a:r>
          </a:p>
        </p:txBody>
      </p:sp>
      <p:sp>
        <p:nvSpPr>
          <p:cNvPr id="13" name="Rectangle: Rounded Corners 12">
            <a:extLst>
              <a:ext uri="{FF2B5EF4-FFF2-40B4-BE49-F238E27FC236}">
                <a16:creationId xmlns:a16="http://schemas.microsoft.com/office/drawing/2014/main" id="{CA499622-0CC5-4797-B8D6-D34BB974C8D9}"/>
              </a:ext>
            </a:extLst>
          </p:cNvPr>
          <p:cNvSpPr/>
          <p:nvPr/>
        </p:nvSpPr>
        <p:spPr>
          <a:xfrm>
            <a:off x="8263352" y="5997709"/>
            <a:ext cx="3546505" cy="6684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conjunction to include</a:t>
            </a:r>
          </a:p>
        </p:txBody>
      </p:sp>
      <p:cxnSp>
        <p:nvCxnSpPr>
          <p:cNvPr id="14" name="Straight Arrow Connector 13">
            <a:extLst>
              <a:ext uri="{FF2B5EF4-FFF2-40B4-BE49-F238E27FC236}">
                <a16:creationId xmlns:a16="http://schemas.microsoft.com/office/drawing/2014/main" id="{F82C9E10-4D47-439B-8AB6-A93A4E0D2863}"/>
              </a:ext>
            </a:extLst>
          </p:cNvPr>
          <p:cNvCxnSpPr>
            <a:cxnSpLocks/>
            <a:stCxn id="10" idx="3"/>
          </p:cNvCxnSpPr>
          <p:nvPr/>
        </p:nvCxnSpPr>
        <p:spPr>
          <a:xfrm>
            <a:off x="4529790" y="3615356"/>
            <a:ext cx="1606068" cy="7553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FAF04F-F6D0-4380-A74D-A4690B5FB934}"/>
              </a:ext>
            </a:extLst>
          </p:cNvPr>
          <p:cNvCxnSpPr>
            <a:cxnSpLocks/>
          </p:cNvCxnSpPr>
          <p:nvPr/>
        </p:nvCxnSpPr>
        <p:spPr>
          <a:xfrm flipV="1">
            <a:off x="4548434" y="5795714"/>
            <a:ext cx="788064" cy="2391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B9252A6-FEF5-455C-A869-9F3A752F8F6A}"/>
              </a:ext>
            </a:extLst>
          </p:cNvPr>
          <p:cNvCxnSpPr>
            <a:cxnSpLocks/>
          </p:cNvCxnSpPr>
          <p:nvPr/>
        </p:nvCxnSpPr>
        <p:spPr>
          <a:xfrm flipH="1">
            <a:off x="9623685" y="3934866"/>
            <a:ext cx="575420" cy="8716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5FFFD0A-6C02-486B-9207-10191418E4B7}"/>
              </a:ext>
            </a:extLst>
          </p:cNvPr>
          <p:cNvCxnSpPr>
            <a:cxnSpLocks/>
            <a:stCxn id="13" idx="0"/>
          </p:cNvCxnSpPr>
          <p:nvPr/>
        </p:nvCxnSpPr>
        <p:spPr>
          <a:xfrm flipH="1" flipV="1">
            <a:off x="8882441" y="5663488"/>
            <a:ext cx="1154164" cy="3342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52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4467068" y="1935540"/>
            <a:ext cx="7135319" cy="19699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Imagine that you have been asked to write a paragraph about this setting. What details would you include on a plan where your teacher has asked you to focus on the senses?</a:t>
            </a:r>
          </a:p>
        </p:txBody>
      </p:sp>
      <p:pic>
        <p:nvPicPr>
          <p:cNvPr id="3" name="Picture 2">
            <a:extLst>
              <a:ext uri="{FF2B5EF4-FFF2-40B4-BE49-F238E27FC236}">
                <a16:creationId xmlns:a16="http://schemas.microsoft.com/office/drawing/2014/main" id="{BF92442D-0DCB-4C47-90B1-4C6E6B40781C}"/>
              </a:ext>
            </a:extLst>
          </p:cNvPr>
          <p:cNvPicPr>
            <a:picLocks noChangeAspect="1"/>
          </p:cNvPicPr>
          <p:nvPr/>
        </p:nvPicPr>
        <p:blipFill>
          <a:blip r:embed="rId5"/>
          <a:stretch>
            <a:fillRect/>
          </a:stretch>
        </p:blipFill>
        <p:spPr>
          <a:xfrm>
            <a:off x="589613" y="2414587"/>
            <a:ext cx="3417933" cy="3071813"/>
          </a:xfrm>
          <a:prstGeom prst="rect">
            <a:avLst/>
          </a:prstGeom>
          <a:ln>
            <a:solidFill>
              <a:schemeClr val="accent1"/>
            </a:solidFill>
          </a:ln>
        </p:spPr>
      </p:pic>
      <p:pic>
        <p:nvPicPr>
          <p:cNvPr id="16" name="Picture 15">
            <a:extLst>
              <a:ext uri="{FF2B5EF4-FFF2-40B4-BE49-F238E27FC236}">
                <a16:creationId xmlns:a16="http://schemas.microsoft.com/office/drawing/2014/main" id="{00C9FFC8-9972-4E8F-8148-7BBAA06DD9BD}"/>
              </a:ext>
            </a:extLst>
          </p:cNvPr>
          <p:cNvPicPr>
            <a:picLocks noChangeAspect="1"/>
          </p:cNvPicPr>
          <p:nvPr/>
        </p:nvPicPr>
        <p:blipFill>
          <a:blip r:embed="rId6"/>
          <a:stretch>
            <a:fillRect/>
          </a:stretch>
        </p:blipFill>
        <p:spPr>
          <a:xfrm>
            <a:off x="4382299" y="4291744"/>
            <a:ext cx="7566477" cy="1916509"/>
          </a:xfrm>
          <a:prstGeom prst="rect">
            <a:avLst/>
          </a:prstGeom>
        </p:spPr>
      </p:pic>
    </p:spTree>
    <p:extLst>
      <p:ext uri="{BB962C8B-B14F-4D97-AF65-F5344CB8AC3E}">
        <p14:creationId xmlns:p14="http://schemas.microsoft.com/office/powerpoint/2010/main" val="2890141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647C0AB-EB9C-4A63-B925-6ABD6CF03EDA}"/>
              </a:ext>
            </a:extLst>
          </p:cNvPr>
          <p:cNvPicPr>
            <a:picLocks noChangeAspect="1"/>
          </p:cNvPicPr>
          <p:nvPr/>
        </p:nvPicPr>
        <p:blipFill>
          <a:blip r:embed="rId3"/>
          <a:stretch>
            <a:fillRect/>
          </a:stretch>
        </p:blipFill>
        <p:spPr>
          <a:xfrm>
            <a:off x="1961964" y="3477847"/>
            <a:ext cx="9167175" cy="2280467"/>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5">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Rectangle: Rounded Corners 9">
            <a:extLst>
              <a:ext uri="{FF2B5EF4-FFF2-40B4-BE49-F238E27FC236}">
                <a16:creationId xmlns:a16="http://schemas.microsoft.com/office/drawing/2014/main" id="{5FE86899-29F8-4554-94AF-B864D6517909}"/>
              </a:ext>
            </a:extLst>
          </p:cNvPr>
          <p:cNvSpPr/>
          <p:nvPr/>
        </p:nvSpPr>
        <p:spPr>
          <a:xfrm>
            <a:off x="8846105" y="2633073"/>
            <a:ext cx="2767863" cy="6684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detail to include</a:t>
            </a:r>
          </a:p>
        </p:txBody>
      </p:sp>
      <p:sp>
        <p:nvSpPr>
          <p:cNvPr id="11" name="Rectangle: Rounded Corners 10">
            <a:extLst>
              <a:ext uri="{FF2B5EF4-FFF2-40B4-BE49-F238E27FC236}">
                <a16:creationId xmlns:a16="http://schemas.microsoft.com/office/drawing/2014/main" id="{6C60D83D-57E6-40D6-9CFA-620D52DCCED6}"/>
              </a:ext>
            </a:extLst>
          </p:cNvPr>
          <p:cNvSpPr/>
          <p:nvPr/>
        </p:nvSpPr>
        <p:spPr>
          <a:xfrm>
            <a:off x="1095632" y="2680691"/>
            <a:ext cx="2935452" cy="6684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senses </a:t>
            </a:r>
          </a:p>
        </p:txBody>
      </p:sp>
      <p:sp>
        <p:nvSpPr>
          <p:cNvPr id="12" name="Rectangle: Rounded Corners 11">
            <a:extLst>
              <a:ext uri="{FF2B5EF4-FFF2-40B4-BE49-F238E27FC236}">
                <a16:creationId xmlns:a16="http://schemas.microsoft.com/office/drawing/2014/main" id="{45E503DB-4674-477A-95A9-1EA8B2C03026}"/>
              </a:ext>
            </a:extLst>
          </p:cNvPr>
          <p:cNvSpPr/>
          <p:nvPr/>
        </p:nvSpPr>
        <p:spPr>
          <a:xfrm>
            <a:off x="1459363" y="5915283"/>
            <a:ext cx="2767863" cy="6684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key features</a:t>
            </a:r>
          </a:p>
        </p:txBody>
      </p:sp>
      <p:cxnSp>
        <p:nvCxnSpPr>
          <p:cNvPr id="14" name="Straight Arrow Connector 13">
            <a:extLst>
              <a:ext uri="{FF2B5EF4-FFF2-40B4-BE49-F238E27FC236}">
                <a16:creationId xmlns:a16="http://schemas.microsoft.com/office/drawing/2014/main" id="{F82C9E10-4D47-439B-8AB6-A93A4E0D2863}"/>
              </a:ext>
            </a:extLst>
          </p:cNvPr>
          <p:cNvCxnSpPr>
            <a:cxnSpLocks/>
          </p:cNvCxnSpPr>
          <p:nvPr/>
        </p:nvCxnSpPr>
        <p:spPr>
          <a:xfrm flipH="1">
            <a:off x="9248931" y="3301515"/>
            <a:ext cx="981106" cy="10536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FAF04F-F6D0-4380-A74D-A4690B5FB934}"/>
              </a:ext>
            </a:extLst>
          </p:cNvPr>
          <p:cNvCxnSpPr>
            <a:cxnSpLocks/>
            <a:stCxn id="12" idx="3"/>
          </p:cNvCxnSpPr>
          <p:nvPr/>
        </p:nvCxnSpPr>
        <p:spPr>
          <a:xfrm flipV="1">
            <a:off x="4227226" y="5601346"/>
            <a:ext cx="1109272" cy="6481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B9252A6-FEF5-455C-A869-9F3A752F8F6A}"/>
              </a:ext>
            </a:extLst>
          </p:cNvPr>
          <p:cNvCxnSpPr>
            <a:cxnSpLocks/>
          </p:cNvCxnSpPr>
          <p:nvPr/>
        </p:nvCxnSpPr>
        <p:spPr>
          <a:xfrm>
            <a:off x="3823389" y="3377570"/>
            <a:ext cx="733621" cy="4350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A3E7B5DB-F519-4A96-9CFE-73CD8A00C4C2}"/>
              </a:ext>
            </a:extLst>
          </p:cNvPr>
          <p:cNvSpPr/>
          <p:nvPr/>
        </p:nvSpPr>
        <p:spPr>
          <a:xfrm>
            <a:off x="2776076" y="1649686"/>
            <a:ext cx="7135319" cy="77449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Yours might have looked a little like this.</a:t>
            </a:r>
          </a:p>
        </p:txBody>
      </p:sp>
      <p:sp>
        <p:nvSpPr>
          <p:cNvPr id="27" name="Rectangle: Rounded Corners 26">
            <a:extLst>
              <a:ext uri="{FF2B5EF4-FFF2-40B4-BE49-F238E27FC236}">
                <a16:creationId xmlns:a16="http://schemas.microsoft.com/office/drawing/2014/main" id="{848C744A-142C-4FB3-8DE2-A8F4B2938CA8}"/>
              </a:ext>
            </a:extLst>
          </p:cNvPr>
          <p:cNvSpPr/>
          <p:nvPr/>
        </p:nvSpPr>
        <p:spPr>
          <a:xfrm>
            <a:off x="7964776" y="5915283"/>
            <a:ext cx="3158639" cy="6684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language for effect</a:t>
            </a:r>
          </a:p>
        </p:txBody>
      </p:sp>
      <p:cxnSp>
        <p:nvCxnSpPr>
          <p:cNvPr id="28" name="Straight Arrow Connector 27">
            <a:extLst>
              <a:ext uri="{FF2B5EF4-FFF2-40B4-BE49-F238E27FC236}">
                <a16:creationId xmlns:a16="http://schemas.microsoft.com/office/drawing/2014/main" id="{F1E9EA65-8759-480A-A92E-F3D80526159B}"/>
              </a:ext>
            </a:extLst>
          </p:cNvPr>
          <p:cNvCxnSpPr>
            <a:cxnSpLocks/>
          </p:cNvCxnSpPr>
          <p:nvPr/>
        </p:nvCxnSpPr>
        <p:spPr>
          <a:xfrm flipH="1" flipV="1">
            <a:off x="6700603" y="5051685"/>
            <a:ext cx="1403758" cy="8737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75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Rehearse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453860" y="1858062"/>
            <a:ext cx="8134491" cy="46649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Although planning frames are useful to help us organise our ideas before we write, we can also use them to </a:t>
            </a:r>
            <a:r>
              <a:rPr lang="en-GB" altLang="en-US" sz="2800" b="1" dirty="0">
                <a:solidFill>
                  <a:schemeClr val="tx1"/>
                </a:solidFill>
              </a:rPr>
              <a:t>rehearse</a:t>
            </a:r>
            <a:r>
              <a:rPr lang="en-GB" altLang="en-US" sz="2800" dirty="0">
                <a:solidFill>
                  <a:schemeClr val="tx1"/>
                </a:solidFill>
              </a:rPr>
              <a:t> our texts. This means that we can follow our plan through, saying our ideas aloud to ensure that they are in a sensible order and that we know how we will link them. We can rehearse with a planning frame in two ways – either summarising the events as they will be written if we are writing a longer text or practising each sentence in turn if we are writing a shorter piece.</a:t>
            </a:r>
          </a:p>
        </p:txBody>
      </p:sp>
      <p:pic>
        <p:nvPicPr>
          <p:cNvPr id="5" name="Picture 4">
            <a:extLst>
              <a:ext uri="{FF2B5EF4-FFF2-40B4-BE49-F238E27FC236}">
                <a16:creationId xmlns:a16="http://schemas.microsoft.com/office/drawing/2014/main" id="{A139501A-AF95-4FB0-AA91-A93666A142CE}"/>
              </a:ext>
            </a:extLst>
          </p:cNvPr>
          <p:cNvPicPr>
            <a:picLocks noChangeAspect="1"/>
          </p:cNvPicPr>
          <p:nvPr/>
        </p:nvPicPr>
        <p:blipFill>
          <a:blip r:embed="rId5"/>
          <a:stretch>
            <a:fillRect/>
          </a:stretch>
        </p:blipFill>
        <p:spPr>
          <a:xfrm>
            <a:off x="8063806" y="3785767"/>
            <a:ext cx="4243119" cy="3022078"/>
          </a:xfrm>
          <a:prstGeom prst="rect">
            <a:avLst/>
          </a:prstGeom>
        </p:spPr>
      </p:pic>
    </p:spTree>
    <p:extLst>
      <p:ext uri="{BB962C8B-B14F-4D97-AF65-F5344CB8AC3E}">
        <p14:creationId xmlns:p14="http://schemas.microsoft.com/office/powerpoint/2010/main" val="2443697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666525" y="1842357"/>
            <a:ext cx="10938665" cy="192770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Below is the section from the ‘boxing up’ planning frame for a persuasive letter about reducing the amount of palm oil used in the school kitchen that we saw on slide 23. With a partner, use it to rehearse the paragraph that you would write.</a:t>
            </a:r>
          </a:p>
        </p:txBody>
      </p:sp>
      <p:pic>
        <p:nvPicPr>
          <p:cNvPr id="3" name="Picture 2">
            <a:extLst>
              <a:ext uri="{FF2B5EF4-FFF2-40B4-BE49-F238E27FC236}">
                <a16:creationId xmlns:a16="http://schemas.microsoft.com/office/drawing/2014/main" id="{C1D91A4E-2919-45D1-A522-CF7F383E1230}"/>
              </a:ext>
            </a:extLst>
          </p:cNvPr>
          <p:cNvPicPr>
            <a:picLocks noChangeAspect="1"/>
          </p:cNvPicPr>
          <p:nvPr/>
        </p:nvPicPr>
        <p:blipFill>
          <a:blip r:embed="rId5"/>
          <a:stretch>
            <a:fillRect/>
          </a:stretch>
        </p:blipFill>
        <p:spPr>
          <a:xfrm>
            <a:off x="426682" y="4021799"/>
            <a:ext cx="9169324" cy="2356926"/>
          </a:xfrm>
          <a:prstGeom prst="rect">
            <a:avLst/>
          </a:prstGeom>
        </p:spPr>
      </p:pic>
      <p:pic>
        <p:nvPicPr>
          <p:cNvPr id="10" name="Picture 9">
            <a:extLst>
              <a:ext uri="{FF2B5EF4-FFF2-40B4-BE49-F238E27FC236}">
                <a16:creationId xmlns:a16="http://schemas.microsoft.com/office/drawing/2014/main" id="{D6850244-1837-4CF1-9950-444C6CB88E53}"/>
              </a:ext>
            </a:extLst>
          </p:cNvPr>
          <p:cNvPicPr>
            <a:picLocks noChangeAspect="1"/>
          </p:cNvPicPr>
          <p:nvPr/>
        </p:nvPicPr>
        <p:blipFill>
          <a:blip r:embed="rId6"/>
          <a:stretch>
            <a:fillRect/>
          </a:stretch>
        </p:blipFill>
        <p:spPr>
          <a:xfrm>
            <a:off x="9298343" y="4790143"/>
            <a:ext cx="2466975" cy="1847850"/>
          </a:xfrm>
          <a:prstGeom prst="rect">
            <a:avLst/>
          </a:prstGeom>
          <a:ln>
            <a:solidFill>
              <a:schemeClr val="accent1"/>
            </a:solidFill>
          </a:ln>
        </p:spPr>
      </p:pic>
    </p:spTree>
    <p:extLst>
      <p:ext uri="{BB962C8B-B14F-4D97-AF65-F5344CB8AC3E}">
        <p14:creationId xmlns:p14="http://schemas.microsoft.com/office/powerpoint/2010/main" val="3290892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1962194" y="1614914"/>
            <a:ext cx="8267612" cy="6610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Did your paragraph sound something like this?</a:t>
            </a:r>
          </a:p>
        </p:txBody>
      </p:sp>
      <p:sp>
        <p:nvSpPr>
          <p:cNvPr id="11" name="Rectangle: Rounded Corners 10">
            <a:extLst>
              <a:ext uri="{FF2B5EF4-FFF2-40B4-BE49-F238E27FC236}">
                <a16:creationId xmlns:a16="http://schemas.microsoft.com/office/drawing/2014/main" id="{D20C875C-D1D3-449A-AC3F-2A3E2648E854}"/>
              </a:ext>
            </a:extLst>
          </p:cNvPr>
          <p:cNvSpPr/>
          <p:nvPr/>
        </p:nvSpPr>
        <p:spPr>
          <a:xfrm>
            <a:off x="733777" y="2361405"/>
            <a:ext cx="10866887" cy="430317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500" dirty="0">
                <a:solidFill>
                  <a:schemeClr val="tx1"/>
                </a:solidFill>
              </a:rPr>
              <a:t>Dear Cook,</a:t>
            </a:r>
          </a:p>
          <a:p>
            <a:pPr>
              <a:lnSpc>
                <a:spcPct val="100000"/>
              </a:lnSpc>
              <a:spcBef>
                <a:spcPct val="0"/>
              </a:spcBef>
              <a:buFontTx/>
              <a:buNone/>
            </a:pPr>
            <a:r>
              <a:rPr lang="en-GB" altLang="en-US" sz="2500" dirty="0">
                <a:solidFill>
                  <a:schemeClr val="tx1"/>
                </a:solidFill>
              </a:rPr>
              <a:t>This term, we have been learning about the Amazon rainforest in Year 5 but, unfortunately, we have made an alarming discovery. Palm oil, which is in 50% of the products that we find in supermarkets, is responsible for approximately twenty-seven million hectares of deforestation in the Amazon. Farmers are burning down the trees so that they can grow palm oil plants which provide them with more money. As a result of this, I am writing to ask you to consider using sustainable palm oil in the school kitchen or, even better, no palm oil at all. Don’t you think that you have a responsibility to provide food for future generations without damaging the planet they depend on? </a:t>
            </a:r>
          </a:p>
        </p:txBody>
      </p:sp>
    </p:spTree>
    <p:extLst>
      <p:ext uri="{BB962C8B-B14F-4D97-AF65-F5344CB8AC3E}">
        <p14:creationId xmlns:p14="http://schemas.microsoft.com/office/powerpoint/2010/main" val="1227169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Practise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3" name="Rectangle: Rounded Corners 12">
            <a:extLst>
              <a:ext uri="{FF2B5EF4-FFF2-40B4-BE49-F238E27FC236}">
                <a16:creationId xmlns:a16="http://schemas.microsoft.com/office/drawing/2014/main" id="{E30C1334-4D09-4992-9099-EF0F22205CC0}"/>
              </a:ext>
            </a:extLst>
          </p:cNvPr>
          <p:cNvSpPr/>
          <p:nvPr/>
        </p:nvSpPr>
        <p:spPr>
          <a:xfrm>
            <a:off x="379456" y="2047880"/>
            <a:ext cx="6955516" cy="409574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Use a planning frame that you have completed recently and rehearse your text aloud with a partner. </a:t>
            </a:r>
          </a:p>
          <a:p>
            <a:pPr algn="ctr">
              <a:lnSpc>
                <a:spcPct val="100000"/>
              </a:lnSpc>
              <a:spcBef>
                <a:spcPct val="0"/>
              </a:spcBef>
              <a:buFontTx/>
              <a:buNone/>
            </a:pPr>
            <a:r>
              <a:rPr lang="en-GB" altLang="en-US" sz="2800" dirty="0">
                <a:solidFill>
                  <a:schemeClr val="tx1"/>
                </a:solidFill>
              </a:rPr>
              <a:t>For a longer text, summarise the information in the correct order and rehearse how you will link it. </a:t>
            </a:r>
          </a:p>
          <a:p>
            <a:pPr algn="ctr">
              <a:lnSpc>
                <a:spcPct val="100000"/>
              </a:lnSpc>
              <a:spcBef>
                <a:spcPct val="0"/>
              </a:spcBef>
              <a:buFontTx/>
              <a:buNone/>
            </a:pPr>
            <a:r>
              <a:rPr lang="en-GB" altLang="en-US" sz="2800" dirty="0">
                <a:solidFill>
                  <a:schemeClr val="tx1"/>
                </a:solidFill>
              </a:rPr>
              <a:t>For a shorter text, rehearse how you will put the ideas in your plan into complete sentences which link clearly.  </a:t>
            </a:r>
          </a:p>
        </p:txBody>
      </p:sp>
      <p:pic>
        <p:nvPicPr>
          <p:cNvPr id="5" name="Picture 4">
            <a:extLst>
              <a:ext uri="{FF2B5EF4-FFF2-40B4-BE49-F238E27FC236}">
                <a16:creationId xmlns:a16="http://schemas.microsoft.com/office/drawing/2014/main" id="{DB156EE5-C413-4FDB-93CF-DA6F3540DF70}"/>
              </a:ext>
            </a:extLst>
          </p:cNvPr>
          <p:cNvPicPr>
            <a:picLocks noChangeAspect="1"/>
          </p:cNvPicPr>
          <p:nvPr/>
        </p:nvPicPr>
        <p:blipFill>
          <a:blip r:embed="rId5"/>
          <a:stretch>
            <a:fillRect/>
          </a:stretch>
        </p:blipFill>
        <p:spPr>
          <a:xfrm>
            <a:off x="7263533" y="2166061"/>
            <a:ext cx="5103351" cy="3636871"/>
          </a:xfrm>
          <a:prstGeom prst="rect">
            <a:avLst/>
          </a:prstGeom>
        </p:spPr>
      </p:pic>
    </p:spTree>
    <p:extLst>
      <p:ext uri="{BB962C8B-B14F-4D97-AF65-F5344CB8AC3E}">
        <p14:creationId xmlns:p14="http://schemas.microsoft.com/office/powerpoint/2010/main" val="58411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1203086" y="264693"/>
            <a:ext cx="10777538" cy="1143000"/>
          </a:xfrm>
        </p:spPr>
        <p:txBody>
          <a:bodyPr/>
          <a:lstStyle/>
          <a:p>
            <a:r>
              <a:rPr lang="en-GB" dirty="0">
                <a:solidFill>
                  <a:srgbClr val="002060"/>
                </a:solidFill>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00543832"/>
              </p:ext>
            </p:extLst>
          </p:nvPr>
        </p:nvGraphicFramePr>
        <p:xfrm>
          <a:off x="1893246" y="2728919"/>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946807" y="2763034"/>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945860" y="3597503"/>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945860" y="4395751"/>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946807" y="5251968"/>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0039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a:t>
            </a:r>
          </a:p>
        </p:txBody>
      </p:sp>
    </p:spTree>
    <p:extLst>
      <p:ext uri="{BB962C8B-B14F-4D97-AF65-F5344CB8AC3E}">
        <p14:creationId xmlns:p14="http://schemas.microsoft.com/office/powerpoint/2010/main" val="349507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Review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499993" y="1901177"/>
            <a:ext cx="9342650" cy="434098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00000"/>
              </a:lnSpc>
              <a:spcBef>
                <a:spcPct val="0"/>
              </a:spcBef>
              <a:buFont typeface="Arial" panose="020B0604020202020204" pitchFamily="34" charset="0"/>
              <a:buChar char="•"/>
            </a:pPr>
            <a:r>
              <a:rPr lang="en-GB" sz="2800" dirty="0">
                <a:solidFill>
                  <a:schemeClr val="tx1"/>
                </a:solidFill>
              </a:rPr>
              <a:t>Planning a whole text is essential so that we can organise our ideas in a way which helps them flow for the reader.</a:t>
            </a:r>
          </a:p>
          <a:p>
            <a:pPr marL="457200" indent="-457200">
              <a:lnSpc>
                <a:spcPct val="100000"/>
              </a:lnSpc>
              <a:spcBef>
                <a:spcPct val="0"/>
              </a:spcBef>
              <a:buFont typeface="Arial" panose="020B0604020202020204" pitchFamily="34" charset="0"/>
              <a:buChar char="•"/>
            </a:pPr>
            <a:r>
              <a:rPr lang="en-GB" sz="2800" dirty="0">
                <a:solidFill>
                  <a:schemeClr val="tx1"/>
                </a:solidFill>
              </a:rPr>
              <a:t>Planning helps us to ensure that our text reaches a conclusion.</a:t>
            </a:r>
          </a:p>
          <a:p>
            <a:pPr marL="457200" indent="-457200">
              <a:lnSpc>
                <a:spcPct val="100000"/>
              </a:lnSpc>
              <a:spcBef>
                <a:spcPct val="0"/>
              </a:spcBef>
              <a:buFont typeface="Arial" panose="020B0604020202020204" pitchFamily="34" charset="0"/>
              <a:buChar char="•"/>
            </a:pPr>
            <a:r>
              <a:rPr lang="en-GB" sz="2800" dirty="0">
                <a:solidFill>
                  <a:schemeClr val="tx1"/>
                </a:solidFill>
              </a:rPr>
              <a:t>There are a range of different planning strategies that we can choose from – this usually depends on the genre of text that we have been asked to write.</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Using our planning frame, we can rehearse our whole text aloud so that we can be sure that we have the ideas organised in our head before we write. </a:t>
            </a:r>
          </a:p>
        </p:txBody>
      </p:sp>
      <p:pic>
        <p:nvPicPr>
          <p:cNvPr id="4" name="Picture 3" descr="A picture containing shirt&#10;&#10;Description automatically generated">
            <a:extLst>
              <a:ext uri="{FF2B5EF4-FFF2-40B4-BE49-F238E27FC236}">
                <a16:creationId xmlns:a16="http://schemas.microsoft.com/office/drawing/2014/main" id="{6DCD9D21-7DDB-4CC4-BFC6-84B9129294A8}"/>
              </a:ext>
            </a:extLst>
          </p:cNvPr>
          <p:cNvPicPr>
            <a:picLocks noChangeAspect="1"/>
          </p:cNvPicPr>
          <p:nvPr/>
        </p:nvPicPr>
        <p:blipFill>
          <a:blip r:embed="rId5"/>
          <a:stretch>
            <a:fillRect/>
          </a:stretch>
        </p:blipFill>
        <p:spPr>
          <a:xfrm>
            <a:off x="9607959" y="4657003"/>
            <a:ext cx="2438405" cy="1780036"/>
          </a:xfrm>
          <a:prstGeom prst="rect">
            <a:avLst/>
          </a:prstGeom>
        </p:spPr>
      </p:pic>
    </p:spTree>
    <p:extLst>
      <p:ext uri="{BB962C8B-B14F-4D97-AF65-F5344CB8AC3E}">
        <p14:creationId xmlns:p14="http://schemas.microsoft.com/office/powerpoint/2010/main" val="76633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78EECF-F20C-4778-AB4B-504C8E7B91F7}"/>
              </a:ext>
            </a:extLst>
          </p:cNvPr>
          <p:cNvPicPr/>
          <p:nvPr/>
        </p:nvPicPr>
        <p:blipFill>
          <a:blip r:embed="rId3">
            <a:extLst>
              <a:ext uri="{28A0092B-C50C-407E-A947-70E740481C1C}">
                <a14:useLocalDpi xmlns:a14="http://schemas.microsoft.com/office/drawing/2010/main" val="0"/>
              </a:ext>
            </a:extLst>
          </a:blip>
          <a:stretch>
            <a:fillRect/>
          </a:stretch>
        </p:blipFill>
        <p:spPr>
          <a:xfrm>
            <a:off x="145636" y="106998"/>
            <a:ext cx="1003935" cy="1442720"/>
          </a:xfrm>
          <a:prstGeom prst="rect">
            <a:avLst/>
          </a:prstGeom>
        </p:spPr>
      </p:pic>
      <p:sp>
        <p:nvSpPr>
          <p:cNvPr id="17" name="Title 1">
            <a:extLst>
              <a:ext uri="{FF2B5EF4-FFF2-40B4-BE49-F238E27FC236}">
                <a16:creationId xmlns:a16="http://schemas.microsoft.com/office/drawing/2014/main" id="{20C70721-0A94-47B6-9B29-2975EFD82C2E}"/>
              </a:ext>
            </a:extLst>
          </p:cNvPr>
          <p:cNvSpPr>
            <a:spLocks noGrp="1"/>
          </p:cNvSpPr>
          <p:nvPr>
            <p:ph type="title"/>
          </p:nvPr>
        </p:nvSpPr>
        <p:spPr>
          <a:xfrm rot="16200000">
            <a:off x="-1576201" y="3767247"/>
            <a:ext cx="4729760" cy="1116565"/>
          </a:xfrm>
          <a:solidFill>
            <a:srgbClr val="FDFEDA"/>
          </a:solidFill>
          <a:ln>
            <a:solidFill>
              <a:schemeClr val="accent1"/>
            </a:solidFill>
          </a:ln>
        </p:spPr>
        <p:txBody>
          <a:bodyPr/>
          <a:lstStyle/>
          <a:p>
            <a:pPr algn="ctr"/>
            <a:r>
              <a:rPr lang="en-GB" b="1" dirty="0"/>
              <a:t>LORIC Task</a:t>
            </a:r>
          </a:p>
        </p:txBody>
      </p:sp>
      <p:sp>
        <p:nvSpPr>
          <p:cNvPr id="18" name="TextBox 17">
            <a:extLst>
              <a:ext uri="{FF2B5EF4-FFF2-40B4-BE49-F238E27FC236}">
                <a16:creationId xmlns:a16="http://schemas.microsoft.com/office/drawing/2014/main" id="{C6987976-FBC2-45F7-BA55-955F2695FDF7}"/>
              </a:ext>
            </a:extLst>
          </p:cNvPr>
          <p:cNvSpPr txBox="1"/>
          <p:nvPr/>
        </p:nvSpPr>
        <p:spPr>
          <a:xfrm>
            <a:off x="1703354" y="2555814"/>
            <a:ext cx="10075127" cy="3108543"/>
          </a:xfrm>
          <a:prstGeom prst="rect">
            <a:avLst/>
          </a:prstGeom>
          <a:noFill/>
        </p:spPr>
        <p:txBody>
          <a:bodyPr wrap="square" rtlCol="0">
            <a:spAutoFit/>
          </a:bodyPr>
          <a:lstStyle/>
          <a:p>
            <a:r>
              <a:rPr lang="en-GB" sz="2800" dirty="0"/>
              <a:t>Our Primary Edge attributes help us to become better learners and today is no exception. Before you start this activity, here are some ideas for how you will need your </a:t>
            </a:r>
            <a:r>
              <a:rPr lang="en-GB" sz="2800" u="sng" dirty="0"/>
              <a:t>Ollie Organisation</a:t>
            </a:r>
            <a:r>
              <a:rPr lang="en-GB" sz="2800" dirty="0"/>
              <a:t> skills today: </a:t>
            </a:r>
          </a:p>
          <a:p>
            <a:endParaRPr lang="en-GB" sz="2800" dirty="0"/>
          </a:p>
          <a:p>
            <a:pPr marL="457200" indent="-457200">
              <a:buFont typeface="Arial" panose="020B0604020202020204" pitchFamily="34" charset="0"/>
              <a:buChar char="•"/>
            </a:pPr>
            <a:r>
              <a:rPr lang="en-GB" sz="2800" dirty="0"/>
              <a:t>Breaking information down into organised steps</a:t>
            </a:r>
          </a:p>
          <a:p>
            <a:pPr marL="457200" indent="-457200">
              <a:buFont typeface="Arial" panose="020B0604020202020204" pitchFamily="34" charset="0"/>
              <a:buChar char="•"/>
            </a:pPr>
            <a:r>
              <a:rPr lang="en-GB" sz="2800" dirty="0"/>
              <a:t>Following a plan</a:t>
            </a:r>
          </a:p>
          <a:p>
            <a:pPr marL="457200" indent="-457200">
              <a:buFont typeface="Arial" panose="020B0604020202020204" pitchFamily="34" charset="0"/>
              <a:buChar char="•"/>
            </a:pPr>
            <a:r>
              <a:rPr lang="en-GB" sz="2800" dirty="0"/>
              <a:t>Reaching the conclusion</a:t>
            </a:r>
          </a:p>
        </p:txBody>
      </p:sp>
      <p:pic>
        <p:nvPicPr>
          <p:cNvPr id="23" name="Picture 22" descr="A picture containing clipart&#10;&#10;Description generated with very high confidence">
            <a:extLst>
              <a:ext uri="{FF2B5EF4-FFF2-40B4-BE49-F238E27FC236}">
                <a16:creationId xmlns:a16="http://schemas.microsoft.com/office/drawing/2014/main" id="{AF01075D-C6AD-4C3F-9E6C-58EBEE2B7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069" y="211583"/>
            <a:ext cx="6449862" cy="1542304"/>
          </a:xfrm>
          <a:prstGeom prst="rect">
            <a:avLst/>
          </a:prstGeom>
          <a:ln>
            <a:solidFill>
              <a:srgbClr val="0070C0"/>
            </a:solidFill>
          </a:ln>
        </p:spPr>
      </p:pic>
      <p:pic>
        <p:nvPicPr>
          <p:cNvPr id="25" name="Picture 24">
            <a:extLst>
              <a:ext uri="{FF2B5EF4-FFF2-40B4-BE49-F238E27FC236}">
                <a16:creationId xmlns:a16="http://schemas.microsoft.com/office/drawing/2014/main" id="{1D2AA28A-0D69-453B-A2FA-55465A8933BD}"/>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26" name="Rectangle: Rounded Corners 25">
            <a:extLst>
              <a:ext uri="{FF2B5EF4-FFF2-40B4-BE49-F238E27FC236}">
                <a16:creationId xmlns:a16="http://schemas.microsoft.com/office/drawing/2014/main" id="{03D87D2D-C13F-4E34-8E0B-2C0B9C0D1EBC}"/>
              </a:ext>
            </a:extLst>
          </p:cNvPr>
          <p:cNvSpPr/>
          <p:nvPr/>
        </p:nvSpPr>
        <p:spPr>
          <a:xfrm>
            <a:off x="8488878" y="4989177"/>
            <a:ext cx="3289603" cy="1396841"/>
          </a:xfrm>
          <a:prstGeom prst="roundRect">
            <a:avLst/>
          </a:prstGeom>
          <a:solidFill>
            <a:srgbClr val="92D05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b="1" dirty="0">
                <a:solidFill>
                  <a:schemeClr val="tx1"/>
                </a:solidFill>
              </a:rPr>
              <a:t>Command Words:  </a:t>
            </a:r>
            <a:r>
              <a:rPr lang="en-GB" sz="2800" dirty="0">
                <a:solidFill>
                  <a:schemeClr val="tx1"/>
                </a:solidFill>
              </a:rPr>
              <a:t>organise	plan</a:t>
            </a:r>
          </a:p>
          <a:p>
            <a:pPr algn="ctr"/>
            <a:r>
              <a:rPr lang="en-GB" sz="2800" dirty="0">
                <a:solidFill>
                  <a:schemeClr val="tx1"/>
                </a:solidFill>
              </a:rPr>
              <a:t>prepare</a:t>
            </a:r>
          </a:p>
        </p:txBody>
      </p:sp>
    </p:spTree>
    <p:extLst>
      <p:ext uri="{BB962C8B-B14F-4D97-AF65-F5344CB8AC3E}">
        <p14:creationId xmlns:p14="http://schemas.microsoft.com/office/powerpoint/2010/main" val="103784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75A7142-34F1-4E54-A85B-FF703025B360}"/>
              </a:ext>
            </a:extLst>
          </p:cNvPr>
          <p:cNvSpPr/>
          <p:nvPr/>
        </p:nvSpPr>
        <p:spPr>
          <a:xfrm>
            <a:off x="1646724" y="1757446"/>
            <a:ext cx="9383842" cy="29225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With a partner, plan the sequence of instructions that you would need to teach an alien to do a forward roll. Remember to break the information down into small steps until you have reached the conclusion of the process. Then, join with another pair and give them your instructions to see if they can complete the task correctly.</a:t>
            </a:r>
            <a:endParaRPr lang="en-GB" sz="2800" dirty="0">
              <a:solidFill>
                <a:schemeClr val="tx1"/>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DC78EECF-F20C-4778-AB4B-504C8E7B91F7}"/>
              </a:ext>
            </a:extLst>
          </p:cNvPr>
          <p:cNvPicPr/>
          <p:nvPr/>
        </p:nvPicPr>
        <p:blipFill>
          <a:blip r:embed="rId4">
            <a:extLst>
              <a:ext uri="{28A0092B-C50C-407E-A947-70E740481C1C}">
                <a14:useLocalDpi xmlns:a14="http://schemas.microsoft.com/office/drawing/2010/main" val="0"/>
              </a:ext>
            </a:extLst>
          </a:blip>
          <a:stretch>
            <a:fillRect/>
          </a:stretch>
        </p:blipFill>
        <p:spPr>
          <a:xfrm>
            <a:off x="145636" y="106998"/>
            <a:ext cx="1003935" cy="1442720"/>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4FB4A2B5-BDA7-459A-9332-5956CAD21E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6007" y="147879"/>
            <a:ext cx="6619986" cy="1307520"/>
          </a:xfrm>
          <a:prstGeom prst="rect">
            <a:avLst/>
          </a:prstGeom>
          <a:ln>
            <a:solidFill>
              <a:schemeClr val="accent1"/>
            </a:solidFill>
          </a:ln>
        </p:spPr>
      </p:pic>
      <p:sp>
        <p:nvSpPr>
          <p:cNvPr id="15" name="Title 1">
            <a:extLst>
              <a:ext uri="{FF2B5EF4-FFF2-40B4-BE49-F238E27FC236}">
                <a16:creationId xmlns:a16="http://schemas.microsoft.com/office/drawing/2014/main" id="{07A91212-95AE-462C-8FB6-5AA063F435A1}"/>
              </a:ext>
            </a:extLst>
          </p:cNvPr>
          <p:cNvSpPr txBox="1">
            <a:spLocks/>
          </p:cNvSpPr>
          <p:nvPr/>
        </p:nvSpPr>
        <p:spPr>
          <a:xfrm rot="16200000">
            <a:off x="-1660961" y="3590990"/>
            <a:ext cx="472976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LORIC Task</a:t>
            </a:r>
          </a:p>
        </p:txBody>
      </p:sp>
      <p:sp>
        <p:nvSpPr>
          <p:cNvPr id="20" name="Speech Bubble: Oval 19">
            <a:extLst>
              <a:ext uri="{FF2B5EF4-FFF2-40B4-BE49-F238E27FC236}">
                <a16:creationId xmlns:a16="http://schemas.microsoft.com/office/drawing/2014/main" id="{68F7F4BA-788B-41C8-A386-2D72A8091E5D}"/>
              </a:ext>
            </a:extLst>
          </p:cNvPr>
          <p:cNvSpPr/>
          <p:nvPr/>
        </p:nvSpPr>
        <p:spPr>
          <a:xfrm>
            <a:off x="4231464" y="4982014"/>
            <a:ext cx="4214363" cy="1713195"/>
          </a:xfrm>
          <a:prstGeom prst="wedgeEllipseCallout">
            <a:avLst>
              <a:gd name="adj1" fmla="val 70236"/>
              <a:gd name="adj2" fmla="val 1449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rPr>
              <a:t>Were your instructions broken down into small, clear steps? </a:t>
            </a:r>
          </a:p>
        </p:txBody>
      </p:sp>
      <p:pic>
        <p:nvPicPr>
          <p:cNvPr id="13" name="Picture 12" descr="A drawing of a cartoon character&#10;&#10;Description generated with high confidence">
            <a:extLst>
              <a:ext uri="{FF2B5EF4-FFF2-40B4-BE49-F238E27FC236}">
                <a16:creationId xmlns:a16="http://schemas.microsoft.com/office/drawing/2014/main" id="{A79E688D-7A3C-441C-AF3D-79F93AA345C6}"/>
              </a:ext>
            </a:extLst>
          </p:cNvPr>
          <p:cNvPicPr>
            <a:picLocks noChangeAspect="1"/>
          </p:cNvPicPr>
          <p:nvPr/>
        </p:nvPicPr>
        <p:blipFill>
          <a:blip r:embed="rId6"/>
          <a:stretch>
            <a:fillRect/>
          </a:stretch>
        </p:blipFill>
        <p:spPr>
          <a:xfrm>
            <a:off x="9532788" y="4982013"/>
            <a:ext cx="2323065" cy="1713195"/>
          </a:xfrm>
          <a:prstGeom prst="rect">
            <a:avLst/>
          </a:prstGeom>
        </p:spPr>
      </p:pic>
    </p:spTree>
    <p:extLst>
      <p:ext uri="{BB962C8B-B14F-4D97-AF65-F5344CB8AC3E}">
        <p14:creationId xmlns:p14="http://schemas.microsoft.com/office/powerpoint/2010/main" val="251791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3DE23815-37CE-4E00-8F94-999AF9AFC0BE}"/>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graphicFrame>
        <p:nvGraphicFramePr>
          <p:cNvPr id="10" name="Diagram 9">
            <a:extLst>
              <a:ext uri="{FF2B5EF4-FFF2-40B4-BE49-F238E27FC236}">
                <a16:creationId xmlns:a16="http://schemas.microsoft.com/office/drawing/2014/main" id="{AC3CC850-F819-4CA1-A428-4AC77D15D001}"/>
              </a:ext>
            </a:extLst>
          </p:cNvPr>
          <p:cNvGraphicFramePr/>
          <p:nvPr>
            <p:extLst>
              <p:ext uri="{D42A27DB-BD31-4B8C-83A1-F6EECF244321}">
                <p14:modId xmlns:p14="http://schemas.microsoft.com/office/powerpoint/2010/main" val="2611912699"/>
              </p:ext>
            </p:extLst>
          </p:nvPr>
        </p:nvGraphicFramePr>
        <p:xfrm>
          <a:off x="1375328" y="264707"/>
          <a:ext cx="9441343" cy="6348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le 1">
            <a:extLst>
              <a:ext uri="{FF2B5EF4-FFF2-40B4-BE49-F238E27FC236}">
                <a16:creationId xmlns:a16="http://schemas.microsoft.com/office/drawing/2014/main" id="{CF1507A1-7B07-4A66-82FD-9A792115371D}"/>
              </a:ext>
            </a:extLst>
          </p:cNvPr>
          <p:cNvSpPr txBox="1">
            <a:spLocks/>
          </p:cNvSpPr>
          <p:nvPr/>
        </p:nvSpPr>
        <p:spPr>
          <a:xfrm rot="16200000">
            <a:off x="-1631104" y="3689941"/>
            <a:ext cx="4729762"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a:solidFill>
                  <a:srgbClr val="002060"/>
                </a:solidFill>
                <a:latin typeface="+mn-lt"/>
              </a:rPr>
              <a:t>Vocabulary activity</a:t>
            </a:r>
            <a:endParaRPr lang="en-GB" sz="4000" b="1" dirty="0">
              <a:solidFill>
                <a:srgbClr val="002060"/>
              </a:solidFill>
              <a:latin typeface="+mn-lt"/>
            </a:endParaRPr>
          </a:p>
        </p:txBody>
      </p:sp>
    </p:spTree>
    <p:extLst>
      <p:ext uri="{BB962C8B-B14F-4D97-AF65-F5344CB8AC3E}">
        <p14:creationId xmlns:p14="http://schemas.microsoft.com/office/powerpoint/2010/main" val="390589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Planning is essential</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637221" y="1848760"/>
            <a:ext cx="10917558" cy="424848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When we </a:t>
            </a:r>
            <a:r>
              <a:rPr lang="en-GB" altLang="en-US" sz="2800" b="1" dirty="0">
                <a:solidFill>
                  <a:schemeClr val="tx1"/>
                </a:solidFill>
              </a:rPr>
              <a:t>compose</a:t>
            </a:r>
            <a:r>
              <a:rPr lang="en-GB" altLang="en-US" sz="2800" dirty="0">
                <a:solidFill>
                  <a:schemeClr val="tx1"/>
                </a:solidFill>
              </a:rPr>
              <a:t> texts, we need to </a:t>
            </a:r>
            <a:r>
              <a:rPr lang="en-GB" altLang="en-US" sz="2800" b="1" dirty="0">
                <a:solidFill>
                  <a:schemeClr val="tx1"/>
                </a:solidFill>
              </a:rPr>
              <a:t>organise</a:t>
            </a:r>
            <a:r>
              <a:rPr lang="en-GB" altLang="en-US" sz="2800" dirty="0">
                <a:solidFill>
                  <a:schemeClr val="tx1"/>
                </a:solidFill>
              </a:rPr>
              <a:t> our ideas into a </a:t>
            </a:r>
            <a:r>
              <a:rPr lang="en-GB" altLang="en-US" sz="2800" b="1" dirty="0">
                <a:solidFill>
                  <a:schemeClr val="tx1"/>
                </a:solidFill>
              </a:rPr>
              <a:t>plan</a:t>
            </a:r>
            <a:r>
              <a:rPr lang="en-GB" altLang="en-US" sz="2800" dirty="0">
                <a:solidFill>
                  <a:schemeClr val="tx1"/>
                </a:solidFill>
              </a:rPr>
              <a:t> so that our writing flows </a:t>
            </a:r>
            <a:r>
              <a:rPr lang="en-GB" altLang="en-US" sz="2800" b="1" dirty="0">
                <a:solidFill>
                  <a:schemeClr val="tx1"/>
                </a:solidFill>
              </a:rPr>
              <a:t>cohesively</a:t>
            </a:r>
            <a:r>
              <a:rPr lang="en-GB" altLang="en-US" sz="2800" dirty="0">
                <a:solidFill>
                  <a:schemeClr val="tx1"/>
                </a:solidFill>
              </a:rPr>
              <a:t> for the reader.</a:t>
            </a:r>
          </a:p>
          <a:p>
            <a:pPr>
              <a:lnSpc>
                <a:spcPct val="100000"/>
              </a:lnSpc>
              <a:spcBef>
                <a:spcPct val="0"/>
              </a:spcBef>
              <a:buFontTx/>
              <a:buNone/>
            </a:pPr>
            <a:endParaRPr lang="en-GB" altLang="en-US" sz="2800" dirty="0">
              <a:solidFill>
                <a:schemeClr val="tx1"/>
              </a:solidFill>
            </a:endParaRPr>
          </a:p>
          <a:p>
            <a:pPr>
              <a:lnSpc>
                <a:spcPct val="100000"/>
              </a:lnSpc>
              <a:spcBef>
                <a:spcPct val="0"/>
              </a:spcBef>
              <a:buFontTx/>
              <a:buNone/>
            </a:pPr>
            <a:r>
              <a:rPr lang="en-GB" altLang="en-US" sz="2800" dirty="0">
                <a:solidFill>
                  <a:schemeClr val="tx1"/>
                </a:solidFill>
              </a:rPr>
              <a:t>There are many different ways of planning texts. Which one we choose will depend upon the purpose or genre of our writing but the essential elements to include are the beginning, middle, end and any key points or sections it will contain. Once we have a plan, we can use it to rehearse our text before we write. We can also refer to it as we write to make sure that we include everything and reach the conclusion.</a:t>
            </a:r>
          </a:p>
        </p:txBody>
      </p:sp>
      <p:pic>
        <p:nvPicPr>
          <p:cNvPr id="4" name="Picture 3" descr="A picture containing shirt&#10;&#10;Description automatically generated">
            <a:extLst>
              <a:ext uri="{FF2B5EF4-FFF2-40B4-BE49-F238E27FC236}">
                <a16:creationId xmlns:a16="http://schemas.microsoft.com/office/drawing/2014/main" id="{15C62575-2D81-4E80-9314-864D148095A5}"/>
              </a:ext>
            </a:extLst>
          </p:cNvPr>
          <p:cNvPicPr>
            <a:picLocks noChangeAspect="1"/>
          </p:cNvPicPr>
          <p:nvPr/>
        </p:nvPicPr>
        <p:blipFill>
          <a:blip r:embed="rId5"/>
          <a:stretch>
            <a:fillRect/>
          </a:stretch>
        </p:blipFill>
        <p:spPr>
          <a:xfrm>
            <a:off x="10257793" y="5357747"/>
            <a:ext cx="1923436" cy="1521502"/>
          </a:xfrm>
          <a:prstGeom prst="rect">
            <a:avLst/>
          </a:prstGeom>
        </p:spPr>
      </p:pic>
    </p:spTree>
    <p:extLst>
      <p:ext uri="{BB962C8B-B14F-4D97-AF65-F5344CB8AC3E}">
        <p14:creationId xmlns:p14="http://schemas.microsoft.com/office/powerpoint/2010/main" val="60220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The sections of a plan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637221" y="1848760"/>
            <a:ext cx="10917558" cy="424848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800" dirty="0">
                <a:solidFill>
                  <a:schemeClr val="tx1"/>
                </a:solidFill>
              </a:rPr>
              <a:t>Although there are a variety of different planning formats that we can use, our </a:t>
            </a:r>
            <a:r>
              <a:rPr lang="en-GB" altLang="en-US" sz="2800" b="1" dirty="0">
                <a:solidFill>
                  <a:schemeClr val="tx1"/>
                </a:solidFill>
              </a:rPr>
              <a:t>plan </a:t>
            </a:r>
            <a:r>
              <a:rPr lang="en-GB" altLang="en-US" sz="2800" dirty="0">
                <a:solidFill>
                  <a:schemeClr val="tx1"/>
                </a:solidFill>
              </a:rPr>
              <a:t>should enable us to prepare each </a:t>
            </a:r>
            <a:r>
              <a:rPr lang="en-GB" altLang="en-US" sz="2800" b="1" dirty="0">
                <a:solidFill>
                  <a:schemeClr val="tx1"/>
                </a:solidFill>
              </a:rPr>
              <a:t>paragraph</a:t>
            </a:r>
            <a:r>
              <a:rPr lang="en-GB" altLang="en-US" sz="2800" dirty="0">
                <a:solidFill>
                  <a:schemeClr val="tx1"/>
                </a:solidFill>
              </a:rPr>
              <a:t> of our writing. Sometimes, planning frames are organised vertically so that we can follow our ideas down – this can be particularly useful if our writing can be ordered chronologically e.g. a recount, instructions or a story. Sometimes, planning frames allow us to gather similar information together so that we can decide on the order when we come to write e.g. non-chronological reports.</a:t>
            </a:r>
            <a:endParaRPr lang="en-GB" altLang="en-US" sz="2800" b="1" dirty="0">
              <a:solidFill>
                <a:schemeClr val="tx1"/>
              </a:solidFill>
            </a:endParaRPr>
          </a:p>
        </p:txBody>
      </p:sp>
      <p:pic>
        <p:nvPicPr>
          <p:cNvPr id="4" name="Picture 3" descr="A picture containing shirt&#10;&#10;Description automatically generated">
            <a:extLst>
              <a:ext uri="{FF2B5EF4-FFF2-40B4-BE49-F238E27FC236}">
                <a16:creationId xmlns:a16="http://schemas.microsoft.com/office/drawing/2014/main" id="{15C62575-2D81-4E80-9314-864D148095A5}"/>
              </a:ext>
            </a:extLst>
          </p:cNvPr>
          <p:cNvPicPr>
            <a:picLocks noChangeAspect="1"/>
          </p:cNvPicPr>
          <p:nvPr/>
        </p:nvPicPr>
        <p:blipFill>
          <a:blip r:embed="rId5"/>
          <a:stretch>
            <a:fillRect/>
          </a:stretch>
        </p:blipFill>
        <p:spPr>
          <a:xfrm>
            <a:off x="10003529" y="5156616"/>
            <a:ext cx="2177700" cy="1722633"/>
          </a:xfrm>
          <a:prstGeom prst="rect">
            <a:avLst/>
          </a:prstGeom>
        </p:spPr>
      </p:pic>
    </p:spTree>
    <p:extLst>
      <p:ext uri="{BB962C8B-B14F-4D97-AF65-F5344CB8AC3E}">
        <p14:creationId xmlns:p14="http://schemas.microsoft.com/office/powerpoint/2010/main" val="218533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Planning frames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7">
            <a:extLst>
              <a:ext uri="{FF2B5EF4-FFF2-40B4-BE49-F238E27FC236}">
                <a16:creationId xmlns:a16="http://schemas.microsoft.com/office/drawing/2014/main" id="{680F9AD8-C682-45EE-B56A-0D92DA1F8DF5}"/>
              </a:ext>
            </a:extLst>
          </p:cNvPr>
          <p:cNvSpPr/>
          <p:nvPr/>
        </p:nvSpPr>
        <p:spPr>
          <a:xfrm>
            <a:off x="231810" y="1864786"/>
            <a:ext cx="3230918" cy="472442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2800" dirty="0">
                <a:solidFill>
                  <a:schemeClr val="tx1"/>
                </a:solidFill>
              </a:rPr>
              <a:t>Story mountains can be useful to help us organise narrative texts so that we remember that the action should build to a climax. They can also help us to plan a strong conclusion.</a:t>
            </a:r>
            <a:endParaRPr lang="en-GB" altLang="en-US" sz="2800" b="1" dirty="0">
              <a:solidFill>
                <a:schemeClr val="tx1"/>
              </a:solidFill>
            </a:endParaRPr>
          </a:p>
        </p:txBody>
      </p:sp>
      <p:pic>
        <p:nvPicPr>
          <p:cNvPr id="3" name="Picture 2">
            <a:extLst>
              <a:ext uri="{FF2B5EF4-FFF2-40B4-BE49-F238E27FC236}">
                <a16:creationId xmlns:a16="http://schemas.microsoft.com/office/drawing/2014/main" id="{C00ACA6C-1F4C-4352-94F0-43620C573851}"/>
              </a:ext>
            </a:extLst>
          </p:cNvPr>
          <p:cNvPicPr>
            <a:picLocks noChangeAspect="1"/>
          </p:cNvPicPr>
          <p:nvPr/>
        </p:nvPicPr>
        <p:blipFill>
          <a:blip r:embed="rId5"/>
          <a:stretch>
            <a:fillRect/>
          </a:stretch>
        </p:blipFill>
        <p:spPr>
          <a:xfrm>
            <a:off x="3628868" y="1830026"/>
            <a:ext cx="8116377" cy="4754215"/>
          </a:xfrm>
          <a:prstGeom prst="rect">
            <a:avLst/>
          </a:prstGeom>
          <a:ln>
            <a:solidFill>
              <a:schemeClr val="accent1"/>
            </a:solidFill>
          </a:ln>
        </p:spPr>
      </p:pic>
    </p:spTree>
    <p:extLst>
      <p:ext uri="{BB962C8B-B14F-4D97-AF65-F5344CB8AC3E}">
        <p14:creationId xmlns:p14="http://schemas.microsoft.com/office/powerpoint/2010/main" val="604469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3995</TotalTime>
  <Words>1997</Words>
  <Application>Microsoft Office PowerPoint</Application>
  <PresentationFormat>Widescreen</PresentationFormat>
  <Paragraphs>141</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PowerPoint Presentation</vt:lpstr>
      <vt:lpstr>PowerPoint Presentation</vt:lpstr>
      <vt:lpstr>Planning is essential</vt:lpstr>
      <vt:lpstr>The sections of a plan</vt:lpstr>
      <vt:lpstr>Planning frames</vt:lpstr>
      <vt:lpstr>Planning frames</vt:lpstr>
      <vt:lpstr>Planning frames</vt:lpstr>
      <vt:lpstr>Planning frames</vt:lpstr>
      <vt:lpstr>Planning frames</vt:lpstr>
      <vt:lpstr>Practise</vt:lpstr>
      <vt:lpstr>How did you do? (Here is an example)</vt:lpstr>
      <vt:lpstr>Practise</vt:lpstr>
      <vt:lpstr>How did you do? (Here is an example)</vt:lpstr>
      <vt:lpstr>Practise</vt:lpstr>
      <vt:lpstr>How did you do? (Here is an example)</vt:lpstr>
      <vt:lpstr>Practise</vt:lpstr>
      <vt:lpstr>How did you do? (Here is an example)</vt:lpstr>
      <vt:lpstr>Notes on a plan</vt:lpstr>
      <vt:lpstr>Notes on a plan</vt:lpstr>
      <vt:lpstr>Your turn</vt:lpstr>
      <vt:lpstr>How did you do?</vt:lpstr>
      <vt:lpstr>Rehearse</vt:lpstr>
      <vt:lpstr>Your turn</vt:lpstr>
      <vt:lpstr>How did you do?</vt:lpstr>
      <vt:lpstr>Practise</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235</cp:revision>
  <dcterms:created xsi:type="dcterms:W3CDTF">2017-03-29T13:14:03Z</dcterms:created>
  <dcterms:modified xsi:type="dcterms:W3CDTF">2020-04-12T13:58:52Z</dcterms:modified>
</cp:coreProperties>
</file>