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8" r:id="rId3"/>
    <p:sldId id="591" r:id="rId4"/>
    <p:sldId id="628" r:id="rId5"/>
    <p:sldId id="632" r:id="rId6"/>
    <p:sldId id="633" r:id="rId7"/>
    <p:sldId id="631" r:id="rId8"/>
    <p:sldId id="616" r:id="rId9"/>
    <p:sldId id="610" r:id="rId10"/>
    <p:sldId id="617" r:id="rId11"/>
    <p:sldId id="618" r:id="rId12"/>
    <p:sldId id="614" r:id="rId13"/>
    <p:sldId id="619" r:id="rId14"/>
    <p:sldId id="637" r:id="rId15"/>
    <p:sldId id="621" r:id="rId16"/>
    <p:sldId id="268" r:id="rId17"/>
    <p:sldId id="615" r:id="rId18"/>
    <p:sldId id="607" r:id="rId19"/>
    <p:sldId id="611" r:id="rId20"/>
    <p:sldId id="608" r:id="rId21"/>
    <p:sldId id="612" r:id="rId22"/>
    <p:sldId id="613" r:id="rId23"/>
    <p:sldId id="609" r:id="rId24"/>
    <p:sldId id="635" r:id="rId25"/>
    <p:sldId id="634" r:id="rId26"/>
    <p:sldId id="636" r:id="rId27"/>
    <p:sldId id="623" r:id="rId28"/>
    <p:sldId id="622" r:id="rId29"/>
    <p:sldId id="625" r:id="rId30"/>
    <p:sldId id="60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CFE9"/>
    <a:srgbClr val="C9AFC4"/>
    <a:srgbClr val="DA9ED3"/>
    <a:srgbClr val="BDBBBC"/>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8443EC-57F5-49AD-85F5-7061A7CC0071}" v="9" dt="2019-08-06T16:16:50.3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93929" autoAdjust="0"/>
  </p:normalViewPr>
  <p:slideViewPr>
    <p:cSldViewPr snapToGrid="0" snapToObjects="1">
      <p:cViewPr varScale="1">
        <p:scale>
          <a:sx n="65" d="100"/>
          <a:sy n="65" d="100"/>
        </p:scale>
        <p:origin x="198" y="7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notesViewPr>
    <p:cSldViewPr snapToGrid="0" snapToObjects="1">
      <p:cViewPr>
        <p:scale>
          <a:sx n="100" d="100"/>
          <a:sy n="100" d="100"/>
        </p:scale>
        <p:origin x="1890" y="-18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Robertson" userId="40240c759480c2fe" providerId="LiveId" clId="{E48443EC-57F5-49AD-85F5-7061A7CC0071}"/>
    <pc:docChg chg="undo custSel modSld">
      <pc:chgData name="Natasha Robertson" userId="40240c759480c2fe" providerId="LiveId" clId="{E48443EC-57F5-49AD-85F5-7061A7CC0071}" dt="2019-08-06T16:52:39.089" v="371" actId="1076"/>
      <pc:docMkLst>
        <pc:docMk/>
      </pc:docMkLst>
      <pc:sldChg chg="modSp">
        <pc:chgData name="Natasha Robertson" userId="40240c759480c2fe" providerId="LiveId" clId="{E48443EC-57F5-49AD-85F5-7061A7CC0071}" dt="2019-08-06T16:05:24.769" v="3" actId="20577"/>
        <pc:sldMkLst>
          <pc:docMk/>
          <pc:sldMk cId="190172248" sldId="256"/>
        </pc:sldMkLst>
        <pc:spChg chg="mod">
          <ac:chgData name="Natasha Robertson" userId="40240c759480c2fe" providerId="LiveId" clId="{E48443EC-57F5-49AD-85F5-7061A7CC0071}" dt="2019-08-06T16:05:24.769" v="3" actId="20577"/>
          <ac:spMkLst>
            <pc:docMk/>
            <pc:sldMk cId="190172248" sldId="256"/>
            <ac:spMk id="7" creationId="{00000000-0000-0000-0000-000000000000}"/>
          </ac:spMkLst>
        </pc:spChg>
        <pc:spChg chg="mod">
          <ac:chgData name="Natasha Robertson" userId="40240c759480c2fe" providerId="LiveId" clId="{E48443EC-57F5-49AD-85F5-7061A7CC0071}" dt="2019-08-06T16:05:04.071" v="1" actId="207"/>
          <ac:spMkLst>
            <pc:docMk/>
            <pc:sldMk cId="190172248" sldId="256"/>
            <ac:spMk id="9" creationId="{BBF23224-5A9B-4488-922E-34F24AEE54D4}"/>
          </ac:spMkLst>
        </pc:spChg>
      </pc:sldChg>
      <pc:sldChg chg="addSp delSp modSp">
        <pc:chgData name="Natasha Robertson" userId="40240c759480c2fe" providerId="LiveId" clId="{E48443EC-57F5-49AD-85F5-7061A7CC0071}" dt="2019-08-06T16:17:16.238" v="101" actId="208"/>
        <pc:sldMkLst>
          <pc:docMk/>
          <pc:sldMk cId="2517911907" sldId="258"/>
        </pc:sldMkLst>
        <pc:spChg chg="add del mod">
          <ac:chgData name="Natasha Robertson" userId="40240c759480c2fe" providerId="LiveId" clId="{E48443EC-57F5-49AD-85F5-7061A7CC0071}" dt="2019-08-06T16:12:35.484" v="69" actId="478"/>
          <ac:spMkLst>
            <pc:docMk/>
            <pc:sldMk cId="2517911907" sldId="258"/>
            <ac:spMk id="2" creationId="{3DDFB834-FFCA-4D74-BC33-559E75C5C156}"/>
          </ac:spMkLst>
        </pc:spChg>
        <pc:spChg chg="mod">
          <ac:chgData name="Natasha Robertson" userId="40240c759480c2fe" providerId="LiveId" clId="{E48443EC-57F5-49AD-85F5-7061A7CC0071}" dt="2019-08-06T16:06:44.679" v="33" actId="20577"/>
          <ac:spMkLst>
            <pc:docMk/>
            <pc:sldMk cId="2517911907" sldId="258"/>
            <ac:spMk id="4" creationId="{65BB0EEA-728B-4CB0-A903-86F0412A07E1}"/>
          </ac:spMkLst>
        </pc:spChg>
        <pc:spChg chg="add del mod">
          <ac:chgData name="Natasha Robertson" userId="40240c759480c2fe" providerId="LiveId" clId="{E48443EC-57F5-49AD-85F5-7061A7CC0071}" dt="2019-08-06T16:06:16.217" v="23" actId="478"/>
          <ac:spMkLst>
            <pc:docMk/>
            <pc:sldMk cId="2517911907" sldId="258"/>
            <ac:spMk id="5" creationId="{9B74E866-800E-402C-A846-E9245DE14157}"/>
          </ac:spMkLst>
        </pc:spChg>
        <pc:spChg chg="add del mod">
          <ac:chgData name="Natasha Robertson" userId="40240c759480c2fe" providerId="LiveId" clId="{E48443EC-57F5-49AD-85F5-7061A7CC0071}" dt="2019-08-06T16:12:37.663" v="70" actId="478"/>
          <ac:spMkLst>
            <pc:docMk/>
            <pc:sldMk cId="2517911907" sldId="258"/>
            <ac:spMk id="9" creationId="{08A0875C-E7E4-4F25-BBF8-001CB076BCC5}"/>
          </ac:spMkLst>
        </pc:spChg>
        <pc:spChg chg="add mod">
          <ac:chgData name="Natasha Robertson" userId="40240c759480c2fe" providerId="LiveId" clId="{E48443EC-57F5-49AD-85F5-7061A7CC0071}" dt="2019-08-06T16:17:16.238" v="101" actId="208"/>
          <ac:spMkLst>
            <pc:docMk/>
            <pc:sldMk cId="2517911907" sldId="258"/>
            <ac:spMk id="10" creationId="{1C191D80-F8DF-4BB2-B5E4-17D9877191BB}"/>
          </ac:spMkLst>
        </pc:spChg>
      </pc:sldChg>
      <pc:sldChg chg="modSp modNotesTx">
        <pc:chgData name="Natasha Robertson" userId="40240c759480c2fe" providerId="LiveId" clId="{E48443EC-57F5-49AD-85F5-7061A7CC0071}" dt="2019-08-06T16:16:16.386" v="71" actId="1035"/>
        <pc:sldMkLst>
          <pc:docMk/>
          <pc:sldMk cId="630512266" sldId="591"/>
        </pc:sldMkLst>
        <pc:spChg chg="mod">
          <ac:chgData name="Natasha Robertson" userId="40240c759480c2fe" providerId="LiveId" clId="{E48443EC-57F5-49AD-85F5-7061A7CC0071}" dt="2019-08-06T16:16:16.386" v="71" actId="1035"/>
          <ac:spMkLst>
            <pc:docMk/>
            <pc:sldMk cId="630512266" sldId="591"/>
            <ac:spMk id="6" creationId="{EB421C06-45ED-494F-AEBD-995D346A5C05}"/>
          </ac:spMkLst>
        </pc:spChg>
      </pc:sldChg>
      <pc:sldChg chg="modSp">
        <pc:chgData name="Natasha Robertson" userId="40240c759480c2fe" providerId="LiveId" clId="{E48443EC-57F5-49AD-85F5-7061A7CC0071}" dt="2019-08-06T16:52:39.089" v="371" actId="1076"/>
        <pc:sldMkLst>
          <pc:docMk/>
          <pc:sldMk cId="3708971701" sldId="605"/>
        </pc:sldMkLst>
        <pc:spChg chg="mod">
          <ac:chgData name="Natasha Robertson" userId="40240c759480c2fe" providerId="LiveId" clId="{E48443EC-57F5-49AD-85F5-7061A7CC0071}" dt="2019-08-06T16:52:39.089" v="371" actId="1076"/>
          <ac:spMkLst>
            <pc:docMk/>
            <pc:sldMk cId="3708971701" sldId="605"/>
            <ac:spMk id="2" creationId="{3DDFB834-FFCA-4D74-BC33-559E75C5C156}"/>
          </ac:spMkLst>
        </pc:spChg>
        <pc:spChg chg="mod">
          <ac:chgData name="Natasha Robertson" userId="40240c759480c2fe" providerId="LiveId" clId="{E48443EC-57F5-49AD-85F5-7061A7CC0071}" dt="2019-08-06T16:52:36.291" v="370" actId="1076"/>
          <ac:spMkLst>
            <pc:docMk/>
            <pc:sldMk cId="3708971701" sldId="605"/>
            <ac:spMk id="3" creationId="{26E4DFB5-8D80-4750-A8FA-461780F09E74}"/>
          </ac:spMkLst>
        </pc:spChg>
      </pc:sldChg>
      <pc:sldChg chg="modSp">
        <pc:chgData name="Natasha Robertson" userId="40240c759480c2fe" providerId="LiveId" clId="{E48443EC-57F5-49AD-85F5-7061A7CC0071}" dt="2019-08-06T16:33:49.904" v="257" actId="20577"/>
        <pc:sldMkLst>
          <pc:docMk/>
          <pc:sldMk cId="112099089" sldId="607"/>
        </pc:sldMkLst>
        <pc:spChg chg="mod">
          <ac:chgData name="Natasha Robertson" userId="40240c759480c2fe" providerId="LiveId" clId="{E48443EC-57F5-49AD-85F5-7061A7CC0071}" dt="2019-08-06T16:33:49.904" v="257" actId="20577"/>
          <ac:spMkLst>
            <pc:docMk/>
            <pc:sldMk cId="112099089" sldId="607"/>
            <ac:spMk id="2" creationId="{3DDFB834-FFCA-4D74-BC33-559E75C5C156}"/>
          </ac:spMkLst>
        </pc:spChg>
      </pc:sldChg>
      <pc:sldChg chg="modSp">
        <pc:chgData name="Natasha Robertson" userId="40240c759480c2fe" providerId="LiveId" clId="{E48443EC-57F5-49AD-85F5-7061A7CC0071}" dt="2019-08-06T16:32:47.471" v="170" actId="20577"/>
        <pc:sldMkLst>
          <pc:docMk/>
          <pc:sldMk cId="511725502" sldId="608"/>
        </pc:sldMkLst>
        <pc:spChg chg="mod">
          <ac:chgData name="Natasha Robertson" userId="40240c759480c2fe" providerId="LiveId" clId="{E48443EC-57F5-49AD-85F5-7061A7CC0071}" dt="2019-08-06T16:32:47.471" v="170" actId="20577"/>
          <ac:spMkLst>
            <pc:docMk/>
            <pc:sldMk cId="511725502" sldId="608"/>
            <ac:spMk id="2" creationId="{3DDFB834-FFCA-4D74-BC33-559E75C5C156}"/>
          </ac:spMkLst>
        </pc:spChg>
      </pc:sldChg>
      <pc:sldChg chg="modSp">
        <pc:chgData name="Natasha Robertson" userId="40240c759480c2fe" providerId="LiveId" clId="{E48443EC-57F5-49AD-85F5-7061A7CC0071}" dt="2019-08-06T16:33:06.059" v="184" actId="20577"/>
        <pc:sldMkLst>
          <pc:docMk/>
          <pc:sldMk cId="2692163672" sldId="610"/>
        </pc:sldMkLst>
        <pc:spChg chg="mod">
          <ac:chgData name="Natasha Robertson" userId="40240c759480c2fe" providerId="LiveId" clId="{E48443EC-57F5-49AD-85F5-7061A7CC0071}" dt="2019-08-06T16:33:06.059" v="184" actId="20577"/>
          <ac:spMkLst>
            <pc:docMk/>
            <pc:sldMk cId="2692163672" sldId="610"/>
            <ac:spMk id="6" creationId="{A85D21ED-C6E0-4FAD-938D-CDA56CB485BA}"/>
          </ac:spMkLst>
        </pc:spChg>
      </pc:sldChg>
      <pc:sldChg chg="modSp modNotesTx">
        <pc:chgData name="Natasha Robertson" userId="40240c759480c2fe" providerId="LiveId" clId="{E48443EC-57F5-49AD-85F5-7061A7CC0071}" dt="2019-08-06T16:34:00.711" v="276" actId="20577"/>
        <pc:sldMkLst>
          <pc:docMk/>
          <pc:sldMk cId="2242342945" sldId="611"/>
        </pc:sldMkLst>
        <pc:spChg chg="mod">
          <ac:chgData name="Natasha Robertson" userId="40240c759480c2fe" providerId="LiveId" clId="{E48443EC-57F5-49AD-85F5-7061A7CC0071}" dt="2019-08-06T16:34:00.711" v="276" actId="20577"/>
          <ac:spMkLst>
            <pc:docMk/>
            <pc:sldMk cId="2242342945" sldId="611"/>
            <ac:spMk id="2" creationId="{3DDFB834-FFCA-4D74-BC33-559E75C5C156}"/>
          </ac:spMkLst>
        </pc:spChg>
        <pc:spChg chg="mod">
          <ac:chgData name="Natasha Robertson" userId="40240c759480c2fe" providerId="LiveId" clId="{E48443EC-57F5-49AD-85F5-7061A7CC0071}" dt="2019-08-06T16:32:18.935" v="160" actId="20577"/>
          <ac:spMkLst>
            <pc:docMk/>
            <pc:sldMk cId="2242342945" sldId="611"/>
            <ac:spMk id="9" creationId="{566E6A9D-74FD-4623-97B9-1FEAB954DC82}"/>
          </ac:spMkLst>
        </pc:spChg>
      </pc:sldChg>
      <pc:sldChg chg="modSp">
        <pc:chgData name="Natasha Robertson" userId="40240c759480c2fe" providerId="LiveId" clId="{E48443EC-57F5-49AD-85F5-7061A7CC0071}" dt="2019-08-06T16:37:51.280" v="277" actId="1076"/>
        <pc:sldMkLst>
          <pc:docMk/>
          <pc:sldMk cId="825605359" sldId="612"/>
        </pc:sldMkLst>
        <pc:spChg chg="mod">
          <ac:chgData name="Natasha Robertson" userId="40240c759480c2fe" providerId="LiveId" clId="{E48443EC-57F5-49AD-85F5-7061A7CC0071}" dt="2019-08-06T16:37:51.280" v="277" actId="1076"/>
          <ac:spMkLst>
            <pc:docMk/>
            <pc:sldMk cId="825605359" sldId="612"/>
            <ac:spMk id="26" creationId="{B3F62D17-8BFF-4B0F-AD89-894BCE740069}"/>
          </ac:spMkLst>
        </pc:spChg>
      </pc:sldChg>
      <pc:sldChg chg="modSp">
        <pc:chgData name="Natasha Robertson" userId="40240c759480c2fe" providerId="LiveId" clId="{E48443EC-57F5-49AD-85F5-7061A7CC0071}" dt="2019-08-06T16:50:39.771" v="349" actId="20577"/>
        <pc:sldMkLst>
          <pc:docMk/>
          <pc:sldMk cId="3782472242" sldId="613"/>
        </pc:sldMkLst>
        <pc:spChg chg="mod">
          <ac:chgData name="Natasha Robertson" userId="40240c759480c2fe" providerId="LiveId" clId="{E48443EC-57F5-49AD-85F5-7061A7CC0071}" dt="2019-08-06T16:50:39.771" v="349" actId="20577"/>
          <ac:spMkLst>
            <pc:docMk/>
            <pc:sldMk cId="3782472242" sldId="613"/>
            <ac:spMk id="14" creationId="{9EC437F0-E153-498E-8308-B741B6B3A630}"/>
          </ac:spMkLst>
        </pc:spChg>
      </pc:sldChg>
      <pc:sldChg chg="modSp">
        <pc:chgData name="Natasha Robertson" userId="40240c759480c2fe" providerId="LiveId" clId="{E48443EC-57F5-49AD-85F5-7061A7CC0071}" dt="2019-08-06T16:33:31.094" v="232" actId="20577"/>
        <pc:sldMkLst>
          <pc:docMk/>
          <pc:sldMk cId="688866379" sldId="614"/>
        </pc:sldMkLst>
        <pc:spChg chg="mod">
          <ac:chgData name="Natasha Robertson" userId="40240c759480c2fe" providerId="LiveId" clId="{E48443EC-57F5-49AD-85F5-7061A7CC0071}" dt="2019-08-06T16:33:31.094" v="232" actId="20577"/>
          <ac:spMkLst>
            <pc:docMk/>
            <pc:sldMk cId="688866379" sldId="614"/>
            <ac:spMk id="6" creationId="{A85D21ED-C6E0-4FAD-938D-CDA56CB485BA}"/>
          </ac:spMkLst>
        </pc:spChg>
      </pc:sldChg>
      <pc:sldChg chg="modSp">
        <pc:chgData name="Natasha Robertson" userId="40240c759480c2fe" providerId="LiveId" clId="{E48443EC-57F5-49AD-85F5-7061A7CC0071}" dt="2019-08-06T16:33:43.897" v="244" actId="20577"/>
        <pc:sldMkLst>
          <pc:docMk/>
          <pc:sldMk cId="870661969" sldId="615"/>
        </pc:sldMkLst>
        <pc:spChg chg="mod">
          <ac:chgData name="Natasha Robertson" userId="40240c759480c2fe" providerId="LiveId" clId="{E48443EC-57F5-49AD-85F5-7061A7CC0071}" dt="2019-08-06T16:33:43.897" v="244" actId="20577"/>
          <ac:spMkLst>
            <pc:docMk/>
            <pc:sldMk cId="870661969" sldId="615"/>
            <ac:spMk id="2" creationId="{3DDFB834-FFCA-4D74-BC33-559E75C5C156}"/>
          </ac:spMkLst>
        </pc:spChg>
      </pc:sldChg>
      <pc:sldChg chg="modSp">
        <pc:chgData name="Natasha Robertson" userId="40240c759480c2fe" providerId="LiveId" clId="{E48443EC-57F5-49AD-85F5-7061A7CC0071}" dt="2019-08-06T16:33:13.617" v="195" actId="20577"/>
        <pc:sldMkLst>
          <pc:docMk/>
          <pc:sldMk cId="906823365" sldId="617"/>
        </pc:sldMkLst>
        <pc:spChg chg="mod">
          <ac:chgData name="Natasha Robertson" userId="40240c759480c2fe" providerId="LiveId" clId="{E48443EC-57F5-49AD-85F5-7061A7CC0071}" dt="2019-08-06T16:33:13.617" v="195" actId="20577"/>
          <ac:spMkLst>
            <pc:docMk/>
            <pc:sldMk cId="906823365" sldId="617"/>
            <ac:spMk id="2" creationId="{3DDFB834-FFCA-4D74-BC33-559E75C5C156}"/>
          </ac:spMkLst>
        </pc:spChg>
        <pc:spChg chg="mod">
          <ac:chgData name="Natasha Robertson" userId="40240c759480c2fe" providerId="LiveId" clId="{E48443EC-57F5-49AD-85F5-7061A7CC0071}" dt="2019-08-06T16:18:38.792" v="117" actId="20577"/>
          <ac:spMkLst>
            <pc:docMk/>
            <pc:sldMk cId="906823365" sldId="617"/>
            <ac:spMk id="12" creationId="{E18C8060-B011-46DF-9ACD-690C6721EC03}"/>
          </ac:spMkLst>
        </pc:spChg>
      </pc:sldChg>
      <pc:sldChg chg="modSp modNotesTx">
        <pc:chgData name="Natasha Robertson" userId="40240c759480c2fe" providerId="LiveId" clId="{E48443EC-57F5-49AD-85F5-7061A7CC0071}" dt="2019-08-06T16:33:23.808" v="214" actId="20577"/>
        <pc:sldMkLst>
          <pc:docMk/>
          <pc:sldMk cId="1408068105" sldId="618"/>
        </pc:sldMkLst>
        <pc:spChg chg="mod">
          <ac:chgData name="Natasha Robertson" userId="40240c759480c2fe" providerId="LiveId" clId="{E48443EC-57F5-49AD-85F5-7061A7CC0071}" dt="2019-08-06T16:33:23.808" v="214" actId="20577"/>
          <ac:spMkLst>
            <pc:docMk/>
            <pc:sldMk cId="1408068105" sldId="618"/>
            <ac:spMk id="2" creationId="{3DDFB834-FFCA-4D74-BC33-559E75C5C156}"/>
          </ac:spMkLst>
        </pc:spChg>
        <pc:spChg chg="mod">
          <ac:chgData name="Natasha Robertson" userId="40240c759480c2fe" providerId="LiveId" clId="{E48443EC-57F5-49AD-85F5-7061A7CC0071}" dt="2019-08-06T16:18:59.106" v="130" actId="20577"/>
          <ac:spMkLst>
            <pc:docMk/>
            <pc:sldMk cId="1408068105" sldId="618"/>
            <ac:spMk id="9" creationId="{566E6A9D-74FD-4623-97B9-1FEAB954DC82}"/>
          </ac:spMkLst>
        </pc:spChg>
      </pc:sldChg>
      <pc:sldChg chg="modSp">
        <pc:chgData name="Natasha Robertson" userId="40240c759480c2fe" providerId="LiveId" clId="{E48443EC-57F5-49AD-85F5-7061A7CC0071}" dt="2019-08-06T16:30:09.197" v="147" actId="1076"/>
        <pc:sldMkLst>
          <pc:docMk/>
          <pc:sldMk cId="2009770695" sldId="619"/>
        </pc:sldMkLst>
        <pc:spChg chg="mod">
          <ac:chgData name="Natasha Robertson" userId="40240c759480c2fe" providerId="LiveId" clId="{E48443EC-57F5-49AD-85F5-7061A7CC0071}" dt="2019-08-06T16:30:09.197" v="147" actId="1076"/>
          <ac:spMkLst>
            <pc:docMk/>
            <pc:sldMk cId="2009770695" sldId="619"/>
            <ac:spMk id="3" creationId="{00000000-0000-0000-0000-000000000000}"/>
          </ac:spMkLst>
        </pc:spChg>
        <pc:spChg chg="mod">
          <ac:chgData name="Natasha Robertson" userId="40240c759480c2fe" providerId="LiveId" clId="{E48443EC-57F5-49AD-85F5-7061A7CC0071}" dt="2019-08-06T16:23:33.651" v="146" actId="20577"/>
          <ac:spMkLst>
            <pc:docMk/>
            <pc:sldMk cId="2009770695" sldId="619"/>
            <ac:spMk id="12" creationId="{754B2BB4-78FE-4590-829C-7D74AFB6860B}"/>
          </ac:spMkLst>
        </pc:spChg>
      </pc:sldChg>
      <pc:sldChg chg="modSp">
        <pc:chgData name="Natasha Robertson" userId="40240c759480c2fe" providerId="LiveId" clId="{E48443EC-57F5-49AD-85F5-7061A7CC0071}" dt="2019-08-06T16:48:21.644" v="327" actId="20577"/>
        <pc:sldMkLst>
          <pc:docMk/>
          <pc:sldMk cId="4077557115" sldId="622"/>
        </pc:sldMkLst>
        <pc:spChg chg="mod">
          <ac:chgData name="Natasha Robertson" userId="40240c759480c2fe" providerId="LiveId" clId="{E48443EC-57F5-49AD-85F5-7061A7CC0071}" dt="2019-08-06T16:48:21.644" v="327" actId="20577"/>
          <ac:spMkLst>
            <pc:docMk/>
            <pc:sldMk cId="4077557115" sldId="622"/>
            <ac:spMk id="6" creationId="{0FD8876D-7A82-416F-AFC3-F39CB6E41735}"/>
          </ac:spMkLst>
        </pc:spChg>
      </pc:sldChg>
      <pc:sldChg chg="modSp">
        <pc:chgData name="Natasha Robertson" userId="40240c759480c2fe" providerId="LiveId" clId="{E48443EC-57F5-49AD-85F5-7061A7CC0071}" dt="2019-08-06T16:51:27.872" v="356" actId="20577"/>
        <pc:sldMkLst>
          <pc:docMk/>
          <pc:sldMk cId="3138522796" sldId="623"/>
        </pc:sldMkLst>
        <pc:spChg chg="mod">
          <ac:chgData name="Natasha Robertson" userId="40240c759480c2fe" providerId="LiveId" clId="{E48443EC-57F5-49AD-85F5-7061A7CC0071}" dt="2019-08-06T16:51:27.872" v="356" actId="20577"/>
          <ac:spMkLst>
            <pc:docMk/>
            <pc:sldMk cId="3138522796" sldId="623"/>
            <ac:spMk id="6" creationId="{67F7458D-4B76-4490-8ECD-7EBD9620D5DB}"/>
          </ac:spMkLst>
        </pc:spChg>
      </pc:sldChg>
      <pc:sldChg chg="modSp">
        <pc:chgData name="Natasha Robertson" userId="40240c759480c2fe" providerId="LiveId" clId="{E48443EC-57F5-49AD-85F5-7061A7CC0071}" dt="2019-08-06T16:52:17.134" v="369" actId="1035"/>
        <pc:sldMkLst>
          <pc:docMk/>
          <pc:sldMk cId="2044972599" sldId="625"/>
        </pc:sldMkLst>
        <pc:spChg chg="mod">
          <ac:chgData name="Natasha Robertson" userId="40240c759480c2fe" providerId="LiveId" clId="{E48443EC-57F5-49AD-85F5-7061A7CC0071}" dt="2019-08-06T16:52:11.181" v="360" actId="1076"/>
          <ac:spMkLst>
            <pc:docMk/>
            <pc:sldMk cId="2044972599" sldId="625"/>
            <ac:spMk id="6" creationId="{0FD8876D-7A82-416F-AFC3-F39CB6E41735}"/>
          </ac:spMkLst>
        </pc:spChg>
        <pc:picChg chg="mod">
          <ac:chgData name="Natasha Robertson" userId="40240c759480c2fe" providerId="LiveId" clId="{E48443EC-57F5-49AD-85F5-7061A7CC0071}" dt="2019-08-06T16:52:17.134" v="369" actId="1035"/>
          <ac:picMkLst>
            <pc:docMk/>
            <pc:sldMk cId="2044972599" sldId="625"/>
            <ac:picMk id="7" creationId="{FD006C42-B8E5-4A2A-8010-F53391EFAE93}"/>
          </ac:picMkLst>
        </pc:picChg>
      </pc:sldChg>
      <pc:sldChg chg="modSp">
        <pc:chgData name="Natasha Robertson" userId="40240c759480c2fe" providerId="LiveId" clId="{E48443EC-57F5-49AD-85F5-7061A7CC0071}" dt="2019-08-06T16:17:33.295" v="113" actId="1036"/>
        <pc:sldMkLst>
          <pc:docMk/>
          <pc:sldMk cId="3376321962" sldId="628"/>
        </pc:sldMkLst>
        <pc:spChg chg="mod">
          <ac:chgData name="Natasha Robertson" userId="40240c759480c2fe" providerId="LiveId" clId="{E48443EC-57F5-49AD-85F5-7061A7CC0071}" dt="2019-08-06T16:07:42.549" v="48" actId="403"/>
          <ac:spMkLst>
            <pc:docMk/>
            <pc:sldMk cId="3376321962" sldId="628"/>
            <ac:spMk id="2" creationId="{9E5E9217-7DF5-41CB-84D4-48056C3F206A}"/>
          </ac:spMkLst>
        </pc:spChg>
        <pc:spChg chg="mod">
          <ac:chgData name="Natasha Robertson" userId="40240c759480c2fe" providerId="LiveId" clId="{E48443EC-57F5-49AD-85F5-7061A7CC0071}" dt="2019-08-06T16:17:33.295" v="113" actId="1036"/>
          <ac:spMkLst>
            <pc:docMk/>
            <pc:sldMk cId="3376321962" sldId="628"/>
            <ac:spMk id="4" creationId="{094689F8-0C3A-4726-BA8E-75FFDFF2B471}"/>
          </ac:spMkLst>
        </pc:spChg>
        <pc:spChg chg="mod">
          <ac:chgData name="Natasha Robertson" userId="40240c759480c2fe" providerId="LiveId" clId="{E48443EC-57F5-49AD-85F5-7061A7CC0071}" dt="2019-08-06T16:07:31.526" v="45" actId="1037"/>
          <ac:spMkLst>
            <pc:docMk/>
            <pc:sldMk cId="3376321962" sldId="628"/>
            <ac:spMk id="6" creationId="{B7C6A851-0154-48F5-8207-47FA4C6FFC67}"/>
          </ac:spMkLst>
        </pc:spChg>
        <pc:spChg chg="mod">
          <ac:chgData name="Natasha Robertson" userId="40240c759480c2fe" providerId="LiveId" clId="{E48443EC-57F5-49AD-85F5-7061A7CC0071}" dt="2019-08-06T16:07:31.526" v="45" actId="1037"/>
          <ac:spMkLst>
            <pc:docMk/>
            <pc:sldMk cId="3376321962" sldId="628"/>
            <ac:spMk id="10" creationId="{FA476F67-0853-4B67-BCBA-F468BCCBAFBC}"/>
          </ac:spMkLst>
        </pc:spChg>
        <pc:spChg chg="mod">
          <ac:chgData name="Natasha Robertson" userId="40240c759480c2fe" providerId="LiveId" clId="{E48443EC-57F5-49AD-85F5-7061A7CC0071}" dt="2019-08-06T16:07:31.526" v="45" actId="1037"/>
          <ac:spMkLst>
            <pc:docMk/>
            <pc:sldMk cId="3376321962" sldId="628"/>
            <ac:spMk id="11" creationId="{E8C30849-73C6-4D5A-8148-C862E000E0AA}"/>
          </ac:spMkLst>
        </pc:spChg>
        <pc:spChg chg="mod">
          <ac:chgData name="Natasha Robertson" userId="40240c759480c2fe" providerId="LiveId" clId="{E48443EC-57F5-49AD-85F5-7061A7CC0071}" dt="2019-08-06T16:07:31.526" v="45" actId="1037"/>
          <ac:spMkLst>
            <pc:docMk/>
            <pc:sldMk cId="3376321962" sldId="628"/>
            <ac:spMk id="12" creationId="{A2101EFF-0E1F-42A3-9F84-B574E6CBEF5C}"/>
          </ac:spMkLst>
        </pc:spChg>
        <pc:graphicFrameChg chg="mod modGraphic">
          <ac:chgData name="Natasha Robertson" userId="40240c759480c2fe" providerId="LiveId" clId="{E48443EC-57F5-49AD-85F5-7061A7CC0071}" dt="2019-08-06T16:07:35.247" v="46" actId="20577"/>
          <ac:graphicFrameMkLst>
            <pc:docMk/>
            <pc:sldMk cId="3376321962" sldId="628"/>
            <ac:graphicFrameMk id="5" creationId="{CAC7E47D-C58C-4734-8F8A-588C184F595A}"/>
          </ac:graphicFrameMkLst>
        </pc:graphicFrameChg>
      </pc:sldChg>
      <pc:sldChg chg="modSp">
        <pc:chgData name="Natasha Robertson" userId="40240c759480c2fe" providerId="LiveId" clId="{E48443EC-57F5-49AD-85F5-7061A7CC0071}" dt="2019-08-06T16:41:08.784" v="293" actId="1076"/>
        <pc:sldMkLst>
          <pc:docMk/>
          <pc:sldMk cId="2882084307" sldId="634"/>
        </pc:sldMkLst>
        <pc:spChg chg="mod">
          <ac:chgData name="Natasha Robertson" userId="40240c759480c2fe" providerId="LiveId" clId="{E48443EC-57F5-49AD-85F5-7061A7CC0071}" dt="2019-08-06T16:41:08.784" v="293" actId="1076"/>
          <ac:spMkLst>
            <pc:docMk/>
            <pc:sldMk cId="2882084307" sldId="634"/>
            <ac:spMk id="3" creationId="{675A7142-34F1-4E54-A85B-FF703025B360}"/>
          </ac:spMkLst>
        </pc:spChg>
      </pc:sldChg>
      <pc:sldChg chg="modSp">
        <pc:chgData name="Natasha Robertson" userId="40240c759480c2fe" providerId="LiveId" clId="{E48443EC-57F5-49AD-85F5-7061A7CC0071}" dt="2019-08-06T16:40:09.994" v="289" actId="1076"/>
        <pc:sldMkLst>
          <pc:docMk/>
          <pc:sldMk cId="395224378" sldId="635"/>
        </pc:sldMkLst>
        <pc:spChg chg="mod">
          <ac:chgData name="Natasha Robertson" userId="40240c759480c2fe" providerId="LiveId" clId="{E48443EC-57F5-49AD-85F5-7061A7CC0071}" dt="2019-08-06T16:39:59.435" v="288" actId="1076"/>
          <ac:spMkLst>
            <pc:docMk/>
            <pc:sldMk cId="395224378" sldId="635"/>
            <ac:spMk id="3" creationId="{675A7142-34F1-4E54-A85B-FF703025B360}"/>
          </ac:spMkLst>
        </pc:spChg>
        <pc:spChg chg="mod">
          <ac:chgData name="Natasha Robertson" userId="40240c759480c2fe" providerId="LiveId" clId="{E48443EC-57F5-49AD-85F5-7061A7CC0071}" dt="2019-08-06T16:39:14.805" v="279" actId="1076"/>
          <ac:spMkLst>
            <pc:docMk/>
            <pc:sldMk cId="395224378" sldId="635"/>
            <ac:spMk id="21" creationId="{B3F62D17-8BFF-4B0F-AD89-894BCE740069}"/>
          </ac:spMkLst>
        </pc:spChg>
        <pc:spChg chg="mod">
          <ac:chgData name="Natasha Robertson" userId="40240c759480c2fe" providerId="LiveId" clId="{E48443EC-57F5-49AD-85F5-7061A7CC0071}" dt="2019-08-06T16:39:28.709" v="281" actId="1076"/>
          <ac:spMkLst>
            <pc:docMk/>
            <pc:sldMk cId="395224378" sldId="635"/>
            <ac:spMk id="28" creationId="{B3F62D17-8BFF-4B0F-AD89-894BCE740069}"/>
          </ac:spMkLst>
        </pc:spChg>
        <pc:spChg chg="mod">
          <ac:chgData name="Natasha Robertson" userId="40240c759480c2fe" providerId="LiveId" clId="{E48443EC-57F5-49AD-85F5-7061A7CC0071}" dt="2019-08-06T16:39:56.527" v="287" actId="1076"/>
          <ac:spMkLst>
            <pc:docMk/>
            <pc:sldMk cId="395224378" sldId="635"/>
            <ac:spMk id="32" creationId="{B3F62D17-8BFF-4B0F-AD89-894BCE740069}"/>
          </ac:spMkLst>
        </pc:spChg>
        <pc:spChg chg="mod">
          <ac:chgData name="Natasha Robertson" userId="40240c759480c2fe" providerId="LiveId" clId="{E48443EC-57F5-49AD-85F5-7061A7CC0071}" dt="2019-08-06T16:40:09.994" v="289" actId="1076"/>
          <ac:spMkLst>
            <pc:docMk/>
            <pc:sldMk cId="395224378" sldId="635"/>
            <ac:spMk id="33" creationId="{B3F62D17-8BFF-4B0F-AD89-894BCE740069}"/>
          </ac:spMkLst>
        </pc:spChg>
        <pc:spChg chg="mod">
          <ac:chgData name="Natasha Robertson" userId="40240c759480c2fe" providerId="LiveId" clId="{E48443EC-57F5-49AD-85F5-7061A7CC0071}" dt="2019-08-06T16:39:39.241" v="285" actId="1076"/>
          <ac:spMkLst>
            <pc:docMk/>
            <pc:sldMk cId="395224378" sldId="635"/>
            <ac:spMk id="34" creationId="{B3F62D17-8BFF-4B0F-AD89-894BCE740069}"/>
          </ac:spMkLst>
        </pc:spChg>
      </pc:sldChg>
      <pc:sldChg chg="modSp">
        <pc:chgData name="Natasha Robertson" userId="40240c759480c2fe" providerId="LiveId" clId="{E48443EC-57F5-49AD-85F5-7061A7CC0071}" dt="2019-08-06T16:51:02.030" v="352" actId="20577"/>
        <pc:sldMkLst>
          <pc:docMk/>
          <pc:sldMk cId="2814208845" sldId="636"/>
        </pc:sldMkLst>
        <pc:spChg chg="mod">
          <ac:chgData name="Natasha Robertson" userId="40240c759480c2fe" providerId="LiveId" clId="{E48443EC-57F5-49AD-85F5-7061A7CC0071}" dt="2019-08-06T16:41:53.126" v="310" actId="20577"/>
          <ac:spMkLst>
            <pc:docMk/>
            <pc:sldMk cId="2814208845" sldId="636"/>
            <ac:spMk id="34" creationId="{675A7142-34F1-4E54-A85B-FF703025B360}"/>
          </ac:spMkLst>
        </pc:spChg>
        <pc:spChg chg="mod">
          <ac:chgData name="Natasha Robertson" userId="40240c759480c2fe" providerId="LiveId" clId="{E48443EC-57F5-49AD-85F5-7061A7CC0071}" dt="2019-08-06T16:51:02.030" v="352" actId="20577"/>
          <ac:spMkLst>
            <pc:docMk/>
            <pc:sldMk cId="2814208845" sldId="636"/>
            <ac:spMk id="36" creationId="{675A7142-34F1-4E54-A85B-FF703025B36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B9D35A-67AD-4823-ADE9-55DCF7448BE1}"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D715BAA4-65BB-4333-B9AD-03EC2FEF815A}">
      <dgm:prSet phldrT="[Text]" custT="1"/>
      <dgm:spPr>
        <a:solidFill>
          <a:schemeClr val="bg1">
            <a:alpha val="90000"/>
          </a:schemeClr>
        </a:solidFill>
      </dgm:spPr>
      <dgm:t>
        <a:bodyPr/>
        <a:lstStyle/>
        <a:p>
          <a:r>
            <a:rPr lang="en-GB" sz="2400" dirty="0"/>
            <a:t>Embed vocabulary</a:t>
          </a:r>
        </a:p>
      </dgm:t>
    </dgm:pt>
    <dgm:pt modelId="{4EC2423D-0411-4F8E-A2DB-8D21A80633A4}" type="parTrans" cxnId="{0A425D5E-B5C7-4189-80A7-5277472CC786}">
      <dgm:prSet/>
      <dgm:spPr/>
      <dgm:t>
        <a:bodyPr/>
        <a:lstStyle/>
        <a:p>
          <a:endParaRPr lang="en-GB"/>
        </a:p>
      </dgm:t>
    </dgm:pt>
    <dgm:pt modelId="{712A3576-9292-4413-B628-55706CAE8953}" type="sibTrans" cxnId="{0A425D5E-B5C7-4189-80A7-5277472CC786}">
      <dgm:prSet/>
      <dgm:spPr/>
      <dgm:t>
        <a:bodyPr/>
        <a:lstStyle/>
        <a:p>
          <a:endParaRPr lang="en-GB"/>
        </a:p>
      </dgm:t>
    </dgm:pt>
    <dgm:pt modelId="{1D2DB3E4-4271-493B-B83E-148B5559DAA5}">
      <dgm:prSet phldrT="[Text]" custT="1"/>
      <dgm:spPr/>
      <dgm:t>
        <a:bodyPr/>
        <a:lstStyle/>
        <a:p>
          <a:r>
            <a:rPr lang="en-GB" sz="2800" dirty="0"/>
            <a:t>Number-free zones</a:t>
          </a:r>
        </a:p>
      </dgm:t>
    </dgm:pt>
    <dgm:pt modelId="{5C0F8748-51BF-4627-A061-17D30B5A6286}" type="parTrans" cxnId="{9657D0EA-8D07-4B4E-8EA4-B988E8D141DC}">
      <dgm:prSet/>
      <dgm:spPr/>
      <dgm:t>
        <a:bodyPr/>
        <a:lstStyle/>
        <a:p>
          <a:endParaRPr lang="en-GB"/>
        </a:p>
      </dgm:t>
    </dgm:pt>
    <dgm:pt modelId="{A46EC9A6-366C-4D6A-AB40-A4734EA1B135}" type="sibTrans" cxnId="{9657D0EA-8D07-4B4E-8EA4-B988E8D141DC}">
      <dgm:prSet/>
      <dgm:spPr/>
      <dgm:t>
        <a:bodyPr/>
        <a:lstStyle/>
        <a:p>
          <a:endParaRPr lang="en-GB"/>
        </a:p>
      </dgm:t>
    </dgm:pt>
    <dgm:pt modelId="{F9962CBD-EFBC-4DDA-B1E7-500C6EED3585}">
      <dgm:prSet phldrT="[Text]" custT="1"/>
      <dgm:spPr/>
      <dgm:t>
        <a:bodyPr/>
        <a:lstStyle/>
        <a:p>
          <a:r>
            <a:rPr lang="en-GB" sz="2800" dirty="0"/>
            <a:t>Answer-free zones</a:t>
          </a:r>
        </a:p>
      </dgm:t>
    </dgm:pt>
    <dgm:pt modelId="{2A2C6DE6-05A5-4CDC-98EC-254D07DD81FA}" type="parTrans" cxnId="{D281FA3E-9712-4BA9-8A0D-C874D57CD1FA}">
      <dgm:prSet/>
      <dgm:spPr/>
      <dgm:t>
        <a:bodyPr/>
        <a:lstStyle/>
        <a:p>
          <a:endParaRPr lang="en-GB"/>
        </a:p>
      </dgm:t>
    </dgm:pt>
    <dgm:pt modelId="{D0853106-2B0D-4403-B137-27D32D4E607C}" type="sibTrans" cxnId="{D281FA3E-9712-4BA9-8A0D-C874D57CD1FA}">
      <dgm:prSet/>
      <dgm:spPr/>
      <dgm:t>
        <a:bodyPr/>
        <a:lstStyle/>
        <a:p>
          <a:endParaRPr lang="en-GB"/>
        </a:p>
      </dgm:t>
    </dgm:pt>
    <dgm:pt modelId="{63B8BAAE-1731-40C3-B680-336E21889FDE}">
      <dgm:prSet custT="1"/>
      <dgm:spPr/>
      <dgm:t>
        <a:bodyPr/>
        <a:lstStyle/>
        <a:p>
          <a:r>
            <a:rPr lang="en-GB" sz="2800" dirty="0"/>
            <a:t>Full problem</a:t>
          </a:r>
        </a:p>
      </dgm:t>
    </dgm:pt>
    <dgm:pt modelId="{C839B423-47DB-4C25-88E6-0D149BD0C8D2}" type="parTrans" cxnId="{237292DA-3F91-41D6-940A-4024B47763AC}">
      <dgm:prSet/>
      <dgm:spPr/>
      <dgm:t>
        <a:bodyPr/>
        <a:lstStyle/>
        <a:p>
          <a:endParaRPr lang="en-GB"/>
        </a:p>
      </dgm:t>
    </dgm:pt>
    <dgm:pt modelId="{106B8211-2391-42EA-908A-A467C7647699}" type="sibTrans" cxnId="{237292DA-3F91-41D6-940A-4024B47763AC}">
      <dgm:prSet/>
      <dgm:spPr/>
      <dgm:t>
        <a:bodyPr/>
        <a:lstStyle/>
        <a:p>
          <a:endParaRPr lang="en-GB"/>
        </a:p>
      </dgm:t>
    </dgm:pt>
    <dgm:pt modelId="{9885FFD9-3869-4E29-9144-2A2411FFE13B}">
      <dgm:prSet/>
      <dgm:spPr/>
      <dgm:t>
        <a:bodyPr/>
        <a:lstStyle/>
        <a:p>
          <a:r>
            <a:rPr lang="en-GB" dirty="0"/>
            <a:t>Teach the mathematical concept/skill being tested within the question</a:t>
          </a:r>
        </a:p>
      </dgm:t>
    </dgm:pt>
    <dgm:pt modelId="{0EE9E9AB-B487-4325-AA26-2F909C20793A}" type="parTrans" cxnId="{70CECABF-0FB2-492B-BDE3-E4663653E7FE}">
      <dgm:prSet/>
      <dgm:spPr/>
      <dgm:t>
        <a:bodyPr/>
        <a:lstStyle/>
        <a:p>
          <a:endParaRPr lang="en-GB"/>
        </a:p>
      </dgm:t>
    </dgm:pt>
    <dgm:pt modelId="{B99544AF-7F3A-44C6-B747-275DFEBD5069}" type="sibTrans" cxnId="{70CECABF-0FB2-492B-BDE3-E4663653E7FE}">
      <dgm:prSet/>
      <dgm:spPr/>
      <dgm:t>
        <a:bodyPr/>
        <a:lstStyle/>
        <a:p>
          <a:endParaRPr lang="en-GB"/>
        </a:p>
      </dgm:t>
    </dgm:pt>
    <dgm:pt modelId="{030E53F3-3E06-4D64-8795-6E8AD74FCA49}" type="pres">
      <dgm:prSet presAssocID="{B4B9D35A-67AD-4823-ADE9-55DCF7448BE1}" presName="Name0" presStyleCnt="0">
        <dgm:presLayoutVars>
          <dgm:chMax val="11"/>
          <dgm:chPref val="11"/>
          <dgm:dir/>
          <dgm:resizeHandles/>
        </dgm:presLayoutVars>
      </dgm:prSet>
      <dgm:spPr/>
    </dgm:pt>
    <dgm:pt modelId="{0FE79976-091F-4443-8E05-F2C02E53F1E7}" type="pres">
      <dgm:prSet presAssocID="{63B8BAAE-1731-40C3-B680-336E21889FDE}" presName="Accent5" presStyleCnt="0"/>
      <dgm:spPr/>
    </dgm:pt>
    <dgm:pt modelId="{406255CE-3CF6-4BDF-A520-93E914F897DE}" type="pres">
      <dgm:prSet presAssocID="{63B8BAAE-1731-40C3-B680-336E21889FDE}" presName="Accent" presStyleLbl="node1" presStyleIdx="0" presStyleCnt="5"/>
      <dgm:spPr>
        <a:solidFill>
          <a:srgbClr val="00B050"/>
        </a:solidFill>
      </dgm:spPr>
    </dgm:pt>
    <dgm:pt modelId="{A17E6014-EA00-476D-9C54-05A7AE61128B}" type="pres">
      <dgm:prSet presAssocID="{63B8BAAE-1731-40C3-B680-336E21889FDE}" presName="ParentBackground5" presStyleCnt="0"/>
      <dgm:spPr/>
    </dgm:pt>
    <dgm:pt modelId="{9F6CA228-AAC2-4CE5-8CC5-713B2C1FB8FF}" type="pres">
      <dgm:prSet presAssocID="{63B8BAAE-1731-40C3-B680-336E21889FDE}" presName="ParentBackground" presStyleLbl="fgAcc1" presStyleIdx="0" presStyleCnt="5"/>
      <dgm:spPr/>
    </dgm:pt>
    <dgm:pt modelId="{ACCE9E52-ABCD-4944-9E5C-30C40F7320C3}" type="pres">
      <dgm:prSet presAssocID="{63B8BAAE-1731-40C3-B680-336E21889FDE}" presName="Parent5" presStyleLbl="revTx" presStyleIdx="0" presStyleCnt="0">
        <dgm:presLayoutVars>
          <dgm:chMax val="1"/>
          <dgm:chPref val="1"/>
          <dgm:bulletEnabled val="1"/>
        </dgm:presLayoutVars>
      </dgm:prSet>
      <dgm:spPr/>
    </dgm:pt>
    <dgm:pt modelId="{F9D40742-994E-4AFF-8647-734A501E187E}" type="pres">
      <dgm:prSet presAssocID="{F9962CBD-EFBC-4DDA-B1E7-500C6EED3585}" presName="Accent4" presStyleCnt="0"/>
      <dgm:spPr/>
    </dgm:pt>
    <dgm:pt modelId="{D0A97E5C-AC7A-4AB2-852E-1C04449AC4FB}" type="pres">
      <dgm:prSet presAssocID="{F9962CBD-EFBC-4DDA-B1E7-500C6EED3585}" presName="Accent" presStyleLbl="node1" presStyleIdx="1" presStyleCnt="5"/>
      <dgm:spPr>
        <a:solidFill>
          <a:srgbClr val="00B0F0"/>
        </a:solidFill>
      </dgm:spPr>
    </dgm:pt>
    <dgm:pt modelId="{7CEED4DC-918A-4FE9-BAB4-FE59B107E5C8}" type="pres">
      <dgm:prSet presAssocID="{F9962CBD-EFBC-4DDA-B1E7-500C6EED3585}" presName="ParentBackground4" presStyleCnt="0"/>
      <dgm:spPr/>
    </dgm:pt>
    <dgm:pt modelId="{1577B1E4-2EEF-473F-87C3-2AC0B2EE8E57}" type="pres">
      <dgm:prSet presAssocID="{F9962CBD-EFBC-4DDA-B1E7-500C6EED3585}" presName="ParentBackground" presStyleLbl="fgAcc1" presStyleIdx="1" presStyleCnt="5" custLinFactNeighborX="1146" custLinFactNeighborY="-1720"/>
      <dgm:spPr/>
    </dgm:pt>
    <dgm:pt modelId="{5A568378-B387-415B-A1C9-0DE3AD2DFABE}" type="pres">
      <dgm:prSet presAssocID="{F9962CBD-EFBC-4DDA-B1E7-500C6EED3585}" presName="Parent4" presStyleLbl="revTx" presStyleIdx="0" presStyleCnt="0">
        <dgm:presLayoutVars>
          <dgm:chMax val="1"/>
          <dgm:chPref val="1"/>
          <dgm:bulletEnabled val="1"/>
        </dgm:presLayoutVars>
      </dgm:prSet>
      <dgm:spPr/>
    </dgm:pt>
    <dgm:pt modelId="{E6F913AF-8AA7-49A5-81A4-2BFD6C7D6116}" type="pres">
      <dgm:prSet presAssocID="{1D2DB3E4-4271-493B-B83E-148B5559DAA5}" presName="Accent3" presStyleCnt="0"/>
      <dgm:spPr/>
    </dgm:pt>
    <dgm:pt modelId="{874EC14F-F70E-49C2-BC88-4DD5BFA045B1}" type="pres">
      <dgm:prSet presAssocID="{1D2DB3E4-4271-493B-B83E-148B5559DAA5}" presName="Accent" presStyleLbl="node1" presStyleIdx="2" presStyleCnt="5"/>
      <dgm:spPr>
        <a:solidFill>
          <a:srgbClr val="FFFF00"/>
        </a:solidFill>
      </dgm:spPr>
    </dgm:pt>
    <dgm:pt modelId="{8DE9C6E5-4B1D-4280-91BC-B614058CF4A8}" type="pres">
      <dgm:prSet presAssocID="{1D2DB3E4-4271-493B-B83E-148B5559DAA5}" presName="ParentBackground3" presStyleCnt="0"/>
      <dgm:spPr/>
    </dgm:pt>
    <dgm:pt modelId="{45E2A76E-6CE9-46A9-91A5-EED7EF857AF2}" type="pres">
      <dgm:prSet presAssocID="{1D2DB3E4-4271-493B-B83E-148B5559DAA5}" presName="ParentBackground" presStyleLbl="fgAcc1" presStyleIdx="2" presStyleCnt="5"/>
      <dgm:spPr/>
    </dgm:pt>
    <dgm:pt modelId="{670F2574-E1EE-4C78-B774-98889C176B0B}" type="pres">
      <dgm:prSet presAssocID="{1D2DB3E4-4271-493B-B83E-148B5559DAA5}" presName="Parent3" presStyleLbl="revTx" presStyleIdx="0" presStyleCnt="0">
        <dgm:presLayoutVars>
          <dgm:chMax val="1"/>
          <dgm:chPref val="1"/>
          <dgm:bulletEnabled val="1"/>
        </dgm:presLayoutVars>
      </dgm:prSet>
      <dgm:spPr/>
    </dgm:pt>
    <dgm:pt modelId="{FC7F3D8A-B1A5-4239-9090-0210CBECF981}" type="pres">
      <dgm:prSet presAssocID="{D715BAA4-65BB-4333-B9AD-03EC2FEF815A}" presName="Accent2" presStyleCnt="0"/>
      <dgm:spPr/>
    </dgm:pt>
    <dgm:pt modelId="{479E8DD8-45C5-49D1-BCE2-981F67C9F11D}" type="pres">
      <dgm:prSet presAssocID="{D715BAA4-65BB-4333-B9AD-03EC2FEF815A}" presName="Accent" presStyleLbl="node1" presStyleIdx="3" presStyleCnt="5"/>
      <dgm:spPr>
        <a:solidFill>
          <a:srgbClr val="FF0000"/>
        </a:solidFill>
      </dgm:spPr>
    </dgm:pt>
    <dgm:pt modelId="{ED0606C9-EEEC-4F0D-B470-974D61F8E160}" type="pres">
      <dgm:prSet presAssocID="{D715BAA4-65BB-4333-B9AD-03EC2FEF815A}" presName="ParentBackground2" presStyleCnt="0"/>
      <dgm:spPr/>
    </dgm:pt>
    <dgm:pt modelId="{4EFA10FA-2857-48EE-844F-4939C8159F00}" type="pres">
      <dgm:prSet presAssocID="{D715BAA4-65BB-4333-B9AD-03EC2FEF815A}" presName="ParentBackground" presStyleLbl="fgAcc1" presStyleIdx="3" presStyleCnt="5"/>
      <dgm:spPr/>
    </dgm:pt>
    <dgm:pt modelId="{03A5894B-F5AB-4D51-BC62-ED060E385857}" type="pres">
      <dgm:prSet presAssocID="{D715BAA4-65BB-4333-B9AD-03EC2FEF815A}" presName="Parent2" presStyleLbl="revTx" presStyleIdx="0" presStyleCnt="0">
        <dgm:presLayoutVars>
          <dgm:chMax val="1"/>
          <dgm:chPref val="1"/>
          <dgm:bulletEnabled val="1"/>
        </dgm:presLayoutVars>
      </dgm:prSet>
      <dgm:spPr/>
    </dgm:pt>
    <dgm:pt modelId="{F61C239C-5FFC-41E7-B124-E678209B61D2}" type="pres">
      <dgm:prSet presAssocID="{9885FFD9-3869-4E29-9144-2A2411FFE13B}" presName="Accent1" presStyleCnt="0"/>
      <dgm:spPr/>
    </dgm:pt>
    <dgm:pt modelId="{F8652F0A-9B41-4998-921F-88E2DADCCA80}" type="pres">
      <dgm:prSet presAssocID="{9885FFD9-3869-4E29-9144-2A2411FFE13B}" presName="Accent" presStyleLbl="node1" presStyleIdx="4" presStyleCnt="5"/>
      <dgm:spPr/>
    </dgm:pt>
    <dgm:pt modelId="{23974F0A-CB3A-415C-A652-B090FFC99931}" type="pres">
      <dgm:prSet presAssocID="{9885FFD9-3869-4E29-9144-2A2411FFE13B}" presName="ParentBackground1" presStyleCnt="0"/>
      <dgm:spPr/>
    </dgm:pt>
    <dgm:pt modelId="{F2D0657E-FA27-46FB-B797-A41B3FC73954}" type="pres">
      <dgm:prSet presAssocID="{9885FFD9-3869-4E29-9144-2A2411FFE13B}" presName="ParentBackground" presStyleLbl="fgAcc1" presStyleIdx="4" presStyleCnt="5"/>
      <dgm:spPr/>
    </dgm:pt>
    <dgm:pt modelId="{C0FEB17C-AD89-4C71-B779-917781057A35}" type="pres">
      <dgm:prSet presAssocID="{9885FFD9-3869-4E29-9144-2A2411FFE13B}" presName="Parent1" presStyleLbl="revTx" presStyleIdx="0" presStyleCnt="0">
        <dgm:presLayoutVars>
          <dgm:chMax val="1"/>
          <dgm:chPref val="1"/>
          <dgm:bulletEnabled val="1"/>
        </dgm:presLayoutVars>
      </dgm:prSet>
      <dgm:spPr/>
    </dgm:pt>
  </dgm:ptLst>
  <dgm:cxnLst>
    <dgm:cxn modelId="{F4D8CC13-E082-49B1-B334-CE3D13E0E473}" type="presOf" srcId="{63B8BAAE-1731-40C3-B680-336E21889FDE}" destId="{ACCE9E52-ABCD-4944-9E5C-30C40F7320C3}" srcOrd="1" destOrd="0" presId="urn:microsoft.com/office/officeart/2011/layout/CircleProcess"/>
    <dgm:cxn modelId="{D281FA3E-9712-4BA9-8A0D-C874D57CD1FA}" srcId="{B4B9D35A-67AD-4823-ADE9-55DCF7448BE1}" destId="{F9962CBD-EFBC-4DDA-B1E7-500C6EED3585}" srcOrd="3" destOrd="0" parTransId="{2A2C6DE6-05A5-4CDC-98EC-254D07DD81FA}" sibTransId="{D0853106-2B0D-4403-B137-27D32D4E607C}"/>
    <dgm:cxn modelId="{0A425D5E-B5C7-4189-80A7-5277472CC786}" srcId="{B4B9D35A-67AD-4823-ADE9-55DCF7448BE1}" destId="{D715BAA4-65BB-4333-B9AD-03EC2FEF815A}" srcOrd="1" destOrd="0" parTransId="{4EC2423D-0411-4F8E-A2DB-8D21A80633A4}" sibTransId="{712A3576-9292-4413-B628-55706CAE8953}"/>
    <dgm:cxn modelId="{F1D91664-A779-4F77-9B44-A1B39EEB0A28}" type="presOf" srcId="{1D2DB3E4-4271-493B-B83E-148B5559DAA5}" destId="{45E2A76E-6CE9-46A9-91A5-EED7EF857AF2}" srcOrd="0" destOrd="0" presId="urn:microsoft.com/office/officeart/2011/layout/CircleProcess"/>
    <dgm:cxn modelId="{05E3B34A-ACED-4BC6-A466-97DC8C629ADF}" type="presOf" srcId="{D715BAA4-65BB-4333-B9AD-03EC2FEF815A}" destId="{03A5894B-F5AB-4D51-BC62-ED060E385857}" srcOrd="1" destOrd="0" presId="urn:microsoft.com/office/officeart/2011/layout/CircleProcess"/>
    <dgm:cxn modelId="{160BF94A-CB7B-4A06-9456-A38EF2AA8804}" type="presOf" srcId="{1D2DB3E4-4271-493B-B83E-148B5559DAA5}" destId="{670F2574-E1EE-4C78-B774-98889C176B0B}" srcOrd="1" destOrd="0" presId="urn:microsoft.com/office/officeart/2011/layout/CircleProcess"/>
    <dgm:cxn modelId="{CBBABB7A-E148-47AF-AD5F-23406960A65D}" type="presOf" srcId="{B4B9D35A-67AD-4823-ADE9-55DCF7448BE1}" destId="{030E53F3-3E06-4D64-8795-6E8AD74FCA49}" srcOrd="0" destOrd="0" presId="urn:microsoft.com/office/officeart/2011/layout/CircleProcess"/>
    <dgm:cxn modelId="{1DA2FC9B-E860-4204-BDED-992C635BE24B}" type="presOf" srcId="{F9962CBD-EFBC-4DDA-B1E7-500C6EED3585}" destId="{5A568378-B387-415B-A1C9-0DE3AD2DFABE}" srcOrd="1" destOrd="0" presId="urn:microsoft.com/office/officeart/2011/layout/CircleProcess"/>
    <dgm:cxn modelId="{8921959F-E77D-4477-9B59-AE2E3852A955}" type="presOf" srcId="{F9962CBD-EFBC-4DDA-B1E7-500C6EED3585}" destId="{1577B1E4-2EEF-473F-87C3-2AC0B2EE8E57}" srcOrd="0" destOrd="0" presId="urn:microsoft.com/office/officeart/2011/layout/CircleProcess"/>
    <dgm:cxn modelId="{70CECABF-0FB2-492B-BDE3-E4663653E7FE}" srcId="{B4B9D35A-67AD-4823-ADE9-55DCF7448BE1}" destId="{9885FFD9-3869-4E29-9144-2A2411FFE13B}" srcOrd="0" destOrd="0" parTransId="{0EE9E9AB-B487-4325-AA26-2F909C20793A}" sibTransId="{B99544AF-7F3A-44C6-B747-275DFEBD5069}"/>
    <dgm:cxn modelId="{237292DA-3F91-41D6-940A-4024B47763AC}" srcId="{B4B9D35A-67AD-4823-ADE9-55DCF7448BE1}" destId="{63B8BAAE-1731-40C3-B680-336E21889FDE}" srcOrd="4" destOrd="0" parTransId="{C839B423-47DB-4C25-88E6-0D149BD0C8D2}" sibTransId="{106B8211-2391-42EA-908A-A467C7647699}"/>
    <dgm:cxn modelId="{9657D0EA-8D07-4B4E-8EA4-B988E8D141DC}" srcId="{B4B9D35A-67AD-4823-ADE9-55DCF7448BE1}" destId="{1D2DB3E4-4271-493B-B83E-148B5559DAA5}" srcOrd="2" destOrd="0" parTransId="{5C0F8748-51BF-4627-A061-17D30B5A6286}" sibTransId="{A46EC9A6-366C-4D6A-AB40-A4734EA1B135}"/>
    <dgm:cxn modelId="{F3D2F4EB-9AC0-45A4-99AF-6B16FFDEC3F6}" type="presOf" srcId="{9885FFD9-3869-4E29-9144-2A2411FFE13B}" destId="{F2D0657E-FA27-46FB-B797-A41B3FC73954}" srcOrd="0" destOrd="0" presId="urn:microsoft.com/office/officeart/2011/layout/CircleProcess"/>
    <dgm:cxn modelId="{BBA745EE-F7C7-4986-A2BA-FD595EA764F4}" type="presOf" srcId="{9885FFD9-3869-4E29-9144-2A2411FFE13B}" destId="{C0FEB17C-AD89-4C71-B779-917781057A35}" srcOrd="1" destOrd="0" presId="urn:microsoft.com/office/officeart/2011/layout/CircleProcess"/>
    <dgm:cxn modelId="{D182CCEE-5FB6-4F12-A9D2-DEB1674E5A5B}" type="presOf" srcId="{D715BAA4-65BB-4333-B9AD-03EC2FEF815A}" destId="{4EFA10FA-2857-48EE-844F-4939C8159F00}" srcOrd="0" destOrd="0" presId="urn:microsoft.com/office/officeart/2011/layout/CircleProcess"/>
    <dgm:cxn modelId="{91F39BF8-3B14-4134-9057-081457460988}" type="presOf" srcId="{63B8BAAE-1731-40C3-B680-336E21889FDE}" destId="{9F6CA228-AAC2-4CE5-8CC5-713B2C1FB8FF}" srcOrd="0" destOrd="0" presId="urn:microsoft.com/office/officeart/2011/layout/CircleProcess"/>
    <dgm:cxn modelId="{76025782-5047-40C0-8658-DC81366AD734}" type="presParOf" srcId="{030E53F3-3E06-4D64-8795-6E8AD74FCA49}" destId="{0FE79976-091F-4443-8E05-F2C02E53F1E7}" srcOrd="0" destOrd="0" presId="urn:microsoft.com/office/officeart/2011/layout/CircleProcess"/>
    <dgm:cxn modelId="{D0CA8184-AF17-41C5-B835-11DB8BE351EC}" type="presParOf" srcId="{0FE79976-091F-4443-8E05-F2C02E53F1E7}" destId="{406255CE-3CF6-4BDF-A520-93E914F897DE}" srcOrd="0" destOrd="0" presId="urn:microsoft.com/office/officeart/2011/layout/CircleProcess"/>
    <dgm:cxn modelId="{5A2F4F74-BCE8-4D04-B845-20FF806601A4}" type="presParOf" srcId="{030E53F3-3E06-4D64-8795-6E8AD74FCA49}" destId="{A17E6014-EA00-476D-9C54-05A7AE61128B}" srcOrd="1" destOrd="0" presId="urn:microsoft.com/office/officeart/2011/layout/CircleProcess"/>
    <dgm:cxn modelId="{31FF102D-A71F-4637-8401-863CA2D21F5A}" type="presParOf" srcId="{A17E6014-EA00-476D-9C54-05A7AE61128B}" destId="{9F6CA228-AAC2-4CE5-8CC5-713B2C1FB8FF}" srcOrd="0" destOrd="0" presId="urn:microsoft.com/office/officeart/2011/layout/CircleProcess"/>
    <dgm:cxn modelId="{F2E25417-D046-44EA-9D28-2DE22C48EBC1}" type="presParOf" srcId="{030E53F3-3E06-4D64-8795-6E8AD74FCA49}" destId="{ACCE9E52-ABCD-4944-9E5C-30C40F7320C3}" srcOrd="2" destOrd="0" presId="urn:microsoft.com/office/officeart/2011/layout/CircleProcess"/>
    <dgm:cxn modelId="{915B9AFE-4EF9-489D-A30B-35460DD3C927}" type="presParOf" srcId="{030E53F3-3E06-4D64-8795-6E8AD74FCA49}" destId="{F9D40742-994E-4AFF-8647-734A501E187E}" srcOrd="3" destOrd="0" presId="urn:microsoft.com/office/officeart/2011/layout/CircleProcess"/>
    <dgm:cxn modelId="{012D54EA-F819-43FC-B6A3-9B47050F29CB}" type="presParOf" srcId="{F9D40742-994E-4AFF-8647-734A501E187E}" destId="{D0A97E5C-AC7A-4AB2-852E-1C04449AC4FB}" srcOrd="0" destOrd="0" presId="urn:microsoft.com/office/officeart/2011/layout/CircleProcess"/>
    <dgm:cxn modelId="{A5347E08-EE72-444A-B53D-149CBCEA167C}" type="presParOf" srcId="{030E53F3-3E06-4D64-8795-6E8AD74FCA49}" destId="{7CEED4DC-918A-4FE9-BAB4-FE59B107E5C8}" srcOrd="4" destOrd="0" presId="urn:microsoft.com/office/officeart/2011/layout/CircleProcess"/>
    <dgm:cxn modelId="{627B4D2E-BB64-4CD8-92E2-946C06AC012A}" type="presParOf" srcId="{7CEED4DC-918A-4FE9-BAB4-FE59B107E5C8}" destId="{1577B1E4-2EEF-473F-87C3-2AC0B2EE8E57}" srcOrd="0" destOrd="0" presId="urn:microsoft.com/office/officeart/2011/layout/CircleProcess"/>
    <dgm:cxn modelId="{D154EBFB-1936-4273-A2AD-3577FD915604}" type="presParOf" srcId="{030E53F3-3E06-4D64-8795-6E8AD74FCA49}" destId="{5A568378-B387-415B-A1C9-0DE3AD2DFABE}" srcOrd="5" destOrd="0" presId="urn:microsoft.com/office/officeart/2011/layout/CircleProcess"/>
    <dgm:cxn modelId="{E8EF6607-DC10-4CC5-B730-7274F11DFAFA}" type="presParOf" srcId="{030E53F3-3E06-4D64-8795-6E8AD74FCA49}" destId="{E6F913AF-8AA7-49A5-81A4-2BFD6C7D6116}" srcOrd="6" destOrd="0" presId="urn:microsoft.com/office/officeart/2011/layout/CircleProcess"/>
    <dgm:cxn modelId="{BD6E2BF9-7C0B-44D5-B145-BBD587C7ED1B}" type="presParOf" srcId="{E6F913AF-8AA7-49A5-81A4-2BFD6C7D6116}" destId="{874EC14F-F70E-49C2-BC88-4DD5BFA045B1}" srcOrd="0" destOrd="0" presId="urn:microsoft.com/office/officeart/2011/layout/CircleProcess"/>
    <dgm:cxn modelId="{3A10A019-A5B1-4C5B-9E26-6FDEBC3F9CE1}" type="presParOf" srcId="{030E53F3-3E06-4D64-8795-6E8AD74FCA49}" destId="{8DE9C6E5-4B1D-4280-91BC-B614058CF4A8}" srcOrd="7" destOrd="0" presId="urn:microsoft.com/office/officeart/2011/layout/CircleProcess"/>
    <dgm:cxn modelId="{175631EB-83CB-4192-8BA3-B251FDA41F28}" type="presParOf" srcId="{8DE9C6E5-4B1D-4280-91BC-B614058CF4A8}" destId="{45E2A76E-6CE9-46A9-91A5-EED7EF857AF2}" srcOrd="0" destOrd="0" presId="urn:microsoft.com/office/officeart/2011/layout/CircleProcess"/>
    <dgm:cxn modelId="{2926524E-27CE-4F12-91F3-2C4F1AD8BE20}" type="presParOf" srcId="{030E53F3-3E06-4D64-8795-6E8AD74FCA49}" destId="{670F2574-E1EE-4C78-B774-98889C176B0B}" srcOrd="8" destOrd="0" presId="urn:microsoft.com/office/officeart/2011/layout/CircleProcess"/>
    <dgm:cxn modelId="{8810DF5F-D5F5-4C68-8154-C674B97AB1E4}" type="presParOf" srcId="{030E53F3-3E06-4D64-8795-6E8AD74FCA49}" destId="{FC7F3D8A-B1A5-4239-9090-0210CBECF981}" srcOrd="9" destOrd="0" presId="urn:microsoft.com/office/officeart/2011/layout/CircleProcess"/>
    <dgm:cxn modelId="{1664E06D-7C67-4293-833C-E537B42B03CE}" type="presParOf" srcId="{FC7F3D8A-B1A5-4239-9090-0210CBECF981}" destId="{479E8DD8-45C5-49D1-BCE2-981F67C9F11D}" srcOrd="0" destOrd="0" presId="urn:microsoft.com/office/officeart/2011/layout/CircleProcess"/>
    <dgm:cxn modelId="{A559D313-A489-4C76-8CBC-62FCE06A31E2}" type="presParOf" srcId="{030E53F3-3E06-4D64-8795-6E8AD74FCA49}" destId="{ED0606C9-EEEC-4F0D-B470-974D61F8E160}" srcOrd="10" destOrd="0" presId="urn:microsoft.com/office/officeart/2011/layout/CircleProcess"/>
    <dgm:cxn modelId="{D1F8D4E9-D4C8-4E32-B332-43B94D4018CA}" type="presParOf" srcId="{ED0606C9-EEEC-4F0D-B470-974D61F8E160}" destId="{4EFA10FA-2857-48EE-844F-4939C8159F00}" srcOrd="0" destOrd="0" presId="urn:microsoft.com/office/officeart/2011/layout/CircleProcess"/>
    <dgm:cxn modelId="{ECDED8E1-3AF7-48BE-A149-680461E85A7B}" type="presParOf" srcId="{030E53F3-3E06-4D64-8795-6E8AD74FCA49}" destId="{03A5894B-F5AB-4D51-BC62-ED060E385857}" srcOrd="11" destOrd="0" presId="urn:microsoft.com/office/officeart/2011/layout/CircleProcess"/>
    <dgm:cxn modelId="{F202E2C7-6E3A-41A2-90BD-27741957AD53}" type="presParOf" srcId="{030E53F3-3E06-4D64-8795-6E8AD74FCA49}" destId="{F61C239C-5FFC-41E7-B124-E678209B61D2}" srcOrd="12" destOrd="0" presId="urn:microsoft.com/office/officeart/2011/layout/CircleProcess"/>
    <dgm:cxn modelId="{178F72D8-C6E0-486F-BAC5-A78981D5B767}" type="presParOf" srcId="{F61C239C-5FFC-41E7-B124-E678209B61D2}" destId="{F8652F0A-9B41-4998-921F-88E2DADCCA80}" srcOrd="0" destOrd="0" presId="urn:microsoft.com/office/officeart/2011/layout/CircleProcess"/>
    <dgm:cxn modelId="{33F93815-30F6-44D8-913A-0EC90CF24487}" type="presParOf" srcId="{030E53F3-3E06-4D64-8795-6E8AD74FCA49}" destId="{23974F0A-CB3A-415C-A652-B090FFC99931}" srcOrd="13" destOrd="0" presId="urn:microsoft.com/office/officeart/2011/layout/CircleProcess"/>
    <dgm:cxn modelId="{00937747-6473-43A7-9797-957907E83154}" type="presParOf" srcId="{23974F0A-CB3A-415C-A652-B090FFC99931}" destId="{F2D0657E-FA27-46FB-B797-A41B3FC73954}" srcOrd="0" destOrd="0" presId="urn:microsoft.com/office/officeart/2011/layout/CircleProcess"/>
    <dgm:cxn modelId="{EE8118CB-8481-414F-927B-B3F5957EB802}" type="presParOf" srcId="{030E53F3-3E06-4D64-8795-6E8AD74FCA49}" destId="{C0FEB17C-AD89-4C71-B779-917781057A35}" srcOrd="14" destOrd="0" presId="urn:microsoft.com/office/officeart/2011/layout/Circle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255CE-3CF6-4BDF-A520-93E914F897DE}">
      <dsp:nvSpPr>
        <dsp:cNvPr id="0" name=""/>
        <dsp:cNvSpPr/>
      </dsp:nvSpPr>
      <dsp:spPr>
        <a:xfrm>
          <a:off x="9480947" y="1428503"/>
          <a:ext cx="2161810" cy="2162163"/>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6CA228-AAC2-4CE5-8CC5-713B2C1FB8FF}">
      <dsp:nvSpPr>
        <dsp:cNvPr id="0" name=""/>
        <dsp:cNvSpPr/>
      </dsp:nvSpPr>
      <dsp:spPr>
        <a:xfrm>
          <a:off x="9552279"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Full problem</a:t>
          </a:r>
        </a:p>
      </dsp:txBody>
      <dsp:txXfrm>
        <a:off x="9841057" y="1788927"/>
        <a:ext cx="1441590" cy="1441316"/>
      </dsp:txXfrm>
    </dsp:sp>
    <dsp:sp modelId="{D0A97E5C-AC7A-4AB2-852E-1C04449AC4FB}">
      <dsp:nvSpPr>
        <dsp:cNvPr id="0" name=""/>
        <dsp:cNvSpPr/>
      </dsp:nvSpPr>
      <dsp:spPr>
        <a:xfrm rot="2700000">
          <a:off x="7245630" y="1428615"/>
          <a:ext cx="2161560" cy="2161560"/>
        </a:xfrm>
        <a:prstGeom prst="teardrop">
          <a:avLst>
            <a:gd name="adj" fmla="val 10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77B1E4-2EEF-473F-87C3-2AC0B2EE8E57}">
      <dsp:nvSpPr>
        <dsp:cNvPr id="0" name=""/>
        <dsp:cNvSpPr/>
      </dsp:nvSpPr>
      <dsp:spPr>
        <a:xfrm>
          <a:off x="7342264" y="1465879"/>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Answer-free zones</a:t>
          </a:r>
        </a:p>
      </dsp:txBody>
      <dsp:txXfrm>
        <a:off x="7629891" y="1754218"/>
        <a:ext cx="1441590" cy="1441316"/>
      </dsp:txXfrm>
    </dsp:sp>
    <dsp:sp modelId="{874EC14F-F70E-49C2-BC88-4DD5BFA045B1}">
      <dsp:nvSpPr>
        <dsp:cNvPr id="0" name=""/>
        <dsp:cNvSpPr/>
      </dsp:nvSpPr>
      <dsp:spPr>
        <a:xfrm rot="2700000">
          <a:off x="5012488" y="1428615"/>
          <a:ext cx="2161560" cy="2161560"/>
        </a:xfrm>
        <a:prstGeom prst="teardrop">
          <a:avLst>
            <a:gd name="adj" fmla="val 10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E2A76E-6CE9-46A9-91A5-EED7EF857AF2}">
      <dsp:nvSpPr>
        <dsp:cNvPr id="0" name=""/>
        <dsp:cNvSpPr/>
      </dsp:nvSpPr>
      <dsp:spPr>
        <a:xfrm>
          <a:off x="5084845"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Number-free zones</a:t>
          </a:r>
        </a:p>
      </dsp:txBody>
      <dsp:txXfrm>
        <a:off x="5372473" y="1788927"/>
        <a:ext cx="1441590" cy="1441316"/>
      </dsp:txXfrm>
    </dsp:sp>
    <dsp:sp modelId="{479E8DD8-45C5-49D1-BCE2-981F67C9F11D}">
      <dsp:nvSpPr>
        <dsp:cNvPr id="0" name=""/>
        <dsp:cNvSpPr/>
      </dsp:nvSpPr>
      <dsp:spPr>
        <a:xfrm rot="2700000">
          <a:off x="2778196" y="1428615"/>
          <a:ext cx="2161560" cy="2161560"/>
        </a:xfrm>
        <a:prstGeom prst="teardrop">
          <a:avLst>
            <a:gd name="adj" fmla="val 10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FA10FA-2857-48EE-844F-4939C8159F00}">
      <dsp:nvSpPr>
        <dsp:cNvPr id="0" name=""/>
        <dsp:cNvSpPr/>
      </dsp:nvSpPr>
      <dsp:spPr>
        <a:xfrm>
          <a:off x="2850553" y="1500588"/>
          <a:ext cx="2017996" cy="2017994"/>
        </a:xfrm>
        <a:prstGeom prst="ellipse">
          <a:avLst/>
        </a:prstGeom>
        <a:solidFill>
          <a:schemeClr val="bg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Embed vocabulary</a:t>
          </a:r>
        </a:p>
      </dsp:txBody>
      <dsp:txXfrm>
        <a:off x="3139331" y="1788927"/>
        <a:ext cx="1441590" cy="1441316"/>
      </dsp:txXfrm>
    </dsp:sp>
    <dsp:sp modelId="{F8652F0A-9B41-4998-921F-88E2DADCCA80}">
      <dsp:nvSpPr>
        <dsp:cNvPr id="0" name=""/>
        <dsp:cNvSpPr/>
      </dsp:nvSpPr>
      <dsp:spPr>
        <a:xfrm rot="2700000">
          <a:off x="543903" y="1428615"/>
          <a:ext cx="2161560" cy="216156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D0657E-FA27-46FB-B797-A41B3FC73954}">
      <dsp:nvSpPr>
        <dsp:cNvPr id="0" name=""/>
        <dsp:cNvSpPr/>
      </dsp:nvSpPr>
      <dsp:spPr>
        <a:xfrm>
          <a:off x="616260"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Teach the mathematical concept/skill being tested within the question</a:t>
          </a:r>
        </a:p>
      </dsp:txBody>
      <dsp:txXfrm>
        <a:off x="905039" y="1788927"/>
        <a:ext cx="1441590" cy="1441316"/>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25/08/2019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3 questions: a vocabulary one, a retrieval one and, finally, the inference one which is basically asking pupils to summarise what they are being asked to do. Without the numbers, they can focus on the process and identifying the number of steps. Model this if needed.</a:t>
            </a:r>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3998980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Return to the problem and show the numbers, along with the answer. The next stage requires explicit modelling by the adult to show pupils how they would solve this. Exemplify accurate vocabulary and use appropriate calculations and models to support pupils in understanding.</a:t>
            </a:r>
          </a:p>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912914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one suggested approach. Can pupils think of an alternative method for solving it?</a:t>
            </a:r>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2956070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one suggested approach. Can pupils think of an alternative method for solving it?</a:t>
            </a:r>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4102732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pupils the same question with different numbers. Can they solve this independently? Do they their times table to</a:t>
            </a:r>
            <a:r>
              <a:rPr lang="en-GB" baseline="0" dirty="0"/>
              <a:t> help? Do they use short multiplication to help?</a:t>
            </a:r>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3060646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2448465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question to the pupils and identify any key mathematical or generic vocabulary which may be a challenge.</a:t>
            </a:r>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1974974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Select one or two words to embed using the </a:t>
            </a:r>
            <a:r>
              <a:rPr lang="en-GB" dirty="0" err="1"/>
              <a:t>PiXL</a:t>
            </a:r>
            <a:r>
              <a:rPr lang="en-GB" dirty="0"/>
              <a:t> Unlock 5-phase approach. This example is from the </a:t>
            </a:r>
            <a:r>
              <a:rPr lang="en-GB" dirty="0" err="1"/>
              <a:t>PiXL</a:t>
            </a:r>
            <a:r>
              <a:rPr lang="en-GB" dirty="0"/>
              <a:t> Vocabulary Shorts. Once the vocabulary has been explored, return to the problem.</a:t>
            </a:r>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2837657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3 questions: a vocabulary one, a retrieval one and, finally, the inference one, which is basically asking pupils to summarise what they are being asked to do. Without the numbers, they can focus on the process and identifying the number of steps. Model this if needed.</a:t>
            </a:r>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1406145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Return to the problem and show the numbers, along with the answer. The next stage requires explicit modelling by the adult to show pupils how they would solve this. Exemplify accurate vocabulary and use appropriate calculations and models to support pupils in understanding.</a:t>
            </a:r>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3765352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a:t>
            </a:fld>
            <a:endParaRPr lang="en-GB" dirty="0"/>
          </a:p>
        </p:txBody>
      </p:sp>
    </p:spTree>
    <p:extLst>
      <p:ext uri="{BB962C8B-B14F-4D97-AF65-F5344CB8AC3E}">
        <p14:creationId xmlns:p14="http://schemas.microsoft.com/office/powerpoint/2010/main" val="3975437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one suggested approach. Can pupils think of an alternative method for solving it?</a:t>
            </a:r>
          </a:p>
        </p:txBody>
      </p:sp>
      <p:sp>
        <p:nvSpPr>
          <p:cNvPr id="4" name="Slide Number Placeholder 3"/>
          <p:cNvSpPr>
            <a:spLocks noGrp="1"/>
          </p:cNvSpPr>
          <p:nvPr>
            <p:ph type="sldNum" sz="quarter" idx="10"/>
          </p:nvPr>
        </p:nvSpPr>
        <p:spPr/>
        <p:txBody>
          <a:bodyPr/>
          <a:lstStyle/>
          <a:p>
            <a:fld id="{2C5B26F9-6C30-451D-94A7-041482C70B62}" type="slidenum">
              <a:rPr lang="en-GB" smtClean="0"/>
              <a:pPr/>
              <a:t>21</a:t>
            </a:fld>
            <a:endParaRPr lang="en-GB" dirty="0"/>
          </a:p>
        </p:txBody>
      </p:sp>
    </p:spTree>
    <p:extLst>
      <p:ext uri="{BB962C8B-B14F-4D97-AF65-F5344CB8AC3E}">
        <p14:creationId xmlns:p14="http://schemas.microsoft.com/office/powerpoint/2010/main" val="1737901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 relevant, incorporate visual models to support understanding. </a:t>
            </a:r>
          </a:p>
        </p:txBody>
      </p:sp>
      <p:sp>
        <p:nvSpPr>
          <p:cNvPr id="4" name="Slide Number Placeholder 3"/>
          <p:cNvSpPr>
            <a:spLocks noGrp="1"/>
          </p:cNvSpPr>
          <p:nvPr>
            <p:ph type="sldNum" sz="quarter" idx="10"/>
          </p:nvPr>
        </p:nvSpPr>
        <p:spPr/>
        <p:txBody>
          <a:bodyPr/>
          <a:lstStyle/>
          <a:p>
            <a:fld id="{2C5B26F9-6C30-451D-94A7-041482C70B62}" type="slidenum">
              <a:rPr lang="en-GB" smtClean="0"/>
              <a:pPr/>
              <a:t>22</a:t>
            </a:fld>
            <a:endParaRPr lang="en-GB" dirty="0"/>
          </a:p>
        </p:txBody>
      </p:sp>
    </p:spTree>
    <p:extLst>
      <p:ext uri="{BB962C8B-B14F-4D97-AF65-F5344CB8AC3E}">
        <p14:creationId xmlns:p14="http://schemas.microsoft.com/office/powerpoint/2010/main" val="256179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pupils the same question with different numbers. Can they solve this independently? Do they use the</a:t>
            </a:r>
            <a:r>
              <a:rPr lang="en-GB" baseline="0" dirty="0"/>
              <a:t> short division method to support them?</a:t>
            </a:r>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23</a:t>
            </a:fld>
            <a:endParaRPr lang="en-GB" dirty="0"/>
          </a:p>
        </p:txBody>
      </p:sp>
    </p:spTree>
    <p:extLst>
      <p:ext uri="{BB962C8B-B14F-4D97-AF65-F5344CB8AC3E}">
        <p14:creationId xmlns:p14="http://schemas.microsoft.com/office/powerpoint/2010/main" val="4100427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24</a:t>
            </a:fld>
            <a:endParaRPr lang="en-GB" dirty="0"/>
          </a:p>
        </p:txBody>
      </p:sp>
    </p:spTree>
    <p:extLst>
      <p:ext uri="{BB962C8B-B14F-4D97-AF65-F5344CB8AC3E}">
        <p14:creationId xmlns:p14="http://schemas.microsoft.com/office/powerpoint/2010/main" val="1547301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25</a:t>
            </a:fld>
            <a:endParaRPr lang="en-GB" dirty="0"/>
          </a:p>
        </p:txBody>
      </p:sp>
    </p:spTree>
    <p:extLst>
      <p:ext uri="{BB962C8B-B14F-4D97-AF65-F5344CB8AC3E}">
        <p14:creationId xmlns:p14="http://schemas.microsoft.com/office/powerpoint/2010/main" val="1482003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26</a:t>
            </a:fld>
            <a:endParaRPr lang="en-GB" dirty="0"/>
          </a:p>
        </p:txBody>
      </p:sp>
    </p:spTree>
    <p:extLst>
      <p:ext uri="{BB962C8B-B14F-4D97-AF65-F5344CB8AC3E}">
        <p14:creationId xmlns:p14="http://schemas.microsoft.com/office/powerpoint/2010/main" val="98536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27</a:t>
            </a:fld>
            <a:endParaRPr lang="en-GB" dirty="0"/>
          </a:p>
        </p:txBody>
      </p:sp>
    </p:spTree>
    <p:extLst>
      <p:ext uri="{BB962C8B-B14F-4D97-AF65-F5344CB8AC3E}">
        <p14:creationId xmlns:p14="http://schemas.microsoft.com/office/powerpoint/2010/main" val="352280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28</a:t>
            </a:fld>
            <a:endParaRPr lang="en-GB" dirty="0"/>
          </a:p>
        </p:txBody>
      </p:sp>
    </p:spTree>
    <p:extLst>
      <p:ext uri="{BB962C8B-B14F-4D97-AF65-F5344CB8AC3E}">
        <p14:creationId xmlns:p14="http://schemas.microsoft.com/office/powerpoint/2010/main" val="3834889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29</a:t>
            </a:fld>
            <a:endParaRPr lang="en-GB" dirty="0"/>
          </a:p>
        </p:txBody>
      </p:sp>
    </p:spTree>
    <p:extLst>
      <p:ext uri="{BB962C8B-B14F-4D97-AF65-F5344CB8AC3E}">
        <p14:creationId xmlns:p14="http://schemas.microsoft.com/office/powerpoint/2010/main" val="31936954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30</a:t>
            </a:fld>
            <a:endParaRPr lang="en-GB" dirty="0"/>
          </a:p>
        </p:txBody>
      </p:sp>
    </p:spTree>
    <p:extLst>
      <p:ext uri="{BB962C8B-B14F-4D97-AF65-F5344CB8AC3E}">
        <p14:creationId xmlns:p14="http://schemas.microsoft.com/office/powerpoint/2010/main" val="4120381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Stage 1: Clearly, the first step to success will be teaching and ensuring security in the mathematical concept within the word problem i.e. if the question involves finding fractions of a number, this will need to be have been taught out of context first. </a:t>
            </a:r>
          </a:p>
          <a:p>
            <a:endParaRPr lang="en-GB" dirty="0"/>
          </a:p>
          <a:p>
            <a:r>
              <a:rPr lang="en-GB" dirty="0"/>
              <a:t>Stage 2: Use a word problem with the numbers deleted so that the focus is on the language and the process, rather than calculation. This stage is, technically, a reading task and could be part of a guided reading session. Read the question, explore and explicitly teach the mathematical vocabulary (</a:t>
            </a:r>
            <a:r>
              <a:rPr lang="en-GB" dirty="0" err="1"/>
              <a:t>PiXL</a:t>
            </a:r>
            <a:r>
              <a:rPr lang="en-GB" dirty="0"/>
              <a:t> Unlock vocabulary resources and templates are recommended).</a:t>
            </a:r>
          </a:p>
          <a:p>
            <a:endParaRPr lang="en-GB" dirty="0"/>
          </a:p>
          <a:p>
            <a:r>
              <a:rPr lang="en-GB" dirty="0"/>
              <a:t>Stage 3: Using the Number-free problem, read the question and discuss which operation/s are needed and how the problem could be solved. Model how to use ‘Thinking Talk’ and summarise what the steps are. Pupils practise this in pairs/individually, until confident.</a:t>
            </a:r>
          </a:p>
          <a:p>
            <a:endParaRPr lang="en-GB" dirty="0"/>
          </a:p>
          <a:p>
            <a:r>
              <a:rPr lang="en-GB" dirty="0"/>
              <a:t>Stage 4: Put in the numbers and the answers (use the Answer-free zone questions for this). Model how to answer the question: having the answer provided will maintain focus on the process rather than the answer. This additionally removes the anxiety for pupils. Once this is modelled, simply give pupils the same question with different numbers (ideally simple ones initially, then increase the challenge). Having seen the process modelled, pupils should become more confident to tackle these independently.</a:t>
            </a:r>
          </a:p>
          <a:p>
            <a:endParaRPr lang="en-GB" dirty="0"/>
          </a:p>
          <a:p>
            <a:r>
              <a:rPr lang="en-GB" dirty="0"/>
              <a:t>Stage 5: Once pupils are secure in the previous stages, give similar examples for them to complete independently.</a:t>
            </a:r>
          </a:p>
        </p:txBody>
      </p:sp>
      <p:sp>
        <p:nvSpPr>
          <p:cNvPr id="4" name="Slide Number Placeholder 3"/>
          <p:cNvSpPr>
            <a:spLocks noGrp="1"/>
          </p:cNvSpPr>
          <p:nvPr>
            <p:ph type="sldNum" sz="quarter" idx="5"/>
          </p:nvPr>
        </p:nvSpPr>
        <p:spPr/>
        <p:txBody>
          <a:bodyPr/>
          <a:lstStyle/>
          <a:p>
            <a:fld id="{5E17A258-00DE-3E42-AD58-36FE5E0CF540}" type="slidenum">
              <a:rPr lang="en-US" smtClean="0"/>
              <a:t>3</a:t>
            </a:fld>
            <a:endParaRPr lang="en-US" dirty="0"/>
          </a:p>
        </p:txBody>
      </p:sp>
    </p:spTree>
    <p:extLst>
      <p:ext uri="{BB962C8B-B14F-4D97-AF65-F5344CB8AC3E}">
        <p14:creationId xmlns:p14="http://schemas.microsoft.com/office/powerpoint/2010/main" val="1090225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1676408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2489831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This activity will test pupils’ deep understanding of new vocabulary. Teach pupils a new word, for example ‘valiant’. Give pupils scenarios and ask them to say the word loudly if it would apply to the scenario. Ask pupils to explain their reasoning. This is excellent for using with mathematical word problems, where pupils would have to decide whether a scenario fitted the mathematical concept. It can also be used with ambitious and challenging adjectives to help pupils understand how they might be used. </a:t>
            </a:r>
          </a:p>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2991521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3147441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Read the question to the pupils and identify any key mathematical or generic vocabulary which may be a challenge.</a:t>
            </a:r>
          </a:p>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2434133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Give pupils a new and challenging word. Discuss the meaning in isolation then give examples of the word in context. Ask pupils to list 3, 6 or 9 synonyms or near synonyms (depending on the level of challenge you want to give). Read out your own list of synonyms and near synonyms, asking pupils to tick them off as you go. First to tick them all off shouts ‘Bingo’!</a:t>
            </a:r>
          </a:p>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3003946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8/25/2019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8/25/2019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8/25/2019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8/25/2019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8/25/2019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8/25/2019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8/25/2019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auth.pixl.org.uk/primary#!/Resources//Currency/Whole%20School%20Materials/English/Reading/Developing%20Inference%C2%A0" TargetMode="Externa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tm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a:t>
            </a:r>
            <a:r>
              <a:rPr lang="en-GB" sz="1000" dirty="0" err="1"/>
              <a:t>PiXL</a:t>
            </a:r>
            <a:r>
              <a:rPr lang="en-GB" sz="1000" dirty="0"/>
              <a:t>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err="1"/>
              <a:t>PiXL</a:t>
            </a:r>
            <a:r>
              <a:rPr lang="en-GB" sz="1000" dirty="0"/>
              <a:t> Club Ltd endeavour to trace and contact copyright owners. If there are any inadvertent omissions or errors in the acknowledgements or usage, this is unintended and </a:t>
            </a:r>
            <a:r>
              <a:rPr lang="en-GB" sz="1000" dirty="0" err="1"/>
              <a:t>PiXL</a:t>
            </a:r>
            <a:r>
              <a:rPr lang="en-GB" sz="1000" dirty="0"/>
              <a:t> will remedy these on written notification.</a:t>
            </a:r>
          </a:p>
        </p:txBody>
      </p:sp>
      <p:sp>
        <p:nvSpPr>
          <p:cNvPr id="6" name="TextBox 5"/>
          <p:cNvSpPr txBox="1"/>
          <p:nvPr/>
        </p:nvSpPr>
        <p:spPr>
          <a:xfrm>
            <a:off x="4391263" y="4038696"/>
            <a:ext cx="3478306" cy="584775"/>
          </a:xfrm>
          <a:prstGeom prst="rect">
            <a:avLst/>
          </a:prstGeom>
          <a:noFill/>
        </p:spPr>
        <p:txBody>
          <a:bodyPr wrap="square" rtlCol="0">
            <a:spAutoFit/>
          </a:bodyPr>
          <a:lstStyle/>
          <a:p>
            <a:pPr algn="ctr"/>
            <a:r>
              <a:rPr lang="en-US" sz="1600" dirty="0"/>
              <a:t>Commissioned by The </a:t>
            </a:r>
            <a:r>
              <a:rPr lang="en-US" sz="1600" dirty="0" err="1"/>
              <a:t>PiXL</a:t>
            </a:r>
            <a:r>
              <a:rPr lang="en-US" sz="1600" dirty="0"/>
              <a:t> Club Ltd.</a:t>
            </a:r>
          </a:p>
          <a:p>
            <a:pPr algn="ctr"/>
            <a:r>
              <a:rPr lang="en-US" sz="1600" dirty="0"/>
              <a:t>June 2019</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a:t>
            </a:r>
            <a:r>
              <a:rPr lang="en-GB" sz="1600" dirty="0" err="1"/>
              <a:t>PiXL</a:t>
            </a:r>
            <a:r>
              <a:rPr lang="en-GB" sz="1600" dirty="0"/>
              <a:t> Club Limited, 2019</a:t>
            </a:r>
            <a:r>
              <a:rPr lang="en-US" sz="1600" dirty="0">
                <a:effectLst/>
              </a:rPr>
              <a:t> </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9" name="Rectangle 8">
            <a:extLst>
              <a:ext uri="{FF2B5EF4-FFF2-40B4-BE49-F238E27FC236}">
                <a16:creationId xmlns:a16="http://schemas.microsoft.com/office/drawing/2014/main" id="{BBF23224-5A9B-4488-922E-34F24AEE54D4}"/>
              </a:ext>
            </a:extLst>
          </p:cNvPr>
          <p:cNvSpPr/>
          <p:nvPr/>
        </p:nvSpPr>
        <p:spPr>
          <a:xfrm>
            <a:off x="1639613" y="1481959"/>
            <a:ext cx="8702565" cy="1968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400" b="1" dirty="0">
                <a:solidFill>
                  <a:srgbClr val="002060"/>
                </a:solidFill>
              </a:rPr>
              <a:t>Y4 M3g Can solve problems involving multiplication and division</a:t>
            </a:r>
            <a:endParaRPr lang="en-GB" sz="4400" dirty="0">
              <a:solidFill>
                <a:srgbClr val="002060"/>
              </a:solidFill>
            </a:endParaRP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12" name="Rectangle: Rounded Corners 11">
            <a:extLst>
              <a:ext uri="{FF2B5EF4-FFF2-40B4-BE49-F238E27FC236}">
                <a16:creationId xmlns:a16="http://schemas.microsoft.com/office/drawing/2014/main" id="{E18C8060-B011-46DF-9ACD-690C6721EC03}"/>
              </a:ext>
            </a:extLst>
          </p:cNvPr>
          <p:cNvSpPr/>
          <p:nvPr/>
        </p:nvSpPr>
        <p:spPr>
          <a:xfrm>
            <a:off x="9475076" y="2582779"/>
            <a:ext cx="2171268" cy="317633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4000" dirty="0"/>
              <a:t>rare</a:t>
            </a:r>
          </a:p>
          <a:p>
            <a:pPr algn="ctr"/>
            <a:endParaRPr lang="en-GB" sz="4000" dirty="0"/>
          </a:p>
          <a:p>
            <a:pPr algn="ctr"/>
            <a:r>
              <a:rPr lang="en-GB" sz="4000" dirty="0"/>
              <a:t>contains</a:t>
            </a:r>
          </a:p>
          <a:p>
            <a:pPr algn="ctr"/>
            <a:endParaRPr lang="en-GB" dirty="0"/>
          </a:p>
        </p:txBody>
      </p:sp>
      <p:pic>
        <p:nvPicPr>
          <p:cNvPr id="3" name="Picture 2"/>
          <p:cNvPicPr>
            <a:picLocks noChangeAspect="1"/>
          </p:cNvPicPr>
          <p:nvPr/>
        </p:nvPicPr>
        <p:blipFill>
          <a:blip r:embed="rId5"/>
          <a:stretch>
            <a:fillRect/>
          </a:stretch>
        </p:blipFill>
        <p:spPr>
          <a:xfrm>
            <a:off x="1203159" y="1754570"/>
            <a:ext cx="8058150" cy="4610100"/>
          </a:xfrm>
          <a:prstGeom prst="rect">
            <a:avLst/>
          </a:prstGeom>
        </p:spPr>
      </p:pic>
      <p:sp>
        <p:nvSpPr>
          <p:cNvPr id="7" name="Rectangle 6">
            <a:extLst>
              <a:ext uri="{FF2B5EF4-FFF2-40B4-BE49-F238E27FC236}">
                <a16:creationId xmlns:a16="http://schemas.microsoft.com/office/drawing/2014/main" id="{2021232C-EF29-4C17-ACC9-9C1C90B77B18}"/>
              </a:ext>
            </a:extLst>
          </p:cNvPr>
          <p:cNvSpPr/>
          <p:nvPr/>
        </p:nvSpPr>
        <p:spPr>
          <a:xfrm>
            <a:off x="368690" y="1632719"/>
            <a:ext cx="485057" cy="4846909"/>
          </a:xfrm>
          <a:prstGeom prst="rect">
            <a:avLst/>
          </a:prstGeom>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GB" sz="3500" dirty="0"/>
              <a:t>LINK IT</a:t>
            </a:r>
          </a:p>
        </p:txBody>
      </p:sp>
    </p:spTree>
    <p:extLst>
      <p:ext uri="{BB962C8B-B14F-4D97-AF65-F5344CB8AC3E}">
        <p14:creationId xmlns:p14="http://schemas.microsoft.com/office/powerpoint/2010/main" val="906823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3 – Number-free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9" name="Rectangle: Rounded Corners 8">
            <a:extLst>
              <a:ext uri="{FF2B5EF4-FFF2-40B4-BE49-F238E27FC236}">
                <a16:creationId xmlns:a16="http://schemas.microsoft.com/office/drawing/2014/main" id="{566E6A9D-74FD-4623-97B9-1FEAB954DC82}"/>
              </a:ext>
            </a:extLst>
          </p:cNvPr>
          <p:cNvSpPr/>
          <p:nvPr/>
        </p:nvSpPr>
        <p:spPr>
          <a:xfrm>
            <a:off x="1215930" y="4212625"/>
            <a:ext cx="9945858" cy="2316831"/>
          </a:xfrm>
          <a:prstGeom prst="round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1. </a:t>
            </a:r>
            <a:r>
              <a:rPr kumimoji="0" lang="en-GB" sz="2800" b="1" i="0" u="none" strike="noStrike" kern="1200" cap="none" spc="0" normalizeH="0" baseline="0" noProof="0" dirty="0">
                <a:ln>
                  <a:noFill/>
                </a:ln>
                <a:solidFill>
                  <a:srgbClr val="0070C0"/>
                </a:solidFill>
                <a:effectLst/>
                <a:uLnTx/>
                <a:uFillTx/>
                <a:latin typeface="Calibri"/>
                <a:ea typeface="+mn-ea"/>
                <a:cs typeface="+mn-cs"/>
              </a:rPr>
              <a:t>Vocabulary</a:t>
            </a:r>
            <a:r>
              <a:rPr kumimoji="0" lang="en-GB" sz="2800" b="0" i="0" u="none" strike="noStrike" kern="1200" cap="none" spc="0" normalizeH="0" baseline="0" noProof="0" dirty="0">
                <a:ln>
                  <a:noFill/>
                </a:ln>
                <a:solidFill>
                  <a:srgbClr val="000000"/>
                </a:solidFill>
                <a:effectLst/>
                <a:uLnTx/>
                <a:uFillTx/>
                <a:latin typeface="Calibri"/>
                <a:ea typeface="+mn-ea"/>
                <a:cs typeface="+mn-cs"/>
              </a:rPr>
              <a:t>: write a definition for the following words: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     </a:t>
            </a:r>
            <a:r>
              <a:rPr kumimoji="0" lang="en-GB" sz="2800" b="0" i="1" u="none" strike="noStrike" kern="1200" cap="none" spc="0" normalizeH="0" baseline="0" noProof="0" dirty="0">
                <a:ln>
                  <a:noFill/>
                </a:ln>
                <a:solidFill>
                  <a:srgbClr val="000000"/>
                </a:solidFill>
                <a:effectLst/>
                <a:uLnTx/>
                <a:uFillTx/>
                <a:latin typeface="Calibri"/>
                <a:ea typeface="+mn-ea"/>
                <a:cs typeface="+mn-cs"/>
              </a:rPr>
              <a:t>a) rare</a:t>
            </a:r>
            <a:r>
              <a:rPr kumimoji="0" lang="en-GB" sz="2800" b="0" i="1" u="none" strike="noStrike" kern="1200" cap="none" spc="0" normalizeH="0" noProof="0" dirty="0">
                <a:ln>
                  <a:noFill/>
                </a:ln>
                <a:solidFill>
                  <a:srgbClr val="000000"/>
                </a:solidFill>
                <a:effectLst/>
                <a:uLnTx/>
                <a:uFillTx/>
                <a:latin typeface="Calibri"/>
                <a:ea typeface="+mn-ea"/>
                <a:cs typeface="+mn-cs"/>
              </a:rPr>
              <a:t>  	</a:t>
            </a:r>
            <a:r>
              <a:rPr kumimoji="0" lang="en-GB" sz="2800" b="0" i="1" u="none" strike="noStrike" kern="1200" cap="none" spc="0" normalizeH="0" baseline="0" noProof="0" dirty="0">
                <a:ln>
                  <a:noFill/>
                </a:ln>
                <a:solidFill>
                  <a:srgbClr val="000000"/>
                </a:solidFill>
                <a:effectLst/>
                <a:uLnTx/>
                <a:uFillTx/>
                <a:latin typeface="Calibri"/>
                <a:ea typeface="+mn-ea"/>
                <a:cs typeface="+mn-cs"/>
              </a:rPr>
              <a:t>b) </a:t>
            </a:r>
            <a:r>
              <a:rPr lang="en-GB" sz="2800" i="1" noProof="0" dirty="0">
                <a:solidFill>
                  <a:srgbClr val="000000"/>
                </a:solidFill>
                <a:latin typeface="Calibri"/>
              </a:rPr>
              <a:t>contains</a:t>
            </a:r>
            <a:endParaRPr kumimoji="0" lang="en-GB" sz="2800" b="0" i="1"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2. </a:t>
            </a:r>
            <a:r>
              <a:rPr kumimoji="0" lang="en-GB" sz="2800" b="1" i="0" u="none" strike="noStrike" kern="1200" cap="none" spc="0" normalizeH="0" baseline="0" noProof="0" dirty="0">
                <a:ln>
                  <a:noFill/>
                </a:ln>
                <a:solidFill>
                  <a:srgbClr val="0070C0"/>
                </a:solidFill>
                <a:effectLst/>
                <a:uLnTx/>
                <a:uFillTx/>
                <a:latin typeface="Calibri"/>
                <a:ea typeface="+mn-ea"/>
                <a:cs typeface="+mn-cs"/>
              </a:rPr>
              <a:t>Retrieval</a:t>
            </a:r>
            <a:r>
              <a:rPr kumimoji="0" lang="en-GB" sz="2800" b="0" i="0" u="none" strike="noStrike" kern="1200" cap="none" spc="0" normalizeH="0" baseline="0" noProof="0" dirty="0">
                <a:ln>
                  <a:noFill/>
                </a:ln>
                <a:solidFill>
                  <a:srgbClr val="000000"/>
                </a:solidFill>
                <a:effectLst/>
                <a:uLnTx/>
                <a:uFillTx/>
                <a:latin typeface="Calibri"/>
                <a:ea typeface="+mn-ea"/>
                <a:cs typeface="+mn-cs"/>
              </a:rPr>
              <a:t> – which sport </a:t>
            </a:r>
            <a:r>
              <a:rPr lang="en-GB" sz="2800" dirty="0">
                <a:solidFill>
                  <a:srgbClr val="000000"/>
                </a:solidFill>
                <a:latin typeface="Calibri"/>
              </a:rPr>
              <a:t>are the stickers related to?</a:t>
            </a:r>
            <a:endParaRPr kumimoji="0" lang="en-GB" sz="2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3.</a:t>
            </a:r>
            <a:r>
              <a:rPr kumimoji="0" lang="en-GB" sz="2800" b="1" i="0" u="none" strike="noStrike" kern="1200" cap="none" spc="0" normalizeH="0" baseline="0" noProof="0" dirty="0">
                <a:ln>
                  <a:noFill/>
                </a:ln>
                <a:solidFill>
                  <a:srgbClr val="0070C0"/>
                </a:solidFill>
                <a:effectLst/>
                <a:uLnTx/>
                <a:uFillTx/>
                <a:latin typeface="Calibri"/>
                <a:ea typeface="+mn-ea"/>
                <a:cs typeface="+mn-cs"/>
              </a:rPr>
              <a:t> Inference </a:t>
            </a:r>
            <a:r>
              <a:rPr kumimoji="0" lang="en-GB" sz="2800" b="0" i="0" u="none" strike="noStrike" kern="1200" cap="none" spc="0" normalizeH="0" baseline="0" noProof="0" dirty="0">
                <a:ln>
                  <a:noFill/>
                </a:ln>
                <a:solidFill>
                  <a:srgbClr val="000000"/>
                </a:solidFill>
                <a:effectLst/>
                <a:uLnTx/>
                <a:uFillTx/>
                <a:latin typeface="Calibri"/>
                <a:ea typeface="+mn-ea"/>
                <a:cs typeface="+mn-cs"/>
              </a:rPr>
              <a:t>– what is the question asking you to do? Summarise the problem.</a:t>
            </a:r>
          </a:p>
        </p:txBody>
      </p:sp>
      <p:sp>
        <p:nvSpPr>
          <p:cNvPr id="11" name="Rectangle 10">
            <a:extLst>
              <a:ext uri="{FF2B5EF4-FFF2-40B4-BE49-F238E27FC236}">
                <a16:creationId xmlns:a16="http://schemas.microsoft.com/office/drawing/2014/main" id="{9593C3AD-F041-4B09-8822-149BE32AE4BB}"/>
              </a:ext>
            </a:extLst>
          </p:cNvPr>
          <p:cNvSpPr/>
          <p:nvPr/>
        </p:nvSpPr>
        <p:spPr>
          <a:xfrm>
            <a:off x="1114926" y="1577545"/>
            <a:ext cx="9962148" cy="23900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4000" dirty="0"/>
              <a:t>7 children each buy 6 packs of rare football stickers. Each pack contains 8 stickers. How many stickers are there in total?</a:t>
            </a:r>
            <a:endParaRPr lang="en-GB" sz="4000" dirty="0">
              <a:solidFill>
                <a:schemeClr val="tx1"/>
              </a:solidFill>
            </a:endParaRPr>
          </a:p>
        </p:txBody>
      </p:sp>
      <p:sp>
        <p:nvSpPr>
          <p:cNvPr id="12" name="Rectangle 11">
            <a:extLst>
              <a:ext uri="{FF2B5EF4-FFF2-40B4-BE49-F238E27FC236}">
                <a16:creationId xmlns:a16="http://schemas.microsoft.com/office/drawing/2014/main" id="{BC2A98C1-BD48-4D5B-AD23-EB44A57EF35B}"/>
              </a:ext>
            </a:extLst>
          </p:cNvPr>
          <p:cNvSpPr/>
          <p:nvPr/>
        </p:nvSpPr>
        <p:spPr>
          <a:xfrm>
            <a:off x="1590381" y="1733466"/>
            <a:ext cx="411840" cy="624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C2A98C1-BD48-4D5B-AD23-EB44A57EF35B}"/>
              </a:ext>
            </a:extLst>
          </p:cNvPr>
          <p:cNvSpPr/>
          <p:nvPr/>
        </p:nvSpPr>
        <p:spPr>
          <a:xfrm>
            <a:off x="7323774" y="2368435"/>
            <a:ext cx="411840" cy="624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C2A98C1-BD48-4D5B-AD23-EB44A57EF35B}"/>
              </a:ext>
            </a:extLst>
          </p:cNvPr>
          <p:cNvSpPr/>
          <p:nvPr/>
        </p:nvSpPr>
        <p:spPr>
          <a:xfrm>
            <a:off x="5710436" y="1760093"/>
            <a:ext cx="411840" cy="624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08068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797041" y="1955059"/>
            <a:ext cx="9962148" cy="33046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5000" dirty="0"/>
              <a:t>7 children each buy 6 packs of rare football stickers. Each pack contains 8 stickers. How many stickers are there in total?</a:t>
            </a:r>
            <a:endParaRPr lang="en-GB" sz="5000" dirty="0">
              <a:solidFill>
                <a:schemeClr val="tx1"/>
              </a:solidFill>
            </a:endParaRPr>
          </a:p>
        </p:txBody>
      </p:sp>
      <p:sp>
        <p:nvSpPr>
          <p:cNvPr id="6" name="Title 1">
            <a:extLst>
              <a:ext uri="{FF2B5EF4-FFF2-40B4-BE49-F238E27FC236}">
                <a16:creationId xmlns:a16="http://schemas.microsoft.com/office/drawing/2014/main" id="{A85D21ED-C6E0-4FAD-938D-CDA56CB485BA}"/>
              </a:ext>
            </a:extLst>
          </p:cNvPr>
          <p:cNvSpPr txBox="1">
            <a:spLocks/>
          </p:cNvSpPr>
          <p:nvPr/>
        </p:nvSpPr>
        <p:spPr>
          <a:xfrm>
            <a:off x="2576499" y="365124"/>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4 – Answer-free zone</a:t>
            </a:r>
          </a:p>
        </p:txBody>
      </p:sp>
      <p:sp>
        <p:nvSpPr>
          <p:cNvPr id="9" name="Rectangle 8">
            <a:extLst>
              <a:ext uri="{FF2B5EF4-FFF2-40B4-BE49-F238E27FC236}">
                <a16:creationId xmlns:a16="http://schemas.microsoft.com/office/drawing/2014/main" id="{810D0169-7F4A-4707-BA02-C676BB0C7060}"/>
              </a:ext>
            </a:extLst>
          </p:cNvPr>
          <p:cNvSpPr/>
          <p:nvPr/>
        </p:nvSpPr>
        <p:spPr>
          <a:xfrm>
            <a:off x="6272464" y="5094812"/>
            <a:ext cx="4068780" cy="77002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336 stickers</a:t>
            </a:r>
          </a:p>
        </p:txBody>
      </p:sp>
    </p:spTree>
    <p:extLst>
      <p:ext uri="{BB962C8B-B14F-4D97-AF65-F5344CB8AC3E}">
        <p14:creationId xmlns:p14="http://schemas.microsoft.com/office/powerpoint/2010/main" val="688866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4 – 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200" dirty="0"/>
              <a:t>7 children each buy 6 packs of rare football stickers. Each pack contains 8 stickers. How many stickers are there in total?</a:t>
            </a:r>
            <a:endParaRPr lang="en-GB" sz="3200" dirty="0">
              <a:solidFill>
                <a:schemeClr val="tx1"/>
              </a:solidFill>
            </a:endParaRPr>
          </a:p>
        </p:txBody>
      </p:sp>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100" b="1" dirty="0">
                <a:solidFill>
                  <a:schemeClr val="tx1"/>
                </a:solidFill>
              </a:rPr>
              <a:t>Answer: 336 stickers</a:t>
            </a:r>
          </a:p>
        </p:txBody>
      </p:sp>
      <p:sp>
        <p:nvSpPr>
          <p:cNvPr id="10" name="Speech Bubble: Rectangle 9">
            <a:extLst>
              <a:ext uri="{FF2B5EF4-FFF2-40B4-BE49-F238E27FC236}">
                <a16:creationId xmlns:a16="http://schemas.microsoft.com/office/drawing/2014/main" id="{E0DB13A3-6D20-4617-8798-6CDE7EA45F6E}"/>
              </a:ext>
            </a:extLst>
          </p:cNvPr>
          <p:cNvSpPr/>
          <p:nvPr/>
        </p:nvSpPr>
        <p:spPr>
          <a:xfrm>
            <a:off x="4058652" y="4838700"/>
            <a:ext cx="7687264" cy="1785706"/>
          </a:xfrm>
          <a:prstGeom prst="wedgeRectCallout">
            <a:avLst>
              <a:gd name="adj1" fmla="val -43928"/>
              <a:gd name="adj2" fmla="val -622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br>
              <a:rPr lang="en-GB" sz="2400" dirty="0"/>
            </a:br>
            <a:endParaRPr lang="en-GB" sz="2400" dirty="0"/>
          </a:p>
          <a:p>
            <a:pPr algn="ctr"/>
            <a:endParaRPr lang="en-GB" sz="2400" dirty="0"/>
          </a:p>
          <a:p>
            <a:pPr algn="ctr"/>
            <a:endParaRPr lang="en-GB" sz="2400" dirty="0"/>
          </a:p>
          <a:p>
            <a:pPr algn="ctr"/>
            <a:endParaRPr lang="en-GB" sz="2400" dirty="0"/>
          </a:p>
          <a:p>
            <a:pPr algn="ctr"/>
            <a:r>
              <a:rPr lang="en-GB" sz="2600" dirty="0"/>
              <a:t>I know that 7 x 6 = 42.</a:t>
            </a:r>
          </a:p>
          <a:p>
            <a:pPr algn="ctr"/>
            <a:endParaRPr lang="en-GB" sz="2600" b="0" dirty="0"/>
          </a:p>
          <a:p>
            <a:pPr algn="ctr"/>
            <a:r>
              <a:rPr lang="en-GB" sz="2600" dirty="0"/>
              <a:t>That means I then need to work out 42 x 8. I know I can use short multiplication to work this out. </a:t>
            </a:r>
            <a:endParaRPr lang="en-GB" sz="2600" b="0" dirty="0"/>
          </a:p>
          <a:p>
            <a:pPr algn="ctr"/>
            <a:endParaRPr lang="en-GB" sz="2400" b="0" dirty="0"/>
          </a:p>
          <a:p>
            <a:pPr algn="ctr"/>
            <a:endParaRPr lang="en-GB" sz="2400" b="0" dirty="0"/>
          </a:p>
          <a:p>
            <a:pPr algn="ctr"/>
            <a:endParaRPr lang="en-GB" sz="2400" b="0" dirty="0"/>
          </a:p>
          <a:p>
            <a:pPr algn="ctr"/>
            <a:endParaRPr lang="en-GB" sz="2400" dirty="0"/>
          </a:p>
          <a:p>
            <a:pPr algn="ctr"/>
            <a:endParaRPr lang="en-GB" sz="2400" b="0" dirty="0"/>
          </a:p>
          <a:p>
            <a:pPr algn="ctr"/>
            <a:endParaRPr lang="en-GB" sz="2400" b="0" dirty="0"/>
          </a:p>
          <a:p>
            <a:pPr algn="ctr"/>
            <a:endParaRPr lang="en-GB" sz="2400" b="0" dirty="0"/>
          </a:p>
          <a:p>
            <a:pPr algn="ctr"/>
            <a:endParaRPr lang="en-GB" sz="2400" dirty="0"/>
          </a:p>
          <a:p>
            <a:pPr algn="ctr"/>
            <a:endParaRPr lang="en-GB" sz="2400" dirty="0"/>
          </a:p>
          <a:p>
            <a:pPr algn="ctr"/>
            <a:endParaRPr lang="en-GB" sz="2400" b="0" dirty="0"/>
          </a:p>
          <a:p>
            <a:pPr algn="ctr"/>
            <a:endParaRPr lang="en-GB" sz="2400" b="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p:txBody>
      </p:sp>
      <p:sp>
        <p:nvSpPr>
          <p:cNvPr id="12" name="Speech Bubble: Rectangle 11">
            <a:extLst>
              <a:ext uri="{FF2B5EF4-FFF2-40B4-BE49-F238E27FC236}">
                <a16:creationId xmlns:a16="http://schemas.microsoft.com/office/drawing/2014/main" id="{754B2BB4-78FE-4590-829C-7D74AFB6860B}"/>
              </a:ext>
            </a:extLst>
          </p:cNvPr>
          <p:cNvSpPr/>
          <p:nvPr/>
        </p:nvSpPr>
        <p:spPr>
          <a:xfrm>
            <a:off x="7867650" y="1828744"/>
            <a:ext cx="3878266" cy="2665000"/>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600" dirty="0"/>
          </a:p>
          <a:p>
            <a:pPr algn="ctr"/>
            <a:r>
              <a:rPr lang="en-GB" sz="2600" dirty="0"/>
              <a:t>I know I can complete this calculation in any order so I could do 7 x 6 x 8 or work it out in a different order, e.g. 8 x 6 x 7.</a:t>
            </a:r>
          </a:p>
          <a:p>
            <a:pPr algn="ctr"/>
            <a:endParaRPr lang="en-GB" sz="2400" dirty="0"/>
          </a:p>
        </p:txBody>
      </p:sp>
      <p:sp>
        <p:nvSpPr>
          <p:cNvPr id="22" name="Speech Bubble: Rectangle 11">
            <a:extLst>
              <a:ext uri="{FF2B5EF4-FFF2-40B4-BE49-F238E27FC236}">
                <a16:creationId xmlns:a16="http://schemas.microsoft.com/office/drawing/2014/main" id="{754B2BB4-78FE-4590-829C-7D74AFB6860B}"/>
              </a:ext>
            </a:extLst>
          </p:cNvPr>
          <p:cNvSpPr/>
          <p:nvPr/>
        </p:nvSpPr>
        <p:spPr>
          <a:xfrm>
            <a:off x="4402012" y="1816472"/>
            <a:ext cx="2532188" cy="2279278"/>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600" dirty="0"/>
          </a:p>
          <a:p>
            <a:pPr algn="ctr"/>
            <a:r>
              <a:rPr lang="en-GB" sz="2600" dirty="0"/>
              <a:t>Firstly, I know I need to multiply 7 children by 6 packs by 8 stickers.</a:t>
            </a:r>
          </a:p>
          <a:p>
            <a:pPr algn="ctr"/>
            <a:endParaRPr lang="en-GB" sz="2400" dirty="0"/>
          </a:p>
        </p:txBody>
      </p:sp>
    </p:spTree>
    <p:extLst>
      <p:ext uri="{BB962C8B-B14F-4D97-AF65-F5344CB8AC3E}">
        <p14:creationId xmlns:p14="http://schemas.microsoft.com/office/powerpoint/2010/main" val="200977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50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600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600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4 – 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200" dirty="0"/>
              <a:t>7 children each buy 6 packs of rare football stickers. Each pack contains 8 stickers. How many stickers are there in total?</a:t>
            </a:r>
            <a:endParaRPr lang="en-GB" sz="3200" dirty="0">
              <a:solidFill>
                <a:schemeClr val="tx1"/>
              </a:solidFill>
            </a:endParaRPr>
          </a:p>
        </p:txBody>
      </p:sp>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100" b="1" dirty="0">
                <a:solidFill>
                  <a:schemeClr val="tx1"/>
                </a:solidFill>
              </a:rPr>
              <a:t>Answer: 336 stickers</a:t>
            </a:r>
          </a:p>
        </p:txBody>
      </p:sp>
      <p:sp>
        <p:nvSpPr>
          <p:cNvPr id="10" name="Speech Bubble: Rectangle 9">
            <a:extLst>
              <a:ext uri="{FF2B5EF4-FFF2-40B4-BE49-F238E27FC236}">
                <a16:creationId xmlns:a16="http://schemas.microsoft.com/office/drawing/2014/main" id="{E0DB13A3-6D20-4617-8798-6CDE7EA45F6E}"/>
              </a:ext>
            </a:extLst>
          </p:cNvPr>
          <p:cNvSpPr/>
          <p:nvPr/>
        </p:nvSpPr>
        <p:spPr>
          <a:xfrm>
            <a:off x="4513995" y="1747164"/>
            <a:ext cx="2742198" cy="4720973"/>
          </a:xfrm>
          <a:prstGeom prst="wedgeRectCallout">
            <a:avLst>
              <a:gd name="adj1" fmla="val -69632"/>
              <a:gd name="adj2" fmla="val 231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br>
              <a:rPr lang="en-GB" sz="2400" dirty="0"/>
            </a:br>
            <a:endParaRPr lang="en-GB" sz="2400" dirty="0"/>
          </a:p>
          <a:p>
            <a:pPr algn="ctr"/>
            <a:endParaRPr lang="en-GB" sz="2400" dirty="0"/>
          </a:p>
          <a:p>
            <a:pPr algn="ctr"/>
            <a:endParaRPr lang="en-GB" sz="2600" dirty="0"/>
          </a:p>
          <a:p>
            <a:pPr algn="ctr"/>
            <a:r>
              <a:rPr lang="en-GB" sz="2600" dirty="0"/>
              <a:t>I know that 7 x 6 = 42.</a:t>
            </a:r>
          </a:p>
          <a:p>
            <a:pPr algn="ctr"/>
            <a:endParaRPr lang="en-GB" sz="2600" b="0" dirty="0"/>
          </a:p>
          <a:p>
            <a:pPr algn="ctr"/>
            <a:r>
              <a:rPr lang="en-GB" sz="2600" dirty="0"/>
              <a:t>That means I then need to work out 42 x 8. I know I can use short multiplication to work this out. </a:t>
            </a:r>
            <a:endParaRPr lang="en-GB" sz="2600" b="0" dirty="0"/>
          </a:p>
          <a:p>
            <a:pPr algn="ctr"/>
            <a:endParaRPr lang="en-GB" sz="2400" b="0" dirty="0"/>
          </a:p>
          <a:p>
            <a:pPr algn="ctr"/>
            <a:endParaRPr lang="en-GB" sz="2400" b="0" dirty="0"/>
          </a:p>
          <a:p>
            <a:pPr algn="ctr"/>
            <a:endParaRPr lang="en-GB" sz="2400" b="0" dirty="0"/>
          </a:p>
          <a:p>
            <a:pPr algn="ctr"/>
            <a:endParaRPr lang="en-GB" sz="2400" dirty="0"/>
          </a:p>
          <a:p>
            <a:pPr algn="ctr"/>
            <a:endParaRPr lang="en-GB" sz="2400" b="0" dirty="0"/>
          </a:p>
          <a:p>
            <a:pPr algn="ctr"/>
            <a:endParaRPr lang="en-GB" sz="2400" b="0" dirty="0"/>
          </a:p>
          <a:p>
            <a:pPr algn="ctr"/>
            <a:endParaRPr lang="en-GB" sz="2400" b="0" dirty="0"/>
          </a:p>
          <a:p>
            <a:pPr algn="ctr"/>
            <a:endParaRPr lang="en-GB" sz="2400" dirty="0"/>
          </a:p>
          <a:p>
            <a:pPr algn="ctr"/>
            <a:endParaRPr lang="en-GB" sz="2400" dirty="0"/>
          </a:p>
          <a:p>
            <a:pPr algn="ctr"/>
            <a:endParaRPr lang="en-GB" sz="2400" b="0" dirty="0"/>
          </a:p>
          <a:p>
            <a:pPr algn="ctr"/>
            <a:endParaRPr lang="en-GB" sz="2400" b="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p:txBody>
      </p:sp>
      <p:sp>
        <p:nvSpPr>
          <p:cNvPr id="11" name="Speech Bubble: Rectangle 10">
            <a:extLst>
              <a:ext uri="{FF2B5EF4-FFF2-40B4-BE49-F238E27FC236}">
                <a16:creationId xmlns:a16="http://schemas.microsoft.com/office/drawing/2014/main" id="{47FF8E04-5986-4206-8BBB-D28488119D24}"/>
              </a:ext>
            </a:extLst>
          </p:cNvPr>
          <p:cNvSpPr/>
          <p:nvPr/>
        </p:nvSpPr>
        <p:spPr>
          <a:xfrm>
            <a:off x="8244987" y="1539545"/>
            <a:ext cx="3340303" cy="4928592"/>
          </a:xfrm>
          <a:prstGeom prst="wedgeRectCallout">
            <a:avLst>
              <a:gd name="adj1" fmla="val -67782"/>
              <a:gd name="adj2" fmla="val -47672"/>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r>
              <a:rPr lang="en-GB" sz="2400" dirty="0"/>
              <a:t>This means that the answer is 336.</a:t>
            </a:r>
          </a:p>
        </p:txBody>
      </p:sp>
      <p:grpSp>
        <p:nvGrpSpPr>
          <p:cNvPr id="8" name="Group 7">
            <a:extLst>
              <a:ext uri="{FF2B5EF4-FFF2-40B4-BE49-F238E27FC236}">
                <a16:creationId xmlns:a16="http://schemas.microsoft.com/office/drawing/2014/main" id="{AB18D720-A36C-44E6-83B8-4E724C9B7D08}"/>
              </a:ext>
            </a:extLst>
          </p:cNvPr>
          <p:cNvGrpSpPr/>
          <p:nvPr/>
        </p:nvGrpSpPr>
        <p:grpSpPr>
          <a:xfrm>
            <a:off x="8601146" y="1888375"/>
            <a:ext cx="2476814" cy="2070900"/>
            <a:chOff x="8829546" y="1888375"/>
            <a:chExt cx="2476814" cy="2070900"/>
          </a:xfrm>
        </p:grpSpPr>
        <p:sp>
          <p:nvSpPr>
            <p:cNvPr id="15" name="Rounded Rectangle 14">
              <a:extLst>
                <a:ext uri="{FF2B5EF4-FFF2-40B4-BE49-F238E27FC236}">
                  <a16:creationId xmlns:a16="http://schemas.microsoft.com/office/drawing/2014/main" id="{B3F62D17-8BFF-4B0F-AD89-894BCE740069}"/>
                </a:ext>
              </a:extLst>
            </p:cNvPr>
            <p:cNvSpPr/>
            <p:nvPr/>
          </p:nvSpPr>
          <p:spPr>
            <a:xfrm>
              <a:off x="10577661" y="1903433"/>
              <a:ext cx="662091" cy="55634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500" dirty="0">
                  <a:solidFill>
                    <a:schemeClr val="tx1"/>
                  </a:solidFill>
                </a:rPr>
                <a:t>2</a:t>
              </a:r>
            </a:p>
          </p:txBody>
        </p:sp>
        <p:cxnSp>
          <p:nvCxnSpPr>
            <p:cNvPr id="16" name="Straight Connector 15">
              <a:extLst>
                <a:ext uri="{FF2B5EF4-FFF2-40B4-BE49-F238E27FC236}">
                  <a16:creationId xmlns:a16="http://schemas.microsoft.com/office/drawing/2014/main" id="{350DF12C-1A94-4125-AA2B-FE89FE6E085A}"/>
                </a:ext>
              </a:extLst>
            </p:cNvPr>
            <p:cNvCxnSpPr/>
            <p:nvPr/>
          </p:nvCxnSpPr>
          <p:spPr>
            <a:xfrm>
              <a:off x="9297616" y="3278877"/>
              <a:ext cx="2008744" cy="0"/>
            </a:xfrm>
            <a:prstGeom prst="line">
              <a:avLst/>
            </a:prstGeom>
            <a:ln/>
          </p:spPr>
          <p:style>
            <a:lnRef idx="1">
              <a:schemeClr val="dk1"/>
            </a:lnRef>
            <a:fillRef idx="0">
              <a:schemeClr val="dk1"/>
            </a:fillRef>
            <a:effectRef idx="0">
              <a:schemeClr val="dk1"/>
            </a:effectRef>
            <a:fontRef idx="minor">
              <a:schemeClr val="tx1"/>
            </a:fontRef>
          </p:style>
        </p:cxnSp>
        <p:sp>
          <p:nvSpPr>
            <p:cNvPr id="17" name="Rounded Rectangle 16">
              <a:extLst>
                <a:ext uri="{FF2B5EF4-FFF2-40B4-BE49-F238E27FC236}">
                  <a16:creationId xmlns:a16="http://schemas.microsoft.com/office/drawing/2014/main" id="{B3F62D17-8BFF-4B0F-AD89-894BCE740069}"/>
                </a:ext>
              </a:extLst>
            </p:cNvPr>
            <p:cNvSpPr/>
            <p:nvPr/>
          </p:nvSpPr>
          <p:spPr>
            <a:xfrm>
              <a:off x="10577661" y="2563594"/>
              <a:ext cx="662091" cy="55634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500" dirty="0">
                  <a:solidFill>
                    <a:schemeClr val="tx1"/>
                  </a:solidFill>
                </a:rPr>
                <a:t>8</a:t>
              </a:r>
            </a:p>
          </p:txBody>
        </p:sp>
        <p:sp>
          <p:nvSpPr>
            <p:cNvPr id="18" name="Rounded Rectangle 17">
              <a:extLst>
                <a:ext uri="{FF2B5EF4-FFF2-40B4-BE49-F238E27FC236}">
                  <a16:creationId xmlns:a16="http://schemas.microsoft.com/office/drawing/2014/main" id="{B3F62D17-8BFF-4B0F-AD89-894BCE740069}"/>
                </a:ext>
              </a:extLst>
            </p:cNvPr>
            <p:cNvSpPr/>
            <p:nvPr/>
          </p:nvSpPr>
          <p:spPr>
            <a:xfrm>
              <a:off x="9763170" y="1888375"/>
              <a:ext cx="662091" cy="55634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500" dirty="0">
                  <a:solidFill>
                    <a:schemeClr val="tx1"/>
                  </a:solidFill>
                </a:rPr>
                <a:t>4</a:t>
              </a:r>
            </a:p>
          </p:txBody>
        </p:sp>
        <p:sp>
          <p:nvSpPr>
            <p:cNvPr id="19" name="Rounded Rectangle 18">
              <a:extLst>
                <a:ext uri="{FF2B5EF4-FFF2-40B4-BE49-F238E27FC236}">
                  <a16:creationId xmlns:a16="http://schemas.microsoft.com/office/drawing/2014/main" id="{B3F62D17-8BFF-4B0F-AD89-894BCE740069}"/>
                </a:ext>
              </a:extLst>
            </p:cNvPr>
            <p:cNvSpPr/>
            <p:nvPr/>
          </p:nvSpPr>
          <p:spPr>
            <a:xfrm>
              <a:off x="8829546" y="2504940"/>
              <a:ext cx="662091" cy="556342"/>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500" dirty="0">
                  <a:solidFill>
                    <a:schemeClr val="tx1"/>
                  </a:solidFill>
                </a:rPr>
                <a:t>x</a:t>
              </a:r>
            </a:p>
          </p:txBody>
        </p:sp>
        <p:sp>
          <p:nvSpPr>
            <p:cNvPr id="20" name="Rounded Rectangle 19">
              <a:extLst>
                <a:ext uri="{FF2B5EF4-FFF2-40B4-BE49-F238E27FC236}">
                  <a16:creationId xmlns:a16="http://schemas.microsoft.com/office/drawing/2014/main" id="{B3F62D17-8BFF-4B0F-AD89-894BCE740069}"/>
                </a:ext>
              </a:extLst>
            </p:cNvPr>
            <p:cNvSpPr/>
            <p:nvPr/>
          </p:nvSpPr>
          <p:spPr>
            <a:xfrm>
              <a:off x="9763170" y="3385099"/>
              <a:ext cx="662091" cy="55634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500" dirty="0">
                <a:solidFill>
                  <a:schemeClr val="tx1"/>
                </a:solidFill>
              </a:endParaRPr>
            </a:p>
          </p:txBody>
        </p:sp>
        <p:sp>
          <p:nvSpPr>
            <p:cNvPr id="21" name="Rounded Rectangle 20">
              <a:extLst>
                <a:ext uri="{FF2B5EF4-FFF2-40B4-BE49-F238E27FC236}">
                  <a16:creationId xmlns:a16="http://schemas.microsoft.com/office/drawing/2014/main" id="{B3F62D17-8BFF-4B0F-AD89-894BCE740069}"/>
                </a:ext>
              </a:extLst>
            </p:cNvPr>
            <p:cNvSpPr/>
            <p:nvPr/>
          </p:nvSpPr>
          <p:spPr>
            <a:xfrm>
              <a:off x="10577230" y="3379460"/>
              <a:ext cx="662091" cy="55634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500" dirty="0">
                <a:solidFill>
                  <a:schemeClr val="tx1"/>
                </a:solidFill>
              </a:endParaRPr>
            </a:p>
          </p:txBody>
        </p:sp>
        <p:sp>
          <p:nvSpPr>
            <p:cNvPr id="3" name="TextBox 2"/>
            <p:cNvSpPr txBox="1"/>
            <p:nvPr/>
          </p:nvSpPr>
          <p:spPr>
            <a:xfrm>
              <a:off x="10813666" y="3464387"/>
              <a:ext cx="228400" cy="477054"/>
            </a:xfrm>
            <a:prstGeom prst="rect">
              <a:avLst/>
            </a:prstGeom>
            <a:noFill/>
          </p:spPr>
          <p:txBody>
            <a:bodyPr wrap="square" rtlCol="0">
              <a:spAutoFit/>
            </a:bodyPr>
            <a:lstStyle/>
            <a:p>
              <a:r>
                <a:rPr lang="en-GB" sz="2500" dirty="0"/>
                <a:t>6</a:t>
              </a:r>
            </a:p>
          </p:txBody>
        </p:sp>
        <p:sp>
          <p:nvSpPr>
            <p:cNvPr id="26" name="TextBox 25"/>
            <p:cNvSpPr txBox="1"/>
            <p:nvPr/>
          </p:nvSpPr>
          <p:spPr>
            <a:xfrm>
              <a:off x="9915139" y="3449503"/>
              <a:ext cx="228400" cy="477054"/>
            </a:xfrm>
            <a:prstGeom prst="rect">
              <a:avLst/>
            </a:prstGeom>
            <a:noFill/>
          </p:spPr>
          <p:txBody>
            <a:bodyPr wrap="square" rtlCol="0">
              <a:spAutoFit/>
            </a:bodyPr>
            <a:lstStyle/>
            <a:p>
              <a:r>
                <a:rPr lang="en-GB" sz="2500" dirty="0"/>
                <a:t>3</a:t>
              </a:r>
            </a:p>
          </p:txBody>
        </p:sp>
        <p:sp>
          <p:nvSpPr>
            <p:cNvPr id="27" name="Rounded Rectangle 26">
              <a:extLst>
                <a:ext uri="{FF2B5EF4-FFF2-40B4-BE49-F238E27FC236}">
                  <a16:creationId xmlns:a16="http://schemas.microsoft.com/office/drawing/2014/main" id="{B3F62D17-8BFF-4B0F-AD89-894BCE740069}"/>
                </a:ext>
              </a:extLst>
            </p:cNvPr>
            <p:cNvSpPr/>
            <p:nvPr/>
          </p:nvSpPr>
          <p:spPr>
            <a:xfrm>
              <a:off x="8877895" y="3402933"/>
              <a:ext cx="662091" cy="55634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500" dirty="0">
                  <a:solidFill>
                    <a:schemeClr val="tx1"/>
                  </a:solidFill>
                </a:rPr>
                <a:t>3</a:t>
              </a:r>
            </a:p>
          </p:txBody>
        </p:sp>
      </p:grpSp>
      <p:sp>
        <p:nvSpPr>
          <p:cNvPr id="28" name="Rounded Rectangle 27">
            <a:extLst>
              <a:ext uri="{FF2B5EF4-FFF2-40B4-BE49-F238E27FC236}">
                <a16:creationId xmlns:a16="http://schemas.microsoft.com/office/drawing/2014/main" id="{B3F62D17-8BFF-4B0F-AD89-894BCE740069}"/>
              </a:ext>
            </a:extLst>
          </p:cNvPr>
          <p:cNvSpPr/>
          <p:nvPr/>
        </p:nvSpPr>
        <p:spPr>
          <a:xfrm>
            <a:off x="8911500" y="4097629"/>
            <a:ext cx="662091" cy="556342"/>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500" dirty="0">
                <a:solidFill>
                  <a:schemeClr val="tx1"/>
                </a:solidFill>
              </a:rPr>
              <a:t>3</a:t>
            </a:r>
          </a:p>
        </p:txBody>
      </p:sp>
      <p:sp>
        <p:nvSpPr>
          <p:cNvPr id="29" name="Rounded Rectangle 28">
            <a:extLst>
              <a:ext uri="{FF2B5EF4-FFF2-40B4-BE49-F238E27FC236}">
                <a16:creationId xmlns:a16="http://schemas.microsoft.com/office/drawing/2014/main" id="{B3F62D17-8BFF-4B0F-AD89-894BCE740069}"/>
              </a:ext>
            </a:extLst>
          </p:cNvPr>
          <p:cNvSpPr/>
          <p:nvPr/>
        </p:nvSpPr>
        <p:spPr>
          <a:xfrm>
            <a:off x="9761082" y="4097629"/>
            <a:ext cx="662091" cy="556342"/>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500" dirty="0">
                <a:solidFill>
                  <a:schemeClr val="tx1"/>
                </a:solidFill>
              </a:rPr>
              <a:t>1</a:t>
            </a:r>
          </a:p>
        </p:txBody>
      </p:sp>
    </p:spTree>
    <p:extLst>
      <p:ext uri="{BB962C8B-B14F-4D97-AF65-F5344CB8AC3E}">
        <p14:creationId xmlns:p14="http://schemas.microsoft.com/office/powerpoint/2010/main" val="259985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50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400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425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400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650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1" grpId="1" animBg="1"/>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324889" y="446921"/>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5 – Your Turn</a:t>
            </a:r>
          </a:p>
        </p:txBody>
      </p:sp>
      <p:sp>
        <p:nvSpPr>
          <p:cNvPr id="9" name="Rectangle 8">
            <a:extLst>
              <a:ext uri="{FF2B5EF4-FFF2-40B4-BE49-F238E27FC236}">
                <a16:creationId xmlns:a16="http://schemas.microsoft.com/office/drawing/2014/main" id="{31B2BD8C-3B99-45FF-B59D-079B11DEABCF}"/>
              </a:ext>
            </a:extLst>
          </p:cNvPr>
          <p:cNvSpPr/>
          <p:nvPr/>
        </p:nvSpPr>
        <p:spPr>
          <a:xfrm>
            <a:off x="975611" y="1937059"/>
            <a:ext cx="9101788" cy="37258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t>4 children each buy 9 packs of rare football stickers. Each pack contains 5 stickers. How many stickers are there in total?</a:t>
            </a:r>
            <a:endParaRPr lang="en-GB" sz="3600" dirty="0">
              <a:solidFill>
                <a:schemeClr val="tx1"/>
              </a:solidFill>
            </a:endParaRPr>
          </a:p>
        </p:txBody>
      </p:sp>
      <p:sp>
        <p:nvSpPr>
          <p:cNvPr id="2" name="Rectangle: Rounded Corners 1">
            <a:extLst>
              <a:ext uri="{FF2B5EF4-FFF2-40B4-BE49-F238E27FC236}">
                <a16:creationId xmlns:a16="http://schemas.microsoft.com/office/drawing/2014/main" id="{50A6B113-655C-4D29-9197-860CBB7D3442}"/>
              </a:ext>
            </a:extLst>
          </p:cNvPr>
          <p:cNvSpPr/>
          <p:nvPr/>
        </p:nvSpPr>
        <p:spPr>
          <a:xfrm>
            <a:off x="6962274" y="4957011"/>
            <a:ext cx="349717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180 stickers</a:t>
            </a:r>
          </a:p>
        </p:txBody>
      </p:sp>
    </p:spTree>
    <p:extLst>
      <p:ext uri="{BB962C8B-B14F-4D97-AF65-F5344CB8AC3E}">
        <p14:creationId xmlns:p14="http://schemas.microsoft.com/office/powerpoint/2010/main" val="39277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10851" y="2019048"/>
            <a:ext cx="6006027" cy="2312321"/>
          </a:xfrm>
          <a:solidFill>
            <a:srgbClr val="EDCFE9"/>
          </a:solidFill>
          <a:ln w="57150">
            <a:solidFill>
              <a:srgbClr val="0070C0"/>
            </a:solidFill>
          </a:ln>
        </p:spPr>
        <p:txBody>
          <a:bodyPr>
            <a:normAutofit/>
          </a:bodyPr>
          <a:lstStyle/>
          <a:p>
            <a:pPr algn="ctr"/>
            <a:r>
              <a:rPr lang="en-GB" sz="4000" b="1" dirty="0">
                <a:solidFill>
                  <a:schemeClr val="accent5">
                    <a:lumMod val="50000"/>
                  </a:schemeClr>
                </a:solidFill>
                <a:latin typeface="+mn-lt"/>
              </a:rPr>
              <a:t>Model Question 2</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Tree>
    <p:extLst>
      <p:ext uri="{BB962C8B-B14F-4D97-AF65-F5344CB8AC3E}">
        <p14:creationId xmlns:p14="http://schemas.microsoft.com/office/powerpoint/2010/main" val="2689020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446921"/>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1411705" y="1792704"/>
            <a:ext cx="8598568" cy="3505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4400" dirty="0"/>
              <a:t>Katie made £144 at the summer fete selling portions of fruit salad to help buy new computers. She sold them for £4 each. How many portions did she sell in total?</a:t>
            </a:r>
            <a:endParaRPr lang="en-GB" sz="4400" dirty="0">
              <a:solidFill>
                <a:schemeClr val="tx1"/>
              </a:solidFill>
            </a:endParaRPr>
          </a:p>
        </p:txBody>
      </p:sp>
      <p:sp>
        <p:nvSpPr>
          <p:cNvPr id="6" name="Rectangle 5">
            <a:extLst>
              <a:ext uri="{FF2B5EF4-FFF2-40B4-BE49-F238E27FC236}">
                <a16:creationId xmlns:a16="http://schemas.microsoft.com/office/drawing/2014/main" id="{B365902F-F6EB-408C-8258-3DA0D4E05C42}"/>
              </a:ext>
            </a:extLst>
          </p:cNvPr>
          <p:cNvSpPr/>
          <p:nvPr/>
        </p:nvSpPr>
        <p:spPr>
          <a:xfrm>
            <a:off x="4197501" y="1859907"/>
            <a:ext cx="1147008" cy="641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4C0A567-593B-4AFE-A4C0-1236AF6B3444}"/>
              </a:ext>
            </a:extLst>
          </p:cNvPr>
          <p:cNvSpPr/>
          <p:nvPr/>
        </p:nvSpPr>
        <p:spPr>
          <a:xfrm>
            <a:off x="2201366" y="3900857"/>
            <a:ext cx="699488" cy="682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0661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grpSp>
        <p:nvGrpSpPr>
          <p:cNvPr id="6" name="Group 5">
            <a:extLst>
              <a:ext uri="{FF2B5EF4-FFF2-40B4-BE49-F238E27FC236}">
                <a16:creationId xmlns:a16="http://schemas.microsoft.com/office/drawing/2014/main" id="{AC176FB0-8FFC-4FD1-AA3E-30346AB17CDD}"/>
              </a:ext>
            </a:extLst>
          </p:cNvPr>
          <p:cNvGrpSpPr/>
          <p:nvPr/>
        </p:nvGrpSpPr>
        <p:grpSpPr>
          <a:xfrm>
            <a:off x="1786483" y="1696782"/>
            <a:ext cx="9202569" cy="4726519"/>
            <a:chOff x="182362" y="-123279"/>
            <a:chExt cx="5918200" cy="3632200"/>
          </a:xfrm>
        </p:grpSpPr>
        <p:sp>
          <p:nvSpPr>
            <p:cNvPr id="7" name="Text Box 2">
              <a:extLst>
                <a:ext uri="{FF2B5EF4-FFF2-40B4-BE49-F238E27FC236}">
                  <a16:creationId xmlns:a16="http://schemas.microsoft.com/office/drawing/2014/main" id="{5A346927-6662-44B0-882D-5ECE8146F79F}"/>
                </a:ext>
              </a:extLst>
            </p:cNvPr>
            <p:cNvSpPr txBox="1">
              <a:spLocks noChangeArrowheads="1"/>
            </p:cNvSpPr>
            <p:nvPr/>
          </p:nvSpPr>
          <p:spPr bwMode="auto">
            <a:xfrm>
              <a:off x="182362" y="-123279"/>
              <a:ext cx="5918200" cy="3632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Synonym: 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Antonym: 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My definition: 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Used in context: 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4D9C1C5-012A-4316-B483-9139307DBA6F}"/>
                </a:ext>
              </a:extLst>
            </p:cNvPr>
            <p:cNvSpPr/>
            <p:nvPr/>
          </p:nvSpPr>
          <p:spPr>
            <a:xfrm>
              <a:off x="682402" y="94500"/>
              <a:ext cx="2070100" cy="11049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Word: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3600" dirty="0">
                  <a:effectLst/>
                  <a:ea typeface="Calibri" panose="020F0502020204030204" pitchFamily="34" charset="0"/>
                  <a:cs typeface="Times New Roman" panose="02020603050405020304" pitchFamily="18" charset="0"/>
                </a:rPr>
                <a:t>portion </a:t>
              </a:r>
            </a:p>
          </p:txBody>
        </p:sp>
        <p:sp>
          <p:nvSpPr>
            <p:cNvPr id="9" name="Rectangle 8">
              <a:extLst>
                <a:ext uri="{FF2B5EF4-FFF2-40B4-BE49-F238E27FC236}">
                  <a16:creationId xmlns:a16="http://schemas.microsoft.com/office/drawing/2014/main" id="{00AF627B-30BF-49DC-8086-13D4E24ECDB0}"/>
                </a:ext>
              </a:extLst>
            </p:cNvPr>
            <p:cNvSpPr/>
            <p:nvPr/>
          </p:nvSpPr>
          <p:spPr>
            <a:xfrm>
              <a:off x="657002" y="1357342"/>
              <a:ext cx="2095500" cy="18923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Picture: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2C144DB7-54F9-4709-B97B-B097566827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3792" y="30762"/>
              <a:ext cx="401731" cy="577673"/>
            </a:xfrm>
            <a:prstGeom prst="rect">
              <a:avLst/>
            </a:prstGeom>
          </p:spPr>
        </p:pic>
      </p:grpSp>
      <p:sp>
        <p:nvSpPr>
          <p:cNvPr id="11" name="Rectangle 10">
            <a:extLst>
              <a:ext uri="{FF2B5EF4-FFF2-40B4-BE49-F238E27FC236}">
                <a16:creationId xmlns:a16="http://schemas.microsoft.com/office/drawing/2014/main" id="{2021232C-EF29-4C17-ACC9-9C1C90B77B18}"/>
              </a:ext>
            </a:extLst>
          </p:cNvPr>
          <p:cNvSpPr/>
          <p:nvPr/>
        </p:nvSpPr>
        <p:spPr>
          <a:xfrm>
            <a:off x="960630" y="1557111"/>
            <a:ext cx="485057" cy="5005859"/>
          </a:xfrm>
          <a:prstGeom prst="rect">
            <a:avLst/>
          </a:prstGeom>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GB" sz="3500"/>
              <a:t>DEFINE </a:t>
            </a:r>
            <a:r>
              <a:rPr lang="en-GB" sz="3500" dirty="0"/>
              <a:t>IT</a:t>
            </a:r>
          </a:p>
        </p:txBody>
      </p:sp>
    </p:spTree>
    <p:extLst>
      <p:ext uri="{BB962C8B-B14F-4D97-AF65-F5344CB8AC3E}">
        <p14:creationId xmlns:p14="http://schemas.microsoft.com/office/powerpoint/2010/main" val="112099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3 – Number-free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1796716" y="1641006"/>
            <a:ext cx="8598568" cy="23168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t>Katie made £144 at the summer fete selling portions of fruit salad to help buy new computers. She sold them for £4 each. How many portions did she sell in total?</a:t>
            </a:r>
            <a:endParaRPr lang="en-GB" sz="3600" dirty="0">
              <a:solidFill>
                <a:schemeClr val="tx1"/>
              </a:solidFill>
            </a:endParaRPr>
          </a:p>
        </p:txBody>
      </p:sp>
      <p:sp>
        <p:nvSpPr>
          <p:cNvPr id="6" name="Rectangle 5">
            <a:extLst>
              <a:ext uri="{FF2B5EF4-FFF2-40B4-BE49-F238E27FC236}">
                <a16:creationId xmlns:a16="http://schemas.microsoft.com/office/drawing/2014/main" id="{B365902F-F6EB-408C-8258-3DA0D4E05C42}"/>
              </a:ext>
            </a:extLst>
          </p:cNvPr>
          <p:cNvSpPr/>
          <p:nvPr/>
        </p:nvSpPr>
        <p:spPr>
          <a:xfrm>
            <a:off x="4038622" y="1729713"/>
            <a:ext cx="1053640" cy="497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05F9925-5CA0-4EC8-AD85-FCE2D191059A}"/>
              </a:ext>
            </a:extLst>
          </p:cNvPr>
          <p:cNvSpPr/>
          <p:nvPr/>
        </p:nvSpPr>
        <p:spPr>
          <a:xfrm>
            <a:off x="7420598" y="2799421"/>
            <a:ext cx="604051" cy="468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566E6A9D-74FD-4623-97B9-1FEAB954DC82}"/>
              </a:ext>
            </a:extLst>
          </p:cNvPr>
          <p:cNvSpPr/>
          <p:nvPr/>
        </p:nvSpPr>
        <p:spPr>
          <a:xfrm>
            <a:off x="974811" y="4195227"/>
            <a:ext cx="9945858" cy="2316831"/>
          </a:xfrm>
          <a:prstGeom prst="round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1. </a:t>
            </a:r>
            <a:r>
              <a:rPr kumimoji="0" lang="en-GB" sz="2800" b="1" i="0" u="none" strike="noStrike" kern="1200" cap="none" spc="0" normalizeH="0" baseline="0" noProof="0" dirty="0">
                <a:ln>
                  <a:noFill/>
                </a:ln>
                <a:solidFill>
                  <a:srgbClr val="0070C0"/>
                </a:solidFill>
                <a:effectLst/>
                <a:uLnTx/>
                <a:uFillTx/>
                <a:latin typeface="Calibri"/>
                <a:ea typeface="+mn-ea"/>
                <a:cs typeface="+mn-cs"/>
              </a:rPr>
              <a:t>Vocabulary</a:t>
            </a:r>
            <a:r>
              <a:rPr kumimoji="0" lang="en-GB" sz="2800" b="0" i="0" u="none" strike="noStrike" kern="1200" cap="none" spc="0" normalizeH="0" baseline="0" noProof="0" dirty="0">
                <a:ln>
                  <a:noFill/>
                </a:ln>
                <a:solidFill>
                  <a:srgbClr val="000000"/>
                </a:solidFill>
                <a:effectLst/>
                <a:uLnTx/>
                <a:uFillTx/>
                <a:latin typeface="Calibri"/>
                <a:ea typeface="+mn-ea"/>
                <a:cs typeface="+mn-cs"/>
              </a:rPr>
              <a:t>: write a definition for the following words: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    </a:t>
            </a:r>
            <a:r>
              <a:rPr kumimoji="0" lang="en-GB" sz="2800" b="0" i="1" u="none" strike="noStrike" kern="1200" cap="none" spc="0" normalizeH="0" baseline="0" noProof="0" dirty="0">
                <a:ln>
                  <a:noFill/>
                </a:ln>
                <a:solidFill>
                  <a:srgbClr val="000000"/>
                </a:solidFill>
                <a:effectLst/>
                <a:uLnTx/>
                <a:uFillTx/>
                <a:latin typeface="Calibri"/>
                <a:ea typeface="+mn-ea"/>
                <a:cs typeface="+mn-cs"/>
              </a:rPr>
              <a:t>a) portion 	b) </a:t>
            </a:r>
            <a:r>
              <a:rPr lang="en-GB" sz="2800" i="1" dirty="0">
                <a:solidFill>
                  <a:srgbClr val="000000"/>
                </a:solidFill>
                <a:latin typeface="Calibri"/>
              </a:rPr>
              <a:t>fete</a:t>
            </a:r>
            <a:endParaRPr kumimoji="0" lang="en-GB" sz="2800" b="0" i="1"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2. </a:t>
            </a:r>
            <a:r>
              <a:rPr kumimoji="0" lang="en-GB" sz="2800" b="1" i="0" u="none" strike="noStrike" kern="1200" cap="none" spc="0" normalizeH="0" baseline="0" noProof="0" dirty="0">
                <a:ln>
                  <a:noFill/>
                </a:ln>
                <a:solidFill>
                  <a:srgbClr val="0070C0"/>
                </a:solidFill>
                <a:effectLst/>
                <a:uLnTx/>
                <a:uFillTx/>
                <a:latin typeface="Calibri"/>
                <a:ea typeface="+mn-ea"/>
                <a:cs typeface="+mn-cs"/>
              </a:rPr>
              <a:t>Retrieval</a:t>
            </a:r>
            <a:r>
              <a:rPr kumimoji="0" lang="en-GB" sz="2800" b="0" i="0" u="none" strike="noStrike" kern="1200" cap="none" spc="0" normalizeH="0" baseline="0" noProof="0" dirty="0">
                <a:ln>
                  <a:noFill/>
                </a:ln>
                <a:solidFill>
                  <a:srgbClr val="000000"/>
                </a:solidFill>
                <a:effectLst/>
                <a:uLnTx/>
                <a:uFillTx/>
                <a:latin typeface="Calibri"/>
                <a:ea typeface="+mn-ea"/>
                <a:cs typeface="+mn-cs"/>
              </a:rPr>
              <a:t> – </a:t>
            </a:r>
            <a:r>
              <a:rPr lang="en-GB" sz="2800" dirty="0">
                <a:solidFill>
                  <a:srgbClr val="000000"/>
                </a:solidFill>
                <a:latin typeface="Calibri"/>
              </a:rPr>
              <a:t>why was Katie raising money?</a:t>
            </a:r>
            <a:endParaRPr kumimoji="0" lang="en-GB" sz="2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3.</a:t>
            </a:r>
            <a:r>
              <a:rPr kumimoji="0" lang="en-GB" sz="2800" b="1" i="0" u="none" strike="noStrike" kern="1200" cap="none" spc="0" normalizeH="0" baseline="0" noProof="0" dirty="0">
                <a:ln>
                  <a:noFill/>
                </a:ln>
                <a:solidFill>
                  <a:srgbClr val="0070C0"/>
                </a:solidFill>
                <a:effectLst/>
                <a:uLnTx/>
                <a:uFillTx/>
                <a:latin typeface="Calibri"/>
                <a:ea typeface="+mn-ea"/>
                <a:cs typeface="+mn-cs"/>
              </a:rPr>
              <a:t> Inference </a:t>
            </a:r>
            <a:r>
              <a:rPr kumimoji="0" lang="en-GB" sz="2800" b="0" i="0" u="none" strike="noStrike" kern="1200" cap="none" spc="0" normalizeH="0" baseline="0" noProof="0" dirty="0">
                <a:ln>
                  <a:noFill/>
                </a:ln>
                <a:solidFill>
                  <a:srgbClr val="000000"/>
                </a:solidFill>
                <a:effectLst/>
                <a:uLnTx/>
                <a:uFillTx/>
                <a:latin typeface="Calibri"/>
                <a:ea typeface="+mn-ea"/>
                <a:cs typeface="+mn-cs"/>
              </a:rPr>
              <a:t>– what is the question asking you to do? Summarise the problem.</a:t>
            </a:r>
          </a:p>
        </p:txBody>
      </p:sp>
    </p:spTree>
    <p:extLst>
      <p:ext uri="{BB962C8B-B14F-4D97-AF65-F5344CB8AC3E}">
        <p14:creationId xmlns:p14="http://schemas.microsoft.com/office/powerpoint/2010/main" val="2242342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DF49D5-335C-4DAA-9381-E552FB1A6104}"/>
              </a:ext>
            </a:extLst>
          </p:cNvPr>
          <p:cNvPicPr/>
          <p:nvPr/>
        </p:nvPicPr>
        <p:blipFill>
          <a:blip r:embed="rId3">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7" name="Picture 6">
            <a:extLst>
              <a:ext uri="{FF2B5EF4-FFF2-40B4-BE49-F238E27FC236}">
                <a16:creationId xmlns:a16="http://schemas.microsoft.com/office/drawing/2014/main" id="{5386615A-172D-406D-B39E-EF5581B7FC9D}"/>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4" name="Rectangle 3">
            <a:extLst>
              <a:ext uri="{FF2B5EF4-FFF2-40B4-BE49-F238E27FC236}">
                <a16:creationId xmlns:a16="http://schemas.microsoft.com/office/drawing/2014/main" id="{65BB0EEA-728B-4CB0-A903-86F0412A07E1}"/>
              </a:ext>
            </a:extLst>
          </p:cNvPr>
          <p:cNvSpPr/>
          <p:nvPr/>
        </p:nvSpPr>
        <p:spPr>
          <a:xfrm>
            <a:off x="263458" y="1427747"/>
            <a:ext cx="11482458" cy="51966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a:solidFill>
                  <a:srgbClr val="002060"/>
                </a:solidFill>
              </a:rPr>
              <a:t>Typically, pupils lack confidence tackling word problems, mainly because they involve several steps and a large amount of information to process. Barriers to successfully answering these may, of course, be the mathematical concepts being assessed, but the amount of reading, the challenging vocabulary, as well as identifying the correct operation/s to perform, is not to be underestimated.</a:t>
            </a:r>
          </a:p>
          <a:p>
            <a:endParaRPr lang="en-US" sz="2400" dirty="0">
              <a:solidFill>
                <a:srgbClr val="002060"/>
              </a:solidFill>
            </a:endParaRPr>
          </a:p>
          <a:p>
            <a:r>
              <a:rPr lang="en-US" sz="2400" dirty="0">
                <a:solidFill>
                  <a:srgbClr val="002060"/>
                </a:solidFill>
              </a:rPr>
              <a:t>This therapy begins by explaining a suggested teaching strategy for these question types. The intention of this strategy is to </a:t>
            </a:r>
            <a:r>
              <a:rPr lang="en-US" sz="2400" b="1" dirty="0">
                <a:solidFill>
                  <a:srgbClr val="002060"/>
                </a:solidFill>
              </a:rPr>
              <a:t>develop pupil confidence </a:t>
            </a:r>
            <a:r>
              <a:rPr lang="en-US" sz="2400" dirty="0">
                <a:solidFill>
                  <a:srgbClr val="002060"/>
                </a:solidFill>
              </a:rPr>
              <a:t>in tackling such questions through the use of high-quality modelling. Using the teach, model and apply format, it will take pupils through this strategy with two modelled questions. Pupils will then have the opportunity to apply this independently.</a:t>
            </a:r>
          </a:p>
          <a:p>
            <a:endParaRPr lang="en-US" sz="2400" dirty="0">
              <a:solidFill>
                <a:srgbClr val="002060"/>
              </a:solidFill>
            </a:endParaRPr>
          </a:p>
          <a:p>
            <a:r>
              <a:rPr lang="en-US" sz="2400" b="1" dirty="0">
                <a:solidFill>
                  <a:srgbClr val="002060"/>
                </a:solidFill>
              </a:rPr>
              <a:t>The guidance notes under each slide explain each stage. It is assumed that Stage One, the teaching of the mathematical skill/concept involved, has been already taught.</a:t>
            </a:r>
            <a:endParaRPr lang="en-US" sz="2400" dirty="0">
              <a:solidFill>
                <a:srgbClr val="002060"/>
              </a:solidFill>
            </a:endParaRPr>
          </a:p>
        </p:txBody>
      </p:sp>
      <p:sp>
        <p:nvSpPr>
          <p:cNvPr id="10" name="TextBox 9">
            <a:extLst>
              <a:ext uri="{FF2B5EF4-FFF2-40B4-BE49-F238E27FC236}">
                <a16:creationId xmlns:a16="http://schemas.microsoft.com/office/drawing/2014/main" id="{1C191D80-F8DF-4BB2-B5E4-17D9877191BB}"/>
              </a:ext>
            </a:extLst>
          </p:cNvPr>
          <p:cNvSpPr txBox="1"/>
          <p:nvPr/>
        </p:nvSpPr>
        <p:spPr>
          <a:xfrm>
            <a:off x="3398196" y="375687"/>
            <a:ext cx="5395608" cy="707886"/>
          </a:xfrm>
          <a:prstGeom prst="rect">
            <a:avLst/>
          </a:prstGeom>
          <a:solidFill>
            <a:srgbClr val="EDCFE9"/>
          </a:solidFill>
          <a:ln>
            <a:solidFill>
              <a:srgbClr val="002060"/>
            </a:solidFill>
          </a:ln>
        </p:spPr>
        <p:txBody>
          <a:bodyPr wrap="square" rtlCol="0">
            <a:spAutoFit/>
          </a:bodyPr>
          <a:lstStyle/>
          <a:p>
            <a:pPr algn="ctr"/>
            <a:r>
              <a:rPr lang="en-GB" sz="4000" b="1" dirty="0">
                <a:solidFill>
                  <a:srgbClr val="002060"/>
                </a:solidFill>
              </a:rPr>
              <a:t>Teacher Guidance</a:t>
            </a:r>
          </a:p>
        </p:txBody>
      </p:sp>
    </p:spTree>
    <p:extLst>
      <p:ext uri="{BB962C8B-B14F-4D97-AF65-F5344CB8AC3E}">
        <p14:creationId xmlns:p14="http://schemas.microsoft.com/office/powerpoint/2010/main" val="2517911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4 – Answer-free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1203159" y="1902982"/>
            <a:ext cx="8598568" cy="30520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t>Katie made £144 at the summer fete selling portions of fruit salad to help buy new computers. She sold them for £4 each. How many portions did she sell in total?</a:t>
            </a:r>
            <a:endParaRPr lang="en-GB" sz="3600" dirty="0">
              <a:solidFill>
                <a:schemeClr val="tx1"/>
              </a:solidFill>
            </a:endParaRPr>
          </a:p>
        </p:txBody>
      </p:sp>
      <p:sp>
        <p:nvSpPr>
          <p:cNvPr id="7" name="Rectangle 6">
            <a:extLst>
              <a:ext uri="{FF2B5EF4-FFF2-40B4-BE49-F238E27FC236}">
                <a16:creationId xmlns:a16="http://schemas.microsoft.com/office/drawing/2014/main" id="{2D5AE1B8-D284-4F0D-85D6-E3A2C7F27672}"/>
              </a:ext>
            </a:extLst>
          </p:cNvPr>
          <p:cNvSpPr/>
          <p:nvPr/>
        </p:nvSpPr>
        <p:spPr>
          <a:xfrm>
            <a:off x="5502443" y="4570007"/>
            <a:ext cx="4068780" cy="77002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36</a:t>
            </a:r>
          </a:p>
        </p:txBody>
      </p:sp>
    </p:spTree>
    <p:extLst>
      <p:ext uri="{BB962C8B-B14F-4D97-AF65-F5344CB8AC3E}">
        <p14:creationId xmlns:p14="http://schemas.microsoft.com/office/powerpoint/2010/main" val="511725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4 – 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800" dirty="0"/>
              <a:t>Katie made £144 at the summer fete selling portions of fruit salad to help buy new computers. She sold them for £4 each. How many portions did she sell in total?</a:t>
            </a:r>
            <a:endParaRPr lang="en-GB" sz="2800" dirty="0">
              <a:solidFill>
                <a:schemeClr val="tx1"/>
              </a:solidFill>
            </a:endParaRPr>
          </a:p>
        </p:txBody>
      </p:sp>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tx1"/>
                </a:solidFill>
              </a:rPr>
              <a:t>Answer: 36 portions</a:t>
            </a:r>
          </a:p>
        </p:txBody>
      </p:sp>
      <p:sp>
        <p:nvSpPr>
          <p:cNvPr id="8" name="Speech Bubble: Rectangle 7">
            <a:extLst>
              <a:ext uri="{FF2B5EF4-FFF2-40B4-BE49-F238E27FC236}">
                <a16:creationId xmlns:a16="http://schemas.microsoft.com/office/drawing/2014/main" id="{151FEB27-A009-470D-9BFC-A94A2EF70B54}"/>
              </a:ext>
            </a:extLst>
          </p:cNvPr>
          <p:cNvSpPr/>
          <p:nvPr/>
        </p:nvSpPr>
        <p:spPr>
          <a:xfrm>
            <a:off x="4589521" y="1744627"/>
            <a:ext cx="3012958" cy="2057351"/>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Firstly, I need to identify the key facts of the problem, including important numbers.</a:t>
            </a:r>
          </a:p>
        </p:txBody>
      </p:sp>
      <p:sp>
        <p:nvSpPr>
          <p:cNvPr id="9" name="Speech Bubble: Rectangle 8">
            <a:extLst>
              <a:ext uri="{FF2B5EF4-FFF2-40B4-BE49-F238E27FC236}">
                <a16:creationId xmlns:a16="http://schemas.microsoft.com/office/drawing/2014/main" id="{BC6B00E6-1372-4244-B66F-FD12651D3FA9}"/>
              </a:ext>
            </a:extLst>
          </p:cNvPr>
          <p:cNvSpPr/>
          <p:nvPr/>
        </p:nvSpPr>
        <p:spPr>
          <a:xfrm>
            <a:off x="8357939" y="1661228"/>
            <a:ext cx="3560855" cy="1394793"/>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r>
              <a:rPr lang="en-GB" sz="2400" dirty="0"/>
              <a:t>So, my calculation will be £144 ÷ £4</a:t>
            </a:r>
          </a:p>
          <a:p>
            <a:pPr algn="ctr"/>
            <a:endParaRPr lang="en-GB" sz="2400" dirty="0"/>
          </a:p>
        </p:txBody>
      </p:sp>
      <p:sp>
        <p:nvSpPr>
          <p:cNvPr id="10" name="Speech Bubble: Rectangle 9">
            <a:extLst>
              <a:ext uri="{FF2B5EF4-FFF2-40B4-BE49-F238E27FC236}">
                <a16:creationId xmlns:a16="http://schemas.microsoft.com/office/drawing/2014/main" id="{E0DB13A3-6D20-4617-8798-6CDE7EA45F6E}"/>
              </a:ext>
            </a:extLst>
          </p:cNvPr>
          <p:cNvSpPr/>
          <p:nvPr/>
        </p:nvSpPr>
        <p:spPr>
          <a:xfrm>
            <a:off x="4283243" y="4524703"/>
            <a:ext cx="4074696" cy="1824250"/>
          </a:xfrm>
          <a:prstGeom prst="wedgeRectCallout">
            <a:avLst>
              <a:gd name="adj1" fmla="val -51014"/>
              <a:gd name="adj2" fmla="val -7627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r>
              <a:rPr lang="en-GB" sz="2400" dirty="0"/>
              <a:t>I know the total made was £144 and she sold each portion for £4 so I need to use those numbers to solve the problem.</a:t>
            </a:r>
            <a:endParaRPr lang="en-GB" sz="2400" b="0" dirty="0"/>
          </a:p>
          <a:p>
            <a:pPr algn="ctr"/>
            <a:endParaRPr lang="en-GB" sz="2400" b="0" dirty="0"/>
          </a:p>
          <a:p>
            <a:pPr algn="ctr"/>
            <a:endParaRPr lang="en-GB" sz="2400" b="0" dirty="0"/>
          </a:p>
          <a:p>
            <a:pPr algn="ctr"/>
            <a:endParaRPr lang="en-GB" sz="2400" dirty="0"/>
          </a:p>
          <a:p>
            <a:pPr algn="ctr"/>
            <a:endParaRPr lang="en-GB" sz="2400" dirty="0"/>
          </a:p>
          <a:p>
            <a:pPr algn="ctr"/>
            <a:endParaRPr lang="en-GB" sz="2400" b="0" dirty="0"/>
          </a:p>
          <a:p>
            <a:pPr algn="ctr"/>
            <a:endParaRPr lang="en-GB" sz="2400" b="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p:txBody>
      </p:sp>
      <p:grpSp>
        <p:nvGrpSpPr>
          <p:cNvPr id="3" name="Group 2">
            <a:extLst>
              <a:ext uri="{FF2B5EF4-FFF2-40B4-BE49-F238E27FC236}">
                <a16:creationId xmlns:a16="http://schemas.microsoft.com/office/drawing/2014/main" id="{C5C95FAD-6463-495C-9493-70575C611187}"/>
              </a:ext>
            </a:extLst>
          </p:cNvPr>
          <p:cNvGrpSpPr/>
          <p:nvPr/>
        </p:nvGrpSpPr>
        <p:grpSpPr>
          <a:xfrm>
            <a:off x="8995932" y="3689867"/>
            <a:ext cx="3092293" cy="2678060"/>
            <a:chOff x="8836134" y="3664558"/>
            <a:chExt cx="3092293" cy="2678060"/>
          </a:xfrm>
        </p:grpSpPr>
        <p:sp>
          <p:nvSpPr>
            <p:cNvPr id="11" name="Speech Bubble: Rectangle 10">
              <a:extLst>
                <a:ext uri="{FF2B5EF4-FFF2-40B4-BE49-F238E27FC236}">
                  <a16:creationId xmlns:a16="http://schemas.microsoft.com/office/drawing/2014/main" id="{47FF8E04-5986-4206-8BBB-D28488119D24}"/>
                </a:ext>
              </a:extLst>
            </p:cNvPr>
            <p:cNvSpPr/>
            <p:nvPr/>
          </p:nvSpPr>
          <p:spPr>
            <a:xfrm>
              <a:off x="8836134" y="3664558"/>
              <a:ext cx="3092293" cy="2678060"/>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r>
                <a:rPr lang="en-GB" sz="2400" dirty="0"/>
                <a:t>I know I can use a short division method to work this out:</a:t>
              </a:r>
            </a:p>
            <a:p>
              <a:pPr algn="ctr"/>
              <a:endParaRPr lang="en-GB" sz="2400" dirty="0"/>
            </a:p>
            <a:p>
              <a:pPr algn="ctr"/>
              <a:endParaRPr lang="en-GB" sz="2400" dirty="0"/>
            </a:p>
            <a:p>
              <a:pPr algn="ctr"/>
              <a:endParaRPr lang="en-GB" sz="2400" dirty="0"/>
            </a:p>
            <a:p>
              <a:pPr algn="ctr"/>
              <a:endParaRPr lang="en-GB" sz="2400" dirty="0"/>
            </a:p>
          </p:txBody>
        </p:sp>
        <p:sp>
          <p:nvSpPr>
            <p:cNvPr id="15" name="Rounded Rectangle 14">
              <a:extLst>
                <a:ext uri="{FF2B5EF4-FFF2-40B4-BE49-F238E27FC236}">
                  <a16:creationId xmlns:a16="http://schemas.microsoft.com/office/drawing/2014/main" id="{B3F62D17-8BFF-4B0F-AD89-894BCE740069}"/>
                </a:ext>
              </a:extLst>
            </p:cNvPr>
            <p:cNvSpPr/>
            <p:nvPr/>
          </p:nvSpPr>
          <p:spPr>
            <a:xfrm>
              <a:off x="9919655" y="5222081"/>
              <a:ext cx="498208" cy="403013"/>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500" dirty="0">
                  <a:solidFill>
                    <a:schemeClr val="tx1"/>
                  </a:solidFill>
                </a:rPr>
                <a:t>?</a:t>
              </a:r>
            </a:p>
          </p:txBody>
        </p:sp>
        <p:cxnSp>
          <p:nvCxnSpPr>
            <p:cNvPr id="17" name="Straight Connector 16">
              <a:extLst>
                <a:ext uri="{FF2B5EF4-FFF2-40B4-BE49-F238E27FC236}">
                  <a16:creationId xmlns:a16="http://schemas.microsoft.com/office/drawing/2014/main" id="{E3159D19-1755-4AB8-B509-CA42C3F3C723}"/>
                </a:ext>
              </a:extLst>
            </p:cNvPr>
            <p:cNvCxnSpPr/>
            <p:nvPr/>
          </p:nvCxnSpPr>
          <p:spPr>
            <a:xfrm flipV="1">
              <a:off x="9737172" y="5747272"/>
              <a:ext cx="0" cy="487191"/>
            </a:xfrm>
            <a:prstGeom prst="line">
              <a:avLst/>
            </a:prstGeom>
            <a:ln/>
          </p:spPr>
          <p:style>
            <a:lnRef idx="1">
              <a:schemeClr val="dk1"/>
            </a:lnRef>
            <a:fillRef idx="0">
              <a:schemeClr val="dk1"/>
            </a:fillRef>
            <a:effectRef idx="0">
              <a:schemeClr val="dk1"/>
            </a:effectRef>
            <a:fontRef idx="minor">
              <a:schemeClr val="tx1"/>
            </a:fontRef>
          </p:style>
        </p:cxnSp>
        <p:sp>
          <p:nvSpPr>
            <p:cNvPr id="20" name="Rounded Rectangle 19">
              <a:extLst>
                <a:ext uri="{FF2B5EF4-FFF2-40B4-BE49-F238E27FC236}">
                  <a16:creationId xmlns:a16="http://schemas.microsoft.com/office/drawing/2014/main" id="{B3F62D17-8BFF-4B0F-AD89-894BCE740069}"/>
                </a:ext>
              </a:extLst>
            </p:cNvPr>
            <p:cNvSpPr/>
            <p:nvPr/>
          </p:nvSpPr>
          <p:spPr>
            <a:xfrm>
              <a:off x="10483497" y="5212561"/>
              <a:ext cx="498208" cy="403013"/>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500" dirty="0">
                  <a:solidFill>
                    <a:schemeClr val="tx1"/>
                  </a:solidFill>
                </a:rPr>
                <a:t>?</a:t>
              </a:r>
            </a:p>
          </p:txBody>
        </p:sp>
        <p:sp>
          <p:nvSpPr>
            <p:cNvPr id="21" name="Rounded Rectangle 20">
              <a:extLst>
                <a:ext uri="{FF2B5EF4-FFF2-40B4-BE49-F238E27FC236}">
                  <a16:creationId xmlns:a16="http://schemas.microsoft.com/office/drawing/2014/main" id="{B3F62D17-8BFF-4B0F-AD89-894BCE740069}"/>
                </a:ext>
              </a:extLst>
            </p:cNvPr>
            <p:cNvSpPr/>
            <p:nvPr/>
          </p:nvSpPr>
          <p:spPr>
            <a:xfrm>
              <a:off x="11065866" y="5219703"/>
              <a:ext cx="498208" cy="403013"/>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500" dirty="0">
                  <a:solidFill>
                    <a:schemeClr val="tx1"/>
                  </a:solidFill>
                </a:rPr>
                <a:t>?</a:t>
              </a:r>
            </a:p>
          </p:txBody>
        </p:sp>
        <p:cxnSp>
          <p:nvCxnSpPr>
            <p:cNvPr id="22" name="Straight Connector 21">
              <a:extLst>
                <a:ext uri="{FF2B5EF4-FFF2-40B4-BE49-F238E27FC236}">
                  <a16:creationId xmlns:a16="http://schemas.microsoft.com/office/drawing/2014/main" id="{350DF12C-1A94-4125-AA2B-FE89FE6E085A}"/>
                </a:ext>
              </a:extLst>
            </p:cNvPr>
            <p:cNvCxnSpPr/>
            <p:nvPr/>
          </p:nvCxnSpPr>
          <p:spPr>
            <a:xfrm>
              <a:off x="9737172" y="5747272"/>
              <a:ext cx="2008744" cy="0"/>
            </a:xfrm>
            <a:prstGeom prst="line">
              <a:avLst/>
            </a:prstGeom>
            <a:ln/>
          </p:spPr>
          <p:style>
            <a:lnRef idx="1">
              <a:schemeClr val="dk1"/>
            </a:lnRef>
            <a:fillRef idx="0">
              <a:schemeClr val="dk1"/>
            </a:fillRef>
            <a:effectRef idx="0">
              <a:schemeClr val="dk1"/>
            </a:effectRef>
            <a:fontRef idx="minor">
              <a:schemeClr val="tx1"/>
            </a:fontRef>
          </p:style>
        </p:cxnSp>
        <p:sp>
          <p:nvSpPr>
            <p:cNvPr id="24" name="Rounded Rectangle 23">
              <a:extLst>
                <a:ext uri="{FF2B5EF4-FFF2-40B4-BE49-F238E27FC236}">
                  <a16:creationId xmlns:a16="http://schemas.microsoft.com/office/drawing/2014/main" id="{B3F62D17-8BFF-4B0F-AD89-894BCE740069}"/>
                </a:ext>
              </a:extLst>
            </p:cNvPr>
            <p:cNvSpPr/>
            <p:nvPr/>
          </p:nvSpPr>
          <p:spPr>
            <a:xfrm>
              <a:off x="9113206" y="5831450"/>
              <a:ext cx="498208" cy="403013"/>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500" dirty="0">
                  <a:solidFill>
                    <a:schemeClr val="tx1"/>
                  </a:solidFill>
                </a:rPr>
                <a:t>4</a:t>
              </a:r>
            </a:p>
          </p:txBody>
        </p:sp>
        <p:sp>
          <p:nvSpPr>
            <p:cNvPr id="25" name="Rounded Rectangle 24">
              <a:extLst>
                <a:ext uri="{FF2B5EF4-FFF2-40B4-BE49-F238E27FC236}">
                  <a16:creationId xmlns:a16="http://schemas.microsoft.com/office/drawing/2014/main" id="{B3F62D17-8BFF-4B0F-AD89-894BCE740069}"/>
                </a:ext>
              </a:extLst>
            </p:cNvPr>
            <p:cNvSpPr/>
            <p:nvPr/>
          </p:nvSpPr>
          <p:spPr>
            <a:xfrm>
              <a:off x="11065866" y="5831449"/>
              <a:ext cx="498208" cy="403013"/>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500" dirty="0">
                  <a:solidFill>
                    <a:schemeClr val="tx1"/>
                  </a:solidFill>
                </a:rPr>
                <a:t>4</a:t>
              </a:r>
            </a:p>
          </p:txBody>
        </p:sp>
        <p:sp>
          <p:nvSpPr>
            <p:cNvPr id="26" name="Rounded Rectangle 25">
              <a:extLst>
                <a:ext uri="{FF2B5EF4-FFF2-40B4-BE49-F238E27FC236}">
                  <a16:creationId xmlns:a16="http://schemas.microsoft.com/office/drawing/2014/main" id="{B3F62D17-8BFF-4B0F-AD89-894BCE740069}"/>
                </a:ext>
              </a:extLst>
            </p:cNvPr>
            <p:cNvSpPr/>
            <p:nvPr/>
          </p:nvSpPr>
          <p:spPr>
            <a:xfrm>
              <a:off x="10489493" y="5831448"/>
              <a:ext cx="498208" cy="403013"/>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500" dirty="0">
                  <a:solidFill>
                    <a:schemeClr val="tx1"/>
                  </a:solidFill>
                </a:rPr>
                <a:t>4</a:t>
              </a:r>
            </a:p>
          </p:txBody>
        </p:sp>
        <p:sp>
          <p:nvSpPr>
            <p:cNvPr id="27" name="Rounded Rectangle 26">
              <a:extLst>
                <a:ext uri="{FF2B5EF4-FFF2-40B4-BE49-F238E27FC236}">
                  <a16:creationId xmlns:a16="http://schemas.microsoft.com/office/drawing/2014/main" id="{B3F62D17-8BFF-4B0F-AD89-894BCE740069}"/>
                </a:ext>
              </a:extLst>
            </p:cNvPr>
            <p:cNvSpPr/>
            <p:nvPr/>
          </p:nvSpPr>
          <p:spPr>
            <a:xfrm>
              <a:off x="9884073" y="5831450"/>
              <a:ext cx="498208" cy="403013"/>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500" dirty="0">
                  <a:solidFill>
                    <a:schemeClr val="tx1"/>
                  </a:solidFill>
                </a:rPr>
                <a:t>1</a:t>
              </a:r>
            </a:p>
          </p:txBody>
        </p:sp>
      </p:grpSp>
    </p:spTree>
    <p:extLst>
      <p:ext uri="{BB962C8B-B14F-4D97-AF65-F5344CB8AC3E}">
        <p14:creationId xmlns:p14="http://schemas.microsoft.com/office/powerpoint/2010/main" val="82560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325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4 – 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800" dirty="0"/>
              <a:t>Katie made £144 at the summer fete selling portions of fruit salad to help buy new computers. She sold them for £4 each. How many portions did she sell in total?</a:t>
            </a:r>
            <a:endParaRPr lang="en-GB" sz="2800" dirty="0">
              <a:solidFill>
                <a:schemeClr val="tx1"/>
              </a:solidFill>
            </a:endParaRPr>
          </a:p>
        </p:txBody>
      </p:sp>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100" b="1" dirty="0">
                <a:solidFill>
                  <a:schemeClr val="tx1"/>
                </a:solidFill>
              </a:rPr>
              <a:t>Answer: 36 portions</a:t>
            </a:r>
          </a:p>
        </p:txBody>
      </p:sp>
      <p:sp>
        <p:nvSpPr>
          <p:cNvPr id="14" name="Speech Bubble: Rectangle 13">
            <a:extLst>
              <a:ext uri="{FF2B5EF4-FFF2-40B4-BE49-F238E27FC236}">
                <a16:creationId xmlns:a16="http://schemas.microsoft.com/office/drawing/2014/main" id="{9EC437F0-E153-498E-8308-B741B6B3A630}"/>
              </a:ext>
            </a:extLst>
          </p:cNvPr>
          <p:cNvSpPr/>
          <p:nvPr/>
        </p:nvSpPr>
        <p:spPr>
          <a:xfrm>
            <a:off x="5051079" y="4999167"/>
            <a:ext cx="5280037" cy="1625238"/>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 I have used my knowledge of the 4 times table to help me. </a:t>
            </a:r>
          </a:p>
          <a:p>
            <a:pPr algn="ctr"/>
            <a:r>
              <a:rPr lang="en-GB" sz="2400" b="1" dirty="0"/>
              <a:t>So, there were 36 portions of fruit salad sold at the fete.</a:t>
            </a:r>
            <a:endParaRPr lang="en-GB" sz="2400" dirty="0"/>
          </a:p>
        </p:txBody>
      </p:sp>
      <p:sp>
        <p:nvSpPr>
          <p:cNvPr id="10" name="Rounded Rectangle 9">
            <a:extLst>
              <a:ext uri="{FF2B5EF4-FFF2-40B4-BE49-F238E27FC236}">
                <a16:creationId xmlns:a16="http://schemas.microsoft.com/office/drawing/2014/main" id="{FA19F8C2-2382-401F-AEAB-1EEE536D4B14}"/>
              </a:ext>
            </a:extLst>
          </p:cNvPr>
          <p:cNvSpPr/>
          <p:nvPr/>
        </p:nvSpPr>
        <p:spPr>
          <a:xfrm>
            <a:off x="6352357" y="3461217"/>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1</a:t>
            </a:r>
          </a:p>
        </p:txBody>
      </p:sp>
      <p:cxnSp>
        <p:nvCxnSpPr>
          <p:cNvPr id="11" name="Straight Connector 10">
            <a:extLst>
              <a:ext uri="{FF2B5EF4-FFF2-40B4-BE49-F238E27FC236}">
                <a16:creationId xmlns:a16="http://schemas.microsoft.com/office/drawing/2014/main" id="{E3159D19-1755-4AB8-B509-CA42C3F3C723}"/>
              </a:ext>
            </a:extLst>
          </p:cNvPr>
          <p:cNvCxnSpPr/>
          <p:nvPr/>
        </p:nvCxnSpPr>
        <p:spPr>
          <a:xfrm flipV="1">
            <a:off x="5955893" y="3217183"/>
            <a:ext cx="0" cy="1188161"/>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350DF12C-1A94-4125-AA2B-FE89FE6E085A}"/>
              </a:ext>
            </a:extLst>
          </p:cNvPr>
          <p:cNvCxnSpPr/>
          <p:nvPr/>
        </p:nvCxnSpPr>
        <p:spPr>
          <a:xfrm>
            <a:off x="5955893" y="3217183"/>
            <a:ext cx="4630956" cy="0"/>
          </a:xfrm>
          <a:prstGeom prst="line">
            <a:avLst/>
          </a:prstGeom>
          <a:ln/>
        </p:spPr>
        <p:style>
          <a:lnRef idx="1">
            <a:schemeClr val="dk1"/>
          </a:lnRef>
          <a:fillRef idx="0">
            <a:schemeClr val="dk1"/>
          </a:fillRef>
          <a:effectRef idx="0">
            <a:schemeClr val="dk1"/>
          </a:effectRef>
          <a:fontRef idx="minor">
            <a:schemeClr val="tx1"/>
          </a:fontRef>
        </p:style>
      </p:cxnSp>
      <p:sp>
        <p:nvSpPr>
          <p:cNvPr id="15" name="Rounded Rectangle 14">
            <a:extLst>
              <a:ext uri="{FF2B5EF4-FFF2-40B4-BE49-F238E27FC236}">
                <a16:creationId xmlns:a16="http://schemas.microsoft.com/office/drawing/2014/main" id="{FA19F8C2-2382-401F-AEAB-1EEE536D4B14}"/>
              </a:ext>
            </a:extLst>
          </p:cNvPr>
          <p:cNvSpPr/>
          <p:nvPr/>
        </p:nvSpPr>
        <p:spPr>
          <a:xfrm>
            <a:off x="7788003" y="3426182"/>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4</a:t>
            </a:r>
          </a:p>
        </p:txBody>
      </p:sp>
      <p:sp>
        <p:nvSpPr>
          <p:cNvPr id="16" name="Rounded Rectangle 15">
            <a:extLst>
              <a:ext uri="{FF2B5EF4-FFF2-40B4-BE49-F238E27FC236}">
                <a16:creationId xmlns:a16="http://schemas.microsoft.com/office/drawing/2014/main" id="{FA19F8C2-2382-401F-AEAB-1EEE536D4B14}"/>
              </a:ext>
            </a:extLst>
          </p:cNvPr>
          <p:cNvSpPr/>
          <p:nvPr/>
        </p:nvSpPr>
        <p:spPr>
          <a:xfrm>
            <a:off x="9252855" y="34577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4</a:t>
            </a:r>
          </a:p>
        </p:txBody>
      </p:sp>
      <p:sp>
        <p:nvSpPr>
          <p:cNvPr id="17" name="Rounded Rectangle 16">
            <a:extLst>
              <a:ext uri="{FF2B5EF4-FFF2-40B4-BE49-F238E27FC236}">
                <a16:creationId xmlns:a16="http://schemas.microsoft.com/office/drawing/2014/main" id="{FA19F8C2-2382-401F-AEAB-1EEE536D4B14}"/>
              </a:ext>
            </a:extLst>
          </p:cNvPr>
          <p:cNvSpPr/>
          <p:nvPr/>
        </p:nvSpPr>
        <p:spPr>
          <a:xfrm>
            <a:off x="4731818" y="3461217"/>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4</a:t>
            </a:r>
          </a:p>
        </p:txBody>
      </p:sp>
      <p:sp>
        <p:nvSpPr>
          <p:cNvPr id="18" name="Rounded Rectangle 17">
            <a:extLst>
              <a:ext uri="{FF2B5EF4-FFF2-40B4-BE49-F238E27FC236}">
                <a16:creationId xmlns:a16="http://schemas.microsoft.com/office/drawing/2014/main" id="{FA19F8C2-2382-401F-AEAB-1EEE536D4B14}"/>
              </a:ext>
            </a:extLst>
          </p:cNvPr>
          <p:cNvSpPr/>
          <p:nvPr/>
        </p:nvSpPr>
        <p:spPr>
          <a:xfrm>
            <a:off x="7751779" y="1964212"/>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3</a:t>
            </a:r>
          </a:p>
        </p:txBody>
      </p:sp>
      <p:sp>
        <p:nvSpPr>
          <p:cNvPr id="19" name="Rounded Rectangle 18">
            <a:extLst>
              <a:ext uri="{FF2B5EF4-FFF2-40B4-BE49-F238E27FC236}">
                <a16:creationId xmlns:a16="http://schemas.microsoft.com/office/drawing/2014/main" id="{FA19F8C2-2382-401F-AEAB-1EEE536D4B14}"/>
              </a:ext>
            </a:extLst>
          </p:cNvPr>
          <p:cNvSpPr/>
          <p:nvPr/>
        </p:nvSpPr>
        <p:spPr>
          <a:xfrm>
            <a:off x="6325151" y="1964212"/>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0</a:t>
            </a:r>
          </a:p>
        </p:txBody>
      </p:sp>
      <p:sp>
        <p:nvSpPr>
          <p:cNvPr id="20" name="Rounded Rectangle 19">
            <a:extLst>
              <a:ext uri="{FF2B5EF4-FFF2-40B4-BE49-F238E27FC236}">
                <a16:creationId xmlns:a16="http://schemas.microsoft.com/office/drawing/2014/main" id="{FA19F8C2-2382-401F-AEAB-1EEE536D4B14}"/>
              </a:ext>
            </a:extLst>
          </p:cNvPr>
          <p:cNvSpPr/>
          <p:nvPr/>
        </p:nvSpPr>
        <p:spPr>
          <a:xfrm>
            <a:off x="9291933" y="1964212"/>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6</a:t>
            </a:r>
          </a:p>
        </p:txBody>
      </p:sp>
      <p:sp>
        <p:nvSpPr>
          <p:cNvPr id="8" name="Rectangle 7"/>
          <p:cNvSpPr/>
          <p:nvPr/>
        </p:nvSpPr>
        <p:spPr>
          <a:xfrm>
            <a:off x="6976597" y="3196155"/>
            <a:ext cx="2834927" cy="523220"/>
          </a:xfrm>
          <a:prstGeom prst="rect">
            <a:avLst/>
          </a:prstGeom>
        </p:spPr>
        <p:txBody>
          <a:bodyPr wrap="square">
            <a:spAutoFit/>
          </a:bodyPr>
          <a:lstStyle/>
          <a:p>
            <a:pPr algn="ctr">
              <a:spcBef>
                <a:spcPct val="0"/>
              </a:spcBef>
            </a:pPr>
            <a:r>
              <a:rPr lang="en-GB" sz="2800" dirty="0">
                <a:latin typeface="Calibri" panose="020F0502020204030204" pitchFamily="34" charset="0"/>
              </a:rPr>
              <a:t>1               2 </a:t>
            </a:r>
          </a:p>
        </p:txBody>
      </p:sp>
    </p:spTree>
    <p:extLst>
      <p:ext uri="{BB962C8B-B14F-4D97-AF65-F5344CB8AC3E}">
        <p14:creationId xmlns:p14="http://schemas.microsoft.com/office/powerpoint/2010/main" val="378247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50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324889" y="446921"/>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5 – Your Turn</a:t>
            </a:r>
          </a:p>
        </p:txBody>
      </p:sp>
      <p:sp>
        <p:nvSpPr>
          <p:cNvPr id="9" name="Rectangle 8">
            <a:extLst>
              <a:ext uri="{FF2B5EF4-FFF2-40B4-BE49-F238E27FC236}">
                <a16:creationId xmlns:a16="http://schemas.microsoft.com/office/drawing/2014/main" id="{31B2BD8C-3B99-45FF-B59D-079B11DEABCF}"/>
              </a:ext>
            </a:extLst>
          </p:cNvPr>
          <p:cNvSpPr/>
          <p:nvPr/>
        </p:nvSpPr>
        <p:spPr>
          <a:xfrm>
            <a:off x="1475873" y="2113522"/>
            <a:ext cx="8598568" cy="30520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t>Archie made £252 at the summer fete selling portions of fruit salad to help buy new computers. He sold them for £6 each. How many portions did he sell in total?</a:t>
            </a:r>
            <a:endParaRPr lang="en-GB" sz="3600" dirty="0">
              <a:solidFill>
                <a:schemeClr val="tx1"/>
              </a:solidFill>
            </a:endParaRPr>
          </a:p>
        </p:txBody>
      </p:sp>
      <p:sp>
        <p:nvSpPr>
          <p:cNvPr id="7" name="Rectangle: Rounded Corners 6">
            <a:extLst>
              <a:ext uri="{FF2B5EF4-FFF2-40B4-BE49-F238E27FC236}">
                <a16:creationId xmlns:a16="http://schemas.microsoft.com/office/drawing/2014/main" id="{B81EBABE-38E6-4AA5-ABB9-6CDF2AE0EC69}"/>
              </a:ext>
            </a:extLst>
          </p:cNvPr>
          <p:cNvSpPr/>
          <p:nvPr/>
        </p:nvSpPr>
        <p:spPr>
          <a:xfrm>
            <a:off x="6962274" y="4957011"/>
            <a:ext cx="349717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42</a:t>
            </a:r>
          </a:p>
        </p:txBody>
      </p:sp>
    </p:spTree>
    <p:extLst>
      <p:ext uri="{BB962C8B-B14F-4D97-AF65-F5344CB8AC3E}">
        <p14:creationId xmlns:p14="http://schemas.microsoft.com/office/powerpoint/2010/main" val="99605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8" name="Rectangle: Rounded Corners 7">
            <a:extLst>
              <a:ext uri="{FF2B5EF4-FFF2-40B4-BE49-F238E27FC236}">
                <a16:creationId xmlns:a16="http://schemas.microsoft.com/office/drawing/2014/main" id="{B037ED3D-4640-4C99-BD8E-7128C709FBE2}"/>
              </a:ext>
            </a:extLst>
          </p:cNvPr>
          <p:cNvSpPr/>
          <p:nvPr/>
        </p:nvSpPr>
        <p:spPr>
          <a:xfrm>
            <a:off x="461414" y="1885945"/>
            <a:ext cx="11258550" cy="32809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rgbClr val="002060"/>
                </a:solidFill>
              </a:rPr>
              <a:t>3 children each have 4 bags of toys. Each bag contains 9 toys. </a:t>
            </a:r>
          </a:p>
          <a:p>
            <a:pPr algn="ctr"/>
            <a:r>
              <a:rPr lang="en-GB" sz="5400" dirty="0">
                <a:solidFill>
                  <a:srgbClr val="002060"/>
                </a:solidFill>
              </a:rPr>
              <a:t>How many toys are there in total?</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5" name="Rectangle: Rounded Corners 2">
            <a:extLst>
              <a:ext uri="{FF2B5EF4-FFF2-40B4-BE49-F238E27FC236}">
                <a16:creationId xmlns:a16="http://schemas.microsoft.com/office/drawing/2014/main" id="{675A7142-34F1-4E54-A85B-FF703025B360}"/>
              </a:ext>
            </a:extLst>
          </p:cNvPr>
          <p:cNvSpPr/>
          <p:nvPr/>
        </p:nvSpPr>
        <p:spPr>
          <a:xfrm>
            <a:off x="3645784" y="5532987"/>
            <a:ext cx="4533174" cy="90955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en-GB" sz="2800" dirty="0">
              <a:solidFill>
                <a:srgbClr val="002060"/>
              </a:solidFill>
              <a:latin typeface="Calibri" panose="020F0502020204030204" pitchFamily="34" charset="0"/>
            </a:endParaRPr>
          </a:p>
          <a:p>
            <a:pPr algn="ctr">
              <a:spcBef>
                <a:spcPct val="0"/>
              </a:spcBef>
            </a:pPr>
            <a:endParaRPr lang="en-GB" sz="2800" dirty="0">
              <a:solidFill>
                <a:srgbClr val="002060"/>
              </a:solidFill>
              <a:latin typeface="Calibri" panose="020F0502020204030204" pitchFamily="34" charset="0"/>
            </a:endParaRPr>
          </a:p>
          <a:p>
            <a:pPr algn="ctr">
              <a:spcBef>
                <a:spcPct val="0"/>
              </a:spcBef>
            </a:pPr>
            <a:endParaRPr lang="en-GB" sz="2800" dirty="0">
              <a:solidFill>
                <a:srgbClr val="002060"/>
              </a:solidFill>
              <a:latin typeface="Calibri" panose="020F0502020204030204" pitchFamily="34" charset="0"/>
            </a:endParaRPr>
          </a:p>
          <a:p>
            <a:pPr algn="ctr">
              <a:spcBef>
                <a:spcPct val="0"/>
              </a:spcBef>
            </a:pPr>
            <a:endParaRPr lang="en-GB" sz="2800" dirty="0">
              <a:solidFill>
                <a:srgbClr val="002060"/>
              </a:solidFill>
              <a:latin typeface="Calibri" panose="020F0502020204030204" pitchFamily="34" charset="0"/>
            </a:endParaRPr>
          </a:p>
          <a:p>
            <a:pPr algn="ctr">
              <a:spcBef>
                <a:spcPct val="0"/>
              </a:spcBef>
            </a:pPr>
            <a:endParaRPr lang="en-GB" sz="2800" dirty="0">
              <a:solidFill>
                <a:srgbClr val="002060"/>
              </a:solidFill>
              <a:latin typeface="Calibri" panose="020F0502020204030204" pitchFamily="34" charset="0"/>
            </a:endParaRPr>
          </a:p>
          <a:p>
            <a:pPr algn="ctr">
              <a:spcBef>
                <a:spcPct val="0"/>
              </a:spcBef>
            </a:pPr>
            <a:endParaRPr lang="en-GB" sz="2800" dirty="0">
              <a:solidFill>
                <a:srgbClr val="002060"/>
              </a:solidFill>
              <a:latin typeface="Calibri" panose="020F0502020204030204" pitchFamily="34" charset="0"/>
            </a:endParaRPr>
          </a:p>
          <a:p>
            <a:pPr algn="ctr">
              <a:spcBef>
                <a:spcPct val="0"/>
              </a:spcBef>
            </a:pPr>
            <a:endParaRPr lang="en-GB" sz="2800" dirty="0">
              <a:solidFill>
                <a:prstClr val="white"/>
              </a:solidFill>
            </a:endParaRPr>
          </a:p>
        </p:txBody>
      </p:sp>
      <p:sp>
        <p:nvSpPr>
          <p:cNvPr id="36" name="Rounded Rectangle 35">
            <a:extLst>
              <a:ext uri="{FF2B5EF4-FFF2-40B4-BE49-F238E27FC236}">
                <a16:creationId xmlns:a16="http://schemas.microsoft.com/office/drawing/2014/main" id="{B3F62D17-8BFF-4B0F-AD89-894BCE740069}"/>
              </a:ext>
            </a:extLst>
          </p:cNvPr>
          <p:cNvSpPr/>
          <p:nvPr/>
        </p:nvSpPr>
        <p:spPr>
          <a:xfrm>
            <a:off x="3990904" y="5721316"/>
            <a:ext cx="662091" cy="55634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500" dirty="0">
                <a:solidFill>
                  <a:schemeClr val="tx1"/>
                </a:solidFill>
              </a:rPr>
              <a:t>?</a:t>
            </a:r>
          </a:p>
        </p:txBody>
      </p:sp>
      <p:sp>
        <p:nvSpPr>
          <p:cNvPr id="37" name="Rounded Rectangle 36">
            <a:extLst>
              <a:ext uri="{FF2B5EF4-FFF2-40B4-BE49-F238E27FC236}">
                <a16:creationId xmlns:a16="http://schemas.microsoft.com/office/drawing/2014/main" id="{B3F62D17-8BFF-4B0F-AD89-894BCE740069}"/>
              </a:ext>
            </a:extLst>
          </p:cNvPr>
          <p:cNvSpPr/>
          <p:nvPr/>
        </p:nvSpPr>
        <p:spPr>
          <a:xfrm>
            <a:off x="6614441" y="5692501"/>
            <a:ext cx="662091" cy="55634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500" dirty="0">
                <a:solidFill>
                  <a:schemeClr val="tx1"/>
                </a:solidFill>
              </a:rPr>
              <a:t>?</a:t>
            </a:r>
          </a:p>
        </p:txBody>
      </p:sp>
      <p:sp>
        <p:nvSpPr>
          <p:cNvPr id="38" name="Rounded Rectangle 37">
            <a:extLst>
              <a:ext uri="{FF2B5EF4-FFF2-40B4-BE49-F238E27FC236}">
                <a16:creationId xmlns:a16="http://schemas.microsoft.com/office/drawing/2014/main" id="{B3F62D17-8BFF-4B0F-AD89-894BCE740069}"/>
              </a:ext>
            </a:extLst>
          </p:cNvPr>
          <p:cNvSpPr/>
          <p:nvPr/>
        </p:nvSpPr>
        <p:spPr>
          <a:xfrm>
            <a:off x="5337557" y="5701665"/>
            <a:ext cx="662091" cy="55634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500" dirty="0">
                <a:solidFill>
                  <a:schemeClr val="tx1"/>
                </a:solidFill>
              </a:rPr>
              <a:t>?</a:t>
            </a:r>
          </a:p>
        </p:txBody>
      </p:sp>
      <p:sp>
        <p:nvSpPr>
          <p:cNvPr id="41" name="Rounded Rectangle 40">
            <a:extLst>
              <a:ext uri="{FF2B5EF4-FFF2-40B4-BE49-F238E27FC236}">
                <a16:creationId xmlns:a16="http://schemas.microsoft.com/office/drawing/2014/main" id="{B3F62D17-8BFF-4B0F-AD89-894BCE740069}"/>
              </a:ext>
            </a:extLst>
          </p:cNvPr>
          <p:cNvSpPr/>
          <p:nvPr/>
        </p:nvSpPr>
        <p:spPr>
          <a:xfrm>
            <a:off x="5943953" y="5675267"/>
            <a:ext cx="662091" cy="556342"/>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500" dirty="0">
                <a:solidFill>
                  <a:schemeClr val="tx1"/>
                </a:solidFill>
              </a:rPr>
              <a:t>x</a:t>
            </a:r>
          </a:p>
        </p:txBody>
      </p:sp>
      <p:sp>
        <p:nvSpPr>
          <p:cNvPr id="42" name="Rounded Rectangle 41">
            <a:extLst>
              <a:ext uri="{FF2B5EF4-FFF2-40B4-BE49-F238E27FC236}">
                <a16:creationId xmlns:a16="http://schemas.microsoft.com/office/drawing/2014/main" id="{B3F62D17-8BFF-4B0F-AD89-894BCE740069}"/>
              </a:ext>
            </a:extLst>
          </p:cNvPr>
          <p:cNvSpPr/>
          <p:nvPr/>
        </p:nvSpPr>
        <p:spPr>
          <a:xfrm>
            <a:off x="4629346" y="5655280"/>
            <a:ext cx="662091" cy="556342"/>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500" dirty="0">
                <a:solidFill>
                  <a:schemeClr val="tx1"/>
                </a:solidFill>
              </a:rPr>
              <a:t>x</a:t>
            </a:r>
          </a:p>
        </p:txBody>
      </p:sp>
      <p:sp>
        <p:nvSpPr>
          <p:cNvPr id="43" name="Rounded Rectangle 42">
            <a:extLst>
              <a:ext uri="{FF2B5EF4-FFF2-40B4-BE49-F238E27FC236}">
                <a16:creationId xmlns:a16="http://schemas.microsoft.com/office/drawing/2014/main" id="{B3F62D17-8BFF-4B0F-AD89-894BCE740069}"/>
              </a:ext>
            </a:extLst>
          </p:cNvPr>
          <p:cNvSpPr/>
          <p:nvPr/>
        </p:nvSpPr>
        <p:spPr>
          <a:xfrm>
            <a:off x="7302645" y="5648131"/>
            <a:ext cx="662091" cy="556342"/>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500" dirty="0">
                <a:solidFill>
                  <a:schemeClr val="tx1"/>
                </a:solidFill>
              </a:rPr>
              <a:t>=</a:t>
            </a:r>
          </a:p>
        </p:txBody>
      </p:sp>
    </p:spTree>
    <p:extLst>
      <p:ext uri="{BB962C8B-B14F-4D97-AF65-F5344CB8AC3E}">
        <p14:creationId xmlns:p14="http://schemas.microsoft.com/office/powerpoint/2010/main" val="395224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385268" y="1904457"/>
            <a:ext cx="3473562" cy="218511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sz="2800" dirty="0">
                <a:solidFill>
                  <a:srgbClr val="002060"/>
                </a:solidFill>
                <a:latin typeface="Calibri" panose="020F0502020204030204" pitchFamily="34" charset="0"/>
              </a:rPr>
              <a:t>Remember to use your times table knowledge to help solve each problem.</a:t>
            </a:r>
            <a:endParaRPr lang="en-GB" sz="2800" dirty="0">
              <a:solidFill>
                <a:prstClr val="white"/>
              </a:solidFill>
            </a:endParaRP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4260378" y="1832009"/>
            <a:ext cx="7531572" cy="45540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5400" dirty="0">
                <a:solidFill>
                  <a:srgbClr val="002060"/>
                </a:solidFill>
              </a:rPr>
              <a:t>There are 184 pens in a tray. They are shared equally between 8 friends. How many pens do they each get?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9" name="Rounded Rectangle 18">
            <a:extLst>
              <a:ext uri="{FF2B5EF4-FFF2-40B4-BE49-F238E27FC236}">
                <a16:creationId xmlns:a16="http://schemas.microsoft.com/office/drawing/2014/main" id="{FA19F8C2-2382-401F-AEAB-1EEE536D4B14}"/>
              </a:ext>
            </a:extLst>
          </p:cNvPr>
          <p:cNvSpPr/>
          <p:nvPr/>
        </p:nvSpPr>
        <p:spPr>
          <a:xfrm>
            <a:off x="2167062" y="5443108"/>
            <a:ext cx="649287" cy="576263"/>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500" dirty="0">
                <a:solidFill>
                  <a:schemeClr val="tx1"/>
                </a:solidFill>
              </a:rPr>
              <a:t>?</a:t>
            </a:r>
          </a:p>
        </p:txBody>
      </p:sp>
      <p:sp>
        <p:nvSpPr>
          <p:cNvPr id="20" name="Rounded Rectangle 19">
            <a:extLst>
              <a:ext uri="{FF2B5EF4-FFF2-40B4-BE49-F238E27FC236}">
                <a16:creationId xmlns:a16="http://schemas.microsoft.com/office/drawing/2014/main" id="{707E3FD3-2FFF-4499-8746-723D474C7ED9}"/>
              </a:ext>
            </a:extLst>
          </p:cNvPr>
          <p:cNvSpPr/>
          <p:nvPr/>
        </p:nvSpPr>
        <p:spPr>
          <a:xfrm>
            <a:off x="2943349" y="5443108"/>
            <a:ext cx="647700" cy="576263"/>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500" dirty="0">
                <a:solidFill>
                  <a:schemeClr val="tx1"/>
                </a:solidFill>
              </a:rPr>
              <a:t>?</a:t>
            </a:r>
          </a:p>
        </p:txBody>
      </p:sp>
      <p:sp>
        <p:nvSpPr>
          <p:cNvPr id="22" name="Rounded Rectangle 21">
            <a:extLst>
              <a:ext uri="{FF2B5EF4-FFF2-40B4-BE49-F238E27FC236}">
                <a16:creationId xmlns:a16="http://schemas.microsoft.com/office/drawing/2014/main" id="{AE8B9399-E320-4FE5-8481-F6AC5EFC60D5}"/>
              </a:ext>
            </a:extLst>
          </p:cNvPr>
          <p:cNvSpPr/>
          <p:nvPr/>
        </p:nvSpPr>
        <p:spPr>
          <a:xfrm>
            <a:off x="354137" y="5443108"/>
            <a:ext cx="647700" cy="576263"/>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500" dirty="0">
                <a:solidFill>
                  <a:schemeClr val="tx1"/>
                </a:solidFill>
              </a:rPr>
              <a:t>?</a:t>
            </a:r>
          </a:p>
        </p:txBody>
      </p:sp>
      <p:sp>
        <p:nvSpPr>
          <p:cNvPr id="23" name="Rounded Rectangle 22">
            <a:extLst>
              <a:ext uri="{FF2B5EF4-FFF2-40B4-BE49-F238E27FC236}">
                <a16:creationId xmlns:a16="http://schemas.microsoft.com/office/drawing/2014/main" id="{B3F62D17-8BFF-4B0F-AD89-894BCE740069}"/>
              </a:ext>
            </a:extLst>
          </p:cNvPr>
          <p:cNvSpPr/>
          <p:nvPr/>
        </p:nvSpPr>
        <p:spPr>
          <a:xfrm>
            <a:off x="1384424" y="4706508"/>
            <a:ext cx="649288" cy="576263"/>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500" dirty="0">
                <a:solidFill>
                  <a:schemeClr val="tx1"/>
                </a:solidFill>
              </a:rPr>
              <a:t>?</a:t>
            </a:r>
          </a:p>
        </p:txBody>
      </p:sp>
      <p:sp>
        <p:nvSpPr>
          <p:cNvPr id="24" name="Rounded Rectangle 23">
            <a:extLst>
              <a:ext uri="{FF2B5EF4-FFF2-40B4-BE49-F238E27FC236}">
                <a16:creationId xmlns:a16="http://schemas.microsoft.com/office/drawing/2014/main" id="{33F4238A-6DC1-4725-BE40-4CB7CFE1EA20}"/>
              </a:ext>
            </a:extLst>
          </p:cNvPr>
          <p:cNvSpPr/>
          <p:nvPr/>
        </p:nvSpPr>
        <p:spPr>
          <a:xfrm>
            <a:off x="2167062" y="4708096"/>
            <a:ext cx="649287" cy="57626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500" dirty="0">
                <a:solidFill>
                  <a:schemeClr val="tx1"/>
                </a:solidFill>
              </a:rPr>
              <a:t>?</a:t>
            </a:r>
          </a:p>
        </p:txBody>
      </p:sp>
      <p:cxnSp>
        <p:nvCxnSpPr>
          <p:cNvPr id="26" name="Straight Connector 25">
            <a:extLst>
              <a:ext uri="{FF2B5EF4-FFF2-40B4-BE49-F238E27FC236}">
                <a16:creationId xmlns:a16="http://schemas.microsoft.com/office/drawing/2014/main" id="{E3159D19-1755-4AB8-B509-CA42C3F3C723}"/>
              </a:ext>
            </a:extLst>
          </p:cNvPr>
          <p:cNvCxnSpPr/>
          <p:nvPr/>
        </p:nvCxnSpPr>
        <p:spPr>
          <a:xfrm flipV="1">
            <a:off x="1214562" y="5363733"/>
            <a:ext cx="0" cy="863600"/>
          </a:xfrm>
          <a:prstGeom prst="line">
            <a:avLst/>
          </a:prstGeom>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350DF12C-1A94-4125-AA2B-FE89FE6E085A}"/>
              </a:ext>
            </a:extLst>
          </p:cNvPr>
          <p:cNvCxnSpPr/>
          <p:nvPr/>
        </p:nvCxnSpPr>
        <p:spPr>
          <a:xfrm>
            <a:off x="1214562" y="5363733"/>
            <a:ext cx="2592387" cy="0"/>
          </a:xfrm>
          <a:prstGeom prst="line">
            <a:avLst/>
          </a:prstGeom>
          <a:ln/>
        </p:spPr>
        <p:style>
          <a:lnRef idx="1">
            <a:schemeClr val="dk1"/>
          </a:lnRef>
          <a:fillRef idx="0">
            <a:schemeClr val="dk1"/>
          </a:fillRef>
          <a:effectRef idx="0">
            <a:schemeClr val="dk1"/>
          </a:effectRef>
          <a:fontRef idx="minor">
            <a:schemeClr val="tx1"/>
          </a:fontRef>
        </p:style>
      </p:cxnSp>
      <p:sp>
        <p:nvSpPr>
          <p:cNvPr id="39" name="Rounded Rectangle 38">
            <a:extLst>
              <a:ext uri="{FF2B5EF4-FFF2-40B4-BE49-F238E27FC236}">
                <a16:creationId xmlns:a16="http://schemas.microsoft.com/office/drawing/2014/main" id="{33F4238A-6DC1-4725-BE40-4CB7CFE1EA20}"/>
              </a:ext>
            </a:extLst>
          </p:cNvPr>
          <p:cNvSpPr/>
          <p:nvPr/>
        </p:nvSpPr>
        <p:spPr>
          <a:xfrm>
            <a:off x="2983380" y="4706508"/>
            <a:ext cx="649287" cy="57626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500" dirty="0">
                <a:solidFill>
                  <a:schemeClr val="tx1"/>
                </a:solidFill>
              </a:rPr>
              <a:t>?</a:t>
            </a:r>
          </a:p>
        </p:txBody>
      </p:sp>
      <p:sp>
        <p:nvSpPr>
          <p:cNvPr id="40" name="Rounded Rectangle 39">
            <a:extLst>
              <a:ext uri="{FF2B5EF4-FFF2-40B4-BE49-F238E27FC236}">
                <a16:creationId xmlns:a16="http://schemas.microsoft.com/office/drawing/2014/main" id="{FA19F8C2-2382-401F-AEAB-1EEE536D4B14}"/>
              </a:ext>
            </a:extLst>
          </p:cNvPr>
          <p:cNvSpPr/>
          <p:nvPr/>
        </p:nvSpPr>
        <p:spPr>
          <a:xfrm>
            <a:off x="1366922" y="5443107"/>
            <a:ext cx="649287" cy="576263"/>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500" dirty="0">
                <a:solidFill>
                  <a:schemeClr val="tx1"/>
                </a:solidFill>
              </a:rPr>
              <a:t>?</a:t>
            </a:r>
          </a:p>
        </p:txBody>
      </p:sp>
    </p:spTree>
    <p:extLst>
      <p:ext uri="{BB962C8B-B14F-4D97-AF65-F5344CB8AC3E}">
        <p14:creationId xmlns:p14="http://schemas.microsoft.com/office/powerpoint/2010/main" val="2882084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Reasoning Problem</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273209" y="1883993"/>
            <a:ext cx="2974488"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2800" dirty="0">
                <a:solidFill>
                  <a:srgbClr val="002060"/>
                </a:solidFill>
                <a:latin typeface="Calibri" panose="020F0502020204030204" pitchFamily="34" charset="0"/>
              </a:rPr>
              <a:t>Spot the error in this calculation. Explain how you know.</a:t>
            </a:r>
          </a:p>
          <a:p>
            <a:endParaRPr lang="en-GB" altLang="en-US" sz="2800" dirty="0">
              <a:solidFill>
                <a:srgbClr val="002060"/>
              </a:solidFill>
              <a:latin typeface="Calibri" panose="020F0502020204030204" pitchFamily="34" charset="0"/>
            </a:endParaRPr>
          </a:p>
          <a:p>
            <a:r>
              <a:rPr lang="en-GB" altLang="en-US" sz="2800" dirty="0">
                <a:solidFill>
                  <a:srgbClr val="002060"/>
                </a:solidFill>
                <a:latin typeface="Calibri" panose="020F0502020204030204" pitchFamily="34" charset="0"/>
              </a:rPr>
              <a:t>Challenge – work out the correct answer and explain to a partner. </a:t>
            </a:r>
            <a:endParaRPr lang="en-GB" altLang="en-US" sz="2800" dirty="0">
              <a:solidFill>
                <a:srgbClr val="002060"/>
              </a:solidFill>
            </a:endParaRPr>
          </a:p>
        </p:txBody>
      </p:sp>
      <p:sp>
        <p:nvSpPr>
          <p:cNvPr id="34" name="Rectangle: Rounded Corners 2">
            <a:extLst>
              <a:ext uri="{FF2B5EF4-FFF2-40B4-BE49-F238E27FC236}">
                <a16:creationId xmlns:a16="http://schemas.microsoft.com/office/drawing/2014/main" id="{675A7142-34F1-4E54-A85B-FF703025B360}"/>
              </a:ext>
            </a:extLst>
          </p:cNvPr>
          <p:cNvSpPr/>
          <p:nvPr/>
        </p:nvSpPr>
        <p:spPr>
          <a:xfrm>
            <a:off x="3704897" y="1704804"/>
            <a:ext cx="8026301" cy="494386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5400" dirty="0">
                <a:solidFill>
                  <a:srgbClr val="002060"/>
                </a:solidFill>
                <a:latin typeface="Calibri" panose="020F0502020204030204" pitchFamily="34" charset="0"/>
              </a:rPr>
              <a:t>224 ÷ 7 = </a:t>
            </a:r>
            <a:r>
              <a:rPr lang="en-GB" altLang="en-US" sz="5400" dirty="0">
                <a:solidFill>
                  <a:srgbClr val="FF0000"/>
                </a:solidFill>
                <a:latin typeface="Calibri" panose="020F0502020204030204" pitchFamily="34" charset="0"/>
              </a:rPr>
              <a:t>22</a:t>
            </a:r>
          </a:p>
          <a:p>
            <a:pPr algn="ctr">
              <a:spcBef>
                <a:spcPct val="0"/>
              </a:spcBef>
            </a:pPr>
            <a:endParaRPr lang="en-GB" altLang="en-US" sz="54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r>
              <a:rPr lang="en-GB" sz="3200" dirty="0">
                <a:solidFill>
                  <a:schemeClr val="tx1"/>
                </a:solidFill>
                <a:latin typeface="Calibri" panose="020F0502020204030204" pitchFamily="34" charset="0"/>
              </a:rPr>
              <a:t>           2              1                </a:t>
            </a: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prstClr val="white"/>
              </a:solidFill>
            </a:endParaRPr>
          </a:p>
        </p:txBody>
      </p:sp>
      <p:sp>
        <p:nvSpPr>
          <p:cNvPr id="8" name="Rounded Rectangle 7">
            <a:extLst>
              <a:ext uri="{FF2B5EF4-FFF2-40B4-BE49-F238E27FC236}">
                <a16:creationId xmlns:a16="http://schemas.microsoft.com/office/drawing/2014/main" id="{FA19F8C2-2382-401F-AEAB-1EEE536D4B14}"/>
              </a:ext>
            </a:extLst>
          </p:cNvPr>
          <p:cNvSpPr/>
          <p:nvPr/>
        </p:nvSpPr>
        <p:spPr>
          <a:xfrm>
            <a:off x="6212284" y="4958670"/>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2</a:t>
            </a:r>
          </a:p>
        </p:txBody>
      </p:sp>
      <p:cxnSp>
        <p:nvCxnSpPr>
          <p:cNvPr id="16" name="Straight Connector 15">
            <a:extLst>
              <a:ext uri="{FF2B5EF4-FFF2-40B4-BE49-F238E27FC236}">
                <a16:creationId xmlns:a16="http://schemas.microsoft.com/office/drawing/2014/main" id="{E3159D19-1755-4AB8-B509-CA42C3F3C723}"/>
              </a:ext>
            </a:extLst>
          </p:cNvPr>
          <p:cNvCxnSpPr/>
          <p:nvPr/>
        </p:nvCxnSpPr>
        <p:spPr>
          <a:xfrm flipV="1">
            <a:off x="5815820" y="4714636"/>
            <a:ext cx="0" cy="1188161"/>
          </a:xfrm>
          <a:prstGeom prst="line">
            <a:avLst/>
          </a:prstGeom>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50DF12C-1A94-4125-AA2B-FE89FE6E085A}"/>
              </a:ext>
            </a:extLst>
          </p:cNvPr>
          <p:cNvCxnSpPr/>
          <p:nvPr/>
        </p:nvCxnSpPr>
        <p:spPr>
          <a:xfrm>
            <a:off x="5815820" y="4714636"/>
            <a:ext cx="4630956" cy="0"/>
          </a:xfrm>
          <a:prstGeom prst="line">
            <a:avLst/>
          </a:prstGeom>
          <a:ln/>
        </p:spPr>
        <p:style>
          <a:lnRef idx="1">
            <a:schemeClr val="dk1"/>
          </a:lnRef>
          <a:fillRef idx="0">
            <a:schemeClr val="dk1"/>
          </a:fillRef>
          <a:effectRef idx="0">
            <a:schemeClr val="dk1"/>
          </a:effectRef>
          <a:fontRef idx="minor">
            <a:schemeClr val="tx1"/>
          </a:fontRef>
        </p:style>
      </p:cxnSp>
      <p:sp>
        <p:nvSpPr>
          <p:cNvPr id="23" name="Rounded Rectangle 22">
            <a:extLst>
              <a:ext uri="{FF2B5EF4-FFF2-40B4-BE49-F238E27FC236}">
                <a16:creationId xmlns:a16="http://schemas.microsoft.com/office/drawing/2014/main" id="{FA19F8C2-2382-401F-AEAB-1EEE536D4B14}"/>
              </a:ext>
            </a:extLst>
          </p:cNvPr>
          <p:cNvSpPr/>
          <p:nvPr/>
        </p:nvSpPr>
        <p:spPr>
          <a:xfrm>
            <a:off x="7647930" y="492363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2</a:t>
            </a:r>
          </a:p>
        </p:txBody>
      </p:sp>
      <p:sp>
        <p:nvSpPr>
          <p:cNvPr id="24" name="Rounded Rectangle 23">
            <a:extLst>
              <a:ext uri="{FF2B5EF4-FFF2-40B4-BE49-F238E27FC236}">
                <a16:creationId xmlns:a16="http://schemas.microsoft.com/office/drawing/2014/main" id="{FA19F8C2-2382-401F-AEAB-1EEE536D4B14}"/>
              </a:ext>
            </a:extLst>
          </p:cNvPr>
          <p:cNvSpPr/>
          <p:nvPr/>
        </p:nvSpPr>
        <p:spPr>
          <a:xfrm>
            <a:off x="9112782" y="4955218"/>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4</a:t>
            </a:r>
          </a:p>
        </p:txBody>
      </p:sp>
      <p:sp>
        <p:nvSpPr>
          <p:cNvPr id="25" name="Rounded Rectangle 24">
            <a:extLst>
              <a:ext uri="{FF2B5EF4-FFF2-40B4-BE49-F238E27FC236}">
                <a16:creationId xmlns:a16="http://schemas.microsoft.com/office/drawing/2014/main" id="{FA19F8C2-2382-401F-AEAB-1EEE536D4B14}"/>
              </a:ext>
            </a:extLst>
          </p:cNvPr>
          <p:cNvSpPr/>
          <p:nvPr/>
        </p:nvSpPr>
        <p:spPr>
          <a:xfrm>
            <a:off x="4591745" y="4958670"/>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7</a:t>
            </a:r>
          </a:p>
        </p:txBody>
      </p:sp>
      <p:sp>
        <p:nvSpPr>
          <p:cNvPr id="14" name="Rounded Rectangle 13">
            <a:extLst>
              <a:ext uri="{FF2B5EF4-FFF2-40B4-BE49-F238E27FC236}">
                <a16:creationId xmlns:a16="http://schemas.microsoft.com/office/drawing/2014/main" id="{FA19F8C2-2382-401F-AEAB-1EEE536D4B14}"/>
              </a:ext>
            </a:extLst>
          </p:cNvPr>
          <p:cNvSpPr/>
          <p:nvPr/>
        </p:nvSpPr>
        <p:spPr>
          <a:xfrm>
            <a:off x="7611706"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2</a:t>
            </a:r>
          </a:p>
        </p:txBody>
      </p:sp>
      <p:sp>
        <p:nvSpPr>
          <p:cNvPr id="18" name="Rounded Rectangle 17">
            <a:extLst>
              <a:ext uri="{FF2B5EF4-FFF2-40B4-BE49-F238E27FC236}">
                <a16:creationId xmlns:a16="http://schemas.microsoft.com/office/drawing/2014/main" id="{FA19F8C2-2382-401F-AEAB-1EEE536D4B14}"/>
              </a:ext>
            </a:extLst>
          </p:cNvPr>
          <p:cNvSpPr/>
          <p:nvPr/>
        </p:nvSpPr>
        <p:spPr>
          <a:xfrm>
            <a:off x="6185078"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0</a:t>
            </a:r>
          </a:p>
        </p:txBody>
      </p:sp>
      <p:sp>
        <p:nvSpPr>
          <p:cNvPr id="19" name="Rounded Rectangle 18">
            <a:extLst>
              <a:ext uri="{FF2B5EF4-FFF2-40B4-BE49-F238E27FC236}">
                <a16:creationId xmlns:a16="http://schemas.microsoft.com/office/drawing/2014/main" id="{FA19F8C2-2382-401F-AEAB-1EEE536D4B14}"/>
              </a:ext>
            </a:extLst>
          </p:cNvPr>
          <p:cNvSpPr/>
          <p:nvPr/>
        </p:nvSpPr>
        <p:spPr>
          <a:xfrm>
            <a:off x="9151860"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2</a:t>
            </a:r>
          </a:p>
        </p:txBody>
      </p:sp>
    </p:spTree>
    <p:extLst>
      <p:ext uri="{BB962C8B-B14F-4D97-AF65-F5344CB8AC3E}">
        <p14:creationId xmlns:p14="http://schemas.microsoft.com/office/powerpoint/2010/main" val="2814208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239611" y="365124"/>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Next steps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1545245" y="4572412"/>
            <a:ext cx="8165432" cy="1844841"/>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Once pupils have developed greater confidence in tackling these word problems, they will then need to develop strategies when working independently. A suggestion is on the following slides.</a:t>
            </a:r>
          </a:p>
        </p:txBody>
      </p:sp>
      <p:sp>
        <p:nvSpPr>
          <p:cNvPr id="6" name="Rectangle 5">
            <a:extLst>
              <a:ext uri="{FF2B5EF4-FFF2-40B4-BE49-F238E27FC236}">
                <a16:creationId xmlns:a16="http://schemas.microsoft.com/office/drawing/2014/main" id="{67F7458D-4B76-4490-8ECD-7EBD9620D5DB}"/>
              </a:ext>
            </a:extLst>
          </p:cNvPr>
          <p:cNvSpPr/>
          <p:nvPr/>
        </p:nvSpPr>
        <p:spPr>
          <a:xfrm>
            <a:off x="1245864" y="1749375"/>
            <a:ext cx="8764193" cy="255553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To consolidate the language aspects of these problems, a suggestion is that the number-free zone questions could form part of a guided reading session. Use Slide 7 as a model. A template can also be found in the </a:t>
            </a:r>
            <a:r>
              <a:rPr lang="en-GB" sz="2800" dirty="0">
                <a:solidFill>
                  <a:schemeClr val="tx1"/>
                </a:solidFill>
                <a:hlinkClick r:id="rId5"/>
              </a:rPr>
              <a:t>Whole School Reading resources on inference </a:t>
            </a:r>
            <a:r>
              <a:rPr lang="en-GB" sz="2800" dirty="0">
                <a:solidFill>
                  <a:schemeClr val="tx1"/>
                </a:solidFill>
              </a:rPr>
              <a:t>(Slide 3).</a:t>
            </a:r>
          </a:p>
        </p:txBody>
      </p:sp>
    </p:spTree>
    <p:extLst>
      <p:ext uri="{BB962C8B-B14F-4D97-AF65-F5344CB8AC3E}">
        <p14:creationId xmlns:p14="http://schemas.microsoft.com/office/powerpoint/2010/main" val="3138522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55820" y="242228"/>
            <a:ext cx="8069179" cy="1116565"/>
          </a:xfrm>
          <a:solidFill>
            <a:srgbClr val="EDCFE9"/>
          </a:solidFill>
          <a:ln>
            <a:solidFill>
              <a:schemeClr val="accent1"/>
            </a:solidFill>
          </a:ln>
        </p:spPr>
        <p:txBody>
          <a:bodyPr>
            <a:normAutofit fontScale="90000"/>
          </a:bodyPr>
          <a:lstStyle/>
          <a:p>
            <a:pPr algn="ctr"/>
            <a:r>
              <a:rPr lang="en-GB" sz="4000" b="1" dirty="0">
                <a:solidFill>
                  <a:schemeClr val="accent5">
                    <a:lumMod val="50000"/>
                  </a:schemeClr>
                </a:solidFill>
                <a:latin typeface="+mn-lt"/>
              </a:rPr>
              <a:t>Solving word problems – steps to success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Rounded Corners 5">
            <a:extLst>
              <a:ext uri="{FF2B5EF4-FFF2-40B4-BE49-F238E27FC236}">
                <a16:creationId xmlns:a16="http://schemas.microsoft.com/office/drawing/2014/main" id="{0FD8876D-7A82-416F-AFC3-F39CB6E41735}"/>
              </a:ext>
            </a:extLst>
          </p:cNvPr>
          <p:cNvSpPr/>
          <p:nvPr/>
        </p:nvSpPr>
        <p:spPr>
          <a:xfrm>
            <a:off x="512046" y="1540045"/>
            <a:ext cx="8776333" cy="507572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a:pPr>
            <a:endParaRPr lang="en-GB" sz="2800" b="1" dirty="0">
              <a:solidFill>
                <a:srgbClr val="002060"/>
              </a:solidFill>
            </a:endParaRPr>
          </a:p>
          <a:p>
            <a:pPr marL="514350" indent="-514350">
              <a:buAutoNum type="arabicPeriod"/>
            </a:pPr>
            <a:r>
              <a:rPr lang="en-GB" sz="2800" b="1" dirty="0">
                <a:solidFill>
                  <a:srgbClr val="002060"/>
                </a:solidFill>
              </a:rPr>
              <a:t>Take Two </a:t>
            </a:r>
            <a:r>
              <a:rPr lang="en-GB" sz="2800" dirty="0">
                <a:solidFill>
                  <a:srgbClr val="002060"/>
                </a:solidFill>
              </a:rPr>
              <a:t>– read the question twice, once to get a general idea of context and vocabulary; the second to understand exactly what is being asked.</a:t>
            </a:r>
          </a:p>
          <a:p>
            <a:pPr marL="514350" indent="-514350">
              <a:buAutoNum type="arabicPeriod"/>
            </a:pPr>
            <a:r>
              <a:rPr lang="en-GB" sz="2800" dirty="0">
                <a:solidFill>
                  <a:srgbClr val="002060"/>
                </a:solidFill>
              </a:rPr>
              <a:t>Underline/highlight </a:t>
            </a:r>
            <a:r>
              <a:rPr lang="en-GB" sz="2800" b="1" dirty="0">
                <a:solidFill>
                  <a:srgbClr val="002060"/>
                </a:solidFill>
              </a:rPr>
              <a:t>key information </a:t>
            </a:r>
            <a:r>
              <a:rPr lang="en-GB" sz="2800" dirty="0">
                <a:solidFill>
                  <a:srgbClr val="002060"/>
                </a:solidFill>
              </a:rPr>
              <a:t>(or eliminate information from your enquiries – like a detective!)</a:t>
            </a:r>
          </a:p>
          <a:p>
            <a:pPr marL="514350" indent="-514350">
              <a:buAutoNum type="arabicPeriod" startAt="3"/>
            </a:pPr>
            <a:r>
              <a:rPr lang="en-GB" sz="2800" b="1" dirty="0">
                <a:solidFill>
                  <a:srgbClr val="002060"/>
                </a:solidFill>
              </a:rPr>
              <a:t>Give us a clue </a:t>
            </a:r>
            <a:r>
              <a:rPr lang="en-GB" sz="2800" dirty="0">
                <a:solidFill>
                  <a:srgbClr val="002060"/>
                </a:solidFill>
              </a:rPr>
              <a:t>– look for key words to guide you to the operation needed, e.g. </a:t>
            </a:r>
            <a:r>
              <a:rPr lang="en-GB" sz="2800" i="1" dirty="0">
                <a:solidFill>
                  <a:srgbClr val="002060"/>
                </a:solidFill>
              </a:rPr>
              <a:t>altogether</a:t>
            </a:r>
            <a:r>
              <a:rPr lang="en-GB" sz="2800" dirty="0">
                <a:solidFill>
                  <a:srgbClr val="002060"/>
                </a:solidFill>
              </a:rPr>
              <a:t> suggests addition, </a:t>
            </a:r>
            <a:r>
              <a:rPr lang="en-GB" sz="2800" i="1" dirty="0">
                <a:solidFill>
                  <a:srgbClr val="002060"/>
                </a:solidFill>
              </a:rPr>
              <a:t>share</a:t>
            </a:r>
            <a:r>
              <a:rPr lang="en-GB" sz="2800" dirty="0">
                <a:solidFill>
                  <a:srgbClr val="002060"/>
                </a:solidFill>
              </a:rPr>
              <a:t> suggests division etc.</a:t>
            </a:r>
          </a:p>
          <a:p>
            <a:pPr marL="514350" indent="-514350">
              <a:buAutoNum type="arabicPeriod" startAt="3"/>
            </a:pPr>
            <a:r>
              <a:rPr lang="en-GB" sz="2800" b="1" dirty="0">
                <a:solidFill>
                  <a:srgbClr val="002060"/>
                </a:solidFill>
              </a:rPr>
              <a:t>Summarise </a:t>
            </a:r>
            <a:r>
              <a:rPr lang="en-GB" sz="2800" dirty="0">
                <a:solidFill>
                  <a:srgbClr val="002060"/>
                </a:solidFill>
              </a:rPr>
              <a:t>– in your head, summarise the question back to yourself, e.g. </a:t>
            </a:r>
            <a:r>
              <a:rPr lang="en-GB" sz="2400" i="1" dirty="0">
                <a:solidFill>
                  <a:srgbClr val="002060"/>
                </a:solidFill>
              </a:rPr>
              <a:t>So, I’ve got to add the cost of 3 adults to the cost of a child, then subtract that from £50.00.</a:t>
            </a:r>
          </a:p>
          <a:p>
            <a:pPr marL="514350" indent="-514350">
              <a:buAutoNum type="arabicPeriod" startAt="3"/>
            </a:pPr>
            <a:endParaRPr lang="en-GB" sz="2800" dirty="0">
              <a:solidFill>
                <a:srgbClr val="002060"/>
              </a:solidFill>
            </a:endParaRPr>
          </a:p>
        </p:txBody>
      </p:sp>
      <p:pic>
        <p:nvPicPr>
          <p:cNvPr id="1026" name="Picture 2" descr="See the source image">
            <a:extLst>
              <a:ext uri="{FF2B5EF4-FFF2-40B4-BE49-F238E27FC236}">
                <a16:creationId xmlns:a16="http://schemas.microsoft.com/office/drawing/2014/main" id="{A8FDA482-17B7-47B3-8DF6-740016DCCD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6657" y="1849552"/>
            <a:ext cx="2400076" cy="180005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557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58889" y="376894"/>
            <a:ext cx="8474222" cy="1116565"/>
          </a:xfrm>
          <a:solidFill>
            <a:srgbClr val="EDCFE9"/>
          </a:solidFill>
          <a:ln>
            <a:solidFill>
              <a:schemeClr val="accent1"/>
            </a:solidFill>
          </a:ln>
        </p:spPr>
        <p:txBody>
          <a:bodyPr>
            <a:normAutofit fontScale="90000"/>
          </a:bodyPr>
          <a:lstStyle/>
          <a:p>
            <a:pPr algn="ctr"/>
            <a:r>
              <a:rPr lang="en-GB" sz="4000" b="1" dirty="0">
                <a:solidFill>
                  <a:schemeClr val="accent5">
                    <a:lumMod val="50000"/>
                  </a:schemeClr>
                </a:solidFill>
                <a:latin typeface="+mn-lt"/>
              </a:rPr>
              <a:t>Solving word problems – steps to success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Rounded Corners 5">
            <a:extLst>
              <a:ext uri="{FF2B5EF4-FFF2-40B4-BE49-F238E27FC236}">
                <a16:creationId xmlns:a16="http://schemas.microsoft.com/office/drawing/2014/main" id="{0FD8876D-7A82-416F-AFC3-F39CB6E41735}"/>
              </a:ext>
            </a:extLst>
          </p:cNvPr>
          <p:cNvSpPr/>
          <p:nvPr/>
        </p:nvSpPr>
        <p:spPr>
          <a:xfrm>
            <a:off x="617420" y="2298062"/>
            <a:ext cx="8474222" cy="357457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rgbClr val="002060"/>
                </a:solidFill>
              </a:rPr>
              <a:t>5. </a:t>
            </a:r>
            <a:r>
              <a:rPr lang="en-GB" sz="2800" b="1" dirty="0">
                <a:solidFill>
                  <a:srgbClr val="002060"/>
                </a:solidFill>
              </a:rPr>
              <a:t>Estimate</a:t>
            </a:r>
            <a:r>
              <a:rPr lang="en-GB" sz="2800" dirty="0">
                <a:solidFill>
                  <a:srgbClr val="002060"/>
                </a:solidFill>
              </a:rPr>
              <a:t> – round the numbers to give a rough idea of what the answer should be and jot it down.</a:t>
            </a:r>
          </a:p>
          <a:p>
            <a:r>
              <a:rPr lang="en-GB" sz="2800" dirty="0">
                <a:solidFill>
                  <a:srgbClr val="002060"/>
                </a:solidFill>
              </a:rPr>
              <a:t>6. </a:t>
            </a:r>
            <a:r>
              <a:rPr lang="en-GB" sz="2800" b="1" dirty="0">
                <a:solidFill>
                  <a:srgbClr val="002060"/>
                </a:solidFill>
              </a:rPr>
              <a:t>Calculate </a:t>
            </a:r>
            <a:r>
              <a:rPr lang="en-GB" sz="2800" dirty="0">
                <a:solidFill>
                  <a:srgbClr val="002060"/>
                </a:solidFill>
              </a:rPr>
              <a:t>– make sure you align digits carefully.</a:t>
            </a:r>
          </a:p>
          <a:p>
            <a:r>
              <a:rPr lang="en-GB" sz="2800" dirty="0">
                <a:solidFill>
                  <a:srgbClr val="002060"/>
                </a:solidFill>
              </a:rPr>
              <a:t>8. Read the question back – </a:t>
            </a:r>
            <a:r>
              <a:rPr lang="en-GB" sz="2800" b="1" dirty="0">
                <a:solidFill>
                  <a:srgbClr val="002060"/>
                </a:solidFill>
              </a:rPr>
              <a:t>have you answered it</a:t>
            </a:r>
            <a:r>
              <a:rPr lang="en-GB" sz="2800" dirty="0">
                <a:solidFill>
                  <a:srgbClr val="002060"/>
                </a:solidFill>
              </a:rPr>
              <a:t>?</a:t>
            </a:r>
          </a:p>
          <a:p>
            <a:r>
              <a:rPr lang="en-GB" sz="2800" dirty="0">
                <a:solidFill>
                  <a:srgbClr val="002060"/>
                </a:solidFill>
              </a:rPr>
              <a:t>9. Look            at your original estimate – does your answer seem reasonable?</a:t>
            </a:r>
          </a:p>
        </p:txBody>
      </p:sp>
      <p:pic>
        <p:nvPicPr>
          <p:cNvPr id="7" name="Graphic 6" descr="Eye">
            <a:extLst>
              <a:ext uri="{FF2B5EF4-FFF2-40B4-BE49-F238E27FC236}">
                <a16:creationId xmlns:a16="http://schemas.microsoft.com/office/drawing/2014/main" id="{FD006C42-B8E5-4A2A-8010-F53391EFAE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41357" y="4262595"/>
            <a:ext cx="914400" cy="914400"/>
          </a:xfrm>
          <a:prstGeom prst="rect">
            <a:avLst/>
          </a:prstGeom>
        </p:spPr>
      </p:pic>
      <p:pic>
        <p:nvPicPr>
          <p:cNvPr id="8" name="Picture 2" descr="See the source image">
            <a:extLst>
              <a:ext uri="{FF2B5EF4-FFF2-40B4-BE49-F238E27FC236}">
                <a16:creationId xmlns:a16="http://schemas.microsoft.com/office/drawing/2014/main" id="{940906D1-C24E-490B-B1CC-0CE5C0127B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45840" y="2336973"/>
            <a:ext cx="2400076" cy="180005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972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81C2B01-E70A-4981-AA91-6C5BD836B226}"/>
              </a:ext>
            </a:extLst>
          </p:cNvPr>
          <p:cNvGraphicFramePr/>
          <p:nvPr>
            <p:extLst>
              <p:ext uri="{D42A27DB-BD31-4B8C-83A1-F6EECF244321}">
                <p14:modId xmlns:p14="http://schemas.microsoft.com/office/powerpoint/2010/main" val="12921694"/>
              </p:ext>
            </p:extLst>
          </p:nvPr>
        </p:nvGraphicFramePr>
        <p:xfrm>
          <a:off x="-39701" y="1834659"/>
          <a:ext cx="11738988" cy="5018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EB421C06-45ED-494F-AEBD-995D346A5C05}"/>
              </a:ext>
            </a:extLst>
          </p:cNvPr>
          <p:cNvSpPr>
            <a:spLocks noGrp="1"/>
          </p:cNvSpPr>
          <p:nvPr>
            <p:ph type="title"/>
          </p:nvPr>
        </p:nvSpPr>
        <p:spPr>
          <a:xfrm>
            <a:off x="2100557" y="193900"/>
            <a:ext cx="7537873" cy="1143000"/>
          </a:xfrm>
          <a:solidFill>
            <a:srgbClr val="EDCFE9"/>
          </a:solidFill>
          <a:ln>
            <a:solidFill>
              <a:srgbClr val="002060"/>
            </a:solidFill>
          </a:ln>
        </p:spPr>
        <p:txBody>
          <a:bodyPr>
            <a:noAutofit/>
          </a:bodyPr>
          <a:lstStyle/>
          <a:p>
            <a:pPr algn="ctr"/>
            <a:r>
              <a:rPr lang="en-GB" sz="4400" b="1" dirty="0">
                <a:solidFill>
                  <a:schemeClr val="accent5">
                    <a:lumMod val="50000"/>
                  </a:schemeClr>
                </a:solidFill>
                <a:latin typeface="+mn-lt"/>
              </a:rPr>
              <a:t>The </a:t>
            </a:r>
            <a:r>
              <a:rPr lang="en-GB" sz="4400" b="1" dirty="0" err="1">
                <a:solidFill>
                  <a:schemeClr val="accent5">
                    <a:lumMod val="50000"/>
                  </a:schemeClr>
                </a:solidFill>
                <a:latin typeface="+mn-lt"/>
              </a:rPr>
              <a:t>PiXL</a:t>
            </a:r>
            <a:r>
              <a:rPr lang="en-GB" sz="4400" b="1" dirty="0">
                <a:solidFill>
                  <a:schemeClr val="accent5">
                    <a:lumMod val="50000"/>
                  </a:schemeClr>
                </a:solidFill>
                <a:latin typeface="+mn-lt"/>
              </a:rPr>
              <a:t> approach to solving word problems</a:t>
            </a:r>
          </a:p>
        </p:txBody>
      </p:sp>
      <p:graphicFrame>
        <p:nvGraphicFramePr>
          <p:cNvPr id="2" name="Table 1">
            <a:extLst>
              <a:ext uri="{FF2B5EF4-FFF2-40B4-BE49-F238E27FC236}">
                <a16:creationId xmlns:a16="http://schemas.microsoft.com/office/drawing/2014/main" id="{C760D802-38CC-4305-8F36-D7F91724CAC0}"/>
              </a:ext>
            </a:extLst>
          </p:cNvPr>
          <p:cNvGraphicFramePr>
            <a:graphicFrameLocks noGrp="1"/>
          </p:cNvGraphicFramePr>
          <p:nvPr>
            <p:extLst>
              <p:ext uri="{D42A27DB-BD31-4B8C-83A1-F6EECF244321}">
                <p14:modId xmlns:p14="http://schemas.microsoft.com/office/powerpoint/2010/main" val="1454762882"/>
              </p:ext>
            </p:extLst>
          </p:nvPr>
        </p:nvGraphicFramePr>
        <p:xfrm>
          <a:off x="492713" y="5705111"/>
          <a:ext cx="10753560" cy="518160"/>
        </p:xfrm>
        <a:graphic>
          <a:graphicData uri="http://schemas.openxmlformats.org/drawingml/2006/table">
            <a:tbl>
              <a:tblPr firstRow="1" bandRow="1">
                <a:tableStyleId>{5C22544A-7EE6-4342-B048-85BDC9FD1C3A}</a:tableStyleId>
              </a:tblPr>
              <a:tblGrid>
                <a:gridCol w="2150712">
                  <a:extLst>
                    <a:ext uri="{9D8B030D-6E8A-4147-A177-3AD203B41FA5}">
                      <a16:colId xmlns:a16="http://schemas.microsoft.com/office/drawing/2014/main" val="2677683526"/>
                    </a:ext>
                  </a:extLst>
                </a:gridCol>
                <a:gridCol w="2150712">
                  <a:extLst>
                    <a:ext uri="{9D8B030D-6E8A-4147-A177-3AD203B41FA5}">
                      <a16:colId xmlns:a16="http://schemas.microsoft.com/office/drawing/2014/main" val="449690537"/>
                    </a:ext>
                  </a:extLst>
                </a:gridCol>
                <a:gridCol w="2150712">
                  <a:extLst>
                    <a:ext uri="{9D8B030D-6E8A-4147-A177-3AD203B41FA5}">
                      <a16:colId xmlns:a16="http://schemas.microsoft.com/office/drawing/2014/main" val="130140563"/>
                    </a:ext>
                  </a:extLst>
                </a:gridCol>
                <a:gridCol w="2150712">
                  <a:extLst>
                    <a:ext uri="{9D8B030D-6E8A-4147-A177-3AD203B41FA5}">
                      <a16:colId xmlns:a16="http://schemas.microsoft.com/office/drawing/2014/main" val="4033738943"/>
                    </a:ext>
                  </a:extLst>
                </a:gridCol>
                <a:gridCol w="2150712">
                  <a:extLst>
                    <a:ext uri="{9D8B030D-6E8A-4147-A177-3AD203B41FA5}">
                      <a16:colId xmlns:a16="http://schemas.microsoft.com/office/drawing/2014/main" val="3367218202"/>
                    </a:ext>
                  </a:extLst>
                </a:gridCol>
              </a:tblGrid>
              <a:tr h="0">
                <a:tc>
                  <a:txBody>
                    <a:bodyPr/>
                    <a:lstStyle/>
                    <a:p>
                      <a:pPr algn="ctr"/>
                      <a:r>
                        <a:rPr lang="en-GB" sz="2800" b="0" dirty="0">
                          <a:solidFill>
                            <a:schemeClr val="tx1"/>
                          </a:solidFill>
                        </a:rPr>
                        <a:t>Stage 1</a:t>
                      </a:r>
                    </a:p>
                  </a:txBody>
                  <a:tcPr>
                    <a:solidFill>
                      <a:srgbClr val="0070C0"/>
                    </a:solidFill>
                  </a:tcPr>
                </a:tc>
                <a:tc>
                  <a:txBody>
                    <a:bodyPr/>
                    <a:lstStyle/>
                    <a:p>
                      <a:pPr algn="ctr"/>
                      <a:r>
                        <a:rPr lang="en-GB" sz="2800" b="0" dirty="0">
                          <a:solidFill>
                            <a:schemeClr val="tx1"/>
                          </a:solidFill>
                        </a:rPr>
                        <a:t>Stage 2 </a:t>
                      </a:r>
                    </a:p>
                  </a:txBody>
                  <a:tcPr>
                    <a:solidFill>
                      <a:srgbClr val="FF0000"/>
                    </a:solidFill>
                  </a:tcPr>
                </a:tc>
                <a:tc>
                  <a:txBody>
                    <a:bodyPr/>
                    <a:lstStyle/>
                    <a:p>
                      <a:pPr algn="ctr"/>
                      <a:r>
                        <a:rPr lang="en-GB" sz="2800" b="0" dirty="0">
                          <a:solidFill>
                            <a:schemeClr val="tx1"/>
                          </a:solidFill>
                        </a:rPr>
                        <a:t>Stage 3</a:t>
                      </a:r>
                    </a:p>
                  </a:txBody>
                  <a:tcPr>
                    <a:solidFill>
                      <a:srgbClr val="FFFF00"/>
                    </a:solidFill>
                  </a:tcPr>
                </a:tc>
                <a:tc>
                  <a:txBody>
                    <a:bodyPr/>
                    <a:lstStyle/>
                    <a:p>
                      <a:pPr algn="ctr"/>
                      <a:r>
                        <a:rPr lang="en-GB" sz="2800" b="0" dirty="0">
                          <a:solidFill>
                            <a:schemeClr val="tx1"/>
                          </a:solidFill>
                        </a:rPr>
                        <a:t>Stage 4</a:t>
                      </a:r>
                    </a:p>
                  </a:txBody>
                  <a:tcPr>
                    <a:solidFill>
                      <a:srgbClr val="00B0F0"/>
                    </a:solidFill>
                  </a:tcPr>
                </a:tc>
                <a:tc>
                  <a:txBody>
                    <a:bodyPr/>
                    <a:lstStyle/>
                    <a:p>
                      <a:pPr algn="ctr"/>
                      <a:r>
                        <a:rPr lang="en-GB" sz="2800" b="0" dirty="0">
                          <a:solidFill>
                            <a:schemeClr val="tx1"/>
                          </a:solidFill>
                        </a:rPr>
                        <a:t>Stage 5</a:t>
                      </a:r>
                    </a:p>
                  </a:txBody>
                  <a:tcPr>
                    <a:solidFill>
                      <a:srgbClr val="00B050"/>
                    </a:solidFill>
                  </a:tcPr>
                </a:tc>
                <a:extLst>
                  <a:ext uri="{0D108BD9-81ED-4DB2-BD59-A6C34878D82A}">
                    <a16:rowId xmlns:a16="http://schemas.microsoft.com/office/drawing/2014/main" val="3381354043"/>
                  </a:ext>
                </a:extLst>
              </a:tr>
            </a:tbl>
          </a:graphicData>
        </a:graphic>
      </p:graphicFrame>
      <p:pic>
        <p:nvPicPr>
          <p:cNvPr id="9" name="Picture 8">
            <a:extLst>
              <a:ext uri="{FF2B5EF4-FFF2-40B4-BE49-F238E27FC236}">
                <a16:creationId xmlns:a16="http://schemas.microsoft.com/office/drawing/2014/main" id="{0532549E-5751-4739-8DDF-18C95E75FB56}"/>
              </a:ext>
            </a:extLst>
          </p:cNvPr>
          <p:cNvPicPr/>
          <p:nvPr/>
        </p:nvPicPr>
        <p:blipFill>
          <a:blip r:embed="rId8">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10" name="Picture 9">
            <a:extLst>
              <a:ext uri="{FF2B5EF4-FFF2-40B4-BE49-F238E27FC236}">
                <a16:creationId xmlns:a16="http://schemas.microsoft.com/office/drawing/2014/main" id="{D5EAA092-18C5-4743-8DE1-4A3061999A29}"/>
              </a:ext>
            </a:extLst>
          </p:cNvPr>
          <p:cNvPicPr>
            <a:picLocks noChangeAspect="1"/>
          </p:cNvPicPr>
          <p:nvPr/>
        </p:nvPicPr>
        <p:blipFill>
          <a:blip r:embed="rId9"/>
          <a:stretch>
            <a:fillRect/>
          </a:stretch>
        </p:blipFill>
        <p:spPr>
          <a:xfrm>
            <a:off x="10577661" y="233595"/>
            <a:ext cx="1168255" cy="771609"/>
          </a:xfrm>
          <a:prstGeom prst="rect">
            <a:avLst/>
          </a:prstGeom>
        </p:spPr>
      </p:pic>
      <p:sp>
        <p:nvSpPr>
          <p:cNvPr id="3" name="Right Brace 2">
            <a:extLst>
              <a:ext uri="{FF2B5EF4-FFF2-40B4-BE49-F238E27FC236}">
                <a16:creationId xmlns:a16="http://schemas.microsoft.com/office/drawing/2014/main" id="{7E26DFFB-E4AF-4DAE-893C-1F1C3A993C06}"/>
              </a:ext>
            </a:extLst>
          </p:cNvPr>
          <p:cNvSpPr/>
          <p:nvPr/>
        </p:nvSpPr>
        <p:spPr>
          <a:xfrm rot="16200000">
            <a:off x="4739484" y="1225722"/>
            <a:ext cx="320845" cy="3130130"/>
          </a:xfrm>
          <a:prstGeom prst="rightBrace">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Rectangle 3">
            <a:extLst>
              <a:ext uri="{FF2B5EF4-FFF2-40B4-BE49-F238E27FC236}">
                <a16:creationId xmlns:a16="http://schemas.microsoft.com/office/drawing/2014/main" id="{CE54006A-AA76-4A5D-8F61-5797D591C100}"/>
              </a:ext>
            </a:extLst>
          </p:cNvPr>
          <p:cNvSpPr/>
          <p:nvPr/>
        </p:nvSpPr>
        <p:spPr>
          <a:xfrm>
            <a:off x="3481136" y="1684421"/>
            <a:ext cx="2983835" cy="4812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Unlock the language</a:t>
            </a:r>
          </a:p>
        </p:txBody>
      </p:sp>
      <p:sp>
        <p:nvSpPr>
          <p:cNvPr id="11" name="Right Brace 10">
            <a:extLst>
              <a:ext uri="{FF2B5EF4-FFF2-40B4-BE49-F238E27FC236}">
                <a16:creationId xmlns:a16="http://schemas.microsoft.com/office/drawing/2014/main" id="{75637240-1ED1-45DD-9C4A-79E57013BA09}"/>
              </a:ext>
            </a:extLst>
          </p:cNvPr>
          <p:cNvSpPr/>
          <p:nvPr/>
        </p:nvSpPr>
        <p:spPr>
          <a:xfrm rot="16200000">
            <a:off x="9191170" y="1257268"/>
            <a:ext cx="320845" cy="3130130"/>
          </a:xfrm>
          <a:prstGeom prst="rightBrace">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Rectangle 11">
            <a:extLst>
              <a:ext uri="{FF2B5EF4-FFF2-40B4-BE49-F238E27FC236}">
                <a16:creationId xmlns:a16="http://schemas.microsoft.com/office/drawing/2014/main" id="{711B1EC1-7FF4-4547-B90C-0B2E8671C4D4}"/>
              </a:ext>
            </a:extLst>
          </p:cNvPr>
          <p:cNvSpPr/>
          <p:nvPr/>
        </p:nvSpPr>
        <p:spPr>
          <a:xfrm>
            <a:off x="7852612" y="1724717"/>
            <a:ext cx="2983835" cy="4812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Unlock the numbers</a:t>
            </a:r>
          </a:p>
        </p:txBody>
      </p:sp>
      <p:pic>
        <p:nvPicPr>
          <p:cNvPr id="14" name="Picture 13">
            <a:extLst>
              <a:ext uri="{FF2B5EF4-FFF2-40B4-BE49-F238E27FC236}">
                <a16:creationId xmlns:a16="http://schemas.microsoft.com/office/drawing/2014/main" id="{6B245C78-E870-42C6-B8A4-A76A2FFA3406}"/>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1166513" y="1810265"/>
            <a:ext cx="1693545" cy="1196975"/>
          </a:xfrm>
          <a:prstGeom prst="rect">
            <a:avLst/>
          </a:prstGeom>
        </p:spPr>
      </p:pic>
    </p:spTree>
    <p:extLst>
      <p:ext uri="{BB962C8B-B14F-4D97-AF65-F5344CB8AC3E}">
        <p14:creationId xmlns:p14="http://schemas.microsoft.com/office/powerpoint/2010/main" val="630512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707648" y="619399"/>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Apply </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2344747" y="2117557"/>
            <a:ext cx="7502503" cy="3208422"/>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Further Number-free and Answer-free zone questions can be found on </a:t>
            </a:r>
            <a:r>
              <a:rPr lang="en-GB" sz="2800" dirty="0" err="1">
                <a:solidFill>
                  <a:schemeClr val="tx1"/>
                </a:solidFill>
              </a:rPr>
              <a:t>PrimaryWise</a:t>
            </a:r>
            <a:r>
              <a:rPr lang="en-GB" sz="2800" dirty="0">
                <a:solidFill>
                  <a:schemeClr val="tx1"/>
                </a:solidFill>
              </a:rPr>
              <a:t> in the relevant year-group areas. These can be used to provide continued support in developing both the confidence to tackle, and strategies to solve, these problems.</a:t>
            </a:r>
          </a:p>
        </p:txBody>
      </p:sp>
    </p:spTree>
    <p:extLst>
      <p:ext uri="{BB962C8B-B14F-4D97-AF65-F5344CB8AC3E}">
        <p14:creationId xmlns:p14="http://schemas.microsoft.com/office/powerpoint/2010/main" val="3708971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689F8-0C3A-4726-BA8E-75FFDFF2B471}"/>
              </a:ext>
            </a:extLst>
          </p:cNvPr>
          <p:cNvSpPr>
            <a:spLocks noGrp="1"/>
          </p:cNvSpPr>
          <p:nvPr>
            <p:ph type="title"/>
          </p:nvPr>
        </p:nvSpPr>
        <p:spPr>
          <a:xfrm>
            <a:off x="698500" y="238057"/>
            <a:ext cx="10777538" cy="1143000"/>
          </a:xfrm>
        </p:spPr>
        <p:txBody>
          <a:bodyPr>
            <a:normAutofit/>
          </a:bodyPr>
          <a:lstStyle/>
          <a:p>
            <a:pPr algn="ctr"/>
            <a:r>
              <a:rPr lang="en-GB" sz="4000" b="1" dirty="0">
                <a:solidFill>
                  <a:srgbClr val="002060"/>
                </a:solidFill>
                <a:latin typeface="+mn-lt"/>
              </a:rPr>
              <a:t>Progress across amber – the 4-stage model</a:t>
            </a:r>
          </a:p>
        </p:txBody>
      </p:sp>
      <p:graphicFrame>
        <p:nvGraphicFramePr>
          <p:cNvPr id="5" name="Table 4">
            <a:extLst>
              <a:ext uri="{FF2B5EF4-FFF2-40B4-BE49-F238E27FC236}">
                <a16:creationId xmlns:a16="http://schemas.microsoft.com/office/drawing/2014/main" id="{CAC7E47D-C58C-4734-8F8A-588C184F595A}"/>
              </a:ext>
            </a:extLst>
          </p:cNvPr>
          <p:cNvGraphicFramePr>
            <a:graphicFrameLocks noGrp="1"/>
          </p:cNvGraphicFramePr>
          <p:nvPr>
            <p:extLst>
              <p:ext uri="{D42A27DB-BD31-4B8C-83A1-F6EECF244321}">
                <p14:modId xmlns:p14="http://schemas.microsoft.com/office/powerpoint/2010/main" val="2696470077"/>
              </p:ext>
            </p:extLst>
          </p:nvPr>
        </p:nvGraphicFramePr>
        <p:xfrm>
          <a:off x="2293096" y="2708007"/>
          <a:ext cx="9397218" cy="3291840"/>
        </p:xfrm>
        <a:graphic>
          <a:graphicData uri="http://schemas.openxmlformats.org/drawingml/2006/table">
            <a:tbl>
              <a:tblPr firstRow="1" bandRow="1">
                <a:tableStyleId>{93296810-A885-4BE3-A3E7-6D5BEEA58F35}</a:tableStyleId>
              </a:tblPr>
              <a:tblGrid>
                <a:gridCol w="9397218">
                  <a:extLst>
                    <a:ext uri="{9D8B030D-6E8A-4147-A177-3AD203B41FA5}">
                      <a16:colId xmlns:a16="http://schemas.microsoft.com/office/drawing/2014/main" val="2951888512"/>
                    </a:ext>
                  </a:extLst>
                </a:gridCol>
              </a:tblGrid>
              <a:tr h="370840">
                <a:tc>
                  <a:txBody>
                    <a:bodyPr/>
                    <a:lstStyle/>
                    <a:p>
                      <a:r>
                        <a:rPr lang="en-GB" sz="2400" b="0" dirty="0">
                          <a:solidFill>
                            <a:schemeClr val="tx1"/>
                          </a:solidFill>
                        </a:rPr>
                        <a:t>A child has successfully completed a therapy test independently, following a set of therapy sessions.</a:t>
                      </a:r>
                      <a:endParaRPr lang="en-GB" sz="2400" dirty="0">
                        <a:solidFill>
                          <a:schemeClr val="tx1"/>
                        </a:solidFill>
                      </a:endParaRPr>
                    </a:p>
                  </a:txBody>
                  <a:tcPr>
                    <a:solidFill>
                      <a:srgbClr val="FFC000"/>
                    </a:solidFill>
                  </a:tcPr>
                </a:tc>
                <a:extLst>
                  <a:ext uri="{0D108BD9-81ED-4DB2-BD59-A6C34878D82A}">
                    <a16:rowId xmlns:a16="http://schemas.microsoft.com/office/drawing/2014/main" val="1017021122"/>
                  </a:ext>
                </a:extLst>
              </a:tr>
              <a:tr h="370840">
                <a:tc>
                  <a:txBody>
                    <a:bodyPr/>
                    <a:lstStyle/>
                    <a:p>
                      <a:r>
                        <a:rPr lang="en-GB" sz="2400" b="0" dirty="0"/>
                        <a:t>A child has successfully completed a therapy test independently, a period after the relevant therapy sessions – we would advise about 2 weeks.</a:t>
                      </a:r>
                      <a:endParaRPr lang="en-GB" sz="2400" dirty="0"/>
                    </a:p>
                  </a:txBody>
                  <a:tcPr>
                    <a:solidFill>
                      <a:srgbClr val="FFC000"/>
                    </a:solidFill>
                  </a:tcPr>
                </a:tc>
                <a:extLst>
                  <a:ext uri="{0D108BD9-81ED-4DB2-BD59-A6C34878D82A}">
                    <a16:rowId xmlns:a16="http://schemas.microsoft.com/office/drawing/2014/main" val="17322575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 child has successfully applied their knowledge or skill in an unfamiliar context. This may be application across the curriculum or in a problem.</a:t>
                      </a:r>
                    </a:p>
                  </a:txBody>
                  <a:tcPr>
                    <a:solidFill>
                      <a:srgbClr val="F89A10"/>
                    </a:solidFill>
                  </a:tcPr>
                </a:tc>
                <a:extLst>
                  <a:ext uri="{0D108BD9-81ED-4DB2-BD59-A6C34878D82A}">
                    <a16:rowId xmlns:a16="http://schemas.microsoft.com/office/drawing/2014/main" val="31830365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t>A pupil has </a:t>
                      </a:r>
                      <a:r>
                        <a:rPr lang="en-GB" sz="2400" b="0" u="sng" dirty="0">
                          <a:solidFill>
                            <a:schemeClr val="tx1"/>
                          </a:solidFill>
                        </a:rPr>
                        <a:t>successfully re-visited the skills at a later point, and applies these in an unfamiliar context or problem, or across the curriculum.</a:t>
                      </a:r>
                    </a:p>
                  </a:txBody>
                  <a:tcPr>
                    <a:solidFill>
                      <a:srgbClr val="66FF66"/>
                    </a:solidFill>
                  </a:tcPr>
                </a:tc>
                <a:extLst>
                  <a:ext uri="{0D108BD9-81ED-4DB2-BD59-A6C34878D82A}">
                    <a16:rowId xmlns:a16="http://schemas.microsoft.com/office/drawing/2014/main" val="731018175"/>
                  </a:ext>
                </a:extLst>
              </a:tr>
            </a:tbl>
          </a:graphicData>
        </a:graphic>
      </p:graphicFrame>
      <p:sp>
        <p:nvSpPr>
          <p:cNvPr id="6" name="Oval 5">
            <a:extLst>
              <a:ext uri="{FF2B5EF4-FFF2-40B4-BE49-F238E27FC236}">
                <a16:creationId xmlns:a16="http://schemas.microsoft.com/office/drawing/2014/main" id="{B7C6A851-0154-48F5-8207-47FA4C6FFC67}"/>
              </a:ext>
            </a:extLst>
          </p:cNvPr>
          <p:cNvSpPr/>
          <p:nvPr/>
        </p:nvSpPr>
        <p:spPr>
          <a:xfrm>
            <a:off x="1330615" y="2742122"/>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0" name="Oval 9">
            <a:extLst>
              <a:ext uri="{FF2B5EF4-FFF2-40B4-BE49-F238E27FC236}">
                <a16:creationId xmlns:a16="http://schemas.microsoft.com/office/drawing/2014/main" id="{FA476F67-0853-4B67-BCBA-F468BCCBAFBC}"/>
              </a:ext>
            </a:extLst>
          </p:cNvPr>
          <p:cNvSpPr/>
          <p:nvPr/>
        </p:nvSpPr>
        <p:spPr>
          <a:xfrm>
            <a:off x="1329668" y="3576591"/>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1" name="Oval 10">
            <a:extLst>
              <a:ext uri="{FF2B5EF4-FFF2-40B4-BE49-F238E27FC236}">
                <a16:creationId xmlns:a16="http://schemas.microsoft.com/office/drawing/2014/main" id="{E8C30849-73C6-4D5A-8148-C862E000E0AA}"/>
              </a:ext>
            </a:extLst>
          </p:cNvPr>
          <p:cNvSpPr/>
          <p:nvPr/>
        </p:nvSpPr>
        <p:spPr>
          <a:xfrm>
            <a:off x="1329668" y="4374839"/>
            <a:ext cx="769888" cy="724729"/>
          </a:xfrm>
          <a:prstGeom prst="ellipse">
            <a:avLst/>
          </a:prstGeom>
          <a:solidFill>
            <a:srgbClr val="F89A1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DA</a:t>
            </a:r>
            <a:endParaRPr lang="en-GB" sz="2400" dirty="0">
              <a:solidFill>
                <a:schemeClr val="tx1"/>
              </a:solidFill>
            </a:endParaRPr>
          </a:p>
        </p:txBody>
      </p:sp>
      <p:sp>
        <p:nvSpPr>
          <p:cNvPr id="12" name="Oval 11">
            <a:extLst>
              <a:ext uri="{FF2B5EF4-FFF2-40B4-BE49-F238E27FC236}">
                <a16:creationId xmlns:a16="http://schemas.microsoft.com/office/drawing/2014/main" id="{A2101EFF-0E1F-42A3-9F84-B574E6CBEF5C}"/>
              </a:ext>
            </a:extLst>
          </p:cNvPr>
          <p:cNvSpPr/>
          <p:nvPr/>
        </p:nvSpPr>
        <p:spPr>
          <a:xfrm>
            <a:off x="1330615" y="5231056"/>
            <a:ext cx="769888" cy="724729"/>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G</a:t>
            </a:r>
            <a:endParaRPr lang="en-GB" sz="3200" dirty="0">
              <a:solidFill>
                <a:schemeClr val="tx1"/>
              </a:solidFill>
            </a:endParaRPr>
          </a:p>
        </p:txBody>
      </p:sp>
      <p:sp>
        <p:nvSpPr>
          <p:cNvPr id="2" name="Rectangle 1">
            <a:extLst>
              <a:ext uri="{FF2B5EF4-FFF2-40B4-BE49-F238E27FC236}">
                <a16:creationId xmlns:a16="http://schemas.microsoft.com/office/drawing/2014/main" id="{9E5E9217-7DF5-41CB-84D4-48056C3F206A}"/>
              </a:ext>
            </a:extLst>
          </p:cNvPr>
          <p:cNvSpPr/>
          <p:nvPr/>
        </p:nvSpPr>
        <p:spPr>
          <a:xfrm>
            <a:off x="698500" y="1379620"/>
            <a:ext cx="10948068" cy="11035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srgbClr val="002060"/>
                </a:solidFill>
              </a:rPr>
              <a:t>The three therapy tests which accompany this resource can be used to revisit the taught skill to check that the pupil is able to perform it independently and consistently. </a:t>
            </a:r>
          </a:p>
        </p:txBody>
      </p:sp>
    </p:spTree>
    <p:extLst>
      <p:ext uri="{BB962C8B-B14F-4D97-AF65-F5344CB8AC3E}">
        <p14:creationId xmlns:p14="http://schemas.microsoft.com/office/powerpoint/2010/main" val="3376321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3441394"/>
            <a:ext cx="11154988" cy="30356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a:solidFill>
                  <a:prstClr val="black"/>
                </a:solidFill>
              </a:rPr>
              <a:t>Today the LORIC task will focus on your </a:t>
            </a:r>
            <a:r>
              <a:rPr lang="en-GB" sz="3000" u="sng">
                <a:solidFill>
                  <a:prstClr val="black"/>
                </a:solidFill>
              </a:rPr>
              <a:t>Laura Leadership</a:t>
            </a:r>
            <a:r>
              <a:rPr lang="en-GB" sz="3000">
                <a:solidFill>
                  <a:prstClr val="black"/>
                </a:solidFill>
              </a:rPr>
              <a:t> skills:</a:t>
            </a:r>
          </a:p>
          <a:p>
            <a:endParaRPr lang="en-GB" sz="3000">
              <a:solidFill>
                <a:prstClr val="black"/>
              </a:solidFill>
            </a:endParaRPr>
          </a:p>
          <a:p>
            <a:r>
              <a:rPr lang="en-GB" sz="3000">
                <a:solidFill>
                  <a:prstClr val="black"/>
                </a:solidFill>
              </a:rPr>
              <a:t>This means you will have to be:</a:t>
            </a:r>
          </a:p>
          <a:p>
            <a:pPr marL="457200" indent="-457200">
              <a:buFont typeface="Arial" panose="020B0604020202020204" pitchFamily="34" charset="0"/>
              <a:buChar char="•"/>
            </a:pPr>
            <a:r>
              <a:rPr lang="en-GB" sz="3000">
                <a:solidFill>
                  <a:prstClr val="black"/>
                </a:solidFill>
              </a:rPr>
              <a:t>reflective about your progress</a:t>
            </a:r>
          </a:p>
          <a:p>
            <a:pPr marL="457200" indent="-457200">
              <a:buFont typeface="Arial" panose="020B0604020202020204" pitchFamily="34" charset="0"/>
              <a:buChar char="•"/>
            </a:pPr>
            <a:r>
              <a:rPr lang="en-GB" sz="3000">
                <a:solidFill>
                  <a:prstClr val="black"/>
                </a:solidFill>
              </a:rPr>
              <a:t>honest about your achievements</a:t>
            </a:r>
          </a:p>
          <a:p>
            <a:pPr marL="457200" indent="-457200">
              <a:buFont typeface="Arial" panose="020B0604020202020204" pitchFamily="34" charset="0"/>
              <a:buChar char="•"/>
            </a:pPr>
            <a:r>
              <a:rPr lang="en-GB" sz="3000">
                <a:solidFill>
                  <a:prstClr val="black"/>
                </a:solidFill>
              </a:rPr>
              <a:t>responsible for your own learning</a:t>
            </a:r>
            <a:endParaRPr lang="en-GB" sz="3000" dirty="0">
              <a:solidFill>
                <a:prstClr val="black"/>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1" name="Content Placeholder 6" descr="Screen Clipping">
            <a:extLst>
              <a:ext uri="{FF2B5EF4-FFF2-40B4-BE49-F238E27FC236}">
                <a16:creationId xmlns:a16="http://schemas.microsoft.com/office/drawing/2014/main" id="{43BD575D-BFED-4C2F-A00C-749D5C3F689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712747" y="1704608"/>
            <a:ext cx="6370872" cy="1453566"/>
          </a:xfrm>
        </p:spPr>
      </p:pic>
      <p:pic>
        <p:nvPicPr>
          <p:cNvPr id="7" name="Picture 6">
            <a:extLst>
              <a:ext uri="{FF2B5EF4-FFF2-40B4-BE49-F238E27FC236}">
                <a16:creationId xmlns:a16="http://schemas.microsoft.com/office/drawing/2014/main" id="{1C86E4AA-4290-44AD-BD79-B0C9526ADC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4038" y="4384415"/>
            <a:ext cx="1759161" cy="1899203"/>
          </a:xfrm>
          <a:prstGeom prst="rect">
            <a:avLst/>
          </a:prstGeom>
        </p:spPr>
      </p:pic>
    </p:spTree>
    <p:extLst>
      <p:ext uri="{BB962C8B-B14F-4D97-AF65-F5344CB8AC3E}">
        <p14:creationId xmlns:p14="http://schemas.microsoft.com/office/powerpoint/2010/main" val="3686061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1932970"/>
            <a:ext cx="11154988" cy="440476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100" dirty="0">
                <a:solidFill>
                  <a:prstClr val="black"/>
                </a:solidFill>
              </a:rPr>
              <a:t>Think about all you have learned this year. </a:t>
            </a:r>
          </a:p>
          <a:p>
            <a:endParaRPr lang="en-GB" sz="3100" dirty="0">
              <a:solidFill>
                <a:prstClr val="black"/>
              </a:solidFill>
            </a:endParaRPr>
          </a:p>
          <a:p>
            <a:pPr marL="457200" indent="-457200">
              <a:buFont typeface="Arial" panose="020B0604020202020204" pitchFamily="34" charset="0"/>
              <a:buChar char="•"/>
            </a:pPr>
            <a:r>
              <a:rPr lang="en-GB" sz="3100" dirty="0">
                <a:solidFill>
                  <a:prstClr val="black"/>
                </a:solidFill>
              </a:rPr>
              <a:t>What have you made the most progress in?</a:t>
            </a:r>
          </a:p>
          <a:p>
            <a:pPr marL="457200" indent="-457200">
              <a:buFont typeface="Arial" panose="020B0604020202020204" pitchFamily="34" charset="0"/>
              <a:buChar char="•"/>
            </a:pPr>
            <a:r>
              <a:rPr lang="en-GB" sz="3100" dirty="0">
                <a:solidFill>
                  <a:prstClr val="black"/>
                </a:solidFill>
              </a:rPr>
              <a:t>What do you still need to improve?</a:t>
            </a:r>
          </a:p>
          <a:p>
            <a:pPr marL="457200" indent="-457200">
              <a:buFont typeface="Arial" panose="020B0604020202020204" pitchFamily="34" charset="0"/>
              <a:buChar char="•"/>
            </a:pPr>
            <a:r>
              <a:rPr lang="en-GB" sz="3100" dirty="0">
                <a:solidFill>
                  <a:prstClr val="black"/>
                </a:solidFill>
              </a:rPr>
              <a:t>Think about how you can improve in this area. Set yourself a target or challenge.  </a:t>
            </a:r>
          </a:p>
          <a:p>
            <a:pPr marL="457200" indent="-457200">
              <a:buFont typeface="Arial" panose="020B0604020202020204" pitchFamily="34" charset="0"/>
              <a:buChar char="•"/>
            </a:pPr>
            <a:r>
              <a:rPr lang="en-GB" sz="3100" dirty="0">
                <a:solidFill>
                  <a:prstClr val="black"/>
                </a:solidFill>
              </a:rPr>
              <a:t>Share your target with a partner. Discuss how you know you will have achieved it. What will success look like for you?</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9122" y="2105238"/>
            <a:ext cx="1759161" cy="1899203"/>
          </a:xfrm>
          <a:prstGeom prst="rect">
            <a:avLst/>
          </a:prstGeom>
        </p:spPr>
      </p:pic>
    </p:spTree>
    <p:extLst>
      <p:ext uri="{BB962C8B-B14F-4D97-AF65-F5344CB8AC3E}">
        <p14:creationId xmlns:p14="http://schemas.microsoft.com/office/powerpoint/2010/main" val="3548507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activity</a:t>
            </a:r>
            <a:endParaRPr lang="en-GB" sz="2400" b="1"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22525" y="1826748"/>
            <a:ext cx="288813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400" dirty="0">
                <a:solidFill>
                  <a:srgbClr val="002060"/>
                </a:solidFill>
              </a:rPr>
              <a:t>multiplication</a:t>
            </a:r>
          </a:p>
          <a:p>
            <a:pPr lvl="0" algn="ctr"/>
            <a:r>
              <a:rPr lang="en-GB" sz="3400" dirty="0">
                <a:solidFill>
                  <a:srgbClr val="002060"/>
                </a:solidFill>
              </a:rPr>
              <a:t>multiply</a:t>
            </a:r>
          </a:p>
          <a:p>
            <a:pPr lvl="0" algn="ctr"/>
            <a:r>
              <a:rPr lang="en-GB" sz="3400" dirty="0">
                <a:solidFill>
                  <a:srgbClr val="002060"/>
                </a:solidFill>
              </a:rPr>
              <a:t>division</a:t>
            </a:r>
          </a:p>
          <a:p>
            <a:pPr lvl="0" algn="ctr"/>
            <a:r>
              <a:rPr lang="en-GB" sz="3400" dirty="0">
                <a:solidFill>
                  <a:srgbClr val="002060"/>
                </a:solidFill>
              </a:rPr>
              <a:t>divide</a:t>
            </a:r>
          </a:p>
          <a:p>
            <a:pPr lvl="0" algn="ctr"/>
            <a:r>
              <a:rPr lang="en-GB" sz="3400" dirty="0">
                <a:solidFill>
                  <a:srgbClr val="002060"/>
                </a:solidFill>
              </a:rPr>
              <a:t>inverse</a:t>
            </a: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752193" y="1828797"/>
            <a:ext cx="789852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9">
            <a:extLst>
              <a:ext uri="{FF2B5EF4-FFF2-40B4-BE49-F238E27FC236}">
                <a16:creationId xmlns:a16="http://schemas.microsoft.com/office/drawing/2014/main" id="{A8EBD060-C3FF-4DAF-967B-5CFC308C7EA5}"/>
              </a:ext>
            </a:extLst>
          </p:cNvPr>
          <p:cNvSpPr/>
          <p:nvPr/>
        </p:nvSpPr>
        <p:spPr>
          <a:xfrm>
            <a:off x="4027733" y="2058753"/>
            <a:ext cx="485057" cy="4085565"/>
          </a:xfrm>
          <a:prstGeom prst="rect">
            <a:avLst/>
          </a:prstGeom>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GB" sz="3500" dirty="0"/>
              <a:t>USE IT</a:t>
            </a:r>
          </a:p>
        </p:txBody>
      </p:sp>
      <p:pic>
        <p:nvPicPr>
          <p:cNvPr id="5" name="Picture 4"/>
          <p:cNvPicPr>
            <a:picLocks noChangeAspect="1"/>
          </p:cNvPicPr>
          <p:nvPr/>
        </p:nvPicPr>
        <p:blipFill>
          <a:blip r:embed="rId5"/>
          <a:stretch>
            <a:fillRect/>
          </a:stretch>
        </p:blipFill>
        <p:spPr>
          <a:xfrm>
            <a:off x="4788330" y="2143345"/>
            <a:ext cx="6598555" cy="4000973"/>
          </a:xfrm>
          <a:prstGeom prst="rect">
            <a:avLst/>
          </a:prstGeom>
        </p:spPr>
      </p:pic>
    </p:spTree>
    <p:extLst>
      <p:ext uri="{BB962C8B-B14F-4D97-AF65-F5344CB8AC3E}">
        <p14:creationId xmlns:p14="http://schemas.microsoft.com/office/powerpoint/2010/main" val="3331302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092986" y="2019048"/>
            <a:ext cx="6006027" cy="2312321"/>
          </a:xfrm>
          <a:solidFill>
            <a:srgbClr val="EDCFE9"/>
          </a:solidFill>
          <a:ln w="57150">
            <a:solidFill>
              <a:schemeClr val="accent1"/>
            </a:solidFill>
          </a:ln>
        </p:spPr>
        <p:txBody>
          <a:bodyPr>
            <a:normAutofit/>
          </a:bodyPr>
          <a:lstStyle/>
          <a:p>
            <a:pPr algn="ctr"/>
            <a:r>
              <a:rPr lang="en-GB" sz="4000" b="1" dirty="0">
                <a:solidFill>
                  <a:schemeClr val="accent5">
                    <a:lumMod val="50000"/>
                  </a:schemeClr>
                </a:solidFill>
                <a:latin typeface="+mn-lt"/>
              </a:rPr>
              <a:t>Model Question 1</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Tree>
    <p:extLst>
      <p:ext uri="{BB962C8B-B14F-4D97-AF65-F5344CB8AC3E}">
        <p14:creationId xmlns:p14="http://schemas.microsoft.com/office/powerpoint/2010/main" val="57266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922420" y="2195691"/>
            <a:ext cx="9962148" cy="33046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4800" dirty="0"/>
              <a:t>7 children each buy 6 packs of rare football stickers. Each pack contains 8 stickers. How many stickers are there in total?</a:t>
            </a:r>
            <a:endParaRPr lang="en-GB" sz="4800" dirty="0">
              <a:solidFill>
                <a:schemeClr val="tx1"/>
              </a:solidFill>
            </a:endParaRPr>
          </a:p>
        </p:txBody>
      </p:sp>
      <p:sp>
        <p:nvSpPr>
          <p:cNvPr id="6" name="Title 1">
            <a:extLst>
              <a:ext uri="{FF2B5EF4-FFF2-40B4-BE49-F238E27FC236}">
                <a16:creationId xmlns:a16="http://schemas.microsoft.com/office/drawing/2014/main" id="{A85D21ED-C6E0-4FAD-938D-CDA56CB485BA}"/>
              </a:ext>
            </a:extLst>
          </p:cNvPr>
          <p:cNvSpPr txBox="1">
            <a:spLocks/>
          </p:cNvSpPr>
          <p:nvPr/>
        </p:nvSpPr>
        <p:spPr>
          <a:xfrm>
            <a:off x="2480247" y="400962"/>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2 – Vocabulary</a:t>
            </a:r>
          </a:p>
        </p:txBody>
      </p:sp>
      <p:sp>
        <p:nvSpPr>
          <p:cNvPr id="2" name="Rectangle 1">
            <a:extLst>
              <a:ext uri="{FF2B5EF4-FFF2-40B4-BE49-F238E27FC236}">
                <a16:creationId xmlns:a16="http://schemas.microsoft.com/office/drawing/2014/main" id="{F6C40068-BB08-4DFA-ABA9-4867DD4F6FEB}"/>
              </a:ext>
            </a:extLst>
          </p:cNvPr>
          <p:cNvSpPr/>
          <p:nvPr/>
        </p:nvSpPr>
        <p:spPr>
          <a:xfrm>
            <a:off x="1596536" y="2452786"/>
            <a:ext cx="379893" cy="706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6C40068-BB08-4DFA-ABA9-4867DD4F6FEB}"/>
              </a:ext>
            </a:extLst>
          </p:cNvPr>
          <p:cNvSpPr/>
          <p:nvPr/>
        </p:nvSpPr>
        <p:spPr>
          <a:xfrm>
            <a:off x="10197768" y="3112251"/>
            <a:ext cx="379893" cy="706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6C40068-BB08-4DFA-ABA9-4867DD4F6FEB}"/>
              </a:ext>
            </a:extLst>
          </p:cNvPr>
          <p:cNvSpPr/>
          <p:nvPr/>
        </p:nvSpPr>
        <p:spPr>
          <a:xfrm>
            <a:off x="6552163" y="2363260"/>
            <a:ext cx="379893" cy="706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2163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2716</TotalTime>
  <Words>2621</Words>
  <Application>Microsoft Office PowerPoint</Application>
  <PresentationFormat>Widescreen</PresentationFormat>
  <Paragraphs>375</Paragraphs>
  <Slides>30</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PowerPoint Presentation</vt:lpstr>
      <vt:lpstr>PowerPoint Presentation</vt:lpstr>
      <vt:lpstr>The PiXL approach to solving word problems</vt:lpstr>
      <vt:lpstr>Progress across amber – the 4-stage model</vt:lpstr>
      <vt:lpstr>LORIC task</vt:lpstr>
      <vt:lpstr>LORIC task</vt:lpstr>
      <vt:lpstr>Vocabulary activity</vt:lpstr>
      <vt:lpstr>Model Question 1</vt:lpstr>
      <vt:lpstr>PowerPoint Presentation</vt:lpstr>
      <vt:lpstr>Stage 2 – Vocabulary</vt:lpstr>
      <vt:lpstr>Stage 3 – Number-free zone</vt:lpstr>
      <vt:lpstr>PowerPoint Presentation</vt:lpstr>
      <vt:lpstr>Stage 4 – Thinking Talk</vt:lpstr>
      <vt:lpstr>Stage 4 – Thinking Talk</vt:lpstr>
      <vt:lpstr>PowerPoint Presentation</vt:lpstr>
      <vt:lpstr>Model Question 2</vt:lpstr>
      <vt:lpstr>Stage 2 – Vocabulary</vt:lpstr>
      <vt:lpstr>Stage 2 – Vocabulary</vt:lpstr>
      <vt:lpstr>Stage 3 – Number-free zone</vt:lpstr>
      <vt:lpstr>Stage 4 – Answer-free zone</vt:lpstr>
      <vt:lpstr>Stage 4 – Thinking Talk</vt:lpstr>
      <vt:lpstr>Stage 4 – Thinking Talk</vt:lpstr>
      <vt:lpstr>PowerPoint Presentation</vt:lpstr>
      <vt:lpstr>Apply – Problem Solving</vt:lpstr>
      <vt:lpstr>Apply – Problem Solving</vt:lpstr>
      <vt:lpstr>Apply – Reasoning Problem</vt:lpstr>
      <vt:lpstr>Next steps</vt:lpstr>
      <vt:lpstr>Solving word problems – steps to success</vt:lpstr>
      <vt:lpstr>Solving word problems – steps to success</vt:lpstr>
      <vt:lpstr>Apply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phillippa headlam</cp:lastModifiedBy>
  <cp:revision>217</cp:revision>
  <dcterms:created xsi:type="dcterms:W3CDTF">2017-03-29T13:14:03Z</dcterms:created>
  <dcterms:modified xsi:type="dcterms:W3CDTF">2019-08-25T09:23:13Z</dcterms:modified>
</cp:coreProperties>
</file>