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8" r:id="rId3"/>
    <p:sldId id="469" r:id="rId4"/>
    <p:sldId id="440" r:id="rId5"/>
    <p:sldId id="441" r:id="rId6"/>
    <p:sldId id="442" r:id="rId7"/>
    <p:sldId id="444" r:id="rId8"/>
    <p:sldId id="445" r:id="rId9"/>
    <p:sldId id="446" r:id="rId10"/>
    <p:sldId id="447" r:id="rId11"/>
    <p:sldId id="448" r:id="rId12"/>
    <p:sldId id="449" r:id="rId13"/>
    <p:sldId id="450" r:id="rId14"/>
    <p:sldId id="454" r:id="rId15"/>
    <p:sldId id="451" r:id="rId16"/>
    <p:sldId id="452" r:id="rId17"/>
    <p:sldId id="453" r:id="rId18"/>
    <p:sldId id="455" r:id="rId19"/>
    <p:sldId id="456" r:id="rId20"/>
    <p:sldId id="457" r:id="rId21"/>
    <p:sldId id="458" r:id="rId22"/>
    <p:sldId id="459" r:id="rId23"/>
    <p:sldId id="460" r:id="rId24"/>
    <p:sldId id="461" r:id="rId25"/>
    <p:sldId id="462" r:id="rId26"/>
    <p:sldId id="463" r:id="rId27"/>
    <p:sldId id="464" r:id="rId28"/>
    <p:sldId id="465" r:id="rId29"/>
    <p:sldId id="466" r:id="rId30"/>
    <p:sldId id="46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424FD-C7A5-4DB1-8EAE-9755584C029D}" v="438" dt="2018-07-31T14:15:48.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571" autoAdjust="0"/>
  </p:normalViewPr>
  <p:slideViewPr>
    <p:cSldViewPr snapToGrid="0" snapToObjects="1">
      <p:cViewPr varScale="1">
        <p:scale>
          <a:sx n="60" d="100"/>
          <a:sy n="60" d="100"/>
        </p:scale>
        <p:origin x="3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03/09/2019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11</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endParaRPr lang="en-GB" altLang="en-US" dirty="0">
              <a:solidFill>
                <a:srgbClr val="000000"/>
              </a:solidFill>
            </a:endParaRPr>
          </a:p>
        </p:txBody>
      </p:sp>
    </p:spTree>
    <p:extLst>
      <p:ext uri="{BB962C8B-B14F-4D97-AF65-F5344CB8AC3E}">
        <p14:creationId xmlns:p14="http://schemas.microsoft.com/office/powerpoint/2010/main" val="1168331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12</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endParaRPr lang="en-GB" altLang="en-US" dirty="0">
              <a:solidFill>
                <a:srgbClr val="000000"/>
              </a:solidFill>
            </a:endParaRPr>
          </a:p>
        </p:txBody>
      </p:sp>
    </p:spTree>
    <p:extLst>
      <p:ext uri="{BB962C8B-B14F-4D97-AF65-F5344CB8AC3E}">
        <p14:creationId xmlns:p14="http://schemas.microsoft.com/office/powerpoint/2010/main" val="92051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13</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endParaRPr lang="en-GB" altLang="en-US" dirty="0">
              <a:solidFill>
                <a:srgbClr val="000000"/>
              </a:solidFill>
            </a:endParaRPr>
          </a:p>
        </p:txBody>
      </p:sp>
    </p:spTree>
    <p:extLst>
      <p:ext uri="{BB962C8B-B14F-4D97-AF65-F5344CB8AC3E}">
        <p14:creationId xmlns:p14="http://schemas.microsoft.com/office/powerpoint/2010/main" val="265959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14</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endParaRPr lang="en-GB" altLang="en-US" dirty="0">
              <a:solidFill>
                <a:srgbClr val="000000"/>
              </a:solidFill>
            </a:endParaRPr>
          </a:p>
        </p:txBody>
      </p:sp>
    </p:spTree>
    <p:extLst>
      <p:ext uri="{BB962C8B-B14F-4D97-AF65-F5344CB8AC3E}">
        <p14:creationId xmlns:p14="http://schemas.microsoft.com/office/powerpoint/2010/main" val="687623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15</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endParaRPr lang="en-GB" altLang="en-US" dirty="0">
              <a:solidFill>
                <a:srgbClr val="000000"/>
              </a:solidFill>
            </a:endParaRPr>
          </a:p>
        </p:txBody>
      </p:sp>
    </p:spTree>
    <p:extLst>
      <p:ext uri="{BB962C8B-B14F-4D97-AF65-F5344CB8AC3E}">
        <p14:creationId xmlns:p14="http://schemas.microsoft.com/office/powerpoint/2010/main" val="394798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1141650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19</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endParaRPr lang="en-GB" altLang="en-US" dirty="0">
              <a:solidFill>
                <a:srgbClr val="000000"/>
              </a:solidFill>
            </a:endParaRPr>
          </a:p>
        </p:txBody>
      </p:sp>
    </p:spTree>
    <p:extLst>
      <p:ext uri="{BB962C8B-B14F-4D97-AF65-F5344CB8AC3E}">
        <p14:creationId xmlns:p14="http://schemas.microsoft.com/office/powerpoint/2010/main" val="1149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20</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endParaRPr lang="en-GB" altLang="en-US" dirty="0">
              <a:solidFill>
                <a:srgbClr val="000000"/>
              </a:solidFill>
            </a:endParaRPr>
          </a:p>
        </p:txBody>
      </p:sp>
    </p:spTree>
    <p:extLst>
      <p:ext uri="{BB962C8B-B14F-4D97-AF65-F5344CB8AC3E}">
        <p14:creationId xmlns:p14="http://schemas.microsoft.com/office/powerpoint/2010/main" val="3249242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21</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endParaRPr lang="en-GB" altLang="en-US" dirty="0">
              <a:solidFill>
                <a:srgbClr val="000000"/>
              </a:solidFill>
            </a:endParaRPr>
          </a:p>
        </p:txBody>
      </p:sp>
    </p:spTree>
    <p:extLst>
      <p:ext uri="{BB962C8B-B14F-4D97-AF65-F5344CB8AC3E}">
        <p14:creationId xmlns:p14="http://schemas.microsoft.com/office/powerpoint/2010/main" val="3059414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a:t>
            </a:r>
            <a:r>
              <a:rPr lang="en-GB" baseline="0" dirty="0"/>
              <a:t> the addition contained more numbers, the total of this column could be 22 or 32 etc. but as we can only use one digit in this column, the total can only be 12. </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175142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you focus</a:t>
            </a:r>
            <a:r>
              <a:rPr lang="en-GB" baseline="0" dirty="0"/>
              <a:t> on the ‘1’ that has been exchanged. </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370281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907230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28</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endParaRPr lang="en-GB" altLang="en-US" dirty="0">
              <a:solidFill>
                <a:srgbClr val="000000"/>
              </a:solidFill>
            </a:endParaRPr>
          </a:p>
        </p:txBody>
      </p:sp>
    </p:spTree>
    <p:extLst>
      <p:ext uri="{BB962C8B-B14F-4D97-AF65-F5344CB8AC3E}">
        <p14:creationId xmlns:p14="http://schemas.microsoft.com/office/powerpoint/2010/main" val="139119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29</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endParaRPr lang="en-GB" altLang="en-US" dirty="0">
              <a:solidFill>
                <a:srgbClr val="000000"/>
              </a:solidFill>
            </a:endParaRPr>
          </a:p>
        </p:txBody>
      </p:sp>
    </p:spTree>
    <p:extLst>
      <p:ext uri="{BB962C8B-B14F-4D97-AF65-F5344CB8AC3E}">
        <p14:creationId xmlns:p14="http://schemas.microsoft.com/office/powerpoint/2010/main" val="304030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4</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endParaRPr lang="en-GB" altLang="en-US" dirty="0">
              <a:solidFill>
                <a:srgbClr val="000000"/>
              </a:solidFill>
            </a:endParaRPr>
          </a:p>
        </p:txBody>
      </p:sp>
    </p:spTree>
    <p:extLst>
      <p:ext uri="{BB962C8B-B14F-4D97-AF65-F5344CB8AC3E}">
        <p14:creationId xmlns:p14="http://schemas.microsoft.com/office/powerpoint/2010/main" val="164696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5</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sz="1200" kern="1200" dirty="0">
                <a:solidFill>
                  <a:schemeClr val="tx1"/>
                </a:solidFill>
                <a:effectLst/>
                <a:latin typeface="+mn-lt"/>
                <a:ea typeface="+mn-ea"/>
                <a:cs typeface="+mn-cs"/>
              </a:rPr>
              <a:t> </a:t>
            </a:r>
            <a:endParaRPr lang="en-GB" altLang="en-US" dirty="0">
              <a:solidFill>
                <a:srgbClr val="000000"/>
              </a:solidFill>
            </a:endParaRPr>
          </a:p>
        </p:txBody>
      </p:sp>
    </p:spTree>
    <p:extLst>
      <p:ext uri="{BB962C8B-B14F-4D97-AF65-F5344CB8AC3E}">
        <p14:creationId xmlns:p14="http://schemas.microsoft.com/office/powerpoint/2010/main" val="410796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6</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endParaRPr lang="en-GB" altLang="en-US" dirty="0">
              <a:solidFill>
                <a:srgbClr val="000000"/>
              </a:solidFill>
            </a:endParaRPr>
          </a:p>
        </p:txBody>
      </p:sp>
    </p:spTree>
    <p:extLst>
      <p:ext uri="{BB962C8B-B14F-4D97-AF65-F5344CB8AC3E}">
        <p14:creationId xmlns:p14="http://schemas.microsoft.com/office/powerpoint/2010/main" val="195561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7</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altLang="en-US" dirty="0">
                <a:solidFill>
                  <a:srgbClr val="000000"/>
                </a:solidFill>
              </a:rPr>
              <a:t>Ensure children understand the term ‘reasonable’ or ‘approximate’</a:t>
            </a:r>
          </a:p>
        </p:txBody>
      </p:sp>
    </p:spTree>
    <p:extLst>
      <p:ext uri="{BB962C8B-B14F-4D97-AF65-F5344CB8AC3E}">
        <p14:creationId xmlns:p14="http://schemas.microsoft.com/office/powerpoint/2010/main" val="49375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8</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endParaRPr lang="en-GB" altLang="en-US" dirty="0">
              <a:solidFill>
                <a:srgbClr val="000000"/>
              </a:solidFill>
            </a:endParaRPr>
          </a:p>
        </p:txBody>
      </p:sp>
    </p:spTree>
    <p:extLst>
      <p:ext uri="{BB962C8B-B14F-4D97-AF65-F5344CB8AC3E}">
        <p14:creationId xmlns:p14="http://schemas.microsoft.com/office/powerpoint/2010/main" val="150291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9</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Explain that repeated addition is not normally an efficient method but as we are only multiplying by 4, it is ok in this instance.</a:t>
            </a:r>
          </a:p>
          <a:p>
            <a:endParaRPr lang="en-GB" altLang="en-US" dirty="0">
              <a:solidFill>
                <a:srgbClr val="000000"/>
              </a:solidFill>
            </a:endParaRPr>
          </a:p>
        </p:txBody>
      </p:sp>
    </p:spTree>
    <p:extLst>
      <p:ext uri="{BB962C8B-B14F-4D97-AF65-F5344CB8AC3E}">
        <p14:creationId xmlns:p14="http://schemas.microsoft.com/office/powerpoint/2010/main" val="249579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10</a:t>
            </a:fld>
            <a:endParaRPr lang="en-GB" altLang="en-US" sz="1200"/>
          </a:p>
        </p:txBody>
      </p:sp>
      <p:sp>
        <p:nvSpPr>
          <p:cNvPr id="14339" name="Rectangle 2">
            <a:extLst>
              <a:ext uri="{FF2B5EF4-FFF2-40B4-BE49-F238E27FC236}">
                <a16:creationId xmlns:a16="http://schemas.microsoft.com/office/drawing/2014/main"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23EFD6-D7A8-420B-904A-3F27D8169CDB}"/>
              </a:ext>
            </a:extLst>
          </p:cNvPr>
          <p:cNvSpPr>
            <a:spLocks noGrp="1" noChangeArrowheads="1"/>
          </p:cNvSpPr>
          <p:nvPr>
            <p:ph type="body" idx="1"/>
          </p:nvPr>
        </p:nvSpPr>
        <p:spPr>
          <a:noFill/>
        </p:spPr>
        <p:txBody>
          <a:bodyPr/>
          <a:lstStyle/>
          <a:p>
            <a:r>
              <a:rPr lang="en-GB" altLang="en-US" dirty="0">
                <a:solidFill>
                  <a:srgbClr val="000000"/>
                </a:solidFill>
              </a:rPr>
              <a:t>You could also demonstrate</a:t>
            </a:r>
            <a:r>
              <a:rPr lang="en-GB" altLang="en-US" baseline="0" dirty="0">
                <a:solidFill>
                  <a:srgbClr val="000000"/>
                </a:solidFill>
              </a:rPr>
              <a:t> the short method for multiplication if this is relevant to your calculation policy. </a:t>
            </a:r>
          </a:p>
          <a:p>
            <a:r>
              <a:rPr lang="en-GB" altLang="en-US" baseline="0" dirty="0">
                <a:solidFill>
                  <a:srgbClr val="000000"/>
                </a:solidFill>
              </a:rPr>
              <a:t>Remind children that the answer is in terms of money, so the answer cannot be £5.4 it has to be £5.40.</a:t>
            </a:r>
            <a:endParaRPr lang="en-GB" altLang="en-US" dirty="0">
              <a:solidFill>
                <a:srgbClr val="000000"/>
              </a:solidFill>
            </a:endParaRPr>
          </a:p>
        </p:txBody>
      </p:sp>
    </p:spTree>
    <p:extLst>
      <p:ext uri="{BB962C8B-B14F-4D97-AF65-F5344CB8AC3E}">
        <p14:creationId xmlns:p14="http://schemas.microsoft.com/office/powerpoint/2010/main" val="250041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dirty="0"/>
          </a:p>
        </p:txBody>
      </p:sp>
      <p:sp>
        <p:nvSpPr>
          <p:cNvPr id="4" name="Rectangle 4">
            <a:extLst>
              <a:ext uri="{FF2B5EF4-FFF2-40B4-BE49-F238E27FC236}">
                <a16:creationId xmlns:a16="http://schemas.microsoft.com/office/drawing/2014/main" id="{D9B9ECEA-F938-423F-8CBC-97E2E9EAC69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id="{95C28114-5556-477D-9ADA-6FE9D7D6721C}"/>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id="{4FCF0BEF-8123-4C00-A0D6-B29F0D255E87}"/>
              </a:ext>
            </a:extLst>
          </p:cNvPr>
          <p:cNvSpPr>
            <a:spLocks noGrp="1" noChangeArrowheads="1"/>
          </p:cNvSpPr>
          <p:nvPr>
            <p:ph type="sldNum" sz="quarter" idx="12"/>
          </p:nvPr>
        </p:nvSpPr>
        <p:spPr>
          <a:ln/>
        </p:spPr>
        <p:txBody>
          <a:bodyPr/>
          <a:lstStyle>
            <a:lvl1pPr>
              <a:defRPr/>
            </a:lvl1pPr>
          </a:lstStyle>
          <a:p>
            <a:pPr>
              <a:defRPr/>
            </a:pPr>
            <a:fld id="{36CCB4DA-DC2E-4529-B463-4A6200D05A1C}" type="slidenum">
              <a:rPr lang="en-GB" altLang="en-US"/>
              <a:pPr>
                <a:defRPr/>
              </a:pPr>
              <a:t>‹#›</a:t>
            </a:fld>
            <a:endParaRPr lang="en-GB" altLang="en-US" dirty="0"/>
          </a:p>
        </p:txBody>
      </p:sp>
    </p:spTree>
    <p:extLst>
      <p:ext uri="{BB962C8B-B14F-4D97-AF65-F5344CB8AC3E}">
        <p14:creationId xmlns:p14="http://schemas.microsoft.com/office/powerpoint/2010/main" val="29597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9/3/2019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9/3/2019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9/3/2019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auth.pixl.org.uk/primary#!/Resources//Currency/Whole%20School%20Materials/English/Writing/PiXL%20Vocabulary%20(June%20201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2.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2.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2"/>
            <a:ext cx="9967652" cy="2471399"/>
          </a:xfrm>
        </p:spPr>
        <p:txBody>
          <a:bodyPr>
            <a:noAutofit/>
          </a:bodyPr>
          <a:lstStyle/>
          <a:p>
            <a:r>
              <a:rPr lang="en-GB" sz="4000" dirty="0">
                <a:solidFill>
                  <a:srgbClr val="002060"/>
                </a:solidFill>
              </a:rPr>
              <a:t>Y5 M3n. Can solve problems using a mixture of all four operations, including missing number problems.</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July 2018</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2018</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820" y="16501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AD6B895-163A-45A7-B897-BF7E2CE1B1C6}"/>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r>
              <a:rPr lang="en-GB" sz="3200" dirty="0">
                <a:solidFill>
                  <a:srgbClr val="002060"/>
                </a:solidFill>
              </a:rPr>
              <a:t>:</a:t>
            </a:r>
          </a:p>
          <a:p>
            <a:endParaRPr lang="en-GB" sz="3200" dirty="0">
              <a:solidFill>
                <a:srgbClr val="002060"/>
              </a:solidFill>
            </a:endParaRPr>
          </a:p>
        </p:txBody>
      </p:sp>
      <p:graphicFrame>
        <p:nvGraphicFramePr>
          <p:cNvPr id="15" name="Table 14">
            <a:extLst>
              <a:ext uri="{FF2B5EF4-FFF2-40B4-BE49-F238E27FC236}">
                <a16:creationId xmlns:a16="http://schemas.microsoft.com/office/drawing/2014/main" id="{D4F0E38E-842E-4C7E-983C-A973BF851B21}"/>
              </a:ext>
            </a:extLst>
          </p:cNvPr>
          <p:cNvGraphicFramePr>
            <a:graphicFrameLocks noGrp="1"/>
          </p:cNvGraphicFramePr>
          <p:nvPr>
            <p:extLst>
              <p:ext uri="{D42A27DB-BD31-4B8C-83A1-F6EECF244321}">
                <p14:modId xmlns:p14="http://schemas.microsoft.com/office/powerpoint/2010/main" val="542800240"/>
              </p:ext>
            </p:extLst>
          </p:nvPr>
        </p:nvGraphicFramePr>
        <p:xfrm>
          <a:off x="4206209" y="3488030"/>
          <a:ext cx="4409000" cy="1280160"/>
        </p:xfrm>
        <a:graphic>
          <a:graphicData uri="http://schemas.openxmlformats.org/drawingml/2006/table">
            <a:tbl>
              <a:tblPr firstRow="1" bandRow="1">
                <a:tableStyleId>{5C22544A-7EE6-4342-B048-85BDC9FD1C3A}</a:tableStyleId>
              </a:tblPr>
              <a:tblGrid>
                <a:gridCol w="1102250">
                  <a:extLst>
                    <a:ext uri="{9D8B030D-6E8A-4147-A177-3AD203B41FA5}">
                      <a16:colId xmlns:a16="http://schemas.microsoft.com/office/drawing/2014/main" val="2498687051"/>
                    </a:ext>
                  </a:extLst>
                </a:gridCol>
                <a:gridCol w="1102250">
                  <a:extLst>
                    <a:ext uri="{9D8B030D-6E8A-4147-A177-3AD203B41FA5}">
                      <a16:colId xmlns:a16="http://schemas.microsoft.com/office/drawing/2014/main" val="100434878"/>
                    </a:ext>
                  </a:extLst>
                </a:gridCol>
                <a:gridCol w="1102250">
                  <a:extLst>
                    <a:ext uri="{9D8B030D-6E8A-4147-A177-3AD203B41FA5}">
                      <a16:colId xmlns:a16="http://schemas.microsoft.com/office/drawing/2014/main" val="4229108718"/>
                    </a:ext>
                  </a:extLst>
                </a:gridCol>
                <a:gridCol w="1102250">
                  <a:extLst>
                    <a:ext uri="{9D8B030D-6E8A-4147-A177-3AD203B41FA5}">
                      <a16:colId xmlns:a16="http://schemas.microsoft.com/office/drawing/2014/main" val="3237471568"/>
                    </a:ext>
                  </a:extLst>
                </a:gridCol>
              </a:tblGrid>
              <a:tr h="537177">
                <a:tc>
                  <a:txBody>
                    <a:bodyPr/>
                    <a:lstStyle/>
                    <a:p>
                      <a:pPr algn="r"/>
                      <a:r>
                        <a:rPr lang="en-GB" sz="3600" dirty="0">
                          <a:solidFill>
                            <a:schemeClr val="tx1"/>
                          </a:solidFill>
                        </a:rPr>
                        <a:t>X</a:t>
                      </a:r>
                    </a:p>
                  </a:txBody>
                  <a:tcPr/>
                </a:tc>
                <a:tc>
                  <a:txBody>
                    <a:bodyPr/>
                    <a:lstStyle/>
                    <a:p>
                      <a:pPr algn="ctr"/>
                      <a:r>
                        <a:rPr lang="en-GB" sz="3600" dirty="0">
                          <a:solidFill>
                            <a:schemeClr val="tx1"/>
                          </a:solidFill>
                        </a:rPr>
                        <a:t>1</a:t>
                      </a:r>
                    </a:p>
                  </a:txBody>
                  <a:tcPr/>
                </a:tc>
                <a:tc>
                  <a:txBody>
                    <a:bodyPr/>
                    <a:lstStyle/>
                    <a:p>
                      <a:pPr algn="ctr"/>
                      <a:r>
                        <a:rPr lang="en-GB" sz="3600" dirty="0">
                          <a:solidFill>
                            <a:schemeClr val="tx1"/>
                          </a:solidFill>
                        </a:rPr>
                        <a:t>0.3</a:t>
                      </a:r>
                    </a:p>
                  </a:txBody>
                  <a:tcPr/>
                </a:tc>
                <a:tc>
                  <a:txBody>
                    <a:bodyPr/>
                    <a:lstStyle/>
                    <a:p>
                      <a:pPr algn="ctr"/>
                      <a:r>
                        <a:rPr lang="en-GB" sz="3600" dirty="0">
                          <a:solidFill>
                            <a:schemeClr val="tx1"/>
                          </a:solidFill>
                        </a:rPr>
                        <a:t>0.05</a:t>
                      </a:r>
                    </a:p>
                  </a:txBody>
                  <a:tcPr/>
                </a:tc>
                <a:extLst>
                  <a:ext uri="{0D108BD9-81ED-4DB2-BD59-A6C34878D82A}">
                    <a16:rowId xmlns:a16="http://schemas.microsoft.com/office/drawing/2014/main" val="2286507284"/>
                  </a:ext>
                </a:extLst>
              </a:tr>
              <a:tr h="537177">
                <a:tc>
                  <a:txBody>
                    <a:bodyPr/>
                    <a:lstStyle/>
                    <a:p>
                      <a:pPr algn="r"/>
                      <a:r>
                        <a:rPr lang="en-GB" sz="3600" b="1" dirty="0"/>
                        <a:t>4</a:t>
                      </a:r>
                    </a:p>
                  </a:txBody>
                  <a:tcPr/>
                </a:tc>
                <a:tc>
                  <a:txBody>
                    <a:bodyPr/>
                    <a:lstStyle/>
                    <a:p>
                      <a:pPr algn="ctr"/>
                      <a:r>
                        <a:rPr lang="en-GB" sz="3600" dirty="0"/>
                        <a:t>4</a:t>
                      </a:r>
                    </a:p>
                  </a:txBody>
                  <a:tcPr/>
                </a:tc>
                <a:tc>
                  <a:txBody>
                    <a:bodyPr/>
                    <a:lstStyle/>
                    <a:p>
                      <a:pPr algn="ctr"/>
                      <a:r>
                        <a:rPr lang="en-GB" sz="3600" dirty="0"/>
                        <a:t>1.2</a:t>
                      </a:r>
                    </a:p>
                  </a:txBody>
                  <a:tcPr/>
                </a:tc>
                <a:tc>
                  <a:txBody>
                    <a:bodyPr/>
                    <a:lstStyle/>
                    <a:p>
                      <a:pPr algn="ctr"/>
                      <a:r>
                        <a:rPr lang="en-GB" sz="3600" dirty="0"/>
                        <a:t>0.2</a:t>
                      </a:r>
                    </a:p>
                  </a:txBody>
                  <a:tcPr/>
                </a:tc>
                <a:extLst>
                  <a:ext uri="{0D108BD9-81ED-4DB2-BD59-A6C34878D82A}">
                    <a16:rowId xmlns:a16="http://schemas.microsoft.com/office/drawing/2014/main" val="1850414718"/>
                  </a:ext>
                </a:extLst>
              </a:tr>
            </a:tbl>
          </a:graphicData>
        </a:graphic>
      </p:graphicFrame>
      <p:sp>
        <p:nvSpPr>
          <p:cNvPr id="17" name="AutoShape 67">
            <a:extLst>
              <a:ext uri="{FF2B5EF4-FFF2-40B4-BE49-F238E27FC236}">
                <a16:creationId xmlns:a16="http://schemas.microsoft.com/office/drawing/2014/main" id="{5A8DD73E-ADB2-4CC0-B8EF-DEA339F98770}"/>
              </a:ext>
            </a:extLst>
          </p:cNvPr>
          <p:cNvSpPr>
            <a:spLocks noChangeArrowheads="1"/>
          </p:cNvSpPr>
          <p:nvPr/>
        </p:nvSpPr>
        <p:spPr bwMode="auto">
          <a:xfrm>
            <a:off x="8817330" y="3150726"/>
            <a:ext cx="3270084" cy="323492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4000" dirty="0">
                <a:latin typeface="+mn-lt"/>
              </a:rPr>
              <a:t>    4              </a:t>
            </a:r>
          </a:p>
          <a:p>
            <a:pPr algn="ctr">
              <a:buNone/>
            </a:pPr>
            <a:r>
              <a:rPr lang="en-GB" sz="4000" dirty="0">
                <a:latin typeface="+mn-lt"/>
              </a:rPr>
              <a:t>          1 . 2   </a:t>
            </a:r>
          </a:p>
          <a:p>
            <a:pPr algn="ctr">
              <a:buNone/>
            </a:pPr>
            <a:r>
              <a:rPr lang="en-GB" sz="4000" dirty="0">
                <a:latin typeface="+mn-lt"/>
              </a:rPr>
              <a:t>         </a:t>
            </a:r>
            <a:r>
              <a:rPr lang="en-GB" sz="4000" u="sng" dirty="0">
                <a:latin typeface="+mn-lt"/>
              </a:rPr>
              <a:t>+  0 . 2 0 </a:t>
            </a:r>
          </a:p>
          <a:p>
            <a:pPr algn="ctr">
              <a:buNone/>
            </a:pPr>
            <a:r>
              <a:rPr lang="en-GB" sz="4000" dirty="0">
                <a:latin typeface="+mn-lt"/>
              </a:rPr>
              <a:t>        __</a:t>
            </a:r>
            <a:r>
              <a:rPr lang="en-GB" sz="4000" u="sng" dirty="0">
                <a:latin typeface="+mn-lt"/>
              </a:rPr>
              <a:t>5 . 4 0</a:t>
            </a:r>
          </a:p>
        </p:txBody>
      </p:sp>
      <p:sp>
        <p:nvSpPr>
          <p:cNvPr id="19" name="AutoShape 67">
            <a:extLst>
              <a:ext uri="{FF2B5EF4-FFF2-40B4-BE49-F238E27FC236}">
                <a16:creationId xmlns:a16="http://schemas.microsoft.com/office/drawing/2014/main" id="{FF2B2F68-FBE4-4E23-8C34-C4DA31F9CD63}"/>
              </a:ext>
            </a:extLst>
          </p:cNvPr>
          <p:cNvSpPr>
            <a:spLocks noChangeArrowheads="1"/>
          </p:cNvSpPr>
          <p:nvPr/>
        </p:nvSpPr>
        <p:spPr bwMode="auto">
          <a:xfrm>
            <a:off x="4323032" y="5144489"/>
            <a:ext cx="4175354"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We’re not finished yet…</a:t>
            </a:r>
            <a:endParaRPr lang="en-GB" sz="2800" dirty="0">
              <a:solidFill>
                <a:srgbClr val="FF0000"/>
              </a:solidFill>
              <a:latin typeface="+mn-lt"/>
            </a:endParaRPr>
          </a:p>
        </p:txBody>
      </p:sp>
      <p:sp>
        <p:nvSpPr>
          <p:cNvPr id="14" name="AutoShape 67">
            <a:extLst>
              <a:ext uri="{FF2B5EF4-FFF2-40B4-BE49-F238E27FC236}">
                <a16:creationId xmlns:a16="http://schemas.microsoft.com/office/drawing/2014/main" id="{B83074F5-7144-4FF2-A3D2-4B879898372B}"/>
              </a:ext>
            </a:extLst>
          </p:cNvPr>
          <p:cNvSpPr>
            <a:spLocks noChangeArrowheads="1"/>
          </p:cNvSpPr>
          <p:nvPr/>
        </p:nvSpPr>
        <p:spPr bwMode="auto">
          <a:xfrm>
            <a:off x="3657989" y="1741207"/>
            <a:ext cx="7290486"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The first calculation we need to do is: </a:t>
            </a:r>
            <a:r>
              <a:rPr lang="en-GB" sz="2800" b="1" dirty="0">
                <a:solidFill>
                  <a:srgbClr val="FF0000"/>
                </a:solidFill>
                <a:latin typeface="+mn-lt"/>
              </a:rPr>
              <a:t>4 x £1.35</a:t>
            </a:r>
            <a:endParaRPr lang="en-GB" sz="2800" dirty="0">
              <a:solidFill>
                <a:srgbClr val="FF0000"/>
              </a:solidFill>
              <a:latin typeface="+mn-lt"/>
            </a:endParaRPr>
          </a:p>
        </p:txBody>
      </p:sp>
      <p:sp>
        <p:nvSpPr>
          <p:cNvPr id="16" name="AutoShape 67">
            <a:extLst>
              <a:ext uri="{FF2B5EF4-FFF2-40B4-BE49-F238E27FC236}">
                <a16:creationId xmlns:a16="http://schemas.microsoft.com/office/drawing/2014/main" id="{B14C2EE6-6AAC-4244-A4D3-CB97F17A4A77}"/>
              </a:ext>
            </a:extLst>
          </p:cNvPr>
          <p:cNvSpPr>
            <a:spLocks noChangeArrowheads="1"/>
          </p:cNvSpPr>
          <p:nvPr/>
        </p:nvSpPr>
        <p:spPr bwMode="auto">
          <a:xfrm>
            <a:off x="3669523" y="2445173"/>
            <a:ext cx="7290486"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Or we could use the</a:t>
            </a:r>
            <a:r>
              <a:rPr lang="en-GB" sz="2800" b="1" dirty="0">
                <a:solidFill>
                  <a:srgbClr val="FF0000"/>
                </a:solidFill>
                <a:latin typeface="+mn-lt"/>
              </a:rPr>
              <a:t> grid method</a:t>
            </a:r>
            <a:r>
              <a:rPr lang="en-GB" sz="2800" dirty="0">
                <a:latin typeface="+mn-lt"/>
              </a:rPr>
              <a:t>:</a:t>
            </a:r>
            <a:endParaRPr lang="en-GB" sz="2800" dirty="0">
              <a:solidFill>
                <a:srgbClr val="FF0000"/>
              </a:solidFill>
              <a:latin typeface="+mn-lt"/>
            </a:endParaRPr>
          </a:p>
        </p:txBody>
      </p:sp>
      <p:sp>
        <p:nvSpPr>
          <p:cNvPr id="4" name="TextBox 3">
            <a:extLst>
              <a:ext uri="{FF2B5EF4-FFF2-40B4-BE49-F238E27FC236}">
                <a16:creationId xmlns:a16="http://schemas.microsoft.com/office/drawing/2014/main" id="{B106342A-BDD3-4FC2-B428-8325C846CFF6}"/>
              </a:ext>
            </a:extLst>
          </p:cNvPr>
          <p:cNvSpPr txBox="1"/>
          <p:nvPr/>
        </p:nvSpPr>
        <p:spPr>
          <a:xfrm>
            <a:off x="10530210" y="6068041"/>
            <a:ext cx="347296" cy="369332"/>
          </a:xfrm>
          <a:prstGeom prst="rect">
            <a:avLst/>
          </a:prstGeom>
          <a:noFill/>
        </p:spPr>
        <p:txBody>
          <a:bodyPr wrap="square" rtlCol="0">
            <a:spAutoFit/>
          </a:bodyPr>
          <a:lstStyle/>
          <a:p>
            <a:r>
              <a:rPr lang="en-GB" dirty="0"/>
              <a:t>1</a:t>
            </a:r>
          </a:p>
        </p:txBody>
      </p:sp>
      <p:pic>
        <p:nvPicPr>
          <p:cNvPr id="18" name="Picture 17">
            <a:extLst>
              <a:ext uri="{FF2B5EF4-FFF2-40B4-BE49-F238E27FC236}">
                <a16:creationId xmlns:a16="http://schemas.microsoft.com/office/drawing/2014/main" id="{BDBA0091-BEFC-A44A-AE1D-A0138545CF39}"/>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2" name="Picture 1"/>
          <p:cNvPicPr>
            <a:picLocks noChangeAspect="1"/>
          </p:cNvPicPr>
          <p:nvPr/>
        </p:nvPicPr>
        <p:blipFill>
          <a:blip r:embed="rId6"/>
          <a:stretch>
            <a:fillRect/>
          </a:stretch>
        </p:blipFill>
        <p:spPr>
          <a:xfrm>
            <a:off x="349924" y="3410519"/>
            <a:ext cx="3610901" cy="1354747"/>
          </a:xfrm>
          <a:prstGeom prst="rect">
            <a:avLst/>
          </a:prstGeom>
        </p:spPr>
      </p:pic>
      <p:pic>
        <p:nvPicPr>
          <p:cNvPr id="3" name="Picture 2"/>
          <p:cNvPicPr>
            <a:picLocks noChangeAspect="1"/>
          </p:cNvPicPr>
          <p:nvPr/>
        </p:nvPicPr>
        <p:blipFill>
          <a:blip r:embed="rId7"/>
          <a:stretch>
            <a:fillRect/>
          </a:stretch>
        </p:blipFill>
        <p:spPr>
          <a:xfrm>
            <a:off x="198386" y="4765266"/>
            <a:ext cx="3805702" cy="1885115"/>
          </a:xfrm>
          <a:prstGeom prst="rect">
            <a:avLst/>
          </a:prstGeom>
        </p:spPr>
      </p:pic>
    </p:spTree>
    <p:extLst>
      <p:ext uri="{BB962C8B-B14F-4D97-AF65-F5344CB8AC3E}">
        <p14:creationId xmlns:p14="http://schemas.microsoft.com/office/powerpoint/2010/main" val="195314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820" y="16501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AD6B895-163A-45A7-B897-BF7E2CE1B1C6}"/>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r>
              <a:rPr lang="en-GB" sz="3200" dirty="0">
                <a:solidFill>
                  <a:srgbClr val="002060"/>
                </a:solidFill>
              </a:rPr>
              <a:t>:</a:t>
            </a:r>
          </a:p>
          <a:p>
            <a:endParaRPr lang="en-GB" sz="3200" dirty="0">
              <a:solidFill>
                <a:srgbClr val="002060"/>
              </a:solidFill>
            </a:endParaRPr>
          </a:p>
        </p:txBody>
      </p:sp>
      <p:sp>
        <p:nvSpPr>
          <p:cNvPr id="11" name="AutoShape 67">
            <a:extLst>
              <a:ext uri="{FF2B5EF4-FFF2-40B4-BE49-F238E27FC236}">
                <a16:creationId xmlns:a16="http://schemas.microsoft.com/office/drawing/2014/main" id="{999ABCD0-D264-478D-8A60-4DDEA09D4C2C}"/>
              </a:ext>
            </a:extLst>
          </p:cNvPr>
          <p:cNvSpPr>
            <a:spLocks noChangeArrowheads="1"/>
          </p:cNvSpPr>
          <p:nvPr/>
        </p:nvSpPr>
        <p:spPr bwMode="auto">
          <a:xfrm>
            <a:off x="5044966" y="2649289"/>
            <a:ext cx="6712606" cy="115095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Remember, our original calculation was:</a:t>
            </a:r>
          </a:p>
          <a:p>
            <a:pPr algn="ctr">
              <a:buNone/>
            </a:pPr>
            <a:r>
              <a:rPr lang="en-GB" sz="2800" b="1" dirty="0">
                <a:solidFill>
                  <a:srgbClr val="FF0000"/>
                </a:solidFill>
                <a:latin typeface="+mn-lt"/>
              </a:rPr>
              <a:t>(4 x £1.35) + £3.85</a:t>
            </a:r>
          </a:p>
        </p:txBody>
      </p:sp>
      <p:sp>
        <p:nvSpPr>
          <p:cNvPr id="13" name="Rectangle 5">
            <a:extLst>
              <a:ext uri="{FF2B5EF4-FFF2-40B4-BE49-F238E27FC236}">
                <a16:creationId xmlns:a16="http://schemas.microsoft.com/office/drawing/2014/main" id="{AA28D15B-073D-4FA3-96E2-3807999B9B7E}"/>
              </a:ext>
            </a:extLst>
          </p:cNvPr>
          <p:cNvSpPr>
            <a:spLocks noGrp="1" noChangeArrowheads="1"/>
          </p:cNvSpPr>
          <p:nvPr>
            <p:ph type="title"/>
          </p:nvPr>
        </p:nvSpPr>
        <p:spPr>
          <a:xfrm>
            <a:off x="1981200" y="1474272"/>
            <a:ext cx="8229600" cy="1108526"/>
          </a:xfrm>
        </p:spPr>
        <p:txBody>
          <a:bodyPr>
            <a:normAutofit/>
          </a:bodyPr>
          <a:lstStyle/>
          <a:p>
            <a:pPr algn="ctr" eaLnBrk="1" hangingPunct="1"/>
            <a:r>
              <a:rPr lang="en-GB" altLang="en-US" dirty="0">
                <a:solidFill>
                  <a:srgbClr val="002060"/>
                </a:solidFill>
                <a:latin typeface="Calibri" panose="020F0502020204030204" pitchFamily="34" charset="0"/>
              </a:rPr>
              <a:t>What’s our second step?</a:t>
            </a:r>
          </a:p>
        </p:txBody>
      </p:sp>
      <p:sp>
        <p:nvSpPr>
          <p:cNvPr id="12" name="AutoShape 67">
            <a:extLst>
              <a:ext uri="{FF2B5EF4-FFF2-40B4-BE49-F238E27FC236}">
                <a16:creationId xmlns:a16="http://schemas.microsoft.com/office/drawing/2014/main" id="{D2B2C2CF-89C2-4E17-BB28-32A0C8846480}"/>
              </a:ext>
            </a:extLst>
          </p:cNvPr>
          <p:cNvSpPr>
            <a:spLocks noChangeArrowheads="1"/>
          </p:cNvSpPr>
          <p:nvPr/>
        </p:nvSpPr>
        <p:spPr bwMode="auto">
          <a:xfrm>
            <a:off x="5044965" y="4086921"/>
            <a:ext cx="6800447" cy="210440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2800" dirty="0">
                <a:latin typeface="+mn-lt"/>
              </a:rPr>
              <a:t>Therefore, we now need to </a:t>
            </a:r>
            <a:r>
              <a:rPr lang="en-GB" sz="2800" b="1" dirty="0">
                <a:solidFill>
                  <a:srgbClr val="FF0000"/>
                </a:solidFill>
                <a:latin typeface="+mn-lt"/>
              </a:rPr>
              <a:t>add £5.40 and £3.25</a:t>
            </a:r>
            <a:r>
              <a:rPr lang="en-GB" sz="2800" dirty="0">
                <a:latin typeface="+mn-lt"/>
              </a:rPr>
              <a:t>. </a:t>
            </a:r>
          </a:p>
          <a:p>
            <a:pPr>
              <a:buNone/>
            </a:pPr>
            <a:r>
              <a:rPr lang="en-GB" sz="2800" dirty="0">
                <a:latin typeface="+mn-lt"/>
              </a:rPr>
              <a:t>We could choose to use either a mental or written method for this calculation.</a:t>
            </a:r>
          </a:p>
        </p:txBody>
      </p:sp>
      <p:pic>
        <p:nvPicPr>
          <p:cNvPr id="10" name="Picture 9">
            <a:extLst>
              <a:ext uri="{FF2B5EF4-FFF2-40B4-BE49-F238E27FC236}">
                <a16:creationId xmlns:a16="http://schemas.microsoft.com/office/drawing/2014/main" id="{D811DD58-9078-C04F-BA62-132BFC911E0F}"/>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2" name="Picture 1"/>
          <p:cNvPicPr>
            <a:picLocks noChangeAspect="1"/>
          </p:cNvPicPr>
          <p:nvPr/>
        </p:nvPicPr>
        <p:blipFill>
          <a:blip r:embed="rId6"/>
          <a:stretch>
            <a:fillRect/>
          </a:stretch>
        </p:blipFill>
        <p:spPr>
          <a:xfrm>
            <a:off x="333084" y="2716004"/>
            <a:ext cx="4176122" cy="1560711"/>
          </a:xfrm>
          <a:prstGeom prst="rect">
            <a:avLst/>
          </a:prstGeom>
        </p:spPr>
      </p:pic>
      <p:pic>
        <p:nvPicPr>
          <p:cNvPr id="3" name="Picture 2"/>
          <p:cNvPicPr>
            <a:picLocks noChangeAspect="1"/>
          </p:cNvPicPr>
          <p:nvPr/>
        </p:nvPicPr>
        <p:blipFill>
          <a:blip r:embed="rId7"/>
          <a:stretch>
            <a:fillRect/>
          </a:stretch>
        </p:blipFill>
        <p:spPr>
          <a:xfrm>
            <a:off x="131898" y="4316908"/>
            <a:ext cx="4578493" cy="2267909"/>
          </a:xfrm>
          <a:prstGeom prst="rect">
            <a:avLst/>
          </a:prstGeom>
        </p:spPr>
      </p:pic>
    </p:spTree>
    <p:extLst>
      <p:ext uri="{BB962C8B-B14F-4D97-AF65-F5344CB8AC3E}">
        <p14:creationId xmlns:p14="http://schemas.microsoft.com/office/powerpoint/2010/main" val="61325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820" y="16501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AD6B895-163A-45A7-B897-BF7E2CE1B1C6}"/>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r>
              <a:rPr lang="en-GB" sz="3200" dirty="0">
                <a:solidFill>
                  <a:srgbClr val="002060"/>
                </a:solidFill>
              </a:rPr>
              <a:t>:</a:t>
            </a:r>
          </a:p>
          <a:p>
            <a:endParaRPr lang="en-GB" sz="3200" dirty="0">
              <a:solidFill>
                <a:srgbClr val="002060"/>
              </a:solidFill>
            </a:endParaRPr>
          </a:p>
        </p:txBody>
      </p:sp>
      <p:sp>
        <p:nvSpPr>
          <p:cNvPr id="11" name="AutoShape 67">
            <a:extLst>
              <a:ext uri="{FF2B5EF4-FFF2-40B4-BE49-F238E27FC236}">
                <a16:creationId xmlns:a16="http://schemas.microsoft.com/office/drawing/2014/main" id="{999ABCD0-D264-478D-8A60-4DDEA09D4C2C}"/>
              </a:ext>
            </a:extLst>
          </p:cNvPr>
          <p:cNvSpPr>
            <a:spLocks noChangeArrowheads="1"/>
          </p:cNvSpPr>
          <p:nvPr/>
        </p:nvSpPr>
        <p:spPr bwMode="auto">
          <a:xfrm>
            <a:off x="4062961" y="1855255"/>
            <a:ext cx="7651114"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Our final step is: </a:t>
            </a:r>
            <a:r>
              <a:rPr lang="en-GB" sz="2800" b="1" dirty="0">
                <a:solidFill>
                  <a:srgbClr val="FF0000"/>
                </a:solidFill>
                <a:latin typeface="+mn-lt"/>
              </a:rPr>
              <a:t>£5.40 + £3.85</a:t>
            </a:r>
          </a:p>
        </p:txBody>
      </p:sp>
      <p:sp>
        <p:nvSpPr>
          <p:cNvPr id="14" name="AutoShape 67">
            <a:extLst>
              <a:ext uri="{FF2B5EF4-FFF2-40B4-BE49-F238E27FC236}">
                <a16:creationId xmlns:a16="http://schemas.microsoft.com/office/drawing/2014/main" id="{0F5586ED-4F73-4251-B354-7B301CEB45FA}"/>
              </a:ext>
            </a:extLst>
          </p:cNvPr>
          <p:cNvSpPr>
            <a:spLocks noChangeArrowheads="1"/>
          </p:cNvSpPr>
          <p:nvPr/>
        </p:nvSpPr>
        <p:spPr bwMode="auto">
          <a:xfrm>
            <a:off x="7111292" y="2759230"/>
            <a:ext cx="3004038" cy="286716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2800" b="1" dirty="0">
                <a:latin typeface="+mn-lt"/>
              </a:rPr>
              <a:t>Written method</a:t>
            </a:r>
          </a:p>
          <a:p>
            <a:pPr>
              <a:buNone/>
            </a:pPr>
            <a:r>
              <a:rPr lang="en-GB" sz="2800" dirty="0">
                <a:latin typeface="+mn-lt"/>
              </a:rPr>
              <a:t>      5 . 4 0 </a:t>
            </a:r>
          </a:p>
          <a:p>
            <a:pPr>
              <a:buNone/>
            </a:pPr>
            <a:r>
              <a:rPr lang="en-GB" sz="2800" u="sng" dirty="0">
                <a:latin typeface="+mn-lt"/>
              </a:rPr>
              <a:t>+    3 . 8 5 </a:t>
            </a:r>
          </a:p>
          <a:p>
            <a:pPr>
              <a:buNone/>
            </a:pPr>
            <a:r>
              <a:rPr lang="en-GB" sz="2800" u="sng" dirty="0">
                <a:latin typeface="+mn-lt"/>
              </a:rPr>
              <a:t>      9 . 2 5</a:t>
            </a:r>
          </a:p>
          <a:p>
            <a:pPr>
              <a:buNone/>
            </a:pPr>
            <a:r>
              <a:rPr lang="en-GB" sz="2800" u="sng" dirty="0">
                <a:latin typeface="+mn-lt"/>
              </a:rPr>
              <a:t>     </a:t>
            </a:r>
          </a:p>
        </p:txBody>
      </p:sp>
      <p:sp>
        <p:nvSpPr>
          <p:cNvPr id="15" name="AutoShape 67">
            <a:extLst>
              <a:ext uri="{FF2B5EF4-FFF2-40B4-BE49-F238E27FC236}">
                <a16:creationId xmlns:a16="http://schemas.microsoft.com/office/drawing/2014/main" id="{E56F7EFF-1715-4FBF-BA63-E75F4CFEAA94}"/>
              </a:ext>
            </a:extLst>
          </p:cNvPr>
          <p:cNvSpPr>
            <a:spLocks noChangeArrowheads="1"/>
          </p:cNvSpPr>
          <p:nvPr/>
        </p:nvSpPr>
        <p:spPr bwMode="auto">
          <a:xfrm>
            <a:off x="4787754" y="5769384"/>
            <a:ext cx="7146743"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ts val="0"/>
              </a:spcBef>
              <a:buNone/>
              <a:defRPr/>
            </a:pPr>
            <a:r>
              <a:rPr lang="en-GB" sz="2800" b="1" dirty="0">
                <a:solidFill>
                  <a:srgbClr val="FF0000"/>
                </a:solidFill>
                <a:latin typeface="+mn-lt"/>
              </a:rPr>
              <a:t>Answer: The total cost of the meal is £9.25</a:t>
            </a:r>
          </a:p>
        </p:txBody>
      </p:sp>
      <p:pic>
        <p:nvPicPr>
          <p:cNvPr id="16" name="Picture 15">
            <a:extLst>
              <a:ext uri="{FF2B5EF4-FFF2-40B4-BE49-F238E27FC236}">
                <a16:creationId xmlns:a16="http://schemas.microsoft.com/office/drawing/2014/main" id="{953F52DD-6C19-2B49-849D-859C75303FBF}"/>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3" name="Picture 2"/>
          <p:cNvPicPr>
            <a:picLocks noChangeAspect="1"/>
          </p:cNvPicPr>
          <p:nvPr/>
        </p:nvPicPr>
        <p:blipFill>
          <a:blip r:embed="rId6"/>
          <a:stretch>
            <a:fillRect/>
          </a:stretch>
        </p:blipFill>
        <p:spPr>
          <a:xfrm>
            <a:off x="166204" y="2839972"/>
            <a:ext cx="4176122" cy="1560711"/>
          </a:xfrm>
          <a:prstGeom prst="rect">
            <a:avLst/>
          </a:prstGeom>
        </p:spPr>
      </p:pic>
      <p:pic>
        <p:nvPicPr>
          <p:cNvPr id="4" name="Picture 3"/>
          <p:cNvPicPr>
            <a:picLocks noChangeAspect="1"/>
          </p:cNvPicPr>
          <p:nvPr/>
        </p:nvPicPr>
        <p:blipFill>
          <a:blip r:embed="rId7"/>
          <a:stretch>
            <a:fillRect/>
          </a:stretch>
        </p:blipFill>
        <p:spPr>
          <a:xfrm>
            <a:off x="-34981" y="4283607"/>
            <a:ext cx="4578493" cy="2267909"/>
          </a:xfrm>
          <a:prstGeom prst="rect">
            <a:avLst/>
          </a:prstGeom>
        </p:spPr>
      </p:pic>
      <p:sp>
        <p:nvSpPr>
          <p:cNvPr id="5" name="TextBox 4"/>
          <p:cNvSpPr txBox="1"/>
          <p:nvPr/>
        </p:nvSpPr>
        <p:spPr>
          <a:xfrm>
            <a:off x="7827236" y="4860422"/>
            <a:ext cx="249684" cy="369332"/>
          </a:xfrm>
          <a:prstGeom prst="rect">
            <a:avLst/>
          </a:prstGeom>
          <a:noFill/>
        </p:spPr>
        <p:txBody>
          <a:bodyPr wrap="square" rtlCol="0">
            <a:spAutoFit/>
          </a:bodyPr>
          <a:lstStyle/>
          <a:p>
            <a:r>
              <a:rPr lang="en-GB" dirty="0"/>
              <a:t>1</a:t>
            </a:r>
          </a:p>
        </p:txBody>
      </p:sp>
    </p:spTree>
    <p:extLst>
      <p:ext uri="{BB962C8B-B14F-4D97-AF65-F5344CB8AC3E}">
        <p14:creationId xmlns:p14="http://schemas.microsoft.com/office/powerpoint/2010/main" val="246409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820" y="16501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AD6B895-163A-45A7-B897-BF7E2CE1B1C6}"/>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r>
              <a:rPr lang="en-GB" sz="3200" dirty="0">
                <a:solidFill>
                  <a:srgbClr val="002060"/>
                </a:solidFill>
              </a:rPr>
              <a:t>:</a:t>
            </a:r>
          </a:p>
          <a:p>
            <a:endParaRPr lang="en-GB" sz="3200" dirty="0">
              <a:solidFill>
                <a:srgbClr val="002060"/>
              </a:solidFill>
            </a:endParaRPr>
          </a:p>
        </p:txBody>
      </p:sp>
      <p:sp>
        <p:nvSpPr>
          <p:cNvPr id="13" name="Rectangle 5">
            <a:extLst>
              <a:ext uri="{FF2B5EF4-FFF2-40B4-BE49-F238E27FC236}">
                <a16:creationId xmlns:a16="http://schemas.microsoft.com/office/drawing/2014/main" id="{AA28D15B-073D-4FA3-96E2-3807999B9B7E}"/>
              </a:ext>
            </a:extLst>
          </p:cNvPr>
          <p:cNvSpPr>
            <a:spLocks noGrp="1" noChangeArrowheads="1"/>
          </p:cNvSpPr>
          <p:nvPr>
            <p:ph type="title"/>
          </p:nvPr>
        </p:nvSpPr>
        <p:spPr>
          <a:xfrm>
            <a:off x="1925559" y="1401399"/>
            <a:ext cx="8229600" cy="1108526"/>
          </a:xfrm>
        </p:spPr>
        <p:txBody>
          <a:bodyPr>
            <a:normAutofit/>
          </a:bodyPr>
          <a:lstStyle/>
          <a:p>
            <a:pPr algn="ctr" eaLnBrk="1" hangingPunct="1"/>
            <a:r>
              <a:rPr lang="en-GB" altLang="en-US" dirty="0">
                <a:solidFill>
                  <a:srgbClr val="002060"/>
                </a:solidFill>
                <a:latin typeface="Calibri" panose="020F0502020204030204" pitchFamily="34" charset="0"/>
              </a:rPr>
              <a:t>Final check</a:t>
            </a:r>
          </a:p>
        </p:txBody>
      </p:sp>
      <p:sp>
        <p:nvSpPr>
          <p:cNvPr id="14" name="AutoShape 67">
            <a:extLst>
              <a:ext uri="{FF2B5EF4-FFF2-40B4-BE49-F238E27FC236}">
                <a16:creationId xmlns:a16="http://schemas.microsoft.com/office/drawing/2014/main" id="{0F5586ED-4F73-4251-B354-7B301CEB45FA}"/>
              </a:ext>
            </a:extLst>
          </p:cNvPr>
          <p:cNvSpPr>
            <a:spLocks noChangeArrowheads="1"/>
          </p:cNvSpPr>
          <p:nvPr/>
        </p:nvSpPr>
        <p:spPr bwMode="auto">
          <a:xfrm>
            <a:off x="4933160" y="2696366"/>
            <a:ext cx="7117976"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dirty="0">
                <a:latin typeface="+mn-lt"/>
              </a:rPr>
              <a:t>Now go back and read the question again. Is our answer </a:t>
            </a:r>
            <a:r>
              <a:rPr lang="en-GB" b="1" dirty="0">
                <a:solidFill>
                  <a:srgbClr val="FF0000"/>
                </a:solidFill>
                <a:latin typeface="+mn-lt"/>
              </a:rPr>
              <a:t>reasonable </a:t>
            </a:r>
            <a:r>
              <a:rPr lang="en-GB" dirty="0">
                <a:latin typeface="+mn-lt"/>
              </a:rPr>
              <a:t>and </a:t>
            </a:r>
            <a:r>
              <a:rPr lang="en-GB" b="1" dirty="0">
                <a:solidFill>
                  <a:srgbClr val="FF0000"/>
                </a:solidFill>
                <a:latin typeface="+mn-lt"/>
              </a:rPr>
              <a:t>have we answered the question</a:t>
            </a:r>
            <a:r>
              <a:rPr lang="en-GB" dirty="0">
                <a:latin typeface="+mn-lt"/>
              </a:rPr>
              <a:t>?</a:t>
            </a:r>
          </a:p>
        </p:txBody>
      </p:sp>
      <p:sp>
        <p:nvSpPr>
          <p:cNvPr id="15" name="AutoShape 67">
            <a:extLst>
              <a:ext uri="{FF2B5EF4-FFF2-40B4-BE49-F238E27FC236}">
                <a16:creationId xmlns:a16="http://schemas.microsoft.com/office/drawing/2014/main" id="{E56F7EFF-1715-4FBF-BA63-E75F4CFEAA94}"/>
              </a:ext>
            </a:extLst>
          </p:cNvPr>
          <p:cNvSpPr>
            <a:spLocks noChangeArrowheads="1"/>
          </p:cNvSpPr>
          <p:nvPr/>
        </p:nvSpPr>
        <p:spPr bwMode="auto">
          <a:xfrm>
            <a:off x="5136825" y="4877719"/>
            <a:ext cx="6710646"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ts val="0"/>
              </a:spcBef>
              <a:buNone/>
              <a:defRPr/>
            </a:pPr>
            <a:r>
              <a:rPr lang="en-GB" sz="2800" b="1" dirty="0">
                <a:solidFill>
                  <a:srgbClr val="FF0000"/>
                </a:solidFill>
                <a:latin typeface="+mn-lt"/>
              </a:rPr>
              <a:t>Answer: The total cost of the meal is £9.25.</a:t>
            </a:r>
          </a:p>
        </p:txBody>
      </p:sp>
      <p:pic>
        <p:nvPicPr>
          <p:cNvPr id="10" name="Picture 9">
            <a:extLst>
              <a:ext uri="{FF2B5EF4-FFF2-40B4-BE49-F238E27FC236}">
                <a16:creationId xmlns:a16="http://schemas.microsoft.com/office/drawing/2014/main" id="{A0826BDE-809A-AE4E-8B14-75013C9B4888}"/>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2" name="Picture 1"/>
          <p:cNvPicPr>
            <a:picLocks noChangeAspect="1"/>
          </p:cNvPicPr>
          <p:nvPr/>
        </p:nvPicPr>
        <p:blipFill>
          <a:blip r:embed="rId6"/>
          <a:stretch>
            <a:fillRect/>
          </a:stretch>
        </p:blipFill>
        <p:spPr>
          <a:xfrm>
            <a:off x="277540" y="2752290"/>
            <a:ext cx="4176122" cy="1560711"/>
          </a:xfrm>
          <a:prstGeom prst="rect">
            <a:avLst/>
          </a:prstGeom>
        </p:spPr>
      </p:pic>
      <p:pic>
        <p:nvPicPr>
          <p:cNvPr id="3" name="Picture 2"/>
          <p:cNvPicPr>
            <a:picLocks noChangeAspect="1"/>
          </p:cNvPicPr>
          <p:nvPr/>
        </p:nvPicPr>
        <p:blipFill>
          <a:blip r:embed="rId7"/>
          <a:stretch>
            <a:fillRect/>
          </a:stretch>
        </p:blipFill>
        <p:spPr>
          <a:xfrm>
            <a:off x="76354" y="4234284"/>
            <a:ext cx="4578493" cy="2267909"/>
          </a:xfrm>
          <a:prstGeom prst="rect">
            <a:avLst/>
          </a:prstGeom>
        </p:spPr>
      </p:pic>
    </p:spTree>
    <p:extLst>
      <p:ext uri="{BB962C8B-B14F-4D97-AF65-F5344CB8AC3E}">
        <p14:creationId xmlns:p14="http://schemas.microsoft.com/office/powerpoint/2010/main" val="378882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28632" y="2649289"/>
            <a:ext cx="5487206" cy="4086225"/>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3000" dirty="0">
                <a:latin typeface="+mn-lt"/>
              </a:rPr>
              <a:t>Louise takes her three children to the zoo. </a:t>
            </a:r>
          </a:p>
          <a:p>
            <a:pPr algn="ctr">
              <a:buNone/>
            </a:pPr>
            <a:endParaRPr lang="en-GB" sz="3000" dirty="0">
              <a:latin typeface="+mn-lt"/>
            </a:endParaRPr>
          </a:p>
          <a:p>
            <a:pPr algn="ctr">
              <a:buNone/>
            </a:pPr>
            <a:endParaRPr lang="en-GB" sz="3000" dirty="0">
              <a:latin typeface="+mn-lt"/>
            </a:endParaRPr>
          </a:p>
          <a:p>
            <a:pPr algn="ctr">
              <a:buNone/>
            </a:pPr>
            <a:endParaRPr lang="en-GB" sz="3000" dirty="0">
              <a:latin typeface="+mn-lt"/>
            </a:endParaRPr>
          </a:p>
          <a:p>
            <a:pPr algn="ctr">
              <a:buNone/>
            </a:pPr>
            <a:r>
              <a:rPr lang="en-GB" sz="3000" dirty="0">
                <a:latin typeface="+mn-lt"/>
              </a:rPr>
              <a:t>What is the </a:t>
            </a:r>
            <a:r>
              <a:rPr lang="en-GB" sz="3000" b="1" dirty="0">
                <a:latin typeface="+mn-lt"/>
              </a:rPr>
              <a:t>total cost</a:t>
            </a:r>
            <a:r>
              <a:rPr lang="en-GB" sz="3000" dirty="0">
                <a:latin typeface="+mn-lt"/>
              </a:rPr>
              <a:t> of their tickets?</a:t>
            </a:r>
          </a:p>
        </p:txBody>
      </p:sp>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238" y="1528963"/>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a:extLst>
              <a:ext uri="{FF2B5EF4-FFF2-40B4-BE49-F238E27FC236}">
                <a16:creationId xmlns:a16="http://schemas.microsoft.com/office/drawing/2014/main" id="{4B391166-E964-4ECF-BB44-E0ECBAB3CB83}"/>
              </a:ext>
            </a:extLst>
          </p:cNvPr>
          <p:cNvSpPr>
            <a:spLocks noGrp="1" noChangeArrowheads="1"/>
          </p:cNvSpPr>
          <p:nvPr>
            <p:ph type="title"/>
          </p:nvPr>
        </p:nvSpPr>
        <p:spPr>
          <a:xfrm>
            <a:off x="2143216" y="1457035"/>
            <a:ext cx="8229600" cy="1143000"/>
          </a:xfrm>
        </p:spPr>
        <p:txBody>
          <a:bodyPr>
            <a:normAutofit/>
          </a:bodyPr>
          <a:lstStyle/>
          <a:p>
            <a:pPr algn="ctr" eaLnBrk="1" hangingPunct="1"/>
            <a:r>
              <a:rPr lang="en-GB" altLang="en-US" dirty="0">
                <a:solidFill>
                  <a:srgbClr val="002060"/>
                </a:solidFill>
                <a:latin typeface="Calibri" panose="020F0502020204030204" pitchFamily="34" charset="0"/>
              </a:rPr>
              <a:t>Your turn</a:t>
            </a:r>
          </a:p>
        </p:txBody>
      </p:sp>
      <p:sp>
        <p:nvSpPr>
          <p:cNvPr id="15" name="Cloud Callout 50">
            <a:extLst>
              <a:ext uri="{FF2B5EF4-FFF2-40B4-BE49-F238E27FC236}">
                <a16:creationId xmlns:a16="http://schemas.microsoft.com/office/drawing/2014/main" id="{6DE9BC9A-8C33-42CB-896F-D097EFF4B180}"/>
              </a:ext>
            </a:extLst>
          </p:cNvPr>
          <p:cNvSpPr>
            <a:spLocks noChangeArrowheads="1"/>
          </p:cNvSpPr>
          <p:nvPr/>
        </p:nvSpPr>
        <p:spPr bwMode="auto">
          <a:xfrm>
            <a:off x="6258016" y="3015427"/>
            <a:ext cx="5781106" cy="3531210"/>
          </a:xfrm>
          <a:prstGeom prst="cloudCallout">
            <a:avLst>
              <a:gd name="adj1" fmla="val -71132"/>
              <a:gd name="adj2" fmla="val -66491"/>
            </a:avLst>
          </a:prstGeom>
          <a:solidFill>
            <a:srgbClr val="FDFEDA"/>
          </a:solidFill>
          <a:ln w="6350">
            <a:solidFill>
              <a:schemeClr val="tx1"/>
            </a:solidFill>
            <a:miter lim="800000"/>
            <a:headEnd/>
            <a:tailEnd/>
          </a:ln>
        </p:spPr>
        <p:txBody>
          <a:bodyPr rot="0" vert="horz" wrap="square" lIns="91440" tIns="45720" rIns="91440" bIns="45720" anchor="ctr" anchorCtr="0" upright="1">
            <a:noAutofit/>
          </a:bodyPr>
          <a:lstStyle/>
          <a:p>
            <a:pPr lvl="0" algn="ctr"/>
            <a:r>
              <a:rPr lang="en-GB" sz="3200" dirty="0"/>
              <a:t>What is the question asking you to do?</a:t>
            </a:r>
          </a:p>
          <a:p>
            <a:pPr algn="ctr"/>
            <a:r>
              <a:rPr lang="en-GB" sz="3200" dirty="0"/>
              <a:t> How many different operations will you need to carry out? </a:t>
            </a:r>
          </a:p>
        </p:txBody>
      </p:sp>
      <p:pic>
        <p:nvPicPr>
          <p:cNvPr id="9" name="Picture 50" descr="Image result for pencil clipart7">
            <a:extLst>
              <a:ext uri="{FF2B5EF4-FFF2-40B4-BE49-F238E27FC236}">
                <a16:creationId xmlns:a16="http://schemas.microsoft.com/office/drawing/2014/main" id="{ECD3FD64-2206-4494-B2A3-BE348B1AF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7354" y="1668111"/>
            <a:ext cx="1232690" cy="11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867B5CB8-1B00-40F0-9EFB-E27306BF5F33}"/>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2060"/>
                </a:solidFill>
              </a:rPr>
              <a:t>Can solve problems using a mixture of all four operations, including missing number problems.</a:t>
            </a:r>
          </a:p>
        </p:txBody>
      </p:sp>
      <p:pic>
        <p:nvPicPr>
          <p:cNvPr id="12" name="Picture 11">
            <a:extLst>
              <a:ext uri="{FF2B5EF4-FFF2-40B4-BE49-F238E27FC236}">
                <a16:creationId xmlns:a16="http://schemas.microsoft.com/office/drawing/2014/main" id="{89FAD9D7-0FD3-3844-8144-F56C9399E06B}"/>
              </a:ext>
            </a:extLst>
          </p:cNvPr>
          <p:cNvPicPr>
            <a:picLocks noChangeAspect="1"/>
          </p:cNvPicPr>
          <p:nvPr/>
        </p:nvPicPr>
        <p:blipFill>
          <a:blip r:embed="rId6"/>
          <a:stretch>
            <a:fillRect/>
          </a:stretch>
        </p:blipFill>
        <p:spPr>
          <a:xfrm>
            <a:off x="10663067" y="321198"/>
            <a:ext cx="1388069" cy="92945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905446258"/>
              </p:ext>
            </p:extLst>
          </p:nvPr>
        </p:nvGraphicFramePr>
        <p:xfrm>
          <a:off x="1014266" y="4372852"/>
          <a:ext cx="3633076" cy="914400"/>
        </p:xfrm>
        <a:graphic>
          <a:graphicData uri="http://schemas.openxmlformats.org/drawingml/2006/table">
            <a:tbl>
              <a:tblPr firstRow="1" bandRow="1">
                <a:tableStyleId>{5C22544A-7EE6-4342-B048-85BDC9FD1C3A}</a:tableStyleId>
              </a:tblPr>
              <a:tblGrid>
                <a:gridCol w="1816538">
                  <a:extLst>
                    <a:ext uri="{9D8B030D-6E8A-4147-A177-3AD203B41FA5}">
                      <a16:colId xmlns:a16="http://schemas.microsoft.com/office/drawing/2014/main" val="2741453083"/>
                    </a:ext>
                  </a:extLst>
                </a:gridCol>
                <a:gridCol w="1816538">
                  <a:extLst>
                    <a:ext uri="{9D8B030D-6E8A-4147-A177-3AD203B41FA5}">
                      <a16:colId xmlns:a16="http://schemas.microsoft.com/office/drawing/2014/main" val="312768631"/>
                    </a:ext>
                  </a:extLst>
                </a:gridCol>
              </a:tblGrid>
              <a:tr h="370840">
                <a:tc>
                  <a:txBody>
                    <a:bodyPr/>
                    <a:lstStyle/>
                    <a:p>
                      <a:r>
                        <a:rPr lang="en-GB" sz="2400" dirty="0"/>
                        <a:t>Adults</a:t>
                      </a:r>
                    </a:p>
                  </a:txBody>
                  <a:tcPr/>
                </a:tc>
                <a:tc>
                  <a:txBody>
                    <a:bodyPr/>
                    <a:lstStyle/>
                    <a:p>
                      <a:r>
                        <a:rPr lang="en-GB" sz="2400" dirty="0"/>
                        <a:t>£9.25</a:t>
                      </a:r>
                    </a:p>
                  </a:txBody>
                  <a:tcPr/>
                </a:tc>
                <a:extLst>
                  <a:ext uri="{0D108BD9-81ED-4DB2-BD59-A6C34878D82A}">
                    <a16:rowId xmlns:a16="http://schemas.microsoft.com/office/drawing/2014/main" val="2425503028"/>
                  </a:ext>
                </a:extLst>
              </a:tr>
              <a:tr h="370840">
                <a:tc>
                  <a:txBody>
                    <a:bodyPr/>
                    <a:lstStyle/>
                    <a:p>
                      <a:r>
                        <a:rPr lang="en-GB" sz="2400" dirty="0"/>
                        <a:t>Children</a:t>
                      </a:r>
                    </a:p>
                  </a:txBody>
                  <a:tcPr/>
                </a:tc>
                <a:tc>
                  <a:txBody>
                    <a:bodyPr/>
                    <a:lstStyle/>
                    <a:p>
                      <a:r>
                        <a:rPr lang="en-GB" sz="2400" dirty="0"/>
                        <a:t>£6.85</a:t>
                      </a:r>
                    </a:p>
                  </a:txBody>
                  <a:tcPr/>
                </a:tc>
                <a:extLst>
                  <a:ext uri="{0D108BD9-81ED-4DB2-BD59-A6C34878D82A}">
                    <a16:rowId xmlns:a16="http://schemas.microsoft.com/office/drawing/2014/main" val="919302023"/>
                  </a:ext>
                </a:extLst>
              </a:tr>
            </a:tbl>
          </a:graphicData>
        </a:graphic>
      </p:graphicFrame>
    </p:spTree>
    <p:extLst>
      <p:ext uri="{BB962C8B-B14F-4D97-AF65-F5344CB8AC3E}">
        <p14:creationId xmlns:p14="http://schemas.microsoft.com/office/powerpoint/2010/main" val="287027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434428" y="2590171"/>
            <a:ext cx="4421351" cy="410665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2800" dirty="0">
                <a:latin typeface="+mn-lt"/>
              </a:rPr>
              <a:t>Sam has 37 trading cards, Lucy has 62 and Joe has 39. </a:t>
            </a:r>
          </a:p>
          <a:p>
            <a:pPr>
              <a:buNone/>
            </a:pPr>
            <a:r>
              <a:rPr lang="en-GB" sz="2800" dirty="0">
                <a:latin typeface="+mn-lt"/>
              </a:rPr>
              <a:t>They put their cards together and then share them equally. </a:t>
            </a:r>
          </a:p>
          <a:p>
            <a:pPr>
              <a:buNone/>
            </a:pPr>
            <a:r>
              <a:rPr lang="en-GB" sz="2800" dirty="0">
                <a:latin typeface="+mn-lt"/>
              </a:rPr>
              <a:t>How many cards do they each now have?</a:t>
            </a:r>
          </a:p>
        </p:txBody>
      </p:sp>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657" y="1457035"/>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a:extLst>
              <a:ext uri="{FF2B5EF4-FFF2-40B4-BE49-F238E27FC236}">
                <a16:creationId xmlns:a16="http://schemas.microsoft.com/office/drawing/2014/main" id="{4B391166-E964-4ECF-BB44-E0ECBAB3CB83}"/>
              </a:ext>
            </a:extLst>
          </p:cNvPr>
          <p:cNvSpPr>
            <a:spLocks noGrp="1" noChangeArrowheads="1"/>
          </p:cNvSpPr>
          <p:nvPr>
            <p:ph type="title"/>
          </p:nvPr>
        </p:nvSpPr>
        <p:spPr>
          <a:xfrm>
            <a:off x="2143216" y="1457035"/>
            <a:ext cx="8229600" cy="1143000"/>
          </a:xfrm>
        </p:spPr>
        <p:txBody>
          <a:bodyPr>
            <a:normAutofit/>
          </a:bodyPr>
          <a:lstStyle/>
          <a:p>
            <a:pPr algn="ctr" eaLnBrk="1" hangingPunct="1"/>
            <a:r>
              <a:rPr lang="en-GB" altLang="en-US" dirty="0">
                <a:solidFill>
                  <a:srgbClr val="002060"/>
                </a:solidFill>
                <a:latin typeface="Calibri" panose="020F0502020204030204" pitchFamily="34" charset="0"/>
              </a:rPr>
              <a:t>Problem 2</a:t>
            </a:r>
          </a:p>
        </p:txBody>
      </p:sp>
      <p:sp>
        <p:nvSpPr>
          <p:cNvPr id="9" name="Title 1">
            <a:extLst>
              <a:ext uri="{FF2B5EF4-FFF2-40B4-BE49-F238E27FC236}">
                <a16:creationId xmlns:a16="http://schemas.microsoft.com/office/drawing/2014/main" id="{3AD6B895-163A-45A7-B897-BF7E2CE1B1C6}"/>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11" name="Picture 1">
            <a:extLst>
              <a:ext uri="{FF2B5EF4-FFF2-40B4-BE49-F238E27FC236}">
                <a16:creationId xmlns:a16="http://schemas.microsoft.com/office/drawing/2014/main" id="{EF15CC2C-47C2-4653-90A1-7A6876346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6634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loud Callout 50">
            <a:extLst>
              <a:ext uri="{FF2B5EF4-FFF2-40B4-BE49-F238E27FC236}">
                <a16:creationId xmlns:a16="http://schemas.microsoft.com/office/drawing/2014/main" id="{8B18921C-17BB-40CF-AA47-3702B01E68E2}"/>
              </a:ext>
            </a:extLst>
          </p:cNvPr>
          <p:cNvSpPr>
            <a:spLocks noChangeArrowheads="1"/>
          </p:cNvSpPr>
          <p:nvPr/>
        </p:nvSpPr>
        <p:spPr bwMode="auto">
          <a:xfrm>
            <a:off x="5615838" y="2816120"/>
            <a:ext cx="5781106" cy="3531210"/>
          </a:xfrm>
          <a:prstGeom prst="cloudCallout">
            <a:avLst>
              <a:gd name="adj1" fmla="val -71132"/>
              <a:gd name="adj2" fmla="val -66491"/>
            </a:avLst>
          </a:prstGeom>
          <a:solidFill>
            <a:srgbClr val="FDFEDA"/>
          </a:solidFill>
          <a:ln w="6350">
            <a:solidFill>
              <a:schemeClr val="tx1"/>
            </a:solidFill>
            <a:miter lim="800000"/>
            <a:headEnd/>
            <a:tailEnd/>
          </a:ln>
        </p:spPr>
        <p:txBody>
          <a:bodyPr rot="0" vert="horz" wrap="square" lIns="91440" tIns="45720" rIns="91440" bIns="45720" anchor="ctr" anchorCtr="0" upright="1">
            <a:noAutofit/>
          </a:bodyPr>
          <a:lstStyle/>
          <a:p>
            <a:pPr lvl="0" algn="ctr"/>
            <a:r>
              <a:rPr lang="en-GB" sz="3200" dirty="0"/>
              <a:t>What is the question asking you to do?</a:t>
            </a:r>
          </a:p>
          <a:p>
            <a:pPr algn="ctr"/>
            <a:r>
              <a:rPr lang="en-GB" sz="3200" dirty="0"/>
              <a:t> How many different operations will you need to carry out? </a:t>
            </a:r>
          </a:p>
        </p:txBody>
      </p:sp>
      <p:pic>
        <p:nvPicPr>
          <p:cNvPr id="14" name="Picture 13">
            <a:extLst>
              <a:ext uri="{FF2B5EF4-FFF2-40B4-BE49-F238E27FC236}">
                <a16:creationId xmlns:a16="http://schemas.microsoft.com/office/drawing/2014/main" id="{5FA7FF02-0CF3-1A40-B104-E796B1177F7F}"/>
              </a:ext>
            </a:extLst>
          </p:cNvPr>
          <p:cNvPicPr>
            <a:picLocks noChangeAspect="1"/>
          </p:cNvPicPr>
          <p:nvPr/>
        </p:nvPicPr>
        <p:blipFill>
          <a:blip r:embed="rId5"/>
          <a:stretch>
            <a:fillRect/>
          </a:stretch>
        </p:blipFill>
        <p:spPr>
          <a:xfrm>
            <a:off x="10663067" y="321198"/>
            <a:ext cx="1388069" cy="929456"/>
          </a:xfrm>
          <a:prstGeom prst="rect">
            <a:avLst/>
          </a:prstGeom>
        </p:spPr>
      </p:pic>
    </p:spTree>
    <p:extLst>
      <p:ext uri="{BB962C8B-B14F-4D97-AF65-F5344CB8AC3E}">
        <p14:creationId xmlns:p14="http://schemas.microsoft.com/office/powerpoint/2010/main" val="309429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eyes cartoon">
            <a:extLst>
              <a:ext uri="{FF2B5EF4-FFF2-40B4-BE49-F238E27FC236}">
                <a16:creationId xmlns:a16="http://schemas.microsoft.com/office/drawing/2014/main" id="{7EEF45DA-3981-4A68-A523-C0DB06C35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485" y="1499404"/>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328D282-7E85-4767-98BC-BFC0CAB38A3F}"/>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8" name="Picture 1">
            <a:extLst>
              <a:ext uri="{FF2B5EF4-FFF2-40B4-BE49-F238E27FC236}">
                <a16:creationId xmlns:a16="http://schemas.microsoft.com/office/drawing/2014/main" id="{E50949B6-ED8A-4D9E-9ADC-1E0671BC2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6634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D9351FE8-8AAC-4968-8313-FF3541DF0C00}"/>
              </a:ext>
            </a:extLst>
          </p:cNvPr>
          <p:cNvSpPr txBox="1">
            <a:spLocks noChangeArrowheads="1"/>
          </p:cNvSpPr>
          <p:nvPr/>
        </p:nvSpPr>
        <p:spPr>
          <a:xfrm>
            <a:off x="1881124" y="1346476"/>
            <a:ext cx="8229600" cy="1108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rgbClr val="002060"/>
                </a:solidFill>
                <a:latin typeface="Calibri" panose="020F0502020204030204" pitchFamily="34" charset="0"/>
              </a:rPr>
              <a:t>What’s our first step?</a:t>
            </a:r>
          </a:p>
        </p:txBody>
      </p:sp>
      <p:sp>
        <p:nvSpPr>
          <p:cNvPr id="10" name="AutoShape 67">
            <a:extLst>
              <a:ext uri="{FF2B5EF4-FFF2-40B4-BE49-F238E27FC236}">
                <a16:creationId xmlns:a16="http://schemas.microsoft.com/office/drawing/2014/main" id="{81B984FF-ADBC-4429-89B5-A68A7A2CC647}"/>
              </a:ext>
            </a:extLst>
          </p:cNvPr>
          <p:cNvSpPr>
            <a:spLocks noChangeArrowheads="1"/>
          </p:cNvSpPr>
          <p:nvPr/>
        </p:nvSpPr>
        <p:spPr bwMode="auto">
          <a:xfrm>
            <a:off x="6515110" y="3948619"/>
            <a:ext cx="3805594"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solidFill>
                  <a:srgbClr val="FF0000"/>
                </a:solidFill>
                <a:latin typeface="+mn-lt"/>
              </a:rPr>
              <a:t>37 + 62 + 39 = 138</a:t>
            </a:r>
          </a:p>
        </p:txBody>
      </p:sp>
      <p:sp>
        <p:nvSpPr>
          <p:cNvPr id="12" name="AutoShape 67">
            <a:extLst>
              <a:ext uri="{FF2B5EF4-FFF2-40B4-BE49-F238E27FC236}">
                <a16:creationId xmlns:a16="http://schemas.microsoft.com/office/drawing/2014/main" id="{135EAE7C-F6F9-4828-B0D6-8C9B36E9DE05}"/>
              </a:ext>
            </a:extLst>
          </p:cNvPr>
          <p:cNvSpPr>
            <a:spLocks noChangeArrowheads="1"/>
          </p:cNvSpPr>
          <p:nvPr/>
        </p:nvSpPr>
        <p:spPr bwMode="auto">
          <a:xfrm>
            <a:off x="4934607" y="2901398"/>
            <a:ext cx="6555183"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Step 1</a:t>
            </a:r>
            <a:r>
              <a:rPr lang="en-GB" sz="2800" dirty="0">
                <a:latin typeface="+mn-lt"/>
              </a:rPr>
              <a:t>:  Find out the </a:t>
            </a:r>
            <a:r>
              <a:rPr lang="en-GB" sz="2800" b="1" dirty="0">
                <a:latin typeface="+mn-lt"/>
              </a:rPr>
              <a:t>total</a:t>
            </a:r>
            <a:r>
              <a:rPr lang="en-GB" sz="2800" dirty="0">
                <a:latin typeface="+mn-lt"/>
              </a:rPr>
              <a:t> number of cards</a:t>
            </a:r>
          </a:p>
        </p:txBody>
      </p:sp>
      <p:pic>
        <p:nvPicPr>
          <p:cNvPr id="11" name="Picture 10">
            <a:extLst>
              <a:ext uri="{FF2B5EF4-FFF2-40B4-BE49-F238E27FC236}">
                <a16:creationId xmlns:a16="http://schemas.microsoft.com/office/drawing/2014/main" id="{93414E7F-9523-294D-A001-78776A29251B}"/>
              </a:ext>
            </a:extLst>
          </p:cNvPr>
          <p:cNvPicPr>
            <a:picLocks noChangeAspect="1"/>
          </p:cNvPicPr>
          <p:nvPr/>
        </p:nvPicPr>
        <p:blipFill>
          <a:blip r:embed="rId4"/>
          <a:stretch>
            <a:fillRect/>
          </a:stretch>
        </p:blipFill>
        <p:spPr>
          <a:xfrm>
            <a:off x="10663067" y="321198"/>
            <a:ext cx="1388069" cy="929456"/>
          </a:xfrm>
          <a:prstGeom prst="rect">
            <a:avLst/>
          </a:prstGeom>
        </p:spPr>
      </p:pic>
      <p:sp>
        <p:nvSpPr>
          <p:cNvPr id="1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28632" y="2590171"/>
            <a:ext cx="4421351" cy="410665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2800" dirty="0">
                <a:latin typeface="+mn-lt"/>
              </a:rPr>
              <a:t>Sam has 37 trading cards, Lucy has 62 and Joe has 39. </a:t>
            </a:r>
          </a:p>
          <a:p>
            <a:pPr>
              <a:buNone/>
            </a:pPr>
            <a:r>
              <a:rPr lang="en-GB" sz="2800" dirty="0">
                <a:latin typeface="+mn-lt"/>
              </a:rPr>
              <a:t>They put their cards together and then share them equally. </a:t>
            </a:r>
          </a:p>
          <a:p>
            <a:pPr>
              <a:buNone/>
            </a:pPr>
            <a:r>
              <a:rPr lang="en-GB" sz="2800" dirty="0">
                <a:latin typeface="+mn-lt"/>
              </a:rPr>
              <a:t>How many cards do they each now have?</a:t>
            </a:r>
          </a:p>
        </p:txBody>
      </p:sp>
    </p:spTree>
    <p:extLst>
      <p:ext uri="{BB962C8B-B14F-4D97-AF65-F5344CB8AC3E}">
        <p14:creationId xmlns:p14="http://schemas.microsoft.com/office/powerpoint/2010/main" val="130315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eyes cartoon">
            <a:extLst>
              <a:ext uri="{FF2B5EF4-FFF2-40B4-BE49-F238E27FC236}">
                <a16:creationId xmlns:a16="http://schemas.microsoft.com/office/drawing/2014/main" id="{7EEF45DA-3981-4A68-A523-C0DB06C3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52" y="1391574"/>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328D282-7E85-4767-98BC-BFC0CAB38A3F}"/>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8" name="Picture 1">
            <a:extLst>
              <a:ext uri="{FF2B5EF4-FFF2-40B4-BE49-F238E27FC236}">
                <a16:creationId xmlns:a16="http://schemas.microsoft.com/office/drawing/2014/main" id="{E50949B6-ED8A-4D9E-9ADC-1E0671BC2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32" y="6634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D9351FE8-8AAC-4968-8313-FF3541DF0C00}"/>
              </a:ext>
            </a:extLst>
          </p:cNvPr>
          <p:cNvSpPr txBox="1">
            <a:spLocks noChangeArrowheads="1"/>
          </p:cNvSpPr>
          <p:nvPr/>
        </p:nvSpPr>
        <p:spPr>
          <a:xfrm>
            <a:off x="2435461" y="1265983"/>
            <a:ext cx="8229600" cy="1108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rgbClr val="002060"/>
                </a:solidFill>
                <a:latin typeface="Calibri" panose="020F0502020204030204" pitchFamily="34" charset="0"/>
              </a:rPr>
              <a:t>What’s our second step?</a:t>
            </a:r>
          </a:p>
        </p:txBody>
      </p:sp>
      <p:sp>
        <p:nvSpPr>
          <p:cNvPr id="10" name="AutoShape 67">
            <a:extLst>
              <a:ext uri="{FF2B5EF4-FFF2-40B4-BE49-F238E27FC236}">
                <a16:creationId xmlns:a16="http://schemas.microsoft.com/office/drawing/2014/main" id="{81B984FF-ADBC-4429-89B5-A68A7A2CC647}"/>
              </a:ext>
            </a:extLst>
          </p:cNvPr>
          <p:cNvSpPr>
            <a:spLocks noChangeArrowheads="1"/>
          </p:cNvSpPr>
          <p:nvPr/>
        </p:nvSpPr>
        <p:spPr bwMode="auto">
          <a:xfrm>
            <a:off x="5868295" y="3088116"/>
            <a:ext cx="5118056" cy="115095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The calculation we need to do is: </a:t>
            </a:r>
          </a:p>
          <a:p>
            <a:pPr algn="ctr">
              <a:buNone/>
            </a:pPr>
            <a:r>
              <a:rPr lang="en-GB" sz="2800" b="1" dirty="0">
                <a:solidFill>
                  <a:srgbClr val="FF0000"/>
                </a:solidFill>
                <a:latin typeface="+mn-lt"/>
              </a:rPr>
              <a:t>138 ÷ 3 =</a:t>
            </a:r>
          </a:p>
        </p:txBody>
      </p:sp>
      <p:sp>
        <p:nvSpPr>
          <p:cNvPr id="12" name="AutoShape 67">
            <a:extLst>
              <a:ext uri="{FF2B5EF4-FFF2-40B4-BE49-F238E27FC236}">
                <a16:creationId xmlns:a16="http://schemas.microsoft.com/office/drawing/2014/main" id="{135EAE7C-F6F9-4828-B0D6-8C9B36E9DE05}"/>
              </a:ext>
            </a:extLst>
          </p:cNvPr>
          <p:cNvSpPr>
            <a:spLocks noChangeArrowheads="1"/>
          </p:cNvSpPr>
          <p:nvPr/>
        </p:nvSpPr>
        <p:spPr bwMode="auto">
          <a:xfrm>
            <a:off x="4890774" y="2332646"/>
            <a:ext cx="7073099"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 </a:t>
            </a:r>
            <a:r>
              <a:rPr lang="en-GB" sz="2800" b="1" dirty="0">
                <a:latin typeface="+mn-lt"/>
              </a:rPr>
              <a:t>Step 2</a:t>
            </a:r>
            <a:r>
              <a:rPr lang="en-GB" sz="2800" dirty="0">
                <a:latin typeface="+mn-lt"/>
              </a:rPr>
              <a:t>:  Divide the total number of cards by 3.</a:t>
            </a:r>
          </a:p>
        </p:txBody>
      </p:sp>
      <p:sp>
        <p:nvSpPr>
          <p:cNvPr id="11" name="AutoShape 67">
            <a:extLst>
              <a:ext uri="{FF2B5EF4-FFF2-40B4-BE49-F238E27FC236}">
                <a16:creationId xmlns:a16="http://schemas.microsoft.com/office/drawing/2014/main" id="{AEA1175D-CA65-4A29-B2F2-BF8F581A3F24}"/>
              </a:ext>
            </a:extLst>
          </p:cNvPr>
          <p:cNvSpPr>
            <a:spLocks noChangeArrowheads="1"/>
          </p:cNvSpPr>
          <p:nvPr/>
        </p:nvSpPr>
        <p:spPr bwMode="auto">
          <a:xfrm>
            <a:off x="5205026" y="4591863"/>
            <a:ext cx="6444593" cy="105560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A written method will be best for us to solve this.</a:t>
            </a:r>
          </a:p>
        </p:txBody>
      </p:sp>
      <p:pic>
        <p:nvPicPr>
          <p:cNvPr id="13" name="Picture 12">
            <a:extLst>
              <a:ext uri="{FF2B5EF4-FFF2-40B4-BE49-F238E27FC236}">
                <a16:creationId xmlns:a16="http://schemas.microsoft.com/office/drawing/2014/main" id="{E233230D-127C-1741-9D12-C981D321339E}"/>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2" name="Picture 1"/>
          <p:cNvPicPr>
            <a:picLocks noChangeAspect="1"/>
          </p:cNvPicPr>
          <p:nvPr/>
        </p:nvPicPr>
        <p:blipFill>
          <a:blip r:embed="rId6"/>
          <a:stretch>
            <a:fillRect/>
          </a:stretch>
        </p:blipFill>
        <p:spPr>
          <a:xfrm>
            <a:off x="219373" y="2474444"/>
            <a:ext cx="4432176" cy="4121253"/>
          </a:xfrm>
          <a:prstGeom prst="rect">
            <a:avLst/>
          </a:prstGeom>
        </p:spPr>
      </p:pic>
    </p:spTree>
    <p:extLst>
      <p:ext uri="{BB962C8B-B14F-4D97-AF65-F5344CB8AC3E}">
        <p14:creationId xmlns:p14="http://schemas.microsoft.com/office/powerpoint/2010/main" val="361537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eyes cartoon">
            <a:extLst>
              <a:ext uri="{FF2B5EF4-FFF2-40B4-BE49-F238E27FC236}">
                <a16:creationId xmlns:a16="http://schemas.microsoft.com/office/drawing/2014/main" id="{7EEF45DA-3981-4A68-A523-C0DB06C35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485" y="1499404"/>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328D282-7E85-4767-98BC-BFC0CAB38A3F}"/>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8" name="Picture 1">
            <a:extLst>
              <a:ext uri="{FF2B5EF4-FFF2-40B4-BE49-F238E27FC236}">
                <a16:creationId xmlns:a16="http://schemas.microsoft.com/office/drawing/2014/main" id="{E50949B6-ED8A-4D9E-9ADC-1E0671BC2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6634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D9351FE8-8AAC-4968-8313-FF3541DF0C00}"/>
              </a:ext>
            </a:extLst>
          </p:cNvPr>
          <p:cNvSpPr txBox="1">
            <a:spLocks noChangeArrowheads="1"/>
          </p:cNvSpPr>
          <p:nvPr/>
        </p:nvSpPr>
        <p:spPr>
          <a:xfrm>
            <a:off x="2262286" y="1310782"/>
            <a:ext cx="8229600" cy="1108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rgbClr val="002060"/>
                </a:solidFill>
                <a:latin typeface="Calibri" panose="020F0502020204030204" pitchFamily="34" charset="0"/>
              </a:rPr>
              <a:t>What’s our second step?</a:t>
            </a:r>
          </a:p>
        </p:txBody>
      </p:sp>
      <p:sp>
        <p:nvSpPr>
          <p:cNvPr id="12" name="AutoShape 67">
            <a:extLst>
              <a:ext uri="{FF2B5EF4-FFF2-40B4-BE49-F238E27FC236}">
                <a16:creationId xmlns:a16="http://schemas.microsoft.com/office/drawing/2014/main" id="{135EAE7C-F6F9-4828-B0D6-8C9B36E9DE05}"/>
              </a:ext>
            </a:extLst>
          </p:cNvPr>
          <p:cNvSpPr>
            <a:spLocks noChangeArrowheads="1"/>
          </p:cNvSpPr>
          <p:nvPr/>
        </p:nvSpPr>
        <p:spPr bwMode="auto">
          <a:xfrm>
            <a:off x="4934607" y="2209106"/>
            <a:ext cx="6555183"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Short Division (bus stop)</a:t>
            </a:r>
          </a:p>
        </p:txBody>
      </p:sp>
      <p:pic>
        <p:nvPicPr>
          <p:cNvPr id="11" name="Picture 10">
            <a:extLst>
              <a:ext uri="{FF2B5EF4-FFF2-40B4-BE49-F238E27FC236}">
                <a16:creationId xmlns:a16="http://schemas.microsoft.com/office/drawing/2014/main" id="{93414E7F-9523-294D-A001-78776A29251B}"/>
              </a:ext>
            </a:extLst>
          </p:cNvPr>
          <p:cNvPicPr>
            <a:picLocks noChangeAspect="1"/>
          </p:cNvPicPr>
          <p:nvPr/>
        </p:nvPicPr>
        <p:blipFill>
          <a:blip r:embed="rId4"/>
          <a:stretch>
            <a:fillRect/>
          </a:stretch>
        </p:blipFill>
        <p:spPr>
          <a:xfrm>
            <a:off x="10663067" y="321198"/>
            <a:ext cx="1388069" cy="929456"/>
          </a:xfrm>
          <a:prstGeom prst="rect">
            <a:avLst/>
          </a:prstGeom>
        </p:spPr>
      </p:pic>
      <p:sp>
        <p:nvSpPr>
          <p:cNvPr id="13"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28632" y="2590171"/>
            <a:ext cx="4421351" cy="410665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2800" dirty="0">
                <a:latin typeface="+mn-lt"/>
              </a:rPr>
              <a:t>Sam has 37 trading cards, Lucy has 62 and Joe has 39. </a:t>
            </a:r>
          </a:p>
          <a:p>
            <a:pPr>
              <a:buNone/>
            </a:pPr>
            <a:r>
              <a:rPr lang="en-GB" sz="2800" dirty="0">
                <a:latin typeface="+mn-lt"/>
              </a:rPr>
              <a:t>They put their cards together and then share them equally. </a:t>
            </a:r>
          </a:p>
          <a:p>
            <a:pPr>
              <a:buNone/>
            </a:pPr>
            <a:r>
              <a:rPr lang="en-GB" sz="2800" dirty="0">
                <a:latin typeface="+mn-lt"/>
              </a:rPr>
              <a:t>How many cards do they each now have?</a:t>
            </a:r>
          </a:p>
        </p:txBody>
      </p:sp>
      <p:grpSp>
        <p:nvGrpSpPr>
          <p:cNvPr id="2" name="Group 1">
            <a:extLst>
              <a:ext uri="{FF2B5EF4-FFF2-40B4-BE49-F238E27FC236}">
                <a16:creationId xmlns:a16="http://schemas.microsoft.com/office/drawing/2014/main" id="{A0D5E777-60C6-4441-B712-731A7721FDF2}"/>
              </a:ext>
            </a:extLst>
          </p:cNvPr>
          <p:cNvGrpSpPr/>
          <p:nvPr/>
        </p:nvGrpSpPr>
        <p:grpSpPr>
          <a:xfrm>
            <a:off x="6515110" y="3288013"/>
            <a:ext cx="3805594" cy="1900095"/>
            <a:chOff x="6515110" y="3288013"/>
            <a:chExt cx="3805594" cy="1900095"/>
          </a:xfrm>
        </p:grpSpPr>
        <p:sp>
          <p:nvSpPr>
            <p:cNvPr id="10" name="AutoShape 67">
              <a:extLst>
                <a:ext uri="{FF2B5EF4-FFF2-40B4-BE49-F238E27FC236}">
                  <a16:creationId xmlns:a16="http://schemas.microsoft.com/office/drawing/2014/main" id="{81B984FF-ADBC-4429-89B5-A68A7A2CC647}"/>
                </a:ext>
              </a:extLst>
            </p:cNvPr>
            <p:cNvSpPr>
              <a:spLocks noChangeArrowheads="1"/>
            </p:cNvSpPr>
            <p:nvPr/>
          </p:nvSpPr>
          <p:spPr bwMode="auto">
            <a:xfrm>
              <a:off x="6515110" y="3288013"/>
              <a:ext cx="3805594" cy="1900095"/>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solidFill>
                    <a:srgbClr val="FF0000"/>
                  </a:solidFill>
                  <a:latin typeface="+mn-lt"/>
                </a:rPr>
                <a:t>          </a:t>
              </a:r>
              <a:r>
                <a:rPr lang="en-GB" sz="4800" b="1" dirty="0">
                  <a:solidFill>
                    <a:srgbClr val="FF0000"/>
                  </a:solidFill>
                  <a:latin typeface="+mn-lt"/>
                </a:rPr>
                <a:t>0  4   6</a:t>
              </a:r>
            </a:p>
            <a:p>
              <a:pPr algn="ctr">
                <a:buNone/>
              </a:pPr>
              <a:r>
                <a:rPr lang="en-GB" sz="4800" b="1" dirty="0">
                  <a:solidFill>
                    <a:srgbClr val="FF0000"/>
                  </a:solidFill>
                  <a:latin typeface="+mn-lt"/>
                </a:rPr>
                <a:t>3   1  3  8</a:t>
              </a:r>
            </a:p>
          </p:txBody>
        </p:sp>
        <p:cxnSp>
          <p:nvCxnSpPr>
            <p:cNvPr id="3" name="Straight Connector 2"/>
            <p:cNvCxnSpPr/>
            <p:nvPr/>
          </p:nvCxnSpPr>
          <p:spPr>
            <a:xfrm flipV="1">
              <a:off x="7819697" y="4238060"/>
              <a:ext cx="0" cy="80690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819697" y="4238060"/>
              <a:ext cx="203375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09584" y="4241403"/>
              <a:ext cx="284659" cy="400110"/>
            </a:xfrm>
            <a:prstGeom prst="rect">
              <a:avLst/>
            </a:prstGeom>
            <a:noFill/>
          </p:spPr>
          <p:txBody>
            <a:bodyPr wrap="square" rtlCol="0">
              <a:spAutoFit/>
            </a:bodyPr>
            <a:lstStyle/>
            <a:p>
              <a:r>
                <a:rPr lang="en-GB" sz="2000" b="1" dirty="0"/>
                <a:t>1</a:t>
              </a:r>
            </a:p>
          </p:txBody>
        </p:sp>
        <p:pic>
          <p:nvPicPr>
            <p:cNvPr id="16" name="Picture 15"/>
            <p:cNvPicPr>
              <a:picLocks noChangeAspect="1"/>
            </p:cNvPicPr>
            <p:nvPr/>
          </p:nvPicPr>
          <p:blipFill>
            <a:blip r:embed="rId5"/>
            <a:stretch>
              <a:fillRect/>
            </a:stretch>
          </p:blipFill>
          <p:spPr>
            <a:xfrm>
              <a:off x="8904810" y="4205933"/>
              <a:ext cx="438950" cy="542591"/>
            </a:xfrm>
            <a:prstGeom prst="rect">
              <a:avLst/>
            </a:prstGeom>
          </p:spPr>
        </p:pic>
      </p:grpSp>
      <p:sp>
        <p:nvSpPr>
          <p:cNvPr id="17" name="AutoShape 67">
            <a:extLst>
              <a:ext uri="{FF2B5EF4-FFF2-40B4-BE49-F238E27FC236}">
                <a16:creationId xmlns:a16="http://schemas.microsoft.com/office/drawing/2014/main" id="{135EAE7C-F6F9-4828-B0D6-8C9B36E9DE05}"/>
              </a:ext>
            </a:extLst>
          </p:cNvPr>
          <p:cNvSpPr>
            <a:spLocks noChangeArrowheads="1"/>
          </p:cNvSpPr>
          <p:nvPr/>
        </p:nvSpPr>
        <p:spPr bwMode="auto">
          <a:xfrm>
            <a:off x="4934606" y="5630337"/>
            <a:ext cx="6555183"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solidFill>
                  <a:srgbClr val="FF0000"/>
                </a:solidFill>
                <a:latin typeface="+mn-lt"/>
              </a:rPr>
              <a:t>They will have 46 cards each.</a:t>
            </a:r>
          </a:p>
        </p:txBody>
      </p:sp>
    </p:spTree>
    <p:extLst>
      <p:ext uri="{BB962C8B-B14F-4D97-AF65-F5344CB8AC3E}">
        <p14:creationId xmlns:p14="http://schemas.microsoft.com/office/powerpoint/2010/main" val="100448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820" y="16501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AD6B895-163A-45A7-B897-BF7E2CE1B1C6}"/>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r>
              <a:rPr lang="en-GB" sz="3200" dirty="0">
                <a:solidFill>
                  <a:srgbClr val="002060"/>
                </a:solidFill>
              </a:rPr>
              <a:t>:</a:t>
            </a:r>
          </a:p>
          <a:p>
            <a:endParaRPr lang="en-GB" sz="3200" dirty="0">
              <a:solidFill>
                <a:srgbClr val="002060"/>
              </a:solidFill>
            </a:endParaRPr>
          </a:p>
        </p:txBody>
      </p:sp>
      <p:sp>
        <p:nvSpPr>
          <p:cNvPr id="13" name="Rectangle 5">
            <a:extLst>
              <a:ext uri="{FF2B5EF4-FFF2-40B4-BE49-F238E27FC236}">
                <a16:creationId xmlns:a16="http://schemas.microsoft.com/office/drawing/2014/main" id="{AA28D15B-073D-4FA3-96E2-3807999B9B7E}"/>
              </a:ext>
            </a:extLst>
          </p:cNvPr>
          <p:cNvSpPr>
            <a:spLocks noGrp="1" noChangeArrowheads="1"/>
          </p:cNvSpPr>
          <p:nvPr>
            <p:ph type="title"/>
          </p:nvPr>
        </p:nvSpPr>
        <p:spPr>
          <a:xfrm>
            <a:off x="1925559" y="1401399"/>
            <a:ext cx="8229600" cy="1108526"/>
          </a:xfrm>
        </p:spPr>
        <p:txBody>
          <a:bodyPr>
            <a:normAutofit/>
          </a:bodyPr>
          <a:lstStyle/>
          <a:p>
            <a:pPr algn="ctr" eaLnBrk="1" hangingPunct="1"/>
            <a:r>
              <a:rPr lang="en-GB" altLang="en-US" dirty="0">
                <a:solidFill>
                  <a:srgbClr val="002060"/>
                </a:solidFill>
                <a:latin typeface="Calibri" panose="020F0502020204030204" pitchFamily="34" charset="0"/>
              </a:rPr>
              <a:t>Final check</a:t>
            </a:r>
          </a:p>
        </p:txBody>
      </p:sp>
      <p:sp>
        <p:nvSpPr>
          <p:cNvPr id="14" name="AutoShape 67">
            <a:extLst>
              <a:ext uri="{FF2B5EF4-FFF2-40B4-BE49-F238E27FC236}">
                <a16:creationId xmlns:a16="http://schemas.microsoft.com/office/drawing/2014/main" id="{0F5586ED-4F73-4251-B354-7B301CEB45FA}"/>
              </a:ext>
            </a:extLst>
          </p:cNvPr>
          <p:cNvSpPr>
            <a:spLocks noChangeArrowheads="1"/>
          </p:cNvSpPr>
          <p:nvPr/>
        </p:nvSpPr>
        <p:spPr bwMode="auto">
          <a:xfrm>
            <a:off x="4877010" y="2428053"/>
            <a:ext cx="7117976" cy="255389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3600" dirty="0">
                <a:latin typeface="+mn-lt"/>
              </a:rPr>
              <a:t>Now go back and read the question again. Does our answer </a:t>
            </a:r>
            <a:r>
              <a:rPr lang="en-GB" sz="3600" b="1" dirty="0">
                <a:solidFill>
                  <a:srgbClr val="FF0000"/>
                </a:solidFill>
                <a:latin typeface="+mn-lt"/>
              </a:rPr>
              <a:t>make sense </a:t>
            </a:r>
            <a:r>
              <a:rPr lang="en-GB" sz="3600" dirty="0">
                <a:latin typeface="+mn-lt"/>
              </a:rPr>
              <a:t>and </a:t>
            </a:r>
            <a:r>
              <a:rPr lang="en-GB" sz="3600" b="1" dirty="0">
                <a:solidFill>
                  <a:srgbClr val="FF0000"/>
                </a:solidFill>
                <a:latin typeface="+mn-lt"/>
              </a:rPr>
              <a:t>have we answered the question</a:t>
            </a:r>
            <a:r>
              <a:rPr lang="en-GB" sz="3600" dirty="0">
                <a:latin typeface="+mn-lt"/>
              </a:rPr>
              <a:t>?</a:t>
            </a:r>
          </a:p>
        </p:txBody>
      </p:sp>
      <p:sp>
        <p:nvSpPr>
          <p:cNvPr id="15" name="AutoShape 67">
            <a:extLst>
              <a:ext uri="{FF2B5EF4-FFF2-40B4-BE49-F238E27FC236}">
                <a16:creationId xmlns:a16="http://schemas.microsoft.com/office/drawing/2014/main" id="{E56F7EFF-1715-4FBF-BA63-E75F4CFEAA94}"/>
              </a:ext>
            </a:extLst>
          </p:cNvPr>
          <p:cNvSpPr>
            <a:spLocks noChangeArrowheads="1"/>
          </p:cNvSpPr>
          <p:nvPr/>
        </p:nvSpPr>
        <p:spPr bwMode="auto">
          <a:xfrm>
            <a:off x="5243229" y="5319351"/>
            <a:ext cx="6710646"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ts val="0"/>
              </a:spcBef>
              <a:buNone/>
              <a:defRPr/>
            </a:pPr>
            <a:r>
              <a:rPr lang="en-GB" sz="2800" b="1" dirty="0">
                <a:solidFill>
                  <a:srgbClr val="FF0000"/>
                </a:solidFill>
                <a:latin typeface="+mn-lt"/>
              </a:rPr>
              <a:t>Answer: They have 46 cards each. </a:t>
            </a:r>
          </a:p>
        </p:txBody>
      </p:sp>
      <p:pic>
        <p:nvPicPr>
          <p:cNvPr id="10" name="Picture 9">
            <a:extLst>
              <a:ext uri="{FF2B5EF4-FFF2-40B4-BE49-F238E27FC236}">
                <a16:creationId xmlns:a16="http://schemas.microsoft.com/office/drawing/2014/main" id="{A0826BDE-809A-AE4E-8B14-75013C9B4888}"/>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4" name="Picture 3"/>
          <p:cNvPicPr>
            <a:picLocks noChangeAspect="1"/>
          </p:cNvPicPr>
          <p:nvPr/>
        </p:nvPicPr>
        <p:blipFill>
          <a:blip r:embed="rId6"/>
          <a:stretch>
            <a:fillRect/>
          </a:stretch>
        </p:blipFill>
        <p:spPr>
          <a:xfrm>
            <a:off x="222671" y="2649289"/>
            <a:ext cx="4432176" cy="4121253"/>
          </a:xfrm>
          <a:prstGeom prst="rect">
            <a:avLst/>
          </a:prstGeom>
        </p:spPr>
      </p:pic>
    </p:spTree>
    <p:extLst>
      <p:ext uri="{BB962C8B-B14F-4D97-AF65-F5344CB8AC3E}">
        <p14:creationId xmlns:p14="http://schemas.microsoft.com/office/powerpoint/2010/main" val="279599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309681" y="1828800"/>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inverse</a:t>
            </a:r>
          </a:p>
          <a:p>
            <a:pPr algn="ctr"/>
            <a:r>
              <a:rPr lang="en-GB" sz="3600" dirty="0">
                <a:solidFill>
                  <a:srgbClr val="002060"/>
                </a:solidFill>
              </a:rPr>
              <a:t>strategy</a:t>
            </a:r>
          </a:p>
          <a:p>
            <a:pPr algn="ctr"/>
            <a:r>
              <a:rPr lang="en-GB" sz="3600" dirty="0">
                <a:solidFill>
                  <a:srgbClr val="002060"/>
                </a:solidFill>
              </a:rPr>
              <a:t>solve</a:t>
            </a:r>
          </a:p>
          <a:p>
            <a:pPr algn="ctr"/>
            <a:r>
              <a:rPr lang="en-GB" sz="3600" dirty="0">
                <a:solidFill>
                  <a:srgbClr val="002060"/>
                </a:solidFill>
              </a:rPr>
              <a:t>check</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4894906" y="2917859"/>
            <a:ext cx="6420618" cy="295459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400" dirty="0">
              <a:solidFill>
                <a:schemeClr val="tx2"/>
              </a:solidFill>
              <a:cs typeface="Arial" panose="020B0604020202020204" pitchFamily="34" charset="0"/>
            </a:endParaRPr>
          </a:p>
          <a:p>
            <a:pPr algn="ctr"/>
            <a:r>
              <a:rPr lang="en-US" altLang="en-US" sz="2400" dirty="0">
                <a:solidFill>
                  <a:schemeClr val="tx2"/>
                </a:solidFill>
                <a:cs typeface="Arial" panose="020B0604020202020204" pitchFamily="34" charset="0"/>
              </a:rPr>
              <a:t>Teacher’s Note:</a:t>
            </a:r>
          </a:p>
          <a:p>
            <a:pPr algn="ctr"/>
            <a:r>
              <a:rPr lang="en-US" altLang="en-US" sz="2400" dirty="0">
                <a:solidFill>
                  <a:schemeClr val="tx2"/>
                </a:solidFill>
                <a:cs typeface="Arial" panose="020B0604020202020204" pitchFamily="34" charset="0"/>
              </a:rPr>
              <a:t>See ‘Vocabulary Shorts’ resource below for ideas and games to develop and embed vocabulary. </a:t>
            </a:r>
            <a:endParaRPr lang="en-US" altLang="en-US" sz="2400" dirty="0">
              <a:solidFill>
                <a:schemeClr val="tx2"/>
              </a:solidFill>
              <a:cs typeface="Arial" panose="020B0604020202020204" pitchFamily="34" charset="0"/>
              <a:hlinkClick r:id="rId4"/>
            </a:endParaRPr>
          </a:p>
          <a:p>
            <a:pPr algn="ctr"/>
            <a:endParaRPr lang="en-US" altLang="en-US" sz="2400" u="sng" dirty="0">
              <a:solidFill>
                <a:srgbClr val="1155CC"/>
              </a:solidFill>
              <a:cs typeface="Arial" panose="020B0604020202020204" pitchFamily="34" charset="0"/>
              <a:hlinkClick r:id="rId4"/>
            </a:endParaRPr>
          </a:p>
          <a:p>
            <a:pPr algn="ctr"/>
            <a:r>
              <a:rPr lang="en-US" altLang="en-US" u="sng" dirty="0">
                <a:solidFill>
                  <a:srgbClr val="1155CC"/>
                </a:solidFill>
                <a:cs typeface="Arial" panose="020B0604020202020204" pitchFamily="34" charset="0"/>
                <a:hlinkClick r:id="rId4"/>
              </a:rPr>
              <a:t>Vocabulary Shorts</a:t>
            </a:r>
            <a:endParaRPr lang="en-GB" u="sng" dirty="0"/>
          </a:p>
          <a:p>
            <a:pPr algn="ctr"/>
            <a:endParaRPr lang="en-GB" dirty="0">
              <a:solidFill>
                <a:srgbClr val="002060"/>
              </a:solidFill>
            </a:endParaRPr>
          </a:p>
        </p:txBody>
      </p:sp>
      <p:sp>
        <p:nvSpPr>
          <p:cNvPr id="10" name="Star: 5 Points 9">
            <a:extLst>
              <a:ext uri="{FF2B5EF4-FFF2-40B4-BE49-F238E27FC236}">
                <a16:creationId xmlns:a16="http://schemas.microsoft.com/office/drawing/2014/main" id="{A72A0DDC-487D-4E41-8D2B-C1EDF9886647}"/>
              </a:ext>
            </a:extLst>
          </p:cNvPr>
          <p:cNvSpPr/>
          <p:nvPr/>
        </p:nvSpPr>
        <p:spPr>
          <a:xfrm>
            <a:off x="4694747" y="2603066"/>
            <a:ext cx="699541" cy="629586"/>
          </a:xfrm>
          <a:prstGeom prst="star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28632" y="2877436"/>
            <a:ext cx="5487206" cy="3629930"/>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Susan has collected 18 conkers, Jane has collected 21, Maddie has 9 and Cole has 16.</a:t>
            </a:r>
          </a:p>
          <a:p>
            <a:pPr algn="ctr">
              <a:buNone/>
            </a:pPr>
            <a:r>
              <a:rPr lang="en-GB" sz="2800" dirty="0">
                <a:latin typeface="+mn-lt"/>
              </a:rPr>
              <a:t>They put their collections together and then share them equally. </a:t>
            </a:r>
          </a:p>
          <a:p>
            <a:pPr algn="ctr">
              <a:buNone/>
            </a:pPr>
            <a:r>
              <a:rPr lang="en-GB" sz="2800" dirty="0">
                <a:latin typeface="+mn-lt"/>
              </a:rPr>
              <a:t>How many does each person get?</a:t>
            </a:r>
          </a:p>
        </p:txBody>
      </p:sp>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238" y="1528963"/>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a:extLst>
              <a:ext uri="{FF2B5EF4-FFF2-40B4-BE49-F238E27FC236}">
                <a16:creationId xmlns:a16="http://schemas.microsoft.com/office/drawing/2014/main" id="{4B391166-E964-4ECF-BB44-E0ECBAB3CB83}"/>
              </a:ext>
            </a:extLst>
          </p:cNvPr>
          <p:cNvSpPr>
            <a:spLocks noGrp="1" noChangeArrowheads="1"/>
          </p:cNvSpPr>
          <p:nvPr>
            <p:ph type="title"/>
          </p:nvPr>
        </p:nvSpPr>
        <p:spPr>
          <a:xfrm>
            <a:off x="2143216" y="1457035"/>
            <a:ext cx="8229600" cy="1143000"/>
          </a:xfrm>
        </p:spPr>
        <p:txBody>
          <a:bodyPr>
            <a:normAutofit/>
          </a:bodyPr>
          <a:lstStyle/>
          <a:p>
            <a:pPr algn="ctr" eaLnBrk="1" hangingPunct="1"/>
            <a:r>
              <a:rPr lang="en-GB" altLang="en-US" dirty="0">
                <a:solidFill>
                  <a:srgbClr val="002060"/>
                </a:solidFill>
                <a:latin typeface="Calibri" panose="020F0502020204030204" pitchFamily="34" charset="0"/>
              </a:rPr>
              <a:t>Your turn</a:t>
            </a:r>
          </a:p>
        </p:txBody>
      </p:sp>
      <p:sp>
        <p:nvSpPr>
          <p:cNvPr id="15" name="Cloud Callout 50">
            <a:extLst>
              <a:ext uri="{FF2B5EF4-FFF2-40B4-BE49-F238E27FC236}">
                <a16:creationId xmlns:a16="http://schemas.microsoft.com/office/drawing/2014/main" id="{6DE9BC9A-8C33-42CB-896F-D097EFF4B180}"/>
              </a:ext>
            </a:extLst>
          </p:cNvPr>
          <p:cNvSpPr>
            <a:spLocks noChangeArrowheads="1"/>
          </p:cNvSpPr>
          <p:nvPr/>
        </p:nvSpPr>
        <p:spPr bwMode="auto">
          <a:xfrm>
            <a:off x="6258016" y="3015427"/>
            <a:ext cx="5781106" cy="3531210"/>
          </a:xfrm>
          <a:prstGeom prst="cloudCallout">
            <a:avLst>
              <a:gd name="adj1" fmla="val -71132"/>
              <a:gd name="adj2" fmla="val -66491"/>
            </a:avLst>
          </a:prstGeom>
          <a:solidFill>
            <a:srgbClr val="FDFEDA"/>
          </a:solidFill>
          <a:ln w="6350">
            <a:solidFill>
              <a:schemeClr val="tx1"/>
            </a:solidFill>
            <a:miter lim="800000"/>
            <a:headEnd/>
            <a:tailEnd/>
          </a:ln>
        </p:spPr>
        <p:txBody>
          <a:bodyPr rot="0" vert="horz" wrap="square" lIns="91440" tIns="45720" rIns="91440" bIns="45720" anchor="ctr" anchorCtr="0" upright="1">
            <a:noAutofit/>
          </a:bodyPr>
          <a:lstStyle/>
          <a:p>
            <a:pPr lvl="0" algn="ctr"/>
            <a:r>
              <a:rPr lang="en-GB" sz="3200" dirty="0"/>
              <a:t>What is the question asking you to do?</a:t>
            </a:r>
          </a:p>
          <a:p>
            <a:pPr algn="ctr"/>
            <a:r>
              <a:rPr lang="en-GB" sz="3200" dirty="0"/>
              <a:t> How many different operations will you need to carry out? </a:t>
            </a:r>
          </a:p>
        </p:txBody>
      </p:sp>
      <p:pic>
        <p:nvPicPr>
          <p:cNvPr id="9" name="Picture 50" descr="Image result for pencil clipart7">
            <a:extLst>
              <a:ext uri="{FF2B5EF4-FFF2-40B4-BE49-F238E27FC236}">
                <a16:creationId xmlns:a16="http://schemas.microsoft.com/office/drawing/2014/main" id="{ECD3FD64-2206-4494-B2A3-BE348B1AF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7354" y="1668111"/>
            <a:ext cx="1232690" cy="11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867B5CB8-1B00-40F0-9EFB-E27306BF5F33}"/>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2060"/>
                </a:solidFill>
              </a:rPr>
              <a:t>Can solve problems using a mixture of all four operations, including missing number problems.</a:t>
            </a:r>
          </a:p>
        </p:txBody>
      </p:sp>
      <p:pic>
        <p:nvPicPr>
          <p:cNvPr id="12" name="Picture 11">
            <a:extLst>
              <a:ext uri="{FF2B5EF4-FFF2-40B4-BE49-F238E27FC236}">
                <a16:creationId xmlns:a16="http://schemas.microsoft.com/office/drawing/2014/main" id="{89FAD9D7-0FD3-3844-8144-F56C9399E06B}"/>
              </a:ext>
            </a:extLst>
          </p:cNvPr>
          <p:cNvPicPr>
            <a:picLocks noChangeAspect="1"/>
          </p:cNvPicPr>
          <p:nvPr/>
        </p:nvPicPr>
        <p:blipFill>
          <a:blip r:embed="rId6"/>
          <a:stretch>
            <a:fillRect/>
          </a:stretch>
        </p:blipFill>
        <p:spPr>
          <a:xfrm>
            <a:off x="10663067" y="321198"/>
            <a:ext cx="1388069" cy="929456"/>
          </a:xfrm>
          <a:prstGeom prst="rect">
            <a:avLst/>
          </a:prstGeom>
        </p:spPr>
      </p:pic>
    </p:spTree>
    <p:extLst>
      <p:ext uri="{BB962C8B-B14F-4D97-AF65-F5344CB8AC3E}">
        <p14:creationId xmlns:p14="http://schemas.microsoft.com/office/powerpoint/2010/main" val="130647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28632" y="2914490"/>
            <a:ext cx="5342002" cy="357544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3000" dirty="0">
                <a:latin typeface="+mn-lt"/>
              </a:rPr>
              <a:t>Work out the missing numbers:</a:t>
            </a:r>
          </a:p>
          <a:p>
            <a:pPr>
              <a:buNone/>
            </a:pPr>
            <a:r>
              <a:rPr lang="en-GB" sz="4000" dirty="0">
                <a:latin typeface="+mn-lt"/>
              </a:rPr>
              <a:t>         3        5         7</a:t>
            </a:r>
          </a:p>
          <a:p>
            <a:pPr>
              <a:buNone/>
            </a:pPr>
            <a:r>
              <a:rPr lang="en-GB" sz="4000" dirty="0">
                <a:latin typeface="+mn-lt"/>
              </a:rPr>
              <a:t>    +        0        9        </a:t>
            </a:r>
          </a:p>
          <a:p>
            <a:pPr>
              <a:buNone/>
            </a:pPr>
            <a:r>
              <a:rPr lang="en-GB" sz="2400" dirty="0">
                <a:latin typeface="+mn-lt"/>
              </a:rPr>
              <a:t>             </a:t>
            </a:r>
            <a:r>
              <a:rPr lang="en-GB" sz="4000" dirty="0">
                <a:latin typeface="+mn-lt"/>
              </a:rPr>
              <a:t>5   5   4   2   9</a:t>
            </a:r>
            <a:r>
              <a:rPr lang="en-GB" sz="2400" dirty="0">
                <a:latin typeface="+mn-lt"/>
              </a:rPr>
              <a:t>  </a:t>
            </a:r>
          </a:p>
        </p:txBody>
      </p:sp>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039" y="1777845"/>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a:extLst>
              <a:ext uri="{FF2B5EF4-FFF2-40B4-BE49-F238E27FC236}">
                <a16:creationId xmlns:a16="http://schemas.microsoft.com/office/drawing/2014/main" id="{4B391166-E964-4ECF-BB44-E0ECBAB3CB83}"/>
              </a:ext>
            </a:extLst>
          </p:cNvPr>
          <p:cNvSpPr>
            <a:spLocks noGrp="1" noChangeArrowheads="1"/>
          </p:cNvSpPr>
          <p:nvPr>
            <p:ph type="title"/>
          </p:nvPr>
        </p:nvSpPr>
        <p:spPr>
          <a:xfrm>
            <a:off x="2143216" y="1457035"/>
            <a:ext cx="8229600" cy="1143000"/>
          </a:xfrm>
        </p:spPr>
        <p:txBody>
          <a:bodyPr>
            <a:normAutofit/>
          </a:bodyPr>
          <a:lstStyle/>
          <a:p>
            <a:pPr algn="ctr" eaLnBrk="1" hangingPunct="1"/>
            <a:r>
              <a:rPr lang="en-GB" altLang="en-US" dirty="0">
                <a:solidFill>
                  <a:srgbClr val="002060"/>
                </a:solidFill>
                <a:latin typeface="Calibri" panose="020F0502020204030204" pitchFamily="34" charset="0"/>
              </a:rPr>
              <a:t>Problem 3</a:t>
            </a:r>
          </a:p>
        </p:txBody>
      </p:sp>
      <p:pic>
        <p:nvPicPr>
          <p:cNvPr id="11" name="Picture 1">
            <a:extLst>
              <a:ext uri="{FF2B5EF4-FFF2-40B4-BE49-F238E27FC236}">
                <a16:creationId xmlns:a16="http://schemas.microsoft.com/office/drawing/2014/main" id="{EF15CC2C-47C2-4653-90A1-7A6876346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6634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EBFA26B3-EEB3-4A27-878F-A15C7C92AE60}"/>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a:solidFill>
                  <a:srgbClr val="002060"/>
                </a:solidFill>
              </a:rPr>
              <a:t>Can solve problems using a mixture of all four operations, including missing number problems.</a:t>
            </a:r>
            <a:endParaRPr lang="en-GB" sz="3200" b="1" dirty="0">
              <a:solidFill>
                <a:srgbClr val="002060"/>
              </a:solidFill>
            </a:endParaRPr>
          </a:p>
        </p:txBody>
      </p:sp>
      <p:sp>
        <p:nvSpPr>
          <p:cNvPr id="14" name="Cloud Callout 50">
            <a:extLst>
              <a:ext uri="{FF2B5EF4-FFF2-40B4-BE49-F238E27FC236}">
                <a16:creationId xmlns:a16="http://schemas.microsoft.com/office/drawing/2014/main" id="{1DDAADDC-997A-41AD-B66B-25CD3531EF51}"/>
              </a:ext>
            </a:extLst>
          </p:cNvPr>
          <p:cNvSpPr>
            <a:spLocks noChangeArrowheads="1"/>
          </p:cNvSpPr>
          <p:nvPr/>
        </p:nvSpPr>
        <p:spPr bwMode="auto">
          <a:xfrm>
            <a:off x="5615838" y="2816120"/>
            <a:ext cx="5781106" cy="3531210"/>
          </a:xfrm>
          <a:prstGeom prst="cloudCallout">
            <a:avLst>
              <a:gd name="adj1" fmla="val -71132"/>
              <a:gd name="adj2" fmla="val -66491"/>
            </a:avLst>
          </a:prstGeom>
          <a:solidFill>
            <a:srgbClr val="FDFEDA"/>
          </a:solidFill>
          <a:ln w="6350">
            <a:solidFill>
              <a:schemeClr val="tx1"/>
            </a:solidFill>
            <a:miter lim="800000"/>
            <a:headEnd/>
            <a:tailEnd/>
          </a:ln>
        </p:spPr>
        <p:txBody>
          <a:bodyPr rot="0" vert="horz" wrap="square" lIns="91440" tIns="45720" rIns="91440" bIns="45720" anchor="ctr" anchorCtr="0" upright="1">
            <a:noAutofit/>
          </a:bodyPr>
          <a:lstStyle/>
          <a:p>
            <a:pPr lvl="0" algn="ctr"/>
            <a:r>
              <a:rPr lang="en-GB" sz="3200" dirty="0"/>
              <a:t>What is the question asking you to do?</a:t>
            </a:r>
          </a:p>
          <a:p>
            <a:pPr algn="ctr"/>
            <a:r>
              <a:rPr lang="en-GB" sz="3200" dirty="0"/>
              <a:t> </a:t>
            </a:r>
          </a:p>
        </p:txBody>
      </p:sp>
      <p:pic>
        <p:nvPicPr>
          <p:cNvPr id="15" name="Picture 14">
            <a:extLst>
              <a:ext uri="{FF2B5EF4-FFF2-40B4-BE49-F238E27FC236}">
                <a16:creationId xmlns:a16="http://schemas.microsoft.com/office/drawing/2014/main" id="{F161C4DD-D8F1-9C44-83D7-4E00C280EC24}"/>
              </a:ext>
            </a:extLst>
          </p:cNvPr>
          <p:cNvPicPr>
            <a:picLocks noChangeAspect="1"/>
          </p:cNvPicPr>
          <p:nvPr/>
        </p:nvPicPr>
        <p:blipFill>
          <a:blip r:embed="rId5"/>
          <a:stretch>
            <a:fillRect/>
          </a:stretch>
        </p:blipFill>
        <p:spPr>
          <a:xfrm>
            <a:off x="10663067" y="321198"/>
            <a:ext cx="1388069" cy="929456"/>
          </a:xfrm>
          <a:prstGeom prst="rect">
            <a:avLst/>
          </a:prstGeom>
        </p:spPr>
      </p:pic>
      <p:cxnSp>
        <p:nvCxnSpPr>
          <p:cNvPr id="3" name="Straight Connector 2"/>
          <p:cNvCxnSpPr/>
          <p:nvPr/>
        </p:nvCxnSpPr>
        <p:spPr>
          <a:xfrm flipV="1">
            <a:off x="1230964" y="5580994"/>
            <a:ext cx="3137338" cy="1576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4039" y="6326310"/>
            <a:ext cx="3137338" cy="1576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873485" y="4239452"/>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1230964" y="4864685"/>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2390215" y="4864685"/>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3656646" y="4864685"/>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3041454" y="4249017"/>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74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eyes cartoon">
            <a:extLst>
              <a:ext uri="{FF2B5EF4-FFF2-40B4-BE49-F238E27FC236}">
                <a16:creationId xmlns:a16="http://schemas.microsoft.com/office/drawing/2014/main" id="{7EEF45DA-3981-4A68-A523-C0DB06C35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485" y="1499404"/>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328D282-7E85-4767-98BC-BFC0CAB38A3F}"/>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8" name="Picture 1">
            <a:extLst>
              <a:ext uri="{FF2B5EF4-FFF2-40B4-BE49-F238E27FC236}">
                <a16:creationId xmlns:a16="http://schemas.microsoft.com/office/drawing/2014/main" id="{E50949B6-ED8A-4D9E-9ADC-1E0671BC2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6634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67">
            <a:extLst>
              <a:ext uri="{FF2B5EF4-FFF2-40B4-BE49-F238E27FC236}">
                <a16:creationId xmlns:a16="http://schemas.microsoft.com/office/drawing/2014/main" id="{135EAE7C-F6F9-4828-B0D6-8C9B36E9DE05}"/>
              </a:ext>
            </a:extLst>
          </p:cNvPr>
          <p:cNvSpPr>
            <a:spLocks noChangeArrowheads="1"/>
          </p:cNvSpPr>
          <p:nvPr/>
        </p:nvSpPr>
        <p:spPr bwMode="auto">
          <a:xfrm>
            <a:off x="3512263" y="1631189"/>
            <a:ext cx="6555183" cy="105560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Step 1</a:t>
            </a:r>
            <a:r>
              <a:rPr lang="en-GB" sz="2800" dirty="0">
                <a:latin typeface="+mn-lt"/>
              </a:rPr>
              <a:t>:  We need to start with our </a:t>
            </a:r>
            <a:r>
              <a:rPr lang="en-GB" sz="2800" b="1" dirty="0">
                <a:solidFill>
                  <a:srgbClr val="FF0000"/>
                </a:solidFill>
                <a:latin typeface="+mn-lt"/>
              </a:rPr>
              <a:t>ones </a:t>
            </a:r>
            <a:r>
              <a:rPr lang="en-GB" sz="2800" dirty="0">
                <a:latin typeface="+mn-lt"/>
              </a:rPr>
              <a:t>column. </a:t>
            </a:r>
          </a:p>
        </p:txBody>
      </p:sp>
      <p:pic>
        <p:nvPicPr>
          <p:cNvPr id="11" name="Picture 10">
            <a:extLst>
              <a:ext uri="{FF2B5EF4-FFF2-40B4-BE49-F238E27FC236}">
                <a16:creationId xmlns:a16="http://schemas.microsoft.com/office/drawing/2014/main" id="{93414E7F-9523-294D-A001-78776A29251B}"/>
              </a:ext>
            </a:extLst>
          </p:cNvPr>
          <p:cNvPicPr>
            <a:picLocks noChangeAspect="1"/>
          </p:cNvPicPr>
          <p:nvPr/>
        </p:nvPicPr>
        <p:blipFill>
          <a:blip r:embed="rId4"/>
          <a:stretch>
            <a:fillRect/>
          </a:stretch>
        </p:blipFill>
        <p:spPr>
          <a:xfrm>
            <a:off x="10663067" y="321198"/>
            <a:ext cx="1388069" cy="929456"/>
          </a:xfrm>
          <a:prstGeom prst="rect">
            <a:avLst/>
          </a:prstGeom>
        </p:spPr>
      </p:pic>
      <p:pic>
        <p:nvPicPr>
          <p:cNvPr id="4" name="Picture 3"/>
          <p:cNvPicPr>
            <a:picLocks noChangeAspect="1"/>
          </p:cNvPicPr>
          <p:nvPr/>
        </p:nvPicPr>
        <p:blipFill>
          <a:blip r:embed="rId5"/>
          <a:stretch>
            <a:fillRect/>
          </a:stretch>
        </p:blipFill>
        <p:spPr>
          <a:xfrm>
            <a:off x="2299297" y="3115398"/>
            <a:ext cx="5028220" cy="3588665"/>
          </a:xfrm>
          <a:prstGeom prst="rect">
            <a:avLst/>
          </a:prstGeom>
        </p:spPr>
      </p:pic>
      <p:sp>
        <p:nvSpPr>
          <p:cNvPr id="17" name="Down Arrow 16"/>
          <p:cNvSpPr/>
          <p:nvPr/>
        </p:nvSpPr>
        <p:spPr>
          <a:xfrm>
            <a:off x="5533696" y="3432718"/>
            <a:ext cx="662152" cy="961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3527649"/>
            <a:ext cx="4050045"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7 + ___ = 9</a:t>
            </a:r>
          </a:p>
        </p:txBody>
      </p:sp>
      <p:sp>
        <p:nvSpPr>
          <p:cNvPr id="19"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4674351"/>
            <a:ext cx="4050045"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solidFill>
                  <a:srgbClr val="FF0000"/>
                </a:solidFill>
                <a:latin typeface="+mn-lt"/>
              </a:rPr>
              <a:t>7 + 2 = 9</a:t>
            </a:r>
          </a:p>
        </p:txBody>
      </p:sp>
    </p:spTree>
    <p:extLst>
      <p:ext uri="{BB962C8B-B14F-4D97-AF65-F5344CB8AC3E}">
        <p14:creationId xmlns:p14="http://schemas.microsoft.com/office/powerpoint/2010/main" val="48899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eyes cartoon">
            <a:extLst>
              <a:ext uri="{FF2B5EF4-FFF2-40B4-BE49-F238E27FC236}">
                <a16:creationId xmlns:a16="http://schemas.microsoft.com/office/drawing/2014/main" id="{7EEF45DA-3981-4A68-A523-C0DB06C3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485" y="1499404"/>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328D282-7E85-4767-98BC-BFC0CAB38A3F}"/>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8" name="Picture 1">
            <a:extLst>
              <a:ext uri="{FF2B5EF4-FFF2-40B4-BE49-F238E27FC236}">
                <a16:creationId xmlns:a16="http://schemas.microsoft.com/office/drawing/2014/main" id="{E50949B6-ED8A-4D9E-9ADC-1E0671BC2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32" y="6634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67">
            <a:extLst>
              <a:ext uri="{FF2B5EF4-FFF2-40B4-BE49-F238E27FC236}">
                <a16:creationId xmlns:a16="http://schemas.microsoft.com/office/drawing/2014/main" id="{135EAE7C-F6F9-4828-B0D6-8C9B36E9DE05}"/>
              </a:ext>
            </a:extLst>
          </p:cNvPr>
          <p:cNvSpPr>
            <a:spLocks noChangeArrowheads="1"/>
          </p:cNvSpPr>
          <p:nvPr/>
        </p:nvSpPr>
        <p:spPr bwMode="auto">
          <a:xfrm>
            <a:off x="3512263" y="1599167"/>
            <a:ext cx="6555183"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Step 2</a:t>
            </a:r>
            <a:r>
              <a:rPr lang="en-GB" sz="2800" dirty="0">
                <a:latin typeface="+mn-lt"/>
              </a:rPr>
              <a:t>:  Now we move to our </a:t>
            </a:r>
            <a:r>
              <a:rPr lang="en-GB" sz="2800" b="1" dirty="0">
                <a:solidFill>
                  <a:srgbClr val="FF0000"/>
                </a:solidFill>
                <a:latin typeface="+mn-lt"/>
              </a:rPr>
              <a:t>tens </a:t>
            </a:r>
            <a:r>
              <a:rPr lang="en-GB" sz="2800" dirty="0">
                <a:latin typeface="+mn-lt"/>
              </a:rPr>
              <a:t>column. </a:t>
            </a:r>
          </a:p>
        </p:txBody>
      </p:sp>
      <p:pic>
        <p:nvPicPr>
          <p:cNvPr id="11" name="Picture 10">
            <a:extLst>
              <a:ext uri="{FF2B5EF4-FFF2-40B4-BE49-F238E27FC236}">
                <a16:creationId xmlns:a16="http://schemas.microsoft.com/office/drawing/2014/main" id="{93414E7F-9523-294D-A001-78776A29251B}"/>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4" name="Picture 3"/>
          <p:cNvPicPr>
            <a:picLocks noChangeAspect="1"/>
          </p:cNvPicPr>
          <p:nvPr/>
        </p:nvPicPr>
        <p:blipFill>
          <a:blip r:embed="rId6"/>
          <a:stretch>
            <a:fillRect/>
          </a:stretch>
        </p:blipFill>
        <p:spPr>
          <a:xfrm>
            <a:off x="1777796" y="2743200"/>
            <a:ext cx="5549721" cy="3960863"/>
          </a:xfrm>
          <a:prstGeom prst="rect">
            <a:avLst/>
          </a:prstGeom>
        </p:spPr>
      </p:pic>
      <p:sp>
        <p:nvSpPr>
          <p:cNvPr id="17" name="Down Arrow 16"/>
          <p:cNvSpPr/>
          <p:nvPr/>
        </p:nvSpPr>
        <p:spPr>
          <a:xfrm>
            <a:off x="4729654" y="3527649"/>
            <a:ext cx="662152" cy="633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2265835"/>
            <a:ext cx="4050045" cy="248578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I can’t make this column add to 2. This tells me I am going to have to exchange. The number I need to make is 12. </a:t>
            </a:r>
          </a:p>
        </p:txBody>
      </p:sp>
      <p:sp>
        <p:nvSpPr>
          <p:cNvPr id="19"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5852562"/>
            <a:ext cx="4050045"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solidFill>
                  <a:srgbClr val="FF0000"/>
                </a:solidFill>
                <a:latin typeface="+mn-lt"/>
              </a:rPr>
              <a:t>3 + 9 = 12</a:t>
            </a:r>
          </a:p>
        </p:txBody>
      </p:sp>
      <p:sp>
        <p:nvSpPr>
          <p:cNvPr id="2" name="TextBox 1"/>
          <p:cNvSpPr txBox="1"/>
          <p:nvPr/>
        </p:nvSpPr>
        <p:spPr>
          <a:xfrm>
            <a:off x="5391806" y="4788857"/>
            <a:ext cx="604118" cy="707886"/>
          </a:xfrm>
          <a:prstGeom prst="rect">
            <a:avLst/>
          </a:prstGeom>
          <a:noFill/>
        </p:spPr>
        <p:txBody>
          <a:bodyPr wrap="square" rtlCol="0">
            <a:spAutoFit/>
          </a:bodyPr>
          <a:lstStyle/>
          <a:p>
            <a:pPr algn="ctr"/>
            <a:r>
              <a:rPr lang="en-GB" sz="4000" dirty="0"/>
              <a:t>2</a:t>
            </a:r>
          </a:p>
        </p:txBody>
      </p:sp>
      <p:sp>
        <p:nvSpPr>
          <p:cNvPr id="13"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5030794"/>
            <a:ext cx="4050045"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__ + 9 = 12</a:t>
            </a:r>
          </a:p>
        </p:txBody>
      </p:sp>
    </p:spTree>
    <p:extLst>
      <p:ext uri="{BB962C8B-B14F-4D97-AF65-F5344CB8AC3E}">
        <p14:creationId xmlns:p14="http://schemas.microsoft.com/office/powerpoint/2010/main" val="592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eyes cartoon">
            <a:extLst>
              <a:ext uri="{FF2B5EF4-FFF2-40B4-BE49-F238E27FC236}">
                <a16:creationId xmlns:a16="http://schemas.microsoft.com/office/drawing/2014/main" id="{7EEF45DA-3981-4A68-A523-C0DB06C3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1" y="24989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328D282-7E85-4767-98BC-BFC0CAB38A3F}"/>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8" name="Picture 1">
            <a:extLst>
              <a:ext uri="{FF2B5EF4-FFF2-40B4-BE49-F238E27FC236}">
                <a16:creationId xmlns:a16="http://schemas.microsoft.com/office/drawing/2014/main" id="{E50949B6-ED8A-4D9E-9ADC-1E0671BC2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32" y="6634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67">
            <a:extLst>
              <a:ext uri="{FF2B5EF4-FFF2-40B4-BE49-F238E27FC236}">
                <a16:creationId xmlns:a16="http://schemas.microsoft.com/office/drawing/2014/main" id="{135EAE7C-F6F9-4828-B0D6-8C9B36E9DE05}"/>
              </a:ext>
            </a:extLst>
          </p:cNvPr>
          <p:cNvSpPr>
            <a:spLocks noChangeArrowheads="1"/>
          </p:cNvSpPr>
          <p:nvPr/>
        </p:nvSpPr>
        <p:spPr bwMode="auto">
          <a:xfrm>
            <a:off x="99411" y="1630509"/>
            <a:ext cx="7334413"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Step 3</a:t>
            </a:r>
            <a:r>
              <a:rPr lang="en-GB" sz="2800" dirty="0">
                <a:latin typeface="+mn-lt"/>
              </a:rPr>
              <a:t>:  Now we move to our </a:t>
            </a:r>
            <a:r>
              <a:rPr lang="en-GB" sz="2800" b="1" dirty="0">
                <a:solidFill>
                  <a:srgbClr val="FF0000"/>
                </a:solidFill>
                <a:latin typeface="+mn-lt"/>
              </a:rPr>
              <a:t>hundreds </a:t>
            </a:r>
            <a:r>
              <a:rPr lang="en-GB" sz="2800" dirty="0">
                <a:latin typeface="+mn-lt"/>
              </a:rPr>
              <a:t>column. </a:t>
            </a:r>
          </a:p>
        </p:txBody>
      </p:sp>
      <p:pic>
        <p:nvPicPr>
          <p:cNvPr id="11" name="Picture 10">
            <a:extLst>
              <a:ext uri="{FF2B5EF4-FFF2-40B4-BE49-F238E27FC236}">
                <a16:creationId xmlns:a16="http://schemas.microsoft.com/office/drawing/2014/main" id="{93414E7F-9523-294D-A001-78776A29251B}"/>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4" name="Picture 3"/>
          <p:cNvPicPr>
            <a:picLocks noChangeAspect="1"/>
          </p:cNvPicPr>
          <p:nvPr/>
        </p:nvPicPr>
        <p:blipFill>
          <a:blip r:embed="rId6"/>
          <a:stretch>
            <a:fillRect/>
          </a:stretch>
        </p:blipFill>
        <p:spPr>
          <a:xfrm>
            <a:off x="1623717" y="2470581"/>
            <a:ext cx="5549721" cy="3960863"/>
          </a:xfrm>
          <a:prstGeom prst="rect">
            <a:avLst/>
          </a:prstGeom>
        </p:spPr>
      </p:pic>
      <p:sp>
        <p:nvSpPr>
          <p:cNvPr id="17" name="Down Arrow 16"/>
          <p:cNvSpPr/>
          <p:nvPr/>
        </p:nvSpPr>
        <p:spPr>
          <a:xfrm>
            <a:off x="3909847" y="3287584"/>
            <a:ext cx="662152" cy="633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1527995"/>
            <a:ext cx="4050045" cy="3439239"/>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Again, I can’t make 4 with these numbers without an exchange. So this column must total 14. I must remember the 1 that I have already exchanged. </a:t>
            </a:r>
          </a:p>
        </p:txBody>
      </p:sp>
      <p:sp>
        <p:nvSpPr>
          <p:cNvPr id="19"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5852562"/>
            <a:ext cx="4050045"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solidFill>
                  <a:srgbClr val="FF0000"/>
                </a:solidFill>
                <a:latin typeface="+mn-lt"/>
              </a:rPr>
              <a:t> 5 + 8 + 1 = 14</a:t>
            </a:r>
          </a:p>
        </p:txBody>
      </p:sp>
      <p:sp>
        <p:nvSpPr>
          <p:cNvPr id="2" name="TextBox 1"/>
          <p:cNvSpPr txBox="1"/>
          <p:nvPr/>
        </p:nvSpPr>
        <p:spPr>
          <a:xfrm>
            <a:off x="5235009" y="4515668"/>
            <a:ext cx="604118" cy="707886"/>
          </a:xfrm>
          <a:prstGeom prst="rect">
            <a:avLst/>
          </a:prstGeom>
          <a:noFill/>
        </p:spPr>
        <p:txBody>
          <a:bodyPr wrap="square" rtlCol="0">
            <a:spAutoFit/>
          </a:bodyPr>
          <a:lstStyle/>
          <a:p>
            <a:pPr algn="ctr"/>
            <a:r>
              <a:rPr lang="en-GB" sz="4000" dirty="0"/>
              <a:t>2</a:t>
            </a:r>
          </a:p>
        </p:txBody>
      </p:sp>
      <p:sp>
        <p:nvSpPr>
          <p:cNvPr id="13"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5092616"/>
            <a:ext cx="4050045"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5 + __ + 1 = 14</a:t>
            </a:r>
          </a:p>
        </p:txBody>
      </p:sp>
      <p:sp>
        <p:nvSpPr>
          <p:cNvPr id="3" name="TextBox 2"/>
          <p:cNvSpPr txBox="1"/>
          <p:nvPr/>
        </p:nvSpPr>
        <p:spPr>
          <a:xfrm>
            <a:off x="4698615" y="3921259"/>
            <a:ext cx="394138" cy="707886"/>
          </a:xfrm>
          <a:prstGeom prst="rect">
            <a:avLst/>
          </a:prstGeom>
          <a:noFill/>
        </p:spPr>
        <p:txBody>
          <a:bodyPr wrap="square" rtlCol="0">
            <a:spAutoFit/>
          </a:bodyPr>
          <a:lstStyle/>
          <a:p>
            <a:pPr algn="ctr"/>
            <a:r>
              <a:rPr lang="en-GB" sz="4000" dirty="0"/>
              <a:t>3</a:t>
            </a:r>
          </a:p>
        </p:txBody>
      </p:sp>
      <p:sp>
        <p:nvSpPr>
          <p:cNvPr id="5" name="TextBox 4"/>
          <p:cNvSpPr txBox="1"/>
          <p:nvPr/>
        </p:nvSpPr>
        <p:spPr>
          <a:xfrm>
            <a:off x="3991237" y="6077645"/>
            <a:ext cx="418704" cy="646331"/>
          </a:xfrm>
          <a:prstGeom prst="rect">
            <a:avLst/>
          </a:prstGeom>
          <a:noFill/>
        </p:spPr>
        <p:txBody>
          <a:bodyPr wrap="none" rtlCol="0">
            <a:spAutoFit/>
          </a:bodyPr>
          <a:lstStyle/>
          <a:p>
            <a:r>
              <a:rPr lang="en-GB" sz="3600" dirty="0"/>
              <a:t>1</a:t>
            </a:r>
          </a:p>
        </p:txBody>
      </p:sp>
      <p:sp>
        <p:nvSpPr>
          <p:cNvPr id="9" name="Right Arrow 8"/>
          <p:cNvSpPr/>
          <p:nvPr/>
        </p:nvSpPr>
        <p:spPr>
          <a:xfrm>
            <a:off x="1623717" y="6172215"/>
            <a:ext cx="2261842" cy="4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287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eyes cartoon">
            <a:extLst>
              <a:ext uri="{FF2B5EF4-FFF2-40B4-BE49-F238E27FC236}">
                <a16:creationId xmlns:a16="http://schemas.microsoft.com/office/drawing/2014/main" id="{7EEF45DA-3981-4A68-A523-C0DB06C35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1" y="24989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328D282-7E85-4767-98BC-BFC0CAB38A3F}"/>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8" name="Picture 1">
            <a:extLst>
              <a:ext uri="{FF2B5EF4-FFF2-40B4-BE49-F238E27FC236}">
                <a16:creationId xmlns:a16="http://schemas.microsoft.com/office/drawing/2014/main" id="{E50949B6-ED8A-4D9E-9ADC-1E0671BC2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6634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67">
            <a:extLst>
              <a:ext uri="{FF2B5EF4-FFF2-40B4-BE49-F238E27FC236}">
                <a16:creationId xmlns:a16="http://schemas.microsoft.com/office/drawing/2014/main" id="{135EAE7C-F6F9-4828-B0D6-8C9B36E9DE05}"/>
              </a:ext>
            </a:extLst>
          </p:cNvPr>
          <p:cNvSpPr>
            <a:spLocks noChangeArrowheads="1"/>
          </p:cNvSpPr>
          <p:nvPr/>
        </p:nvSpPr>
        <p:spPr bwMode="auto">
          <a:xfrm>
            <a:off x="99411" y="1630509"/>
            <a:ext cx="7334413"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Step 4</a:t>
            </a:r>
            <a:r>
              <a:rPr lang="en-GB" sz="2800" dirty="0">
                <a:latin typeface="+mn-lt"/>
              </a:rPr>
              <a:t>:  Now we move to our </a:t>
            </a:r>
            <a:r>
              <a:rPr lang="en-GB" sz="2800" b="1" dirty="0">
                <a:solidFill>
                  <a:srgbClr val="FF0000"/>
                </a:solidFill>
                <a:latin typeface="+mn-lt"/>
              </a:rPr>
              <a:t>thousands </a:t>
            </a:r>
            <a:r>
              <a:rPr lang="en-GB" sz="2800" dirty="0">
                <a:latin typeface="+mn-lt"/>
              </a:rPr>
              <a:t>column. </a:t>
            </a:r>
          </a:p>
        </p:txBody>
      </p:sp>
      <p:pic>
        <p:nvPicPr>
          <p:cNvPr id="11" name="Picture 10">
            <a:extLst>
              <a:ext uri="{FF2B5EF4-FFF2-40B4-BE49-F238E27FC236}">
                <a16:creationId xmlns:a16="http://schemas.microsoft.com/office/drawing/2014/main" id="{93414E7F-9523-294D-A001-78776A29251B}"/>
              </a:ext>
            </a:extLst>
          </p:cNvPr>
          <p:cNvPicPr>
            <a:picLocks noChangeAspect="1"/>
          </p:cNvPicPr>
          <p:nvPr/>
        </p:nvPicPr>
        <p:blipFill>
          <a:blip r:embed="rId4"/>
          <a:stretch>
            <a:fillRect/>
          </a:stretch>
        </p:blipFill>
        <p:spPr>
          <a:xfrm>
            <a:off x="10663067" y="321198"/>
            <a:ext cx="1388069" cy="929456"/>
          </a:xfrm>
          <a:prstGeom prst="rect">
            <a:avLst/>
          </a:prstGeom>
        </p:spPr>
      </p:pic>
      <p:pic>
        <p:nvPicPr>
          <p:cNvPr id="4" name="Picture 3"/>
          <p:cNvPicPr>
            <a:picLocks noChangeAspect="1"/>
          </p:cNvPicPr>
          <p:nvPr/>
        </p:nvPicPr>
        <p:blipFill>
          <a:blip r:embed="rId5"/>
          <a:stretch>
            <a:fillRect/>
          </a:stretch>
        </p:blipFill>
        <p:spPr>
          <a:xfrm>
            <a:off x="1623717" y="2470581"/>
            <a:ext cx="5549721" cy="3960863"/>
          </a:xfrm>
          <a:prstGeom prst="rect">
            <a:avLst/>
          </a:prstGeom>
        </p:spPr>
      </p:pic>
      <p:sp>
        <p:nvSpPr>
          <p:cNvPr id="17" name="Down Arrow 16"/>
          <p:cNvSpPr/>
          <p:nvPr/>
        </p:nvSpPr>
        <p:spPr>
          <a:xfrm>
            <a:off x="3389464" y="3287584"/>
            <a:ext cx="662152" cy="633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2243084"/>
            <a:ext cx="4050045" cy="200906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This time I can make my numbers total 5. I must remember the 1 that I have exchanged.</a:t>
            </a:r>
          </a:p>
        </p:txBody>
      </p:sp>
      <p:sp>
        <p:nvSpPr>
          <p:cNvPr id="19"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5563121"/>
            <a:ext cx="4050045"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solidFill>
                  <a:srgbClr val="FF0000"/>
                </a:solidFill>
                <a:latin typeface="+mn-lt"/>
              </a:rPr>
              <a:t> 4 + 0 + 1 = 5</a:t>
            </a:r>
          </a:p>
        </p:txBody>
      </p:sp>
      <p:sp>
        <p:nvSpPr>
          <p:cNvPr id="2" name="TextBox 1"/>
          <p:cNvSpPr txBox="1"/>
          <p:nvPr/>
        </p:nvSpPr>
        <p:spPr>
          <a:xfrm>
            <a:off x="5235009" y="4515668"/>
            <a:ext cx="604118" cy="707886"/>
          </a:xfrm>
          <a:prstGeom prst="rect">
            <a:avLst/>
          </a:prstGeom>
          <a:noFill/>
        </p:spPr>
        <p:txBody>
          <a:bodyPr wrap="square" rtlCol="0">
            <a:spAutoFit/>
          </a:bodyPr>
          <a:lstStyle/>
          <a:p>
            <a:pPr algn="ctr"/>
            <a:r>
              <a:rPr lang="en-GB" sz="4000" dirty="0"/>
              <a:t>2</a:t>
            </a:r>
          </a:p>
        </p:txBody>
      </p:sp>
      <p:sp>
        <p:nvSpPr>
          <p:cNvPr id="13"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4629145"/>
            <a:ext cx="4050045"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__ + 0 + 1 = 5</a:t>
            </a:r>
          </a:p>
        </p:txBody>
      </p:sp>
      <p:sp>
        <p:nvSpPr>
          <p:cNvPr id="3" name="TextBox 2"/>
          <p:cNvSpPr txBox="1"/>
          <p:nvPr/>
        </p:nvSpPr>
        <p:spPr>
          <a:xfrm>
            <a:off x="4698615" y="3921259"/>
            <a:ext cx="394138" cy="707886"/>
          </a:xfrm>
          <a:prstGeom prst="rect">
            <a:avLst/>
          </a:prstGeom>
          <a:noFill/>
        </p:spPr>
        <p:txBody>
          <a:bodyPr wrap="square" rtlCol="0">
            <a:spAutoFit/>
          </a:bodyPr>
          <a:lstStyle/>
          <a:p>
            <a:pPr algn="ctr"/>
            <a:r>
              <a:rPr lang="en-GB" sz="4000" dirty="0"/>
              <a:t>3</a:t>
            </a:r>
          </a:p>
        </p:txBody>
      </p:sp>
      <p:sp>
        <p:nvSpPr>
          <p:cNvPr id="5" name="TextBox 4"/>
          <p:cNvSpPr txBox="1"/>
          <p:nvPr/>
        </p:nvSpPr>
        <p:spPr>
          <a:xfrm>
            <a:off x="3991237" y="6077645"/>
            <a:ext cx="418704" cy="646331"/>
          </a:xfrm>
          <a:prstGeom prst="rect">
            <a:avLst/>
          </a:prstGeom>
          <a:noFill/>
        </p:spPr>
        <p:txBody>
          <a:bodyPr wrap="none" rtlCol="0">
            <a:spAutoFit/>
          </a:bodyPr>
          <a:lstStyle/>
          <a:p>
            <a:r>
              <a:rPr lang="en-GB" sz="3600" dirty="0"/>
              <a:t>1</a:t>
            </a:r>
          </a:p>
        </p:txBody>
      </p:sp>
      <p:sp>
        <p:nvSpPr>
          <p:cNvPr id="9" name="Right Arrow 8"/>
          <p:cNvSpPr/>
          <p:nvPr/>
        </p:nvSpPr>
        <p:spPr>
          <a:xfrm>
            <a:off x="492796" y="6202849"/>
            <a:ext cx="2261842" cy="4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347913" y="6069934"/>
            <a:ext cx="418704" cy="646331"/>
          </a:xfrm>
          <a:prstGeom prst="rect">
            <a:avLst/>
          </a:prstGeom>
          <a:noFill/>
        </p:spPr>
        <p:txBody>
          <a:bodyPr wrap="none" rtlCol="0">
            <a:spAutoFit/>
          </a:bodyPr>
          <a:lstStyle/>
          <a:p>
            <a:r>
              <a:rPr lang="en-GB" sz="3600" dirty="0"/>
              <a:t>1</a:t>
            </a:r>
          </a:p>
        </p:txBody>
      </p:sp>
      <p:sp>
        <p:nvSpPr>
          <p:cNvPr id="10" name="TextBox 9"/>
          <p:cNvSpPr txBox="1"/>
          <p:nvPr/>
        </p:nvSpPr>
        <p:spPr>
          <a:xfrm>
            <a:off x="4100344" y="4512140"/>
            <a:ext cx="274771" cy="707886"/>
          </a:xfrm>
          <a:prstGeom prst="rect">
            <a:avLst/>
          </a:prstGeom>
          <a:noFill/>
        </p:spPr>
        <p:txBody>
          <a:bodyPr wrap="square" rtlCol="0">
            <a:spAutoFit/>
          </a:bodyPr>
          <a:lstStyle/>
          <a:p>
            <a:pPr algn="ctr"/>
            <a:r>
              <a:rPr lang="en-GB" sz="4000" dirty="0"/>
              <a:t>8</a:t>
            </a:r>
          </a:p>
        </p:txBody>
      </p:sp>
    </p:spTree>
    <p:extLst>
      <p:ext uri="{BB962C8B-B14F-4D97-AF65-F5344CB8AC3E}">
        <p14:creationId xmlns:p14="http://schemas.microsoft.com/office/powerpoint/2010/main" val="339715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eyes cartoon">
            <a:extLst>
              <a:ext uri="{FF2B5EF4-FFF2-40B4-BE49-F238E27FC236}">
                <a16:creationId xmlns:a16="http://schemas.microsoft.com/office/drawing/2014/main" id="{7EEF45DA-3981-4A68-A523-C0DB06C35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61" y="24989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328D282-7E85-4767-98BC-BFC0CAB38A3F}"/>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8" name="Picture 1">
            <a:extLst>
              <a:ext uri="{FF2B5EF4-FFF2-40B4-BE49-F238E27FC236}">
                <a16:creationId xmlns:a16="http://schemas.microsoft.com/office/drawing/2014/main" id="{E50949B6-ED8A-4D9E-9ADC-1E0671BC2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6634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67">
            <a:extLst>
              <a:ext uri="{FF2B5EF4-FFF2-40B4-BE49-F238E27FC236}">
                <a16:creationId xmlns:a16="http://schemas.microsoft.com/office/drawing/2014/main" id="{135EAE7C-F6F9-4828-B0D6-8C9B36E9DE05}"/>
              </a:ext>
            </a:extLst>
          </p:cNvPr>
          <p:cNvSpPr>
            <a:spLocks noChangeArrowheads="1"/>
          </p:cNvSpPr>
          <p:nvPr/>
        </p:nvSpPr>
        <p:spPr bwMode="auto">
          <a:xfrm>
            <a:off x="99411" y="1630509"/>
            <a:ext cx="8666217"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Step 5</a:t>
            </a:r>
            <a:r>
              <a:rPr lang="en-GB" sz="2800" dirty="0">
                <a:latin typeface="+mn-lt"/>
              </a:rPr>
              <a:t>:  Now we move to our </a:t>
            </a:r>
            <a:r>
              <a:rPr lang="en-GB" sz="2800" b="1" dirty="0">
                <a:solidFill>
                  <a:srgbClr val="FF0000"/>
                </a:solidFill>
                <a:latin typeface="+mn-lt"/>
              </a:rPr>
              <a:t>ten thousands </a:t>
            </a:r>
            <a:r>
              <a:rPr lang="en-GB" sz="2800" dirty="0">
                <a:latin typeface="+mn-lt"/>
              </a:rPr>
              <a:t>column. </a:t>
            </a:r>
          </a:p>
        </p:txBody>
      </p:sp>
      <p:pic>
        <p:nvPicPr>
          <p:cNvPr id="11" name="Picture 10">
            <a:extLst>
              <a:ext uri="{FF2B5EF4-FFF2-40B4-BE49-F238E27FC236}">
                <a16:creationId xmlns:a16="http://schemas.microsoft.com/office/drawing/2014/main" id="{93414E7F-9523-294D-A001-78776A29251B}"/>
              </a:ext>
            </a:extLst>
          </p:cNvPr>
          <p:cNvPicPr>
            <a:picLocks noChangeAspect="1"/>
          </p:cNvPicPr>
          <p:nvPr/>
        </p:nvPicPr>
        <p:blipFill>
          <a:blip r:embed="rId4"/>
          <a:stretch>
            <a:fillRect/>
          </a:stretch>
        </p:blipFill>
        <p:spPr>
          <a:xfrm>
            <a:off x="10663067" y="321198"/>
            <a:ext cx="1388069" cy="929456"/>
          </a:xfrm>
          <a:prstGeom prst="rect">
            <a:avLst/>
          </a:prstGeom>
        </p:spPr>
      </p:pic>
      <p:pic>
        <p:nvPicPr>
          <p:cNvPr id="4" name="Picture 3"/>
          <p:cNvPicPr>
            <a:picLocks noChangeAspect="1"/>
          </p:cNvPicPr>
          <p:nvPr/>
        </p:nvPicPr>
        <p:blipFill>
          <a:blip r:embed="rId5"/>
          <a:stretch>
            <a:fillRect/>
          </a:stretch>
        </p:blipFill>
        <p:spPr>
          <a:xfrm>
            <a:off x="1623717" y="2470581"/>
            <a:ext cx="5549721" cy="3960863"/>
          </a:xfrm>
          <a:prstGeom prst="rect">
            <a:avLst/>
          </a:prstGeom>
        </p:spPr>
      </p:pic>
      <p:sp>
        <p:nvSpPr>
          <p:cNvPr id="17" name="Down Arrow 16"/>
          <p:cNvSpPr/>
          <p:nvPr/>
        </p:nvSpPr>
        <p:spPr>
          <a:xfrm>
            <a:off x="2830090" y="3771365"/>
            <a:ext cx="662152" cy="201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2243084"/>
            <a:ext cx="4050045" cy="200906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Again, I can make my numbers total 5 and this time I have no exchanges to remember. </a:t>
            </a:r>
          </a:p>
        </p:txBody>
      </p:sp>
      <p:sp>
        <p:nvSpPr>
          <p:cNvPr id="19"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5563121"/>
            <a:ext cx="4050045"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solidFill>
                  <a:srgbClr val="FF0000"/>
                </a:solidFill>
                <a:latin typeface="+mn-lt"/>
              </a:rPr>
              <a:t> 3 + 2 = 5</a:t>
            </a:r>
          </a:p>
        </p:txBody>
      </p:sp>
      <p:sp>
        <p:nvSpPr>
          <p:cNvPr id="2" name="TextBox 1"/>
          <p:cNvSpPr txBox="1"/>
          <p:nvPr/>
        </p:nvSpPr>
        <p:spPr>
          <a:xfrm>
            <a:off x="5235009" y="4515668"/>
            <a:ext cx="604118" cy="707886"/>
          </a:xfrm>
          <a:prstGeom prst="rect">
            <a:avLst/>
          </a:prstGeom>
          <a:noFill/>
        </p:spPr>
        <p:txBody>
          <a:bodyPr wrap="square" rtlCol="0">
            <a:spAutoFit/>
          </a:bodyPr>
          <a:lstStyle/>
          <a:p>
            <a:pPr algn="ctr"/>
            <a:r>
              <a:rPr lang="en-GB" sz="4000" dirty="0"/>
              <a:t>2</a:t>
            </a:r>
          </a:p>
        </p:txBody>
      </p:sp>
      <p:sp>
        <p:nvSpPr>
          <p:cNvPr id="13" name="AutoShape 67">
            <a:extLst>
              <a:ext uri="{FF2B5EF4-FFF2-40B4-BE49-F238E27FC236}">
                <a16:creationId xmlns:a16="http://schemas.microsoft.com/office/drawing/2014/main" id="{135EAE7C-F6F9-4828-B0D6-8C9B36E9DE05}"/>
              </a:ext>
            </a:extLst>
          </p:cNvPr>
          <p:cNvSpPr>
            <a:spLocks noChangeArrowheads="1"/>
          </p:cNvSpPr>
          <p:nvPr/>
        </p:nvSpPr>
        <p:spPr bwMode="auto">
          <a:xfrm>
            <a:off x="7740870" y="4629145"/>
            <a:ext cx="4050045"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3 + __ = 5</a:t>
            </a:r>
          </a:p>
        </p:txBody>
      </p:sp>
      <p:sp>
        <p:nvSpPr>
          <p:cNvPr id="3" name="TextBox 2"/>
          <p:cNvSpPr txBox="1"/>
          <p:nvPr/>
        </p:nvSpPr>
        <p:spPr>
          <a:xfrm>
            <a:off x="4698615" y="3921259"/>
            <a:ext cx="394138" cy="707886"/>
          </a:xfrm>
          <a:prstGeom prst="rect">
            <a:avLst/>
          </a:prstGeom>
          <a:noFill/>
        </p:spPr>
        <p:txBody>
          <a:bodyPr wrap="square" rtlCol="0">
            <a:spAutoFit/>
          </a:bodyPr>
          <a:lstStyle/>
          <a:p>
            <a:pPr algn="ctr"/>
            <a:r>
              <a:rPr lang="en-GB" sz="4000" dirty="0"/>
              <a:t>3</a:t>
            </a:r>
          </a:p>
        </p:txBody>
      </p:sp>
      <p:sp>
        <p:nvSpPr>
          <p:cNvPr id="5" name="TextBox 4"/>
          <p:cNvSpPr txBox="1"/>
          <p:nvPr/>
        </p:nvSpPr>
        <p:spPr>
          <a:xfrm>
            <a:off x="3991237" y="6077645"/>
            <a:ext cx="418704" cy="646331"/>
          </a:xfrm>
          <a:prstGeom prst="rect">
            <a:avLst/>
          </a:prstGeom>
          <a:noFill/>
        </p:spPr>
        <p:txBody>
          <a:bodyPr wrap="none" rtlCol="0">
            <a:spAutoFit/>
          </a:bodyPr>
          <a:lstStyle/>
          <a:p>
            <a:r>
              <a:rPr lang="en-GB" sz="3600" dirty="0"/>
              <a:t>1</a:t>
            </a:r>
          </a:p>
        </p:txBody>
      </p:sp>
      <p:sp>
        <p:nvSpPr>
          <p:cNvPr id="16" name="TextBox 15"/>
          <p:cNvSpPr txBox="1"/>
          <p:nvPr/>
        </p:nvSpPr>
        <p:spPr>
          <a:xfrm>
            <a:off x="3347913" y="6069934"/>
            <a:ext cx="418704" cy="646331"/>
          </a:xfrm>
          <a:prstGeom prst="rect">
            <a:avLst/>
          </a:prstGeom>
          <a:noFill/>
        </p:spPr>
        <p:txBody>
          <a:bodyPr wrap="none" rtlCol="0">
            <a:spAutoFit/>
          </a:bodyPr>
          <a:lstStyle/>
          <a:p>
            <a:r>
              <a:rPr lang="en-GB" sz="3600" dirty="0"/>
              <a:t>1</a:t>
            </a:r>
          </a:p>
        </p:txBody>
      </p:sp>
      <p:sp>
        <p:nvSpPr>
          <p:cNvPr id="10" name="TextBox 9"/>
          <p:cNvSpPr txBox="1"/>
          <p:nvPr/>
        </p:nvSpPr>
        <p:spPr>
          <a:xfrm>
            <a:off x="4100344" y="4512140"/>
            <a:ext cx="274771" cy="707886"/>
          </a:xfrm>
          <a:prstGeom prst="rect">
            <a:avLst/>
          </a:prstGeom>
          <a:noFill/>
        </p:spPr>
        <p:txBody>
          <a:bodyPr wrap="square" rtlCol="0">
            <a:spAutoFit/>
          </a:bodyPr>
          <a:lstStyle/>
          <a:p>
            <a:pPr algn="ctr"/>
            <a:r>
              <a:rPr lang="en-GB" sz="4000" dirty="0"/>
              <a:t>8</a:t>
            </a:r>
          </a:p>
        </p:txBody>
      </p:sp>
      <p:sp>
        <p:nvSpPr>
          <p:cNvPr id="14" name="TextBox 13"/>
          <p:cNvSpPr txBox="1"/>
          <p:nvPr/>
        </p:nvSpPr>
        <p:spPr>
          <a:xfrm>
            <a:off x="3495079" y="3898202"/>
            <a:ext cx="433972" cy="707886"/>
          </a:xfrm>
          <a:prstGeom prst="rect">
            <a:avLst/>
          </a:prstGeom>
          <a:noFill/>
        </p:spPr>
        <p:txBody>
          <a:bodyPr wrap="square" rtlCol="0">
            <a:spAutoFit/>
          </a:bodyPr>
          <a:lstStyle/>
          <a:p>
            <a:pPr algn="ctr"/>
            <a:r>
              <a:rPr lang="en-GB" sz="4000" dirty="0"/>
              <a:t>4</a:t>
            </a:r>
          </a:p>
        </p:txBody>
      </p:sp>
      <p:sp>
        <p:nvSpPr>
          <p:cNvPr id="20" name="TextBox 19">
            <a:extLst>
              <a:ext uri="{FF2B5EF4-FFF2-40B4-BE49-F238E27FC236}">
                <a16:creationId xmlns:a16="http://schemas.microsoft.com/office/drawing/2014/main" id="{32488E42-8CC6-4270-A676-EEF4E1086354}"/>
              </a:ext>
            </a:extLst>
          </p:cNvPr>
          <p:cNvSpPr txBox="1"/>
          <p:nvPr/>
        </p:nvSpPr>
        <p:spPr>
          <a:xfrm>
            <a:off x="2858262" y="4525565"/>
            <a:ext cx="401841" cy="707886"/>
          </a:xfrm>
          <a:prstGeom prst="rect">
            <a:avLst/>
          </a:prstGeom>
          <a:noFill/>
        </p:spPr>
        <p:txBody>
          <a:bodyPr wrap="square" rtlCol="0">
            <a:spAutoFit/>
          </a:bodyPr>
          <a:lstStyle/>
          <a:p>
            <a:r>
              <a:rPr lang="en-GB" sz="4000" dirty="0"/>
              <a:t>2</a:t>
            </a:r>
          </a:p>
        </p:txBody>
      </p:sp>
    </p:spTree>
    <p:extLst>
      <p:ext uri="{BB962C8B-B14F-4D97-AF65-F5344CB8AC3E}">
        <p14:creationId xmlns:p14="http://schemas.microsoft.com/office/powerpoint/2010/main" val="16823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13"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eyes cartoon">
            <a:extLst>
              <a:ext uri="{FF2B5EF4-FFF2-40B4-BE49-F238E27FC236}">
                <a16:creationId xmlns:a16="http://schemas.microsoft.com/office/drawing/2014/main" id="{7EEF45DA-3981-4A68-A523-C0DB06C35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14" y="1743512"/>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328D282-7E85-4767-98BC-BFC0CAB38A3F}"/>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8" name="Picture 1">
            <a:extLst>
              <a:ext uri="{FF2B5EF4-FFF2-40B4-BE49-F238E27FC236}">
                <a16:creationId xmlns:a16="http://schemas.microsoft.com/office/drawing/2014/main" id="{E50949B6-ED8A-4D9E-9ADC-1E0671BC2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32" y="6634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67">
            <a:extLst>
              <a:ext uri="{FF2B5EF4-FFF2-40B4-BE49-F238E27FC236}">
                <a16:creationId xmlns:a16="http://schemas.microsoft.com/office/drawing/2014/main" id="{135EAE7C-F6F9-4828-B0D6-8C9B36E9DE05}"/>
              </a:ext>
            </a:extLst>
          </p:cNvPr>
          <p:cNvSpPr>
            <a:spLocks noChangeArrowheads="1"/>
          </p:cNvSpPr>
          <p:nvPr/>
        </p:nvSpPr>
        <p:spPr bwMode="auto">
          <a:xfrm>
            <a:off x="2258937" y="1912924"/>
            <a:ext cx="3248502"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Step 6</a:t>
            </a:r>
            <a:r>
              <a:rPr lang="en-GB" sz="2800" dirty="0">
                <a:latin typeface="+mn-lt"/>
              </a:rPr>
              <a:t>:  Checking</a:t>
            </a:r>
          </a:p>
        </p:txBody>
      </p:sp>
      <p:pic>
        <p:nvPicPr>
          <p:cNvPr id="11" name="Picture 10">
            <a:extLst>
              <a:ext uri="{FF2B5EF4-FFF2-40B4-BE49-F238E27FC236}">
                <a16:creationId xmlns:a16="http://schemas.microsoft.com/office/drawing/2014/main" id="{93414E7F-9523-294D-A001-78776A29251B}"/>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4" name="Picture 3"/>
          <p:cNvPicPr>
            <a:picLocks noChangeAspect="1"/>
          </p:cNvPicPr>
          <p:nvPr/>
        </p:nvPicPr>
        <p:blipFill>
          <a:blip r:embed="rId6"/>
          <a:stretch>
            <a:fillRect/>
          </a:stretch>
        </p:blipFill>
        <p:spPr>
          <a:xfrm>
            <a:off x="256149" y="2552735"/>
            <a:ext cx="5549721" cy="3960863"/>
          </a:xfrm>
          <a:prstGeom prst="rect">
            <a:avLst/>
          </a:prstGeom>
        </p:spPr>
      </p:pic>
      <p:sp>
        <p:nvSpPr>
          <p:cNvPr id="18" name="AutoShape 67">
            <a:extLst>
              <a:ext uri="{FF2B5EF4-FFF2-40B4-BE49-F238E27FC236}">
                <a16:creationId xmlns:a16="http://schemas.microsoft.com/office/drawing/2014/main" id="{135EAE7C-F6F9-4828-B0D6-8C9B36E9DE05}"/>
              </a:ext>
            </a:extLst>
          </p:cNvPr>
          <p:cNvSpPr>
            <a:spLocks noChangeArrowheads="1"/>
          </p:cNvSpPr>
          <p:nvPr/>
        </p:nvSpPr>
        <p:spPr bwMode="auto">
          <a:xfrm>
            <a:off x="6270659" y="1618944"/>
            <a:ext cx="5780477" cy="282630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Now I am going to redo my calculation, this time with the answer missing so I can check that these two numbers total</a:t>
            </a:r>
          </a:p>
          <a:p>
            <a:pPr algn="ctr">
              <a:buNone/>
            </a:pPr>
            <a:r>
              <a:rPr lang="en-GB" sz="4000" dirty="0">
                <a:solidFill>
                  <a:srgbClr val="FF0000"/>
                </a:solidFill>
                <a:latin typeface="+mn-lt"/>
              </a:rPr>
              <a:t>55,429</a:t>
            </a:r>
          </a:p>
        </p:txBody>
      </p:sp>
      <p:sp>
        <p:nvSpPr>
          <p:cNvPr id="2" name="TextBox 1"/>
          <p:cNvSpPr txBox="1"/>
          <p:nvPr/>
        </p:nvSpPr>
        <p:spPr>
          <a:xfrm>
            <a:off x="2592300" y="4564643"/>
            <a:ext cx="604118" cy="707886"/>
          </a:xfrm>
          <a:prstGeom prst="rect">
            <a:avLst/>
          </a:prstGeom>
          <a:noFill/>
        </p:spPr>
        <p:txBody>
          <a:bodyPr wrap="square" rtlCol="0">
            <a:spAutoFit/>
          </a:bodyPr>
          <a:lstStyle/>
          <a:p>
            <a:pPr algn="ctr"/>
            <a:r>
              <a:rPr lang="en-GB" sz="4000" dirty="0"/>
              <a:t>8</a:t>
            </a:r>
          </a:p>
        </p:txBody>
      </p:sp>
      <p:sp>
        <p:nvSpPr>
          <p:cNvPr id="3" name="TextBox 2"/>
          <p:cNvSpPr txBox="1"/>
          <p:nvPr/>
        </p:nvSpPr>
        <p:spPr>
          <a:xfrm>
            <a:off x="3325955" y="3921259"/>
            <a:ext cx="394138" cy="707886"/>
          </a:xfrm>
          <a:prstGeom prst="rect">
            <a:avLst/>
          </a:prstGeom>
          <a:noFill/>
        </p:spPr>
        <p:txBody>
          <a:bodyPr wrap="square" rtlCol="0">
            <a:spAutoFit/>
          </a:bodyPr>
          <a:lstStyle/>
          <a:p>
            <a:pPr algn="ctr"/>
            <a:r>
              <a:rPr lang="en-GB" sz="4000" dirty="0"/>
              <a:t>3</a:t>
            </a:r>
          </a:p>
        </p:txBody>
      </p:sp>
      <p:sp>
        <p:nvSpPr>
          <p:cNvPr id="10" name="TextBox 9"/>
          <p:cNvSpPr txBox="1"/>
          <p:nvPr/>
        </p:nvSpPr>
        <p:spPr>
          <a:xfrm>
            <a:off x="4026532" y="4606088"/>
            <a:ext cx="274771" cy="707886"/>
          </a:xfrm>
          <a:prstGeom prst="rect">
            <a:avLst/>
          </a:prstGeom>
          <a:noFill/>
        </p:spPr>
        <p:txBody>
          <a:bodyPr wrap="square" rtlCol="0">
            <a:spAutoFit/>
          </a:bodyPr>
          <a:lstStyle/>
          <a:p>
            <a:pPr algn="ctr"/>
            <a:r>
              <a:rPr lang="en-GB" sz="4000" dirty="0"/>
              <a:t>2</a:t>
            </a:r>
          </a:p>
        </p:txBody>
      </p:sp>
      <p:sp>
        <p:nvSpPr>
          <p:cNvPr id="14" name="TextBox 13"/>
          <p:cNvSpPr txBox="1"/>
          <p:nvPr/>
        </p:nvSpPr>
        <p:spPr>
          <a:xfrm>
            <a:off x="2158328" y="3924030"/>
            <a:ext cx="433972" cy="707886"/>
          </a:xfrm>
          <a:prstGeom prst="rect">
            <a:avLst/>
          </a:prstGeom>
          <a:noFill/>
        </p:spPr>
        <p:txBody>
          <a:bodyPr wrap="square" rtlCol="0">
            <a:spAutoFit/>
          </a:bodyPr>
          <a:lstStyle/>
          <a:p>
            <a:pPr algn="ctr"/>
            <a:r>
              <a:rPr lang="en-GB" sz="4000" dirty="0"/>
              <a:t>4</a:t>
            </a:r>
          </a:p>
        </p:txBody>
      </p:sp>
      <p:sp>
        <p:nvSpPr>
          <p:cNvPr id="9" name="TextBox 8"/>
          <p:cNvSpPr txBox="1"/>
          <p:nvPr/>
        </p:nvSpPr>
        <p:spPr>
          <a:xfrm>
            <a:off x="1493359" y="4564643"/>
            <a:ext cx="401841" cy="707886"/>
          </a:xfrm>
          <a:prstGeom prst="rect">
            <a:avLst/>
          </a:prstGeom>
          <a:noFill/>
        </p:spPr>
        <p:txBody>
          <a:bodyPr wrap="square" rtlCol="0">
            <a:spAutoFit/>
          </a:bodyPr>
          <a:lstStyle/>
          <a:p>
            <a:r>
              <a:rPr lang="en-GB" sz="4000" dirty="0"/>
              <a:t>2</a:t>
            </a:r>
          </a:p>
        </p:txBody>
      </p:sp>
      <p:sp>
        <p:nvSpPr>
          <p:cNvPr id="15" name="Rounded Rectangle 14"/>
          <p:cNvSpPr/>
          <p:nvPr/>
        </p:nvSpPr>
        <p:spPr>
          <a:xfrm>
            <a:off x="1233336" y="5490320"/>
            <a:ext cx="3322046" cy="567558"/>
          </a:xfrm>
          <a:prstGeom prst="round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utoShape 67">
            <a:extLst>
              <a:ext uri="{FF2B5EF4-FFF2-40B4-BE49-F238E27FC236}">
                <a16:creationId xmlns:a16="http://schemas.microsoft.com/office/drawing/2014/main" id="{135EAE7C-F6F9-4828-B0D6-8C9B36E9DE05}"/>
              </a:ext>
            </a:extLst>
          </p:cNvPr>
          <p:cNvSpPr>
            <a:spLocks noChangeArrowheads="1"/>
          </p:cNvSpPr>
          <p:nvPr/>
        </p:nvSpPr>
        <p:spPr bwMode="auto">
          <a:xfrm>
            <a:off x="6239842" y="4716191"/>
            <a:ext cx="5780477" cy="1627680"/>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I could have also used the </a:t>
            </a:r>
            <a:r>
              <a:rPr lang="en-GB" sz="2800" dirty="0">
                <a:solidFill>
                  <a:srgbClr val="FF0000"/>
                </a:solidFill>
                <a:latin typeface="+mn-lt"/>
              </a:rPr>
              <a:t>inverse </a:t>
            </a:r>
            <a:r>
              <a:rPr lang="en-GB" sz="2800" dirty="0">
                <a:latin typeface="+mn-lt"/>
              </a:rPr>
              <a:t>operation to check this:</a:t>
            </a:r>
          </a:p>
          <a:p>
            <a:pPr algn="ctr">
              <a:buNone/>
            </a:pPr>
            <a:r>
              <a:rPr lang="en-GB" sz="2800" dirty="0">
                <a:solidFill>
                  <a:srgbClr val="FF0000"/>
                </a:solidFill>
                <a:latin typeface="+mn-lt"/>
              </a:rPr>
              <a:t>55,429 – 20,892 = 34,537</a:t>
            </a:r>
            <a:endParaRPr lang="en-GB" sz="4000" dirty="0">
              <a:solidFill>
                <a:srgbClr val="FF0000"/>
              </a:solidFill>
              <a:latin typeface="+mn-lt"/>
            </a:endParaRPr>
          </a:p>
        </p:txBody>
      </p:sp>
    </p:spTree>
    <p:extLst>
      <p:ext uri="{BB962C8B-B14F-4D97-AF65-F5344CB8AC3E}">
        <p14:creationId xmlns:p14="http://schemas.microsoft.com/office/powerpoint/2010/main" val="109326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5995924" y="3125611"/>
            <a:ext cx="5658597" cy="3153204"/>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algn="ctr">
              <a:buAutoNum type="arabicPeriod"/>
            </a:pPr>
            <a:r>
              <a:rPr lang="en-GB" sz="2800" dirty="0">
                <a:latin typeface="+mn-lt"/>
              </a:rPr>
              <a:t>Work through the columns. </a:t>
            </a:r>
          </a:p>
          <a:p>
            <a:pPr marL="514350" indent="-514350" algn="ctr">
              <a:buAutoNum type="arabicPeriod"/>
            </a:pPr>
            <a:r>
              <a:rPr lang="en-GB" sz="2800" dirty="0">
                <a:latin typeface="+mn-lt"/>
              </a:rPr>
              <a:t>Ensure you complete any exchanging that is needed. </a:t>
            </a:r>
          </a:p>
          <a:p>
            <a:pPr marL="514350" indent="-514350" algn="ctr">
              <a:buAutoNum type="arabicPeriod"/>
            </a:pPr>
            <a:r>
              <a:rPr lang="en-GB" sz="2800" dirty="0">
                <a:latin typeface="+mn-lt"/>
              </a:rPr>
              <a:t>Check your calculation by redoing the addition calculation or using the inverse. </a:t>
            </a:r>
          </a:p>
        </p:txBody>
      </p:sp>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238" y="1528963"/>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a:extLst>
              <a:ext uri="{FF2B5EF4-FFF2-40B4-BE49-F238E27FC236}">
                <a16:creationId xmlns:a16="http://schemas.microsoft.com/office/drawing/2014/main" id="{4B391166-E964-4ECF-BB44-E0ECBAB3CB83}"/>
              </a:ext>
            </a:extLst>
          </p:cNvPr>
          <p:cNvSpPr>
            <a:spLocks noGrp="1" noChangeArrowheads="1"/>
          </p:cNvSpPr>
          <p:nvPr>
            <p:ph type="title"/>
          </p:nvPr>
        </p:nvSpPr>
        <p:spPr>
          <a:xfrm>
            <a:off x="2143216" y="1457035"/>
            <a:ext cx="8229600" cy="1143000"/>
          </a:xfrm>
        </p:spPr>
        <p:txBody>
          <a:bodyPr>
            <a:normAutofit/>
          </a:bodyPr>
          <a:lstStyle/>
          <a:p>
            <a:pPr algn="ctr" eaLnBrk="1" hangingPunct="1"/>
            <a:r>
              <a:rPr lang="en-GB" altLang="en-US" dirty="0">
                <a:solidFill>
                  <a:srgbClr val="002060"/>
                </a:solidFill>
                <a:latin typeface="Calibri" panose="020F0502020204030204" pitchFamily="34" charset="0"/>
              </a:rPr>
              <a:t>Your turn question 1</a:t>
            </a:r>
          </a:p>
        </p:txBody>
      </p:sp>
      <p:pic>
        <p:nvPicPr>
          <p:cNvPr id="9" name="Picture 50" descr="Image result for pencil clipart7">
            <a:extLst>
              <a:ext uri="{FF2B5EF4-FFF2-40B4-BE49-F238E27FC236}">
                <a16:creationId xmlns:a16="http://schemas.microsoft.com/office/drawing/2014/main" id="{ECD3FD64-2206-4494-B2A3-BE348B1AF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7354" y="1668111"/>
            <a:ext cx="1232690" cy="11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867B5CB8-1B00-40F0-9EFB-E27306BF5F33}"/>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2060"/>
                </a:solidFill>
              </a:rPr>
              <a:t>Can solve problems using a mixture of all four operations, including missing number problems.</a:t>
            </a:r>
          </a:p>
        </p:txBody>
      </p:sp>
      <p:pic>
        <p:nvPicPr>
          <p:cNvPr id="12" name="Picture 11">
            <a:extLst>
              <a:ext uri="{FF2B5EF4-FFF2-40B4-BE49-F238E27FC236}">
                <a16:creationId xmlns:a16="http://schemas.microsoft.com/office/drawing/2014/main" id="{89FAD9D7-0FD3-3844-8144-F56C9399E06B}"/>
              </a:ext>
            </a:extLst>
          </p:cNvPr>
          <p:cNvPicPr>
            <a:picLocks noChangeAspect="1"/>
          </p:cNvPicPr>
          <p:nvPr/>
        </p:nvPicPr>
        <p:blipFill>
          <a:blip r:embed="rId6"/>
          <a:stretch>
            <a:fillRect/>
          </a:stretch>
        </p:blipFill>
        <p:spPr>
          <a:xfrm>
            <a:off x="10663067" y="321198"/>
            <a:ext cx="1388069" cy="929456"/>
          </a:xfrm>
          <a:prstGeom prst="rect">
            <a:avLst/>
          </a:prstGeom>
        </p:spPr>
      </p:pic>
      <p:sp>
        <p:nvSpPr>
          <p:cNvPr id="14"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28632" y="2914490"/>
            <a:ext cx="5342002" cy="357544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3000" dirty="0">
                <a:latin typeface="+mn-lt"/>
              </a:rPr>
              <a:t>Work out the missing numbers:</a:t>
            </a:r>
          </a:p>
          <a:p>
            <a:pPr>
              <a:buNone/>
            </a:pPr>
            <a:r>
              <a:rPr lang="en-GB" sz="4000" dirty="0">
                <a:latin typeface="+mn-lt"/>
              </a:rPr>
              <a:t>         2        7        1</a:t>
            </a:r>
          </a:p>
          <a:p>
            <a:pPr>
              <a:buNone/>
            </a:pPr>
            <a:r>
              <a:rPr lang="en-GB" sz="4000" dirty="0">
                <a:latin typeface="+mn-lt"/>
              </a:rPr>
              <a:t>    +        1        8        </a:t>
            </a:r>
          </a:p>
          <a:p>
            <a:pPr>
              <a:buNone/>
            </a:pPr>
            <a:r>
              <a:rPr lang="en-GB" sz="2400" dirty="0">
                <a:latin typeface="+mn-lt"/>
              </a:rPr>
              <a:t>             </a:t>
            </a:r>
            <a:r>
              <a:rPr lang="en-GB" sz="4000" dirty="0">
                <a:latin typeface="+mn-lt"/>
              </a:rPr>
              <a:t>6    5   7   4    5</a:t>
            </a:r>
            <a:endParaRPr lang="en-GB" sz="2400" dirty="0">
              <a:latin typeface="+mn-lt"/>
            </a:endParaRPr>
          </a:p>
        </p:txBody>
      </p:sp>
      <p:cxnSp>
        <p:nvCxnSpPr>
          <p:cNvPr id="3" name="Straight Connector 2"/>
          <p:cNvCxnSpPr/>
          <p:nvPr/>
        </p:nvCxnSpPr>
        <p:spPr>
          <a:xfrm>
            <a:off x="804041" y="5612524"/>
            <a:ext cx="351571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873485" y="4239452"/>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1279682" y="4863575"/>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2398326" y="4924926"/>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3616941" y="4852869"/>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2983981" y="4239451"/>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5324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5995924" y="3125611"/>
            <a:ext cx="5658597" cy="3153204"/>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indent="-514350" algn="ctr">
              <a:buAutoNum type="arabicPeriod"/>
            </a:pPr>
            <a:r>
              <a:rPr lang="en-GB" sz="2800" dirty="0">
                <a:latin typeface="+mn-lt"/>
              </a:rPr>
              <a:t>Work through the columns. </a:t>
            </a:r>
          </a:p>
          <a:p>
            <a:pPr marL="514350" indent="-514350" algn="ctr">
              <a:buAutoNum type="arabicPeriod"/>
            </a:pPr>
            <a:r>
              <a:rPr lang="en-GB" sz="2800" dirty="0">
                <a:latin typeface="+mn-lt"/>
              </a:rPr>
              <a:t>Ensure you complete any exchanging that is needed. </a:t>
            </a:r>
          </a:p>
          <a:p>
            <a:pPr marL="514350" indent="-514350" algn="ctr">
              <a:buAutoNum type="arabicPeriod"/>
            </a:pPr>
            <a:r>
              <a:rPr lang="en-GB" sz="2800" dirty="0">
                <a:latin typeface="+mn-lt"/>
              </a:rPr>
              <a:t>Check your calculation by redoing the addition calculation or using the inverse. </a:t>
            </a:r>
          </a:p>
        </p:txBody>
      </p:sp>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238" y="1528963"/>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a:extLst>
              <a:ext uri="{FF2B5EF4-FFF2-40B4-BE49-F238E27FC236}">
                <a16:creationId xmlns:a16="http://schemas.microsoft.com/office/drawing/2014/main" id="{4B391166-E964-4ECF-BB44-E0ECBAB3CB83}"/>
              </a:ext>
            </a:extLst>
          </p:cNvPr>
          <p:cNvSpPr>
            <a:spLocks noGrp="1" noChangeArrowheads="1"/>
          </p:cNvSpPr>
          <p:nvPr>
            <p:ph type="title"/>
          </p:nvPr>
        </p:nvSpPr>
        <p:spPr>
          <a:xfrm>
            <a:off x="2143216" y="1457035"/>
            <a:ext cx="8229600" cy="1143000"/>
          </a:xfrm>
        </p:spPr>
        <p:txBody>
          <a:bodyPr>
            <a:normAutofit/>
          </a:bodyPr>
          <a:lstStyle/>
          <a:p>
            <a:pPr algn="ctr" eaLnBrk="1" hangingPunct="1"/>
            <a:r>
              <a:rPr lang="en-GB" altLang="en-US" dirty="0">
                <a:solidFill>
                  <a:srgbClr val="002060"/>
                </a:solidFill>
                <a:latin typeface="Calibri" panose="020F0502020204030204" pitchFamily="34" charset="0"/>
              </a:rPr>
              <a:t>Your turn question 2</a:t>
            </a:r>
          </a:p>
        </p:txBody>
      </p:sp>
      <p:pic>
        <p:nvPicPr>
          <p:cNvPr id="9" name="Picture 50" descr="Image result for pencil clipart7">
            <a:extLst>
              <a:ext uri="{FF2B5EF4-FFF2-40B4-BE49-F238E27FC236}">
                <a16:creationId xmlns:a16="http://schemas.microsoft.com/office/drawing/2014/main" id="{ECD3FD64-2206-4494-B2A3-BE348B1AF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7354" y="1668111"/>
            <a:ext cx="1232690" cy="11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867B5CB8-1B00-40F0-9EFB-E27306BF5F33}"/>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2060"/>
                </a:solidFill>
              </a:rPr>
              <a:t>Can solve problems using a mixture of all four operations, including missing number problems.</a:t>
            </a:r>
          </a:p>
        </p:txBody>
      </p:sp>
      <p:pic>
        <p:nvPicPr>
          <p:cNvPr id="12" name="Picture 11">
            <a:extLst>
              <a:ext uri="{FF2B5EF4-FFF2-40B4-BE49-F238E27FC236}">
                <a16:creationId xmlns:a16="http://schemas.microsoft.com/office/drawing/2014/main" id="{89FAD9D7-0FD3-3844-8144-F56C9399E06B}"/>
              </a:ext>
            </a:extLst>
          </p:cNvPr>
          <p:cNvPicPr>
            <a:picLocks noChangeAspect="1"/>
          </p:cNvPicPr>
          <p:nvPr/>
        </p:nvPicPr>
        <p:blipFill>
          <a:blip r:embed="rId6"/>
          <a:stretch>
            <a:fillRect/>
          </a:stretch>
        </p:blipFill>
        <p:spPr>
          <a:xfrm>
            <a:off x="10663067" y="321198"/>
            <a:ext cx="1388069" cy="929456"/>
          </a:xfrm>
          <a:prstGeom prst="rect">
            <a:avLst/>
          </a:prstGeom>
        </p:spPr>
      </p:pic>
      <p:sp>
        <p:nvSpPr>
          <p:cNvPr id="14" name="AutoShape 67">
            <a:extLst>
              <a:ext uri="{FF2B5EF4-FFF2-40B4-BE49-F238E27FC236}">
                <a16:creationId xmlns:a16="http://schemas.microsoft.com/office/drawing/2014/main" id="{4B1A0A83-6ED2-4C02-B368-F3C0695906AA}"/>
              </a:ext>
            </a:extLst>
          </p:cNvPr>
          <p:cNvSpPr>
            <a:spLocks noChangeArrowheads="1"/>
          </p:cNvSpPr>
          <p:nvPr/>
        </p:nvSpPr>
        <p:spPr bwMode="auto">
          <a:xfrm>
            <a:off x="128632" y="2914490"/>
            <a:ext cx="5342002" cy="357544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3000" dirty="0">
                <a:latin typeface="+mn-lt"/>
              </a:rPr>
              <a:t>Work out the missing numbers:</a:t>
            </a:r>
          </a:p>
          <a:p>
            <a:pPr>
              <a:buNone/>
            </a:pPr>
            <a:r>
              <a:rPr lang="en-GB" sz="4000" dirty="0">
                <a:latin typeface="+mn-lt"/>
              </a:rPr>
              <a:t>         6             4   9</a:t>
            </a:r>
          </a:p>
          <a:p>
            <a:pPr>
              <a:buNone/>
            </a:pPr>
            <a:r>
              <a:rPr lang="en-GB" sz="4000" dirty="0">
                <a:latin typeface="+mn-lt"/>
              </a:rPr>
              <a:t>    +        8   2   1        </a:t>
            </a:r>
          </a:p>
          <a:p>
            <a:pPr>
              <a:buNone/>
            </a:pPr>
            <a:r>
              <a:rPr lang="en-GB" sz="2400" dirty="0">
                <a:latin typeface="+mn-lt"/>
              </a:rPr>
              <a:t>             </a:t>
            </a:r>
            <a:r>
              <a:rPr lang="en-GB" sz="4000" dirty="0">
                <a:latin typeface="+mn-lt"/>
              </a:rPr>
              <a:t>9    5   8   6   1</a:t>
            </a:r>
            <a:endParaRPr lang="en-GB" sz="2400" dirty="0">
              <a:latin typeface="+mn-lt"/>
            </a:endParaRPr>
          </a:p>
        </p:txBody>
      </p:sp>
      <p:cxnSp>
        <p:nvCxnSpPr>
          <p:cNvPr id="3" name="Straight Connector 2"/>
          <p:cNvCxnSpPr/>
          <p:nvPr/>
        </p:nvCxnSpPr>
        <p:spPr>
          <a:xfrm>
            <a:off x="804041" y="5612524"/>
            <a:ext cx="351571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823608" y="4239452"/>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1279682" y="4863575"/>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3616941" y="4852869"/>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2406208" y="4239451"/>
            <a:ext cx="554405" cy="602427"/>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560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041E-ED85-4C31-ADA8-18B6C56729EB}"/>
              </a:ext>
            </a:extLst>
          </p:cNvPr>
          <p:cNvSpPr>
            <a:spLocks noGrp="1"/>
          </p:cNvSpPr>
          <p:nvPr>
            <p:ph type="title"/>
          </p:nvPr>
        </p:nvSpPr>
        <p:spPr>
          <a:xfrm>
            <a:off x="1845590" y="210344"/>
            <a:ext cx="10515600" cy="1325563"/>
          </a:xfrm>
        </p:spPr>
        <p:txBody>
          <a:bodyPr/>
          <a:lstStyle/>
          <a:p>
            <a:r>
              <a:rPr lang="en-GB" dirty="0"/>
              <a:t>Match it up</a:t>
            </a:r>
          </a:p>
        </p:txBody>
      </p:sp>
      <p:sp>
        <p:nvSpPr>
          <p:cNvPr id="3" name="TextBox 2">
            <a:extLst>
              <a:ext uri="{FF2B5EF4-FFF2-40B4-BE49-F238E27FC236}">
                <a16:creationId xmlns:a16="http://schemas.microsoft.com/office/drawing/2014/main" id="{112528A8-0061-467B-A4C4-AB78DED53432}"/>
              </a:ext>
            </a:extLst>
          </p:cNvPr>
          <p:cNvSpPr txBox="1"/>
          <p:nvPr/>
        </p:nvSpPr>
        <p:spPr>
          <a:xfrm>
            <a:off x="838200" y="1619788"/>
            <a:ext cx="8701454" cy="1015663"/>
          </a:xfrm>
          <a:prstGeom prst="rect">
            <a:avLst/>
          </a:prstGeom>
          <a:noFill/>
        </p:spPr>
        <p:txBody>
          <a:bodyPr wrap="square" rtlCol="0">
            <a:spAutoFit/>
          </a:bodyPr>
          <a:lstStyle/>
          <a:p>
            <a:r>
              <a:rPr lang="en-GB" sz="3000" dirty="0"/>
              <a:t>Put these words into pairs according to their meaning. Explain the connections that you made.  </a:t>
            </a:r>
          </a:p>
        </p:txBody>
      </p:sp>
      <p:pic>
        <p:nvPicPr>
          <p:cNvPr id="7" name="Graphic 6" descr="Handshake">
            <a:extLst>
              <a:ext uri="{FF2B5EF4-FFF2-40B4-BE49-F238E27FC236}">
                <a16:creationId xmlns:a16="http://schemas.microsoft.com/office/drawing/2014/main" id="{400862BE-8CFB-4E28-B10B-174DB16F96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5631" y="4862485"/>
            <a:ext cx="1705369" cy="1705369"/>
          </a:xfrm>
          <a:prstGeom prst="rect">
            <a:avLst/>
          </a:prstGeom>
        </p:spPr>
      </p:pic>
      <p:sp>
        <p:nvSpPr>
          <p:cNvPr id="5" name="Rectangle: Rounded Corners 4">
            <a:extLst>
              <a:ext uri="{FF2B5EF4-FFF2-40B4-BE49-F238E27FC236}">
                <a16:creationId xmlns:a16="http://schemas.microsoft.com/office/drawing/2014/main" id="{96B2758C-E17E-4777-90DB-249F71D23100}"/>
              </a:ext>
            </a:extLst>
          </p:cNvPr>
          <p:cNvSpPr/>
          <p:nvPr/>
        </p:nvSpPr>
        <p:spPr>
          <a:xfrm>
            <a:off x="838200" y="2945351"/>
            <a:ext cx="7356231" cy="32221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000" dirty="0"/>
              <a:t>inverse		work out		plan</a:t>
            </a:r>
          </a:p>
          <a:p>
            <a:pPr algn="ctr"/>
            <a:endParaRPr lang="en-GB" sz="3000" dirty="0"/>
          </a:p>
          <a:p>
            <a:pPr algn="ctr"/>
            <a:r>
              <a:rPr lang="en-GB" sz="3000" dirty="0"/>
              <a:t>strategy	check 	reverse</a:t>
            </a:r>
          </a:p>
          <a:p>
            <a:pPr algn="ctr"/>
            <a:endParaRPr lang="en-GB" sz="3000" dirty="0"/>
          </a:p>
          <a:p>
            <a:pPr algn="ctr"/>
            <a:r>
              <a:rPr lang="en-GB" sz="3000" dirty="0"/>
              <a:t>review 	solve</a:t>
            </a:r>
          </a:p>
        </p:txBody>
      </p:sp>
      <p:pic>
        <p:nvPicPr>
          <p:cNvPr id="8" name="Picture 7">
            <a:extLst>
              <a:ext uri="{FF2B5EF4-FFF2-40B4-BE49-F238E27FC236}">
                <a16:creationId xmlns:a16="http://schemas.microsoft.com/office/drawing/2014/main" id="{295DCC12-3725-4194-9C05-275B45EE4F59}"/>
              </a:ext>
            </a:extLst>
          </p:cNvPr>
          <p:cNvPicPr>
            <a:picLocks noChangeAspect="1"/>
          </p:cNvPicPr>
          <p:nvPr/>
        </p:nvPicPr>
        <p:blipFill>
          <a:blip r:embed="rId4"/>
          <a:stretch>
            <a:fillRect/>
          </a:stretch>
        </p:blipFill>
        <p:spPr>
          <a:xfrm>
            <a:off x="10342298" y="420961"/>
            <a:ext cx="1468702" cy="970048"/>
          </a:xfrm>
          <a:prstGeom prst="rect">
            <a:avLst/>
          </a:prstGeom>
        </p:spPr>
      </p:pic>
      <p:pic>
        <p:nvPicPr>
          <p:cNvPr id="9" name="Picture 1">
            <a:extLst>
              <a:ext uri="{FF2B5EF4-FFF2-40B4-BE49-F238E27FC236}">
                <a16:creationId xmlns:a16="http://schemas.microsoft.com/office/drawing/2014/main" id="{66BC5131-3DEA-4AE3-BFF2-B610DBBA72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253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9DE33B-1D74-4D60-B5D2-9BD67738B44A}"/>
              </a:ext>
            </a:extLst>
          </p:cNvPr>
          <p:cNvSpPr/>
          <p:nvPr/>
        </p:nvSpPr>
        <p:spPr>
          <a:xfrm>
            <a:off x="896469" y="2358129"/>
            <a:ext cx="9932894" cy="1680588"/>
          </a:xfrm>
          <a:prstGeom prst="rect">
            <a:avLst/>
          </a:prstGeom>
        </p:spPr>
        <p:txBody>
          <a:bodyPr wrap="square">
            <a:spAutoFit/>
          </a:bodyPr>
          <a:lstStyle/>
          <a:p>
            <a:pPr algn="ctr">
              <a:lnSpc>
                <a:spcPct val="107000"/>
              </a:lnSpc>
              <a:spcAft>
                <a:spcPts val="800"/>
              </a:spcAft>
            </a:pPr>
            <a:r>
              <a:rPr lang="en-GB"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Links:  </a:t>
            </a:r>
          </a:p>
          <a:p>
            <a:pPr algn="ctr">
              <a:lnSpc>
                <a:spcPct val="107000"/>
              </a:lnSpc>
              <a:spcAft>
                <a:spcPts val="800"/>
              </a:spcAft>
            </a:pPr>
            <a:r>
              <a:rPr lang="en-GB"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Number – addition and subtraction (mental and written)</a:t>
            </a:r>
            <a:endPar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Number – multiplication and division (mental and written)</a:t>
            </a:r>
            <a:endParaRPr lang="en-GB"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1">
            <a:extLst>
              <a:ext uri="{FF2B5EF4-FFF2-40B4-BE49-F238E27FC236}">
                <a16:creationId xmlns:a16="http://schemas.microsoft.com/office/drawing/2014/main" id="{77DF8F75-C0FB-4F51-A8E8-DE47E1618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89A227EC-5994-4BA1-A59B-CD5E070752A8}"/>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endParaRPr lang="en-GB" sz="3600" dirty="0">
              <a:solidFill>
                <a:srgbClr val="002060"/>
              </a:solidFill>
            </a:endParaRP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8" name="Picture 7">
            <a:extLst>
              <a:ext uri="{FF2B5EF4-FFF2-40B4-BE49-F238E27FC236}">
                <a16:creationId xmlns:a16="http://schemas.microsoft.com/office/drawing/2014/main" id="{FBAA5FE0-325A-B74C-BA0C-14C6B09763D4}"/>
              </a:ext>
            </a:extLst>
          </p:cNvPr>
          <p:cNvPicPr>
            <a:picLocks noChangeAspect="1"/>
          </p:cNvPicPr>
          <p:nvPr/>
        </p:nvPicPr>
        <p:blipFill>
          <a:blip r:embed="rId3"/>
          <a:stretch>
            <a:fillRect/>
          </a:stretch>
        </p:blipFill>
        <p:spPr>
          <a:xfrm>
            <a:off x="10663067" y="321198"/>
            <a:ext cx="1388069" cy="929456"/>
          </a:xfrm>
          <a:prstGeom prst="rect">
            <a:avLst/>
          </a:prstGeom>
        </p:spPr>
      </p:pic>
    </p:spTree>
    <p:extLst>
      <p:ext uri="{BB962C8B-B14F-4D97-AF65-F5344CB8AC3E}">
        <p14:creationId xmlns:p14="http://schemas.microsoft.com/office/powerpoint/2010/main" val="405391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3C02B12-C395-4773-98ED-4248396959D4}"/>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2060"/>
                </a:solidFill>
              </a:rPr>
              <a:t>Can solve problems using a mixture of all four operations, including missing number problems.</a:t>
            </a:r>
          </a:p>
        </p:txBody>
      </p:sp>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6096000" y="2843518"/>
            <a:ext cx="5557168" cy="3439239"/>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spcBef>
                <a:spcPts val="0"/>
              </a:spcBef>
              <a:buNone/>
            </a:pPr>
            <a:r>
              <a:rPr lang="en-GB" sz="2800" dirty="0">
                <a:solidFill>
                  <a:prstClr val="black"/>
                </a:solidFill>
                <a:latin typeface="Calibri"/>
                <a:cs typeface="+mn-cs"/>
              </a:rPr>
              <a:t>Remember: Sometimes it takes two or more </a:t>
            </a:r>
            <a:r>
              <a:rPr lang="en-GB" sz="2800" b="1" dirty="0">
                <a:solidFill>
                  <a:srgbClr val="FF0000"/>
                </a:solidFill>
                <a:latin typeface="Calibri"/>
                <a:cs typeface="+mn-cs"/>
              </a:rPr>
              <a:t>steps</a:t>
            </a:r>
            <a:r>
              <a:rPr lang="en-GB" sz="2800" dirty="0">
                <a:solidFill>
                  <a:prstClr val="black"/>
                </a:solidFill>
                <a:latin typeface="Calibri"/>
                <a:cs typeface="+mn-cs"/>
              </a:rPr>
              <a:t> to solve a mathematical problem - we often need to work something out </a:t>
            </a:r>
            <a:r>
              <a:rPr lang="en-GB" sz="2800" b="1" dirty="0">
                <a:solidFill>
                  <a:srgbClr val="FF0000"/>
                </a:solidFill>
                <a:latin typeface="Calibri"/>
                <a:cs typeface="+mn-cs"/>
              </a:rPr>
              <a:t>before</a:t>
            </a:r>
            <a:r>
              <a:rPr lang="en-GB" sz="2800" dirty="0">
                <a:solidFill>
                  <a:prstClr val="black"/>
                </a:solidFill>
                <a:latin typeface="Calibri"/>
                <a:cs typeface="+mn-cs"/>
              </a:rPr>
              <a:t> we can work out the answer. We call these problems </a:t>
            </a:r>
            <a:r>
              <a:rPr lang="en-GB" sz="2800" b="1" dirty="0">
                <a:solidFill>
                  <a:srgbClr val="FF0000"/>
                </a:solidFill>
                <a:latin typeface="Calibri"/>
                <a:cs typeface="+mn-cs"/>
              </a:rPr>
              <a:t>multi-step </a:t>
            </a:r>
            <a:r>
              <a:rPr lang="en-GB" sz="2800" dirty="0">
                <a:solidFill>
                  <a:prstClr val="black"/>
                </a:solidFill>
                <a:latin typeface="Calibri"/>
                <a:cs typeface="+mn-cs"/>
              </a:rPr>
              <a:t>problems.</a:t>
            </a:r>
          </a:p>
        </p:txBody>
      </p:sp>
      <p:sp>
        <p:nvSpPr>
          <p:cNvPr id="7" name="AutoShape 67">
            <a:extLst>
              <a:ext uri="{FF2B5EF4-FFF2-40B4-BE49-F238E27FC236}">
                <a16:creationId xmlns:a16="http://schemas.microsoft.com/office/drawing/2014/main" id="{5D08E936-55D7-47C9-B9FA-64D195656DEE}"/>
              </a:ext>
            </a:extLst>
          </p:cNvPr>
          <p:cNvSpPr>
            <a:spLocks noChangeArrowheads="1"/>
          </p:cNvSpPr>
          <p:nvPr/>
        </p:nvSpPr>
        <p:spPr bwMode="auto">
          <a:xfrm>
            <a:off x="380942" y="2928647"/>
            <a:ext cx="5557168" cy="3268980"/>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3000" dirty="0">
                <a:latin typeface="+mn-lt"/>
              </a:rPr>
              <a:t>When we are </a:t>
            </a:r>
            <a:r>
              <a:rPr lang="en-GB" sz="3000" b="1" dirty="0">
                <a:solidFill>
                  <a:srgbClr val="FF0000"/>
                </a:solidFill>
                <a:latin typeface="+mn-lt"/>
              </a:rPr>
              <a:t>solving</a:t>
            </a:r>
            <a:r>
              <a:rPr lang="en-GB" sz="3000" dirty="0">
                <a:latin typeface="+mn-lt"/>
              </a:rPr>
              <a:t> problems, the first step is to work out what we have to do. </a:t>
            </a:r>
          </a:p>
          <a:p>
            <a:pPr>
              <a:buNone/>
            </a:pPr>
            <a:r>
              <a:rPr lang="en-GB" sz="3000" b="1" dirty="0">
                <a:solidFill>
                  <a:srgbClr val="FF0000"/>
                </a:solidFill>
                <a:latin typeface="+mn-lt"/>
              </a:rPr>
              <a:t>Reading</a:t>
            </a:r>
            <a:r>
              <a:rPr lang="en-GB" sz="3000" dirty="0">
                <a:latin typeface="+mn-lt"/>
              </a:rPr>
              <a:t> the whole question through before we begin is really important. </a:t>
            </a:r>
          </a:p>
        </p:txBody>
      </p:sp>
      <p:sp>
        <p:nvSpPr>
          <p:cNvPr id="11" name="Rectangle 5">
            <a:extLst>
              <a:ext uri="{FF2B5EF4-FFF2-40B4-BE49-F238E27FC236}">
                <a16:creationId xmlns:a16="http://schemas.microsoft.com/office/drawing/2014/main" id="{7A56430C-046D-4819-988A-ABC8FF9A2880}"/>
              </a:ext>
            </a:extLst>
          </p:cNvPr>
          <p:cNvSpPr txBox="1">
            <a:spLocks noChangeArrowheads="1"/>
          </p:cNvSpPr>
          <p:nvPr/>
        </p:nvSpPr>
        <p:spPr>
          <a:xfrm>
            <a:off x="2143216" y="145703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rgbClr val="002060"/>
                </a:solidFill>
                <a:latin typeface="Calibri" panose="020F0502020204030204" pitchFamily="34" charset="0"/>
              </a:rPr>
              <a:t>Solving problems</a:t>
            </a:r>
          </a:p>
        </p:txBody>
      </p:sp>
      <p:pic>
        <p:nvPicPr>
          <p:cNvPr id="8" name="Picture 7">
            <a:extLst>
              <a:ext uri="{FF2B5EF4-FFF2-40B4-BE49-F238E27FC236}">
                <a16:creationId xmlns:a16="http://schemas.microsoft.com/office/drawing/2014/main" id="{234106EA-CAEB-2A46-AD61-88BB7D4D92A1}"/>
              </a:ext>
            </a:extLst>
          </p:cNvPr>
          <p:cNvPicPr>
            <a:picLocks noChangeAspect="1"/>
          </p:cNvPicPr>
          <p:nvPr/>
        </p:nvPicPr>
        <p:blipFill>
          <a:blip r:embed="rId4"/>
          <a:stretch>
            <a:fillRect/>
          </a:stretch>
        </p:blipFill>
        <p:spPr>
          <a:xfrm>
            <a:off x="10663067" y="321198"/>
            <a:ext cx="1388069" cy="929456"/>
          </a:xfrm>
          <a:prstGeom prst="rect">
            <a:avLst/>
          </a:prstGeom>
        </p:spPr>
      </p:pic>
    </p:spTree>
    <p:extLst>
      <p:ext uri="{BB962C8B-B14F-4D97-AF65-F5344CB8AC3E}">
        <p14:creationId xmlns:p14="http://schemas.microsoft.com/office/powerpoint/2010/main" val="226479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67">
            <a:extLst>
              <a:ext uri="{FF2B5EF4-FFF2-40B4-BE49-F238E27FC236}">
                <a16:creationId xmlns:a16="http://schemas.microsoft.com/office/drawing/2014/main" id="{4B1A0A83-6ED2-4C02-B368-F3C0695906AA}"/>
              </a:ext>
            </a:extLst>
          </p:cNvPr>
          <p:cNvSpPr>
            <a:spLocks noChangeArrowheads="1"/>
          </p:cNvSpPr>
          <p:nvPr/>
        </p:nvSpPr>
        <p:spPr bwMode="auto">
          <a:xfrm>
            <a:off x="256264" y="4224658"/>
            <a:ext cx="4550637" cy="219975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2800" dirty="0">
                <a:latin typeface="+mn-lt"/>
              </a:rPr>
              <a:t>Sarah buys one piece of cod </a:t>
            </a:r>
          </a:p>
          <a:p>
            <a:pPr>
              <a:buNone/>
            </a:pPr>
            <a:r>
              <a:rPr lang="en-GB" sz="2800" dirty="0">
                <a:latin typeface="+mn-lt"/>
              </a:rPr>
              <a:t>and four portions of chips. </a:t>
            </a:r>
          </a:p>
          <a:p>
            <a:pPr>
              <a:buNone/>
            </a:pPr>
            <a:r>
              <a:rPr lang="en-GB" sz="2800" dirty="0">
                <a:latin typeface="+mn-lt"/>
              </a:rPr>
              <a:t>What is the total cost of her order?</a:t>
            </a:r>
          </a:p>
        </p:txBody>
      </p:sp>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782" y="1528963"/>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a:extLst>
              <a:ext uri="{FF2B5EF4-FFF2-40B4-BE49-F238E27FC236}">
                <a16:creationId xmlns:a16="http://schemas.microsoft.com/office/drawing/2014/main" id="{4B391166-E964-4ECF-BB44-E0ECBAB3CB83}"/>
              </a:ext>
            </a:extLst>
          </p:cNvPr>
          <p:cNvSpPr>
            <a:spLocks noGrp="1" noChangeArrowheads="1"/>
          </p:cNvSpPr>
          <p:nvPr>
            <p:ph type="title"/>
          </p:nvPr>
        </p:nvSpPr>
        <p:spPr>
          <a:xfrm>
            <a:off x="2143216" y="1457035"/>
            <a:ext cx="8229600" cy="1143000"/>
          </a:xfrm>
        </p:spPr>
        <p:txBody>
          <a:bodyPr>
            <a:normAutofit/>
          </a:bodyPr>
          <a:lstStyle/>
          <a:p>
            <a:pPr algn="ctr" eaLnBrk="1" hangingPunct="1"/>
            <a:r>
              <a:rPr lang="en-GB" altLang="en-US" dirty="0">
                <a:solidFill>
                  <a:srgbClr val="002060"/>
                </a:solidFill>
                <a:latin typeface="Calibri" panose="020F0502020204030204" pitchFamily="34" charset="0"/>
              </a:rPr>
              <a:t>Problem 1</a:t>
            </a:r>
          </a:p>
        </p:txBody>
      </p:sp>
      <p:sp>
        <p:nvSpPr>
          <p:cNvPr id="15" name="Cloud Callout 50">
            <a:extLst>
              <a:ext uri="{FF2B5EF4-FFF2-40B4-BE49-F238E27FC236}">
                <a16:creationId xmlns:a16="http://schemas.microsoft.com/office/drawing/2014/main" id="{6DE9BC9A-8C33-42CB-896F-D097EFF4B180}"/>
              </a:ext>
            </a:extLst>
          </p:cNvPr>
          <p:cNvSpPr>
            <a:spLocks noChangeArrowheads="1"/>
          </p:cNvSpPr>
          <p:nvPr/>
        </p:nvSpPr>
        <p:spPr bwMode="auto">
          <a:xfrm>
            <a:off x="5785693" y="2600035"/>
            <a:ext cx="6406307" cy="3516986"/>
          </a:xfrm>
          <a:prstGeom prst="cloudCallout">
            <a:avLst>
              <a:gd name="adj1" fmla="val -71132"/>
              <a:gd name="adj2" fmla="val -66491"/>
            </a:avLst>
          </a:prstGeom>
          <a:solidFill>
            <a:srgbClr val="FDFEDA"/>
          </a:solidFill>
          <a:ln w="6350">
            <a:solidFill>
              <a:schemeClr val="tx1"/>
            </a:solidFill>
            <a:miter lim="800000"/>
            <a:headEnd/>
            <a:tailEnd/>
          </a:ln>
        </p:spPr>
        <p:txBody>
          <a:bodyPr rot="0" vert="horz" wrap="square" lIns="91440" tIns="45720" rIns="91440" bIns="45720" anchor="ctr" anchorCtr="0" upright="1">
            <a:noAutofit/>
          </a:bodyPr>
          <a:lstStyle/>
          <a:p>
            <a:pPr lvl="0" algn="ctr"/>
            <a:endParaRPr lang="en-GB" sz="2400" dirty="0"/>
          </a:p>
          <a:p>
            <a:pPr lvl="0" algn="ctr"/>
            <a:r>
              <a:rPr lang="en-GB" sz="3200" dirty="0"/>
              <a:t>What is the question asking you to do? </a:t>
            </a:r>
          </a:p>
          <a:p>
            <a:pPr algn="ctr">
              <a:lnSpc>
                <a:spcPct val="107000"/>
              </a:lnSpc>
              <a:spcAft>
                <a:spcPts val="800"/>
              </a:spcAft>
            </a:pPr>
            <a:r>
              <a:rPr lang="en-GB" sz="3000" dirty="0">
                <a:ea typeface="Calibri" panose="020F0502020204030204" pitchFamily="34" charset="0"/>
                <a:cs typeface="Times New Roman" panose="02020603050405020304" pitchFamily="18" charset="0"/>
              </a:rPr>
              <a:t>How many steps will it take to answer this question? </a:t>
            </a:r>
            <a:endParaRPr lang="en-GB" sz="3000" dirty="0">
              <a:effectLst/>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3AD6B895-163A-45A7-B897-BF7E2CE1B1C6}"/>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11" name="Picture 10">
            <a:extLst>
              <a:ext uri="{FF2B5EF4-FFF2-40B4-BE49-F238E27FC236}">
                <a16:creationId xmlns:a16="http://schemas.microsoft.com/office/drawing/2014/main" id="{997EACB5-24E9-0F4A-A33B-BE735A3F7ACA}"/>
              </a:ext>
            </a:extLst>
          </p:cNvPr>
          <p:cNvPicPr>
            <a:picLocks noChangeAspect="1"/>
          </p:cNvPicPr>
          <p:nvPr/>
        </p:nvPicPr>
        <p:blipFill>
          <a:blip r:embed="rId5"/>
          <a:stretch>
            <a:fillRect/>
          </a:stretch>
        </p:blipFill>
        <p:spPr>
          <a:xfrm>
            <a:off x="10663067" y="321198"/>
            <a:ext cx="1388069" cy="92945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92368199"/>
              </p:ext>
            </p:extLst>
          </p:nvPr>
        </p:nvGraphicFramePr>
        <p:xfrm>
          <a:off x="462797" y="2714418"/>
          <a:ext cx="4137572" cy="1371600"/>
        </p:xfrm>
        <a:graphic>
          <a:graphicData uri="http://schemas.openxmlformats.org/drawingml/2006/table">
            <a:tbl>
              <a:tblPr firstRow="1" bandRow="1">
                <a:tableStyleId>{5C22544A-7EE6-4342-B048-85BDC9FD1C3A}</a:tableStyleId>
              </a:tblPr>
              <a:tblGrid>
                <a:gridCol w="2068786">
                  <a:extLst>
                    <a:ext uri="{9D8B030D-6E8A-4147-A177-3AD203B41FA5}">
                      <a16:colId xmlns:a16="http://schemas.microsoft.com/office/drawing/2014/main" val="912882644"/>
                    </a:ext>
                  </a:extLst>
                </a:gridCol>
                <a:gridCol w="2068786">
                  <a:extLst>
                    <a:ext uri="{9D8B030D-6E8A-4147-A177-3AD203B41FA5}">
                      <a16:colId xmlns:a16="http://schemas.microsoft.com/office/drawing/2014/main" val="3313170116"/>
                    </a:ext>
                  </a:extLst>
                </a:gridCol>
              </a:tblGrid>
              <a:tr h="370840">
                <a:tc>
                  <a:txBody>
                    <a:bodyPr/>
                    <a:lstStyle/>
                    <a:p>
                      <a:r>
                        <a:rPr lang="en-GB" sz="2400" dirty="0"/>
                        <a:t>Item</a:t>
                      </a:r>
                    </a:p>
                  </a:txBody>
                  <a:tcPr/>
                </a:tc>
                <a:tc>
                  <a:txBody>
                    <a:bodyPr/>
                    <a:lstStyle/>
                    <a:p>
                      <a:r>
                        <a:rPr lang="en-GB" sz="2400" dirty="0"/>
                        <a:t>Cost</a:t>
                      </a:r>
                    </a:p>
                  </a:txBody>
                  <a:tcPr/>
                </a:tc>
                <a:extLst>
                  <a:ext uri="{0D108BD9-81ED-4DB2-BD59-A6C34878D82A}">
                    <a16:rowId xmlns:a16="http://schemas.microsoft.com/office/drawing/2014/main" val="2309171608"/>
                  </a:ext>
                </a:extLst>
              </a:tr>
              <a:tr h="370840">
                <a:tc>
                  <a:txBody>
                    <a:bodyPr/>
                    <a:lstStyle/>
                    <a:p>
                      <a:r>
                        <a:rPr lang="en-GB" sz="2400" dirty="0"/>
                        <a:t>Cod</a:t>
                      </a:r>
                    </a:p>
                  </a:txBody>
                  <a:tcPr/>
                </a:tc>
                <a:tc>
                  <a:txBody>
                    <a:bodyPr/>
                    <a:lstStyle/>
                    <a:p>
                      <a:r>
                        <a:rPr lang="en-GB" sz="2400" dirty="0"/>
                        <a:t>£3.85</a:t>
                      </a:r>
                    </a:p>
                  </a:txBody>
                  <a:tcPr/>
                </a:tc>
                <a:extLst>
                  <a:ext uri="{0D108BD9-81ED-4DB2-BD59-A6C34878D82A}">
                    <a16:rowId xmlns:a16="http://schemas.microsoft.com/office/drawing/2014/main" val="178611336"/>
                  </a:ext>
                </a:extLst>
              </a:tr>
              <a:tr h="411060">
                <a:tc>
                  <a:txBody>
                    <a:bodyPr/>
                    <a:lstStyle/>
                    <a:p>
                      <a:r>
                        <a:rPr lang="en-GB" sz="2400" dirty="0"/>
                        <a:t>Chips</a:t>
                      </a:r>
                    </a:p>
                  </a:txBody>
                  <a:tcPr/>
                </a:tc>
                <a:tc>
                  <a:txBody>
                    <a:bodyPr/>
                    <a:lstStyle/>
                    <a:p>
                      <a:r>
                        <a:rPr lang="en-GB" sz="2400" dirty="0"/>
                        <a:t>£1.35</a:t>
                      </a:r>
                    </a:p>
                  </a:txBody>
                  <a:tcPr/>
                </a:tc>
                <a:extLst>
                  <a:ext uri="{0D108BD9-81ED-4DB2-BD59-A6C34878D82A}">
                    <a16:rowId xmlns:a16="http://schemas.microsoft.com/office/drawing/2014/main" val="4217458525"/>
                  </a:ext>
                </a:extLst>
              </a:tr>
            </a:tbl>
          </a:graphicData>
        </a:graphic>
      </p:graphicFrame>
    </p:spTree>
    <p:extLst>
      <p:ext uri="{BB962C8B-B14F-4D97-AF65-F5344CB8AC3E}">
        <p14:creationId xmlns:p14="http://schemas.microsoft.com/office/powerpoint/2010/main" val="182949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820" y="16501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AD6B895-163A-45A7-B897-BF7E2CE1B1C6}"/>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pic>
        <p:nvPicPr>
          <p:cNvPr id="10" name="Picture 9">
            <a:extLst>
              <a:ext uri="{FF2B5EF4-FFF2-40B4-BE49-F238E27FC236}">
                <a16:creationId xmlns:a16="http://schemas.microsoft.com/office/drawing/2014/main" id="{EB1BF83B-6B3B-C444-99B1-7431770AD723}"/>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4" name="Picture 3"/>
          <p:cNvPicPr>
            <a:picLocks noChangeAspect="1"/>
          </p:cNvPicPr>
          <p:nvPr/>
        </p:nvPicPr>
        <p:blipFill>
          <a:blip r:embed="rId6"/>
          <a:stretch>
            <a:fillRect/>
          </a:stretch>
        </p:blipFill>
        <p:spPr>
          <a:xfrm>
            <a:off x="80569" y="4304437"/>
            <a:ext cx="4578493" cy="2267909"/>
          </a:xfrm>
          <a:prstGeom prst="rect">
            <a:avLst/>
          </a:prstGeom>
        </p:spPr>
      </p:pic>
      <p:sp>
        <p:nvSpPr>
          <p:cNvPr id="13" name="AutoShape 67">
            <a:extLst>
              <a:ext uri="{FF2B5EF4-FFF2-40B4-BE49-F238E27FC236}">
                <a16:creationId xmlns:a16="http://schemas.microsoft.com/office/drawing/2014/main" id="{7AF79D6E-77D5-45B3-BB37-E95DF706128A}"/>
              </a:ext>
            </a:extLst>
          </p:cNvPr>
          <p:cNvSpPr>
            <a:spLocks noChangeArrowheads="1"/>
          </p:cNvSpPr>
          <p:nvPr/>
        </p:nvSpPr>
        <p:spPr bwMode="auto">
          <a:xfrm>
            <a:off x="5069680" y="1703049"/>
            <a:ext cx="6709232" cy="3248549"/>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2800" dirty="0">
                <a:latin typeface="+mn-lt"/>
              </a:rPr>
              <a:t>There are </a:t>
            </a:r>
            <a:r>
              <a:rPr lang="en-GB" sz="2800" b="1" dirty="0">
                <a:solidFill>
                  <a:srgbClr val="FF0000"/>
                </a:solidFill>
                <a:latin typeface="+mn-lt"/>
              </a:rPr>
              <a:t>two steps </a:t>
            </a:r>
            <a:r>
              <a:rPr lang="en-GB" sz="2800" dirty="0">
                <a:latin typeface="+mn-lt"/>
              </a:rPr>
              <a:t>to this problem.  </a:t>
            </a:r>
          </a:p>
          <a:p>
            <a:pPr>
              <a:buNone/>
            </a:pPr>
            <a:r>
              <a:rPr lang="en-GB" sz="2800" b="1" dirty="0">
                <a:latin typeface="+mn-lt"/>
              </a:rPr>
              <a:t>Step 1</a:t>
            </a:r>
            <a:r>
              <a:rPr lang="en-GB" sz="2800" dirty="0">
                <a:latin typeface="+mn-lt"/>
              </a:rPr>
              <a:t>:  We need to find the cost of four portions of chips. </a:t>
            </a:r>
          </a:p>
          <a:p>
            <a:pPr>
              <a:buNone/>
            </a:pPr>
            <a:endParaRPr lang="en-GB" sz="2800" b="1" dirty="0">
              <a:latin typeface="+mn-lt"/>
            </a:endParaRPr>
          </a:p>
          <a:p>
            <a:pPr>
              <a:buNone/>
            </a:pPr>
            <a:r>
              <a:rPr lang="en-GB" sz="2800" b="1" dirty="0">
                <a:latin typeface="+mn-lt"/>
              </a:rPr>
              <a:t>Step 2</a:t>
            </a:r>
            <a:r>
              <a:rPr lang="en-GB" sz="2800" dirty="0">
                <a:latin typeface="+mn-lt"/>
              </a:rPr>
              <a:t>:  We then need to add on the cost of the piece of cod. </a:t>
            </a:r>
          </a:p>
        </p:txBody>
      </p:sp>
      <p:sp>
        <p:nvSpPr>
          <p:cNvPr id="15" name="AutoShape 67">
            <a:extLst>
              <a:ext uri="{FF2B5EF4-FFF2-40B4-BE49-F238E27FC236}">
                <a16:creationId xmlns:a16="http://schemas.microsoft.com/office/drawing/2014/main" id="{B3FC80E0-5DC8-42BA-A5BA-00AD703C6BBF}"/>
              </a:ext>
            </a:extLst>
          </p:cNvPr>
          <p:cNvSpPr>
            <a:spLocks noChangeArrowheads="1"/>
          </p:cNvSpPr>
          <p:nvPr/>
        </p:nvSpPr>
        <p:spPr bwMode="auto">
          <a:xfrm>
            <a:off x="5069680" y="5244389"/>
            <a:ext cx="6709232" cy="115095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b="1" dirty="0">
                <a:latin typeface="+mn-lt"/>
              </a:rPr>
              <a:t>The calculation we need to do is:</a:t>
            </a:r>
            <a:endParaRPr lang="en-GB" sz="2800" dirty="0">
              <a:latin typeface="+mn-lt"/>
            </a:endParaRPr>
          </a:p>
          <a:p>
            <a:pPr algn="ctr">
              <a:buNone/>
            </a:pPr>
            <a:r>
              <a:rPr lang="en-GB" sz="2800" b="1" dirty="0">
                <a:solidFill>
                  <a:srgbClr val="FF0000"/>
                </a:solidFill>
                <a:latin typeface="+mn-lt"/>
              </a:rPr>
              <a:t>(4 x £1.35) + £3.85</a:t>
            </a:r>
            <a:endParaRPr lang="en-GB" sz="2800" dirty="0">
              <a:solidFill>
                <a:srgbClr val="FF0000"/>
              </a:solidFill>
              <a:latin typeface="+mn-lt"/>
            </a:endParaRPr>
          </a:p>
        </p:txBody>
      </p:sp>
      <p:pic>
        <p:nvPicPr>
          <p:cNvPr id="5" name="Picture 4"/>
          <p:cNvPicPr>
            <a:picLocks noChangeAspect="1"/>
          </p:cNvPicPr>
          <p:nvPr/>
        </p:nvPicPr>
        <p:blipFill>
          <a:blip r:embed="rId7"/>
          <a:stretch>
            <a:fillRect/>
          </a:stretch>
        </p:blipFill>
        <p:spPr>
          <a:xfrm>
            <a:off x="281754" y="2743726"/>
            <a:ext cx="4176122" cy="1560711"/>
          </a:xfrm>
          <a:prstGeom prst="rect">
            <a:avLst/>
          </a:prstGeom>
        </p:spPr>
      </p:pic>
    </p:spTree>
    <p:extLst>
      <p:ext uri="{BB962C8B-B14F-4D97-AF65-F5344CB8AC3E}">
        <p14:creationId xmlns:p14="http://schemas.microsoft.com/office/powerpoint/2010/main" val="311971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820" y="16501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AD6B895-163A-45A7-B897-BF7E2CE1B1C6}"/>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sp>
        <p:nvSpPr>
          <p:cNvPr id="12" name="AutoShape 67">
            <a:extLst>
              <a:ext uri="{FF2B5EF4-FFF2-40B4-BE49-F238E27FC236}">
                <a16:creationId xmlns:a16="http://schemas.microsoft.com/office/drawing/2014/main" id="{7AF79D6E-77D5-45B3-BB37-E95DF706128A}"/>
              </a:ext>
            </a:extLst>
          </p:cNvPr>
          <p:cNvSpPr>
            <a:spLocks noChangeArrowheads="1"/>
          </p:cNvSpPr>
          <p:nvPr/>
        </p:nvSpPr>
        <p:spPr bwMode="auto">
          <a:xfrm>
            <a:off x="5327818" y="2657286"/>
            <a:ext cx="6436657" cy="3248549"/>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Let’s first </a:t>
            </a:r>
            <a:r>
              <a:rPr lang="en-GB" sz="2800" b="1" dirty="0">
                <a:latin typeface="+mn-lt"/>
              </a:rPr>
              <a:t>estimate</a:t>
            </a:r>
            <a:r>
              <a:rPr lang="en-GB" sz="2800" dirty="0">
                <a:latin typeface="+mn-lt"/>
              </a:rPr>
              <a:t> </a:t>
            </a:r>
            <a:r>
              <a:rPr lang="en-GB" sz="2800" dirty="0"/>
              <a:t>by </a:t>
            </a:r>
            <a:r>
              <a:rPr lang="en-GB" sz="2800" b="1" dirty="0">
                <a:solidFill>
                  <a:srgbClr val="FF0000"/>
                </a:solidFill>
                <a:latin typeface="+mn-lt"/>
              </a:rPr>
              <a:t>rounding</a:t>
            </a:r>
            <a:r>
              <a:rPr lang="en-GB" sz="2800" b="1" dirty="0">
                <a:solidFill>
                  <a:srgbClr val="FF0000"/>
                </a:solidFill>
              </a:rPr>
              <a:t> </a:t>
            </a:r>
            <a:r>
              <a:rPr lang="en-GB" sz="2800" dirty="0">
                <a:latin typeface="+mn-lt"/>
              </a:rPr>
              <a:t>so we know what will be a </a:t>
            </a:r>
            <a:r>
              <a:rPr lang="en-GB" sz="2800" b="1" dirty="0">
                <a:solidFill>
                  <a:srgbClr val="FF0000"/>
                </a:solidFill>
                <a:latin typeface="+mn-lt"/>
              </a:rPr>
              <a:t>reasonable</a:t>
            </a:r>
            <a:r>
              <a:rPr lang="en-GB" sz="2800" dirty="0">
                <a:latin typeface="+mn-lt"/>
              </a:rPr>
              <a:t> answer.</a:t>
            </a:r>
          </a:p>
          <a:p>
            <a:pPr algn="ctr">
              <a:buNone/>
            </a:pPr>
            <a:endParaRPr lang="en-GB" sz="2800" dirty="0">
              <a:latin typeface="+mn-lt"/>
            </a:endParaRPr>
          </a:p>
          <a:p>
            <a:pPr algn="ctr">
              <a:buNone/>
            </a:pPr>
            <a:r>
              <a:rPr lang="en-GB" sz="2800" dirty="0">
                <a:latin typeface="+mn-lt"/>
              </a:rPr>
              <a:t>£3.85 can be rounded up to £4 and £1.35 can be rounded down to £1 so: </a:t>
            </a:r>
          </a:p>
          <a:p>
            <a:pPr algn="ctr">
              <a:buNone/>
            </a:pPr>
            <a:r>
              <a:rPr lang="en-GB" sz="2800" b="1" dirty="0">
                <a:solidFill>
                  <a:srgbClr val="FF0000"/>
                </a:solidFill>
                <a:latin typeface="+mn-lt"/>
              </a:rPr>
              <a:t>(4 x £1) + £4 = £8</a:t>
            </a:r>
          </a:p>
        </p:txBody>
      </p:sp>
      <p:sp>
        <p:nvSpPr>
          <p:cNvPr id="11" name="Rectangle 5">
            <a:extLst>
              <a:ext uri="{FF2B5EF4-FFF2-40B4-BE49-F238E27FC236}">
                <a16:creationId xmlns:a16="http://schemas.microsoft.com/office/drawing/2014/main" id="{B61E17B8-0BFF-43A4-BFA0-4DA2AB006247}"/>
              </a:ext>
            </a:extLst>
          </p:cNvPr>
          <p:cNvSpPr>
            <a:spLocks noGrp="1" noChangeArrowheads="1"/>
          </p:cNvSpPr>
          <p:nvPr>
            <p:ph type="title"/>
          </p:nvPr>
        </p:nvSpPr>
        <p:spPr>
          <a:xfrm>
            <a:off x="2143216" y="1457035"/>
            <a:ext cx="8229600" cy="1143000"/>
          </a:xfrm>
        </p:spPr>
        <p:txBody>
          <a:bodyPr>
            <a:normAutofit/>
          </a:bodyPr>
          <a:lstStyle/>
          <a:p>
            <a:pPr algn="ctr" eaLnBrk="1" hangingPunct="1"/>
            <a:r>
              <a:rPr lang="en-GB" altLang="en-US" dirty="0">
                <a:solidFill>
                  <a:srgbClr val="002060"/>
                </a:solidFill>
                <a:latin typeface="Calibri" panose="020F0502020204030204" pitchFamily="34" charset="0"/>
              </a:rPr>
              <a:t>Estimating</a:t>
            </a:r>
          </a:p>
        </p:txBody>
      </p:sp>
      <p:pic>
        <p:nvPicPr>
          <p:cNvPr id="10" name="Picture 9">
            <a:extLst>
              <a:ext uri="{FF2B5EF4-FFF2-40B4-BE49-F238E27FC236}">
                <a16:creationId xmlns:a16="http://schemas.microsoft.com/office/drawing/2014/main" id="{66058F48-378C-FD4C-A19F-36DC3063A80E}"/>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3" name="Picture 2"/>
          <p:cNvPicPr>
            <a:picLocks noChangeAspect="1"/>
          </p:cNvPicPr>
          <p:nvPr/>
        </p:nvPicPr>
        <p:blipFill>
          <a:blip r:embed="rId6"/>
          <a:stretch>
            <a:fillRect/>
          </a:stretch>
        </p:blipFill>
        <p:spPr>
          <a:xfrm>
            <a:off x="385636" y="4281561"/>
            <a:ext cx="4578493" cy="2267909"/>
          </a:xfrm>
          <a:prstGeom prst="rect">
            <a:avLst/>
          </a:prstGeom>
        </p:spPr>
      </p:pic>
      <p:pic>
        <p:nvPicPr>
          <p:cNvPr id="4" name="Picture 3"/>
          <p:cNvPicPr>
            <a:picLocks noChangeAspect="1"/>
          </p:cNvPicPr>
          <p:nvPr/>
        </p:nvPicPr>
        <p:blipFill>
          <a:blip r:embed="rId7"/>
          <a:stretch>
            <a:fillRect/>
          </a:stretch>
        </p:blipFill>
        <p:spPr>
          <a:xfrm>
            <a:off x="586821" y="2770104"/>
            <a:ext cx="4176122" cy="1560711"/>
          </a:xfrm>
          <a:prstGeom prst="rect">
            <a:avLst/>
          </a:prstGeom>
        </p:spPr>
      </p:pic>
    </p:spTree>
    <p:extLst>
      <p:ext uri="{BB962C8B-B14F-4D97-AF65-F5344CB8AC3E}">
        <p14:creationId xmlns:p14="http://schemas.microsoft.com/office/powerpoint/2010/main" val="371079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820" y="16501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AD6B895-163A-45A7-B897-BF7E2CE1B1C6}"/>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sp>
        <p:nvSpPr>
          <p:cNvPr id="12" name="AutoShape 67">
            <a:extLst>
              <a:ext uri="{FF2B5EF4-FFF2-40B4-BE49-F238E27FC236}">
                <a16:creationId xmlns:a16="http://schemas.microsoft.com/office/drawing/2014/main" id="{7AF79D6E-77D5-45B3-BB37-E95DF706128A}"/>
              </a:ext>
            </a:extLst>
          </p:cNvPr>
          <p:cNvSpPr>
            <a:spLocks noChangeArrowheads="1"/>
          </p:cNvSpPr>
          <p:nvPr/>
        </p:nvSpPr>
        <p:spPr bwMode="auto">
          <a:xfrm>
            <a:off x="5171378" y="2811649"/>
            <a:ext cx="6356711" cy="3629930"/>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We could use a mental strategy but some of the numbers might be a bit tricky to calculate, so we’ll need to use an appropriate </a:t>
            </a:r>
            <a:r>
              <a:rPr lang="en-GB" sz="2800" b="1" dirty="0">
                <a:solidFill>
                  <a:srgbClr val="FF0000"/>
                </a:solidFill>
                <a:latin typeface="+mn-lt"/>
              </a:rPr>
              <a:t>written strategy</a:t>
            </a:r>
            <a:r>
              <a:rPr lang="en-GB" sz="2800" dirty="0">
                <a:latin typeface="+mn-lt"/>
              </a:rPr>
              <a:t>. </a:t>
            </a:r>
          </a:p>
          <a:p>
            <a:pPr algn="ctr">
              <a:buNone/>
            </a:pPr>
            <a:endParaRPr lang="en-GB" sz="2800" dirty="0">
              <a:latin typeface="+mn-lt"/>
            </a:endParaRPr>
          </a:p>
          <a:p>
            <a:pPr algn="ctr">
              <a:buNone/>
            </a:pPr>
            <a:r>
              <a:rPr lang="en-GB" sz="2800" dirty="0">
                <a:latin typeface="+mn-lt"/>
              </a:rPr>
              <a:t>Let’s remind ourselves of the written strategies we could use…</a:t>
            </a:r>
          </a:p>
        </p:txBody>
      </p:sp>
      <p:sp>
        <p:nvSpPr>
          <p:cNvPr id="11" name="Rectangle 5">
            <a:extLst>
              <a:ext uri="{FF2B5EF4-FFF2-40B4-BE49-F238E27FC236}">
                <a16:creationId xmlns:a16="http://schemas.microsoft.com/office/drawing/2014/main" id="{86F8EC0C-86B8-402E-8071-1585D3A2C8EE}"/>
              </a:ext>
            </a:extLst>
          </p:cNvPr>
          <p:cNvSpPr>
            <a:spLocks noGrp="1" noChangeArrowheads="1"/>
          </p:cNvSpPr>
          <p:nvPr>
            <p:ph type="title"/>
          </p:nvPr>
        </p:nvSpPr>
        <p:spPr>
          <a:xfrm>
            <a:off x="2143216" y="1457035"/>
            <a:ext cx="8229600" cy="1143000"/>
          </a:xfrm>
        </p:spPr>
        <p:txBody>
          <a:bodyPr>
            <a:normAutofit/>
          </a:bodyPr>
          <a:lstStyle/>
          <a:p>
            <a:pPr algn="ctr" eaLnBrk="1" hangingPunct="1"/>
            <a:r>
              <a:rPr lang="en-GB" altLang="en-US" dirty="0">
                <a:solidFill>
                  <a:srgbClr val="002060"/>
                </a:solidFill>
                <a:latin typeface="Calibri" panose="020F0502020204030204" pitchFamily="34" charset="0"/>
              </a:rPr>
              <a:t>Calculating the answer</a:t>
            </a:r>
          </a:p>
        </p:txBody>
      </p:sp>
      <p:pic>
        <p:nvPicPr>
          <p:cNvPr id="10" name="Picture 9">
            <a:extLst>
              <a:ext uri="{FF2B5EF4-FFF2-40B4-BE49-F238E27FC236}">
                <a16:creationId xmlns:a16="http://schemas.microsoft.com/office/drawing/2014/main" id="{B7F1012E-AECC-B441-B974-B4BF8BBB08AD}"/>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2" name="Picture 1"/>
          <p:cNvPicPr>
            <a:picLocks noChangeAspect="1"/>
          </p:cNvPicPr>
          <p:nvPr/>
        </p:nvPicPr>
        <p:blipFill>
          <a:blip r:embed="rId6"/>
          <a:stretch>
            <a:fillRect/>
          </a:stretch>
        </p:blipFill>
        <p:spPr>
          <a:xfrm>
            <a:off x="367390" y="2876571"/>
            <a:ext cx="4176122" cy="1560711"/>
          </a:xfrm>
          <a:prstGeom prst="rect">
            <a:avLst/>
          </a:prstGeom>
        </p:spPr>
      </p:pic>
      <p:pic>
        <p:nvPicPr>
          <p:cNvPr id="3" name="Picture 2"/>
          <p:cNvPicPr>
            <a:picLocks noChangeAspect="1"/>
          </p:cNvPicPr>
          <p:nvPr/>
        </p:nvPicPr>
        <p:blipFill>
          <a:blip r:embed="rId7"/>
          <a:stretch>
            <a:fillRect/>
          </a:stretch>
        </p:blipFill>
        <p:spPr>
          <a:xfrm>
            <a:off x="166204" y="4437282"/>
            <a:ext cx="4578493" cy="2267909"/>
          </a:xfrm>
          <a:prstGeom prst="rect">
            <a:avLst/>
          </a:prstGeom>
        </p:spPr>
      </p:pic>
    </p:spTree>
    <p:extLst>
      <p:ext uri="{BB962C8B-B14F-4D97-AF65-F5344CB8AC3E}">
        <p14:creationId xmlns:p14="http://schemas.microsoft.com/office/powerpoint/2010/main" val="303960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eyes cartoon">
            <a:extLst>
              <a:ext uri="{FF2B5EF4-FFF2-40B4-BE49-F238E27FC236}">
                <a16:creationId xmlns:a16="http://schemas.microsoft.com/office/drawing/2014/main" id="{F180840F-CAAB-4A08-9F83-D7DDF6C36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820" y="1650146"/>
            <a:ext cx="1378892" cy="9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AD6B895-163A-45A7-B897-BF7E2CE1B1C6}"/>
              </a:ext>
            </a:extLst>
          </p:cNvPr>
          <p:cNvSpPr txBox="1">
            <a:spLocks/>
          </p:cNvSpPr>
          <p:nvPr/>
        </p:nvSpPr>
        <p:spPr>
          <a:xfrm>
            <a:off x="1671145" y="321198"/>
            <a:ext cx="8649559" cy="1086583"/>
          </a:xfrm>
          <a:prstGeom prst="rect">
            <a:avLst/>
          </a:prstGeom>
          <a:solidFill>
            <a:srgbClr val="FDFEDA"/>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solidFill>
                <a:srgbClr val="002060"/>
              </a:solidFill>
            </a:endParaRPr>
          </a:p>
          <a:p>
            <a:endParaRPr lang="en-GB" sz="3200" dirty="0">
              <a:solidFill>
                <a:srgbClr val="002060"/>
              </a:solidFill>
            </a:endParaRPr>
          </a:p>
          <a:p>
            <a:endParaRPr lang="en-GB" sz="3200" dirty="0">
              <a:solidFill>
                <a:srgbClr val="002060"/>
              </a:solidFill>
            </a:endParaRPr>
          </a:p>
          <a:p>
            <a:pPr algn="ctr"/>
            <a:r>
              <a:rPr lang="en-GB" sz="3200" b="1" dirty="0">
                <a:solidFill>
                  <a:srgbClr val="002060"/>
                </a:solidFill>
              </a:rPr>
              <a:t>Can solve problems using a mixture of all four operations, including missing number problems.</a:t>
            </a:r>
          </a:p>
          <a:p>
            <a:endParaRPr lang="en-GB" sz="3600" dirty="0">
              <a:solidFill>
                <a:srgbClr val="002060"/>
              </a:solidFill>
            </a:endParaRPr>
          </a:p>
          <a:p>
            <a:endParaRPr lang="en-GB" sz="3200" dirty="0">
              <a:solidFill>
                <a:srgbClr val="002060"/>
              </a:solidFill>
            </a:endParaRPr>
          </a:p>
          <a:p>
            <a:endParaRPr lang="en-GB" sz="3200" dirty="0">
              <a:solidFill>
                <a:srgbClr val="002060"/>
              </a:solidFill>
            </a:endParaRPr>
          </a:p>
        </p:txBody>
      </p:sp>
      <p:sp>
        <p:nvSpPr>
          <p:cNvPr id="12" name="AutoShape 67">
            <a:extLst>
              <a:ext uri="{FF2B5EF4-FFF2-40B4-BE49-F238E27FC236}">
                <a16:creationId xmlns:a16="http://schemas.microsoft.com/office/drawing/2014/main" id="{7AF79D6E-77D5-45B3-BB37-E95DF706128A}"/>
              </a:ext>
            </a:extLst>
          </p:cNvPr>
          <p:cNvSpPr>
            <a:spLocks noChangeArrowheads="1"/>
          </p:cNvSpPr>
          <p:nvPr/>
        </p:nvSpPr>
        <p:spPr bwMode="auto">
          <a:xfrm>
            <a:off x="8653771" y="2469898"/>
            <a:ext cx="2065908" cy="416230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buNone/>
            </a:pPr>
            <a:r>
              <a:rPr lang="en-GB" sz="3600" dirty="0">
                <a:latin typeface="+mn-lt"/>
              </a:rPr>
              <a:t>1 . 3 5 </a:t>
            </a:r>
          </a:p>
          <a:p>
            <a:pPr algn="r">
              <a:buNone/>
            </a:pPr>
            <a:r>
              <a:rPr lang="en-GB" sz="3600" dirty="0">
                <a:latin typeface="+mn-lt"/>
              </a:rPr>
              <a:t>1 . 3 5</a:t>
            </a:r>
          </a:p>
          <a:p>
            <a:pPr algn="r">
              <a:buNone/>
            </a:pPr>
            <a:r>
              <a:rPr lang="en-GB" sz="3600" dirty="0">
                <a:latin typeface="+mn-lt"/>
              </a:rPr>
              <a:t>1 . 3 5 </a:t>
            </a:r>
          </a:p>
          <a:p>
            <a:pPr algn="r">
              <a:buNone/>
            </a:pPr>
            <a:r>
              <a:rPr lang="en-GB" sz="3600" u="sng" dirty="0">
                <a:latin typeface="+mn-lt"/>
              </a:rPr>
              <a:t>+ 1 . 3 5</a:t>
            </a:r>
          </a:p>
          <a:p>
            <a:pPr algn="r">
              <a:buNone/>
            </a:pPr>
            <a:r>
              <a:rPr lang="en-GB" sz="3600" u="sng" dirty="0">
                <a:latin typeface="+mn-lt"/>
              </a:rPr>
              <a:t>   5 . 4 0</a:t>
            </a:r>
          </a:p>
          <a:p>
            <a:pPr>
              <a:buNone/>
            </a:pPr>
            <a:r>
              <a:rPr lang="en-GB" sz="3600" u="sng" dirty="0">
                <a:latin typeface="+mn-lt"/>
              </a:rPr>
              <a:t> </a:t>
            </a:r>
          </a:p>
        </p:txBody>
      </p:sp>
      <p:sp>
        <p:nvSpPr>
          <p:cNvPr id="11" name="AutoShape 67">
            <a:extLst>
              <a:ext uri="{FF2B5EF4-FFF2-40B4-BE49-F238E27FC236}">
                <a16:creationId xmlns:a16="http://schemas.microsoft.com/office/drawing/2014/main" id="{999ABCD0-D264-478D-8A60-4DDEA09D4C2C}"/>
              </a:ext>
            </a:extLst>
          </p:cNvPr>
          <p:cNvSpPr>
            <a:spLocks noChangeArrowheads="1"/>
          </p:cNvSpPr>
          <p:nvPr/>
        </p:nvSpPr>
        <p:spPr bwMode="auto">
          <a:xfrm>
            <a:off x="3926265" y="1570835"/>
            <a:ext cx="7290486"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The first calculation we need to do is: </a:t>
            </a:r>
            <a:r>
              <a:rPr lang="en-GB" sz="2800" b="1" dirty="0">
                <a:solidFill>
                  <a:srgbClr val="FF0000"/>
                </a:solidFill>
                <a:latin typeface="+mn-lt"/>
              </a:rPr>
              <a:t>4 x £1.35</a:t>
            </a:r>
            <a:endParaRPr lang="en-GB" sz="2800" dirty="0">
              <a:solidFill>
                <a:srgbClr val="FF0000"/>
              </a:solidFill>
              <a:latin typeface="+mn-lt"/>
            </a:endParaRPr>
          </a:p>
        </p:txBody>
      </p:sp>
      <p:sp>
        <p:nvSpPr>
          <p:cNvPr id="2" name="TextBox 1">
            <a:extLst>
              <a:ext uri="{FF2B5EF4-FFF2-40B4-BE49-F238E27FC236}">
                <a16:creationId xmlns:a16="http://schemas.microsoft.com/office/drawing/2014/main" id="{00D38E8F-FC6C-4D9A-A334-70E5BC2CB756}"/>
              </a:ext>
            </a:extLst>
          </p:cNvPr>
          <p:cNvSpPr txBox="1"/>
          <p:nvPr/>
        </p:nvSpPr>
        <p:spPr>
          <a:xfrm>
            <a:off x="9988278" y="5783591"/>
            <a:ext cx="332426" cy="369332"/>
          </a:xfrm>
          <a:prstGeom prst="rect">
            <a:avLst/>
          </a:prstGeom>
          <a:noFill/>
        </p:spPr>
        <p:txBody>
          <a:bodyPr wrap="square" rtlCol="0">
            <a:spAutoFit/>
          </a:bodyPr>
          <a:lstStyle/>
          <a:p>
            <a:r>
              <a:rPr lang="en-GB" dirty="0"/>
              <a:t>2</a:t>
            </a:r>
          </a:p>
        </p:txBody>
      </p:sp>
      <p:sp>
        <p:nvSpPr>
          <p:cNvPr id="14" name="TextBox 13">
            <a:extLst>
              <a:ext uri="{FF2B5EF4-FFF2-40B4-BE49-F238E27FC236}">
                <a16:creationId xmlns:a16="http://schemas.microsoft.com/office/drawing/2014/main" id="{CD43CE0E-D840-49AB-9DE8-82C3A3C663CB}"/>
              </a:ext>
            </a:extLst>
          </p:cNvPr>
          <p:cNvSpPr txBox="1"/>
          <p:nvPr/>
        </p:nvSpPr>
        <p:spPr>
          <a:xfrm>
            <a:off x="9324993" y="5792482"/>
            <a:ext cx="332426" cy="369332"/>
          </a:xfrm>
          <a:prstGeom prst="rect">
            <a:avLst/>
          </a:prstGeom>
          <a:noFill/>
        </p:spPr>
        <p:txBody>
          <a:bodyPr wrap="square" rtlCol="0">
            <a:spAutoFit/>
          </a:bodyPr>
          <a:lstStyle/>
          <a:p>
            <a:r>
              <a:rPr lang="en-GB" dirty="0"/>
              <a:t>1</a:t>
            </a:r>
          </a:p>
        </p:txBody>
      </p:sp>
      <p:sp>
        <p:nvSpPr>
          <p:cNvPr id="15" name="AutoShape 67">
            <a:extLst>
              <a:ext uri="{FF2B5EF4-FFF2-40B4-BE49-F238E27FC236}">
                <a16:creationId xmlns:a16="http://schemas.microsoft.com/office/drawing/2014/main" id="{CC70382D-CE58-44EC-8300-5FE119062E36}"/>
              </a:ext>
            </a:extLst>
          </p:cNvPr>
          <p:cNvSpPr>
            <a:spLocks noChangeArrowheads="1"/>
          </p:cNvSpPr>
          <p:nvPr/>
        </p:nvSpPr>
        <p:spPr bwMode="auto">
          <a:xfrm>
            <a:off x="5203272" y="2496700"/>
            <a:ext cx="3262811" cy="105560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GB" sz="2800" dirty="0">
                <a:latin typeface="+mn-lt"/>
              </a:rPr>
              <a:t>We could use </a:t>
            </a:r>
            <a:r>
              <a:rPr lang="en-GB" sz="2800" b="1" dirty="0">
                <a:solidFill>
                  <a:srgbClr val="FF0000"/>
                </a:solidFill>
                <a:latin typeface="+mn-lt"/>
              </a:rPr>
              <a:t>repeated addition</a:t>
            </a:r>
            <a:r>
              <a:rPr lang="en-GB" sz="2800" dirty="0">
                <a:latin typeface="+mn-lt"/>
              </a:rPr>
              <a:t>:</a:t>
            </a:r>
            <a:endParaRPr lang="en-GB" sz="2800" dirty="0">
              <a:solidFill>
                <a:srgbClr val="FF0000"/>
              </a:solidFill>
              <a:latin typeface="+mn-lt"/>
            </a:endParaRPr>
          </a:p>
        </p:txBody>
      </p:sp>
      <p:pic>
        <p:nvPicPr>
          <p:cNvPr id="16" name="Picture 15">
            <a:extLst>
              <a:ext uri="{FF2B5EF4-FFF2-40B4-BE49-F238E27FC236}">
                <a16:creationId xmlns:a16="http://schemas.microsoft.com/office/drawing/2014/main" id="{FC160D88-B18A-FA41-A79C-A48B38A91039}"/>
              </a:ext>
            </a:extLst>
          </p:cNvPr>
          <p:cNvPicPr>
            <a:picLocks noChangeAspect="1"/>
          </p:cNvPicPr>
          <p:nvPr/>
        </p:nvPicPr>
        <p:blipFill>
          <a:blip r:embed="rId5"/>
          <a:stretch>
            <a:fillRect/>
          </a:stretch>
        </p:blipFill>
        <p:spPr>
          <a:xfrm>
            <a:off x="10663067" y="321198"/>
            <a:ext cx="1388069" cy="929456"/>
          </a:xfrm>
          <a:prstGeom prst="rect">
            <a:avLst/>
          </a:prstGeom>
        </p:spPr>
      </p:pic>
      <p:pic>
        <p:nvPicPr>
          <p:cNvPr id="3" name="Picture 2"/>
          <p:cNvPicPr>
            <a:picLocks noChangeAspect="1"/>
          </p:cNvPicPr>
          <p:nvPr/>
        </p:nvPicPr>
        <p:blipFill>
          <a:blip r:embed="rId6"/>
          <a:stretch>
            <a:fillRect/>
          </a:stretch>
        </p:blipFill>
        <p:spPr>
          <a:xfrm>
            <a:off x="539525" y="2959491"/>
            <a:ext cx="4176122" cy="1560711"/>
          </a:xfrm>
          <a:prstGeom prst="rect">
            <a:avLst/>
          </a:prstGeom>
        </p:spPr>
      </p:pic>
      <p:pic>
        <p:nvPicPr>
          <p:cNvPr id="4" name="Picture 3"/>
          <p:cNvPicPr>
            <a:picLocks noChangeAspect="1"/>
          </p:cNvPicPr>
          <p:nvPr/>
        </p:nvPicPr>
        <p:blipFill>
          <a:blip r:embed="rId7"/>
          <a:stretch>
            <a:fillRect/>
          </a:stretch>
        </p:blipFill>
        <p:spPr>
          <a:xfrm>
            <a:off x="338339" y="4520202"/>
            <a:ext cx="4578493" cy="2267909"/>
          </a:xfrm>
          <a:prstGeom prst="rect">
            <a:avLst/>
          </a:prstGeom>
        </p:spPr>
      </p:pic>
    </p:spTree>
    <p:extLst>
      <p:ext uri="{BB962C8B-B14F-4D97-AF65-F5344CB8AC3E}">
        <p14:creationId xmlns:p14="http://schemas.microsoft.com/office/powerpoint/2010/main" val="89053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4"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2033</Words>
  <Application>Microsoft Office PowerPoint</Application>
  <PresentationFormat>Widescreen</PresentationFormat>
  <Paragraphs>360</Paragraphs>
  <Slides>30</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Vocabulary: Problem Solving</vt:lpstr>
      <vt:lpstr>Match it up</vt:lpstr>
      <vt:lpstr>PowerPoint Presentation</vt:lpstr>
      <vt:lpstr>Problem 1</vt:lpstr>
      <vt:lpstr>PowerPoint Presentation</vt:lpstr>
      <vt:lpstr>Estimating</vt:lpstr>
      <vt:lpstr>Calculating the answer</vt:lpstr>
      <vt:lpstr>PowerPoint Presentation</vt:lpstr>
      <vt:lpstr>PowerPoint Presentation</vt:lpstr>
      <vt:lpstr>What’s our second step?</vt:lpstr>
      <vt:lpstr>PowerPoint Presentation</vt:lpstr>
      <vt:lpstr>Final check</vt:lpstr>
      <vt:lpstr>Your turn</vt:lpstr>
      <vt:lpstr>Problem 2</vt:lpstr>
      <vt:lpstr>PowerPoint Presentation</vt:lpstr>
      <vt:lpstr>PowerPoint Presentation</vt:lpstr>
      <vt:lpstr>PowerPoint Presentation</vt:lpstr>
      <vt:lpstr>Final check</vt:lpstr>
      <vt:lpstr>Your turn</vt:lpstr>
      <vt:lpstr>Problem 3</vt:lpstr>
      <vt:lpstr>PowerPoint Presentation</vt:lpstr>
      <vt:lpstr>PowerPoint Presentation</vt:lpstr>
      <vt:lpstr>PowerPoint Presentation</vt:lpstr>
      <vt:lpstr>PowerPoint Presentation</vt:lpstr>
      <vt:lpstr>PowerPoint Presentation</vt:lpstr>
      <vt:lpstr>PowerPoint Presentation</vt:lpstr>
      <vt:lpstr>Your turn question 1</vt:lpstr>
      <vt:lpstr>Your turn question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110</cp:revision>
  <dcterms:created xsi:type="dcterms:W3CDTF">2017-03-29T13:14:03Z</dcterms:created>
  <dcterms:modified xsi:type="dcterms:W3CDTF">2019-09-03T14:52:20Z</dcterms:modified>
</cp:coreProperties>
</file>