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314" r:id="rId3"/>
    <p:sldId id="424" r:id="rId4"/>
    <p:sldId id="371" r:id="rId5"/>
    <p:sldId id="425" r:id="rId6"/>
    <p:sldId id="426" r:id="rId7"/>
    <p:sldId id="428" r:id="rId8"/>
    <p:sldId id="429" r:id="rId9"/>
    <p:sldId id="417" r:id="rId10"/>
    <p:sldId id="430" r:id="rId11"/>
    <p:sldId id="361" r:id="rId12"/>
    <p:sldId id="431" r:id="rId13"/>
    <p:sldId id="433" r:id="rId14"/>
    <p:sldId id="434" r:id="rId15"/>
    <p:sldId id="396" r:id="rId16"/>
    <p:sldId id="432" r:id="rId17"/>
    <p:sldId id="411" r:id="rId1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FFFED8"/>
    <a:srgbClr val="FDFEDA"/>
    <a:srgbClr val="FFEB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8839" autoAdjust="0"/>
  </p:normalViewPr>
  <p:slideViewPr>
    <p:cSldViewPr snapToGrid="0" snapToObjects="1">
      <p:cViewPr varScale="1">
        <p:scale>
          <a:sx n="64" d="100"/>
          <a:sy n="64" d="100"/>
        </p:scale>
        <p:origin x="95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913474F6-C32E-014A-8C21-1E5D616F0DCF}" type="datetimeFigureOut">
              <a:rPr lang="en-GB"/>
              <a:pPr>
                <a:defRPr/>
              </a:pPr>
              <a:t>28/04/2020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ea typeface="+mn-ea"/>
                <a:cs typeface="Arial" panose="020B0604020202020204" pitchFamily="34" charset="0"/>
              </a:defRPr>
            </a:lvl1pPr>
          </a:lstStyle>
          <a:p>
            <a:pPr>
              <a:defRPr/>
            </a:pPr>
            <a:fld id="{C0A6E61B-8A05-7F48-82B0-C82D8F12526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To challenge pupils further, teachers may want to request greater detail in pupils’ responses. Asking for a dictionary style-definition will encourage pupils to consider how they could explain it simply to someone else. </a:t>
            </a:r>
          </a:p>
          <a:p>
            <a:endParaRPr lang="en-GB"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AA039C3A-F07E-984B-88EE-CD376C50AA21}" type="slidenum">
              <a:rPr lang="en-GB" altLang="en-US">
                <a:latin typeface="Calibri" charset="0"/>
              </a:rPr>
              <a:pPr/>
              <a:t>3</a:t>
            </a:fld>
            <a:endParaRPr lang="en-GB" altLang="en-US">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614A017-4347-F04C-98AB-97FAF8CA2B3C}" type="datetimeFigureOut">
              <a:rPr lang="en-US"/>
              <a:pPr>
                <a:defRPr/>
              </a:pPr>
              <a:t>4/28/2020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FB3ACF-4A5E-B046-8A9B-F00D4A2DA514}" type="slidenum">
              <a:rPr lang="en-US" altLang="en-US"/>
              <a:pPr>
                <a:defRPr/>
              </a:pPr>
              <a:t>‹#›</a:t>
            </a:fld>
            <a:endParaRPr lang="en-US" altLang="en-US"/>
          </a:p>
        </p:txBody>
      </p:sp>
    </p:spTree>
    <p:extLst>
      <p:ext uri="{BB962C8B-B14F-4D97-AF65-F5344CB8AC3E}">
        <p14:creationId xmlns:p14="http://schemas.microsoft.com/office/powerpoint/2010/main" val="1048845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B8625F8-5992-5F49-BD25-97F0F96FE97A}" type="datetimeFigureOut">
              <a:rPr lang="en-US"/>
              <a:pPr>
                <a:defRPr/>
              </a:pPr>
              <a:t>4/28/2020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8C89E5-37E3-7845-9A0D-1D580471570E}" type="slidenum">
              <a:rPr lang="en-US" altLang="en-US"/>
              <a:pPr>
                <a:defRPr/>
              </a:pPr>
              <a:t>‹#›</a:t>
            </a:fld>
            <a:endParaRPr lang="en-US" altLang="en-US"/>
          </a:p>
        </p:txBody>
      </p:sp>
    </p:spTree>
    <p:extLst>
      <p:ext uri="{BB962C8B-B14F-4D97-AF65-F5344CB8AC3E}">
        <p14:creationId xmlns:p14="http://schemas.microsoft.com/office/powerpoint/2010/main" val="202609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465C995-483C-284C-8FB1-5D9A1A572039}" type="datetimeFigureOut">
              <a:rPr lang="en-US"/>
              <a:pPr>
                <a:defRPr/>
              </a:pPr>
              <a:t>4/28/2020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16E7C8-BD83-9F41-ACBE-636E3A471C46}" type="slidenum">
              <a:rPr lang="en-US" altLang="en-US"/>
              <a:pPr>
                <a:defRPr/>
              </a:pPr>
              <a:t>‹#›</a:t>
            </a:fld>
            <a:endParaRPr lang="en-US" altLang="en-US"/>
          </a:p>
        </p:txBody>
      </p:sp>
    </p:spTree>
    <p:extLst>
      <p:ext uri="{BB962C8B-B14F-4D97-AF65-F5344CB8AC3E}">
        <p14:creationId xmlns:p14="http://schemas.microsoft.com/office/powerpoint/2010/main" val="204580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79C3066-32F4-884F-B632-A5BD57E9A500}" type="datetimeFigureOut">
              <a:rPr lang="en-US"/>
              <a:pPr>
                <a:defRPr/>
              </a:pPr>
              <a:t>4/28/2020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36BDC8-AE4A-6F44-AB16-D0503A9521B3}" type="slidenum">
              <a:rPr lang="en-US" altLang="en-US"/>
              <a:pPr>
                <a:defRPr/>
              </a:pPr>
              <a:t>‹#›</a:t>
            </a:fld>
            <a:endParaRPr lang="en-US" altLang="en-US"/>
          </a:p>
        </p:txBody>
      </p:sp>
    </p:spTree>
    <p:extLst>
      <p:ext uri="{BB962C8B-B14F-4D97-AF65-F5344CB8AC3E}">
        <p14:creationId xmlns:p14="http://schemas.microsoft.com/office/powerpoint/2010/main" val="1402560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6B0130E-DADC-654D-B832-0B9F6045C22A}" type="datetimeFigureOut">
              <a:rPr lang="en-US"/>
              <a:pPr>
                <a:defRPr/>
              </a:pPr>
              <a:t>4/28/2020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538C23-BEAC-874B-876B-0E8309FA9F6F}" type="slidenum">
              <a:rPr lang="en-US" altLang="en-US"/>
              <a:pPr>
                <a:defRPr/>
              </a:pPr>
              <a:t>‹#›</a:t>
            </a:fld>
            <a:endParaRPr lang="en-US" altLang="en-US"/>
          </a:p>
        </p:txBody>
      </p:sp>
    </p:spTree>
    <p:extLst>
      <p:ext uri="{BB962C8B-B14F-4D97-AF65-F5344CB8AC3E}">
        <p14:creationId xmlns:p14="http://schemas.microsoft.com/office/powerpoint/2010/main" val="2058251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2E16489-4975-3448-A61A-225E58B169EB}" type="datetimeFigureOut">
              <a:rPr lang="en-US"/>
              <a:pPr>
                <a:defRPr/>
              </a:pPr>
              <a:t>4/28/2020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5E32A5-02C8-D74B-B6A4-7C13CB463906}" type="slidenum">
              <a:rPr lang="en-US" altLang="en-US"/>
              <a:pPr>
                <a:defRPr/>
              </a:pPr>
              <a:t>‹#›</a:t>
            </a:fld>
            <a:endParaRPr lang="en-US" altLang="en-US"/>
          </a:p>
        </p:txBody>
      </p:sp>
    </p:spTree>
    <p:extLst>
      <p:ext uri="{BB962C8B-B14F-4D97-AF65-F5344CB8AC3E}">
        <p14:creationId xmlns:p14="http://schemas.microsoft.com/office/powerpoint/2010/main" val="1359248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20F7469-83F0-374A-89A3-9484C4F2D37E}" type="datetimeFigureOut">
              <a:rPr lang="en-US"/>
              <a:pPr>
                <a:defRPr/>
              </a:pPr>
              <a:t>4/28/2020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9B9E162-A993-134D-9C3B-77D8AFDEC4EF}" type="slidenum">
              <a:rPr lang="en-US" altLang="en-US"/>
              <a:pPr>
                <a:defRPr/>
              </a:pPr>
              <a:t>‹#›</a:t>
            </a:fld>
            <a:endParaRPr lang="en-US" altLang="en-US"/>
          </a:p>
        </p:txBody>
      </p:sp>
    </p:spTree>
    <p:extLst>
      <p:ext uri="{BB962C8B-B14F-4D97-AF65-F5344CB8AC3E}">
        <p14:creationId xmlns:p14="http://schemas.microsoft.com/office/powerpoint/2010/main" val="210524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088C780-508D-6D40-A020-719E6063C313}" type="datetimeFigureOut">
              <a:rPr lang="en-US"/>
              <a:pPr>
                <a:defRPr/>
              </a:pPr>
              <a:t>4/28/2020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90DECB4-368B-D04B-8FE1-98359E4192A4}" type="slidenum">
              <a:rPr lang="en-US" altLang="en-US"/>
              <a:pPr>
                <a:defRPr/>
              </a:pPr>
              <a:t>‹#›</a:t>
            </a:fld>
            <a:endParaRPr lang="en-US" altLang="en-US"/>
          </a:p>
        </p:txBody>
      </p:sp>
    </p:spTree>
    <p:extLst>
      <p:ext uri="{BB962C8B-B14F-4D97-AF65-F5344CB8AC3E}">
        <p14:creationId xmlns:p14="http://schemas.microsoft.com/office/powerpoint/2010/main" val="943290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B44E52F-1820-3D47-9A4D-538BEBE63917}" type="datetimeFigureOut">
              <a:rPr lang="en-US"/>
              <a:pPr>
                <a:defRPr/>
              </a:pPr>
              <a:t>4/28/2020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93E0231-26D6-424A-9845-747B46295D07}" type="slidenum">
              <a:rPr lang="en-US" altLang="en-US"/>
              <a:pPr>
                <a:defRPr/>
              </a:pPr>
              <a:t>‹#›</a:t>
            </a:fld>
            <a:endParaRPr lang="en-US" altLang="en-US"/>
          </a:p>
        </p:txBody>
      </p:sp>
    </p:spTree>
    <p:extLst>
      <p:ext uri="{BB962C8B-B14F-4D97-AF65-F5344CB8AC3E}">
        <p14:creationId xmlns:p14="http://schemas.microsoft.com/office/powerpoint/2010/main" val="1157453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935E481-4881-4644-97C4-8F545D09AD21}" type="datetimeFigureOut">
              <a:rPr lang="en-US"/>
              <a:pPr>
                <a:defRPr/>
              </a:pPr>
              <a:t>4/28/2020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33E0CFB-AC31-664C-80D4-9C80F0AA1F82}" type="slidenum">
              <a:rPr lang="en-US" altLang="en-US"/>
              <a:pPr>
                <a:defRPr/>
              </a:pPr>
              <a:t>‹#›</a:t>
            </a:fld>
            <a:endParaRPr lang="en-US" altLang="en-US"/>
          </a:p>
        </p:txBody>
      </p:sp>
    </p:spTree>
    <p:extLst>
      <p:ext uri="{BB962C8B-B14F-4D97-AF65-F5344CB8AC3E}">
        <p14:creationId xmlns:p14="http://schemas.microsoft.com/office/powerpoint/2010/main" val="1419797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2087FEA-9299-984F-ADF4-2EC64FD4B26A}" type="datetimeFigureOut">
              <a:rPr lang="en-US"/>
              <a:pPr>
                <a:defRPr/>
              </a:pPr>
              <a:t>4/28/2020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0D67BAD-8445-DA48-B212-DBE2C3DB53B3}" type="slidenum">
              <a:rPr lang="en-US" altLang="en-US"/>
              <a:pPr>
                <a:defRPr/>
              </a:pPr>
              <a:t>‹#›</a:t>
            </a:fld>
            <a:endParaRPr lang="en-US" altLang="en-US"/>
          </a:p>
        </p:txBody>
      </p:sp>
    </p:spTree>
    <p:extLst>
      <p:ext uri="{BB962C8B-B14F-4D97-AF65-F5344CB8AC3E}">
        <p14:creationId xmlns:p14="http://schemas.microsoft.com/office/powerpoint/2010/main" val="1846570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EEBF7"/>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cs typeface="+mn-cs"/>
              </a:defRPr>
            </a:lvl1pPr>
          </a:lstStyle>
          <a:p>
            <a:pPr>
              <a:defRPr/>
            </a:pPr>
            <a:fld id="{A0424BE9-041C-0244-BB8A-FD9FAAF6116C}" type="datetimeFigureOut">
              <a:rPr lang="en-US"/>
              <a:pPr>
                <a:defRPr/>
              </a:pPr>
              <a:t>4/28/2020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ea typeface="+mn-ea"/>
                <a:cs typeface="Arial" panose="020B0604020202020204" pitchFamily="34" charset="0"/>
              </a:defRPr>
            </a:lvl1pPr>
          </a:lstStyle>
          <a:p>
            <a:pPr>
              <a:defRPr/>
            </a:pPr>
            <a:fld id="{1CCEC63F-D0F4-EF43-8C26-4D992504847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auth.pixl.org.uk/primary#!/Resources//Currency/Whole School Materials/English/Grammar, Punctuation and Spelling (GPS)/GPS Recall Cards/Punctuation"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93888" y="663575"/>
            <a:ext cx="9144000" cy="1495425"/>
          </a:xfrm>
        </p:spPr>
        <p:txBody>
          <a:bodyPr rtlCol="0">
            <a:normAutofit fontScale="90000"/>
          </a:bodyPr>
          <a:lstStyle/>
          <a:p>
            <a:pPr eaLnBrk="1" fontAlgn="auto" hangingPunct="1">
              <a:spcAft>
                <a:spcPts val="0"/>
              </a:spcAft>
              <a:defRPr/>
            </a:pPr>
            <a:r>
              <a:rPr lang="en-GB" b="1" dirty="0">
                <a:solidFill>
                  <a:schemeClr val="accent2"/>
                </a:solidFill>
              </a:rPr>
              <a:t>Y6 Therapy</a:t>
            </a:r>
            <a:br>
              <a:rPr lang="en-US" b="1" dirty="0"/>
            </a:br>
            <a:endParaRPr lang="en-US" dirty="0"/>
          </a:p>
        </p:txBody>
      </p:sp>
      <p:sp>
        <p:nvSpPr>
          <p:cNvPr id="3075" name="Subtitle 2"/>
          <p:cNvSpPr>
            <a:spLocks noGrp="1"/>
          </p:cNvSpPr>
          <p:nvPr>
            <p:ph type="subTitle" idx="1"/>
          </p:nvPr>
        </p:nvSpPr>
        <p:spPr>
          <a:xfrm>
            <a:off x="1524000" y="1984375"/>
            <a:ext cx="9144000" cy="1933575"/>
          </a:xfrm>
        </p:spPr>
        <p:txBody>
          <a:bodyPr/>
          <a:lstStyle/>
          <a:p>
            <a:pPr eaLnBrk="1" hangingPunct="1"/>
            <a:r>
              <a:rPr lang="en-US" altLang="en-US" sz="7600"/>
              <a:t>GPS</a:t>
            </a:r>
          </a:p>
          <a:p>
            <a:pPr eaLnBrk="1" hangingPunct="1"/>
            <a:r>
              <a:rPr lang="en-GB" altLang="en-US" sz="2500" u="sng"/>
              <a:t>6n. Can use semi-colons (to mark the boundary between independent clauses)</a:t>
            </a:r>
            <a:endParaRPr lang="en-US" altLang="en-US" sz="2500" u="sng"/>
          </a:p>
        </p:txBody>
      </p:sp>
      <p:sp>
        <p:nvSpPr>
          <p:cNvPr id="3076" name="TextBox 5"/>
          <p:cNvSpPr txBox="1">
            <a:spLocks noChangeArrowheads="1"/>
          </p:cNvSpPr>
          <p:nvPr/>
        </p:nvSpPr>
        <p:spPr bwMode="auto">
          <a:xfrm>
            <a:off x="4356100" y="4068763"/>
            <a:ext cx="3479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algn="ctr" eaLnBrk="1" hangingPunct="1">
              <a:lnSpc>
                <a:spcPct val="100000"/>
              </a:lnSpc>
              <a:spcBef>
                <a:spcPct val="0"/>
              </a:spcBef>
              <a:buFontTx/>
              <a:buNone/>
            </a:pPr>
            <a:r>
              <a:rPr lang="en-US" altLang="en-US" sz="1600"/>
              <a:t>Commissioned by The PiXL Club Ltd.</a:t>
            </a:r>
          </a:p>
          <a:p>
            <a:pPr algn="ctr" eaLnBrk="1" hangingPunct="1">
              <a:lnSpc>
                <a:spcPct val="100000"/>
              </a:lnSpc>
              <a:spcBef>
                <a:spcPct val="0"/>
              </a:spcBef>
              <a:buFontTx/>
              <a:buNone/>
            </a:pPr>
            <a:r>
              <a:rPr lang="en-US" altLang="en-US" sz="1600"/>
              <a:t>September 2019</a:t>
            </a:r>
          </a:p>
        </p:txBody>
      </p:sp>
      <p:sp>
        <p:nvSpPr>
          <p:cNvPr id="3077" name="TextBox 6"/>
          <p:cNvSpPr txBox="1">
            <a:spLocks noChangeArrowheads="1"/>
          </p:cNvSpPr>
          <p:nvPr/>
        </p:nvSpPr>
        <p:spPr bwMode="auto">
          <a:xfrm>
            <a:off x="4356100" y="6216650"/>
            <a:ext cx="3784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r>
              <a:rPr lang="en-GB" altLang="en-US" sz="1600"/>
              <a:t>© Copyright The PiXL Club Limited, 2019</a:t>
            </a:r>
            <a:r>
              <a:rPr lang="en-US" altLang="en-US" sz="1600"/>
              <a:t> </a:t>
            </a:r>
          </a:p>
        </p:txBody>
      </p:sp>
      <p:pic>
        <p:nvPicPr>
          <p:cNvPr id="3078"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 Box 4"/>
          <p:cNvSpPr txBox="1">
            <a:spLocks noChangeArrowheads="1"/>
          </p:cNvSpPr>
          <p:nvPr/>
        </p:nvSpPr>
        <p:spPr bwMode="auto">
          <a:xfrm>
            <a:off x="2933700" y="4856163"/>
            <a:ext cx="6324600" cy="1263650"/>
          </a:xfrm>
          <a:prstGeom prst="rect">
            <a:avLst/>
          </a:prstGeom>
          <a:solidFill>
            <a:srgbClr val="FFFFFF"/>
          </a:solidFill>
          <a:ln w="38100" cmpd="dbl">
            <a:solidFill>
              <a:srgbClr val="000000"/>
            </a:solidFill>
            <a:miter lim="800000"/>
            <a:headEnd/>
            <a:tailEnd/>
          </a:ln>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algn="ctr" eaLnBrk="1" hangingPunct="1">
              <a:lnSpc>
                <a:spcPct val="100000"/>
              </a:lnSpc>
              <a:spcBef>
                <a:spcPct val="0"/>
              </a:spcBef>
              <a:buFontTx/>
              <a:buNone/>
            </a:pPr>
            <a:r>
              <a:rPr lang="en-GB" altLang="en-US" sz="1000"/>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p>
          <a:p>
            <a:pPr algn="ctr" eaLnBrk="1" hangingPunct="1">
              <a:lnSpc>
                <a:spcPct val="100000"/>
              </a:lnSpc>
              <a:spcBef>
                <a:spcPct val="0"/>
              </a:spcBef>
              <a:buFontTx/>
              <a:buNone/>
            </a:pPr>
            <a:r>
              <a:rPr lang="en-GB" altLang="en-US" sz="1000"/>
              <a:t>All opinions and contributions are those of the authors. The contents of this resource are not connected with nor endorsed by any other company, organisation or institution.</a:t>
            </a:r>
          </a:p>
          <a:p>
            <a:pPr algn="ctr" eaLnBrk="1" hangingPunct="1">
              <a:lnSpc>
                <a:spcPct val="100000"/>
              </a:lnSpc>
              <a:spcBef>
                <a:spcPct val="0"/>
              </a:spcBef>
              <a:buFontTx/>
              <a:buNone/>
            </a:pPr>
            <a:r>
              <a:rPr lang="en-GB" altLang="en-US" sz="1000"/>
              <a:t>PiXL Club Ltd endeavour to trace and contact copyright owners. If there are any inadvertent omissions or errors in the acknowledgements or usage, this is unintended and PiXL will remedy these on written notification.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9"/>
          <p:cNvSpPr/>
          <p:nvPr/>
        </p:nvSpPr>
        <p:spPr>
          <a:xfrm>
            <a:off x="481013" y="1814513"/>
            <a:ext cx="11234737" cy="1495425"/>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3500" dirty="0">
                <a:solidFill>
                  <a:schemeClr val="tx1"/>
                </a:solidFill>
              </a:rPr>
              <a:t>The clauses each side of the </a:t>
            </a:r>
            <a:r>
              <a:rPr lang="en-GB" sz="3500" b="1" dirty="0">
                <a:solidFill>
                  <a:schemeClr val="tx1"/>
                </a:solidFill>
              </a:rPr>
              <a:t>semi-colon </a:t>
            </a:r>
            <a:r>
              <a:rPr lang="en-GB" sz="3500" dirty="0">
                <a:solidFill>
                  <a:schemeClr val="tx1"/>
                </a:solidFill>
              </a:rPr>
              <a:t>must be able to stand alone as a </a:t>
            </a:r>
            <a:r>
              <a:rPr lang="en-GB" sz="3500">
                <a:solidFill>
                  <a:schemeClr val="tx1"/>
                </a:solidFill>
              </a:rPr>
              <a:t>main clause. </a:t>
            </a:r>
            <a:endParaRPr lang="en-GB" sz="3500" dirty="0">
              <a:solidFill>
                <a:schemeClr val="tx1"/>
              </a:solidFill>
            </a:endParaRPr>
          </a:p>
        </p:txBody>
      </p:sp>
      <p:sp>
        <p:nvSpPr>
          <p:cNvPr id="7" name="Rounded Rectangle 6"/>
          <p:cNvSpPr/>
          <p:nvPr/>
        </p:nvSpPr>
        <p:spPr>
          <a:xfrm>
            <a:off x="239713" y="3875088"/>
            <a:ext cx="11715750" cy="2670175"/>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3500" dirty="0">
                <a:solidFill>
                  <a:schemeClr val="tx1"/>
                </a:solidFill>
              </a:rPr>
              <a:t>E.g. I have to get up early tomorrow</a:t>
            </a:r>
            <a:r>
              <a:rPr lang="en-GB" sz="3500" b="1" dirty="0">
                <a:solidFill>
                  <a:srgbClr val="FF0000"/>
                </a:solidFill>
              </a:rPr>
              <a:t>;</a:t>
            </a:r>
            <a:r>
              <a:rPr lang="en-GB" sz="3500" dirty="0">
                <a:solidFill>
                  <a:schemeClr val="tx1"/>
                </a:solidFill>
              </a:rPr>
              <a:t> I’m going to bed now</a:t>
            </a:r>
            <a:r>
              <a:rPr lang="en-GB" sz="3500" i="1" dirty="0">
                <a:solidFill>
                  <a:schemeClr val="tx1"/>
                </a:solidFill>
              </a:rPr>
              <a:t>. </a:t>
            </a:r>
            <a:endParaRPr lang="en-GB" sz="3500" dirty="0">
              <a:solidFill>
                <a:schemeClr val="tx1"/>
              </a:solidFill>
            </a:endParaRPr>
          </a:p>
          <a:p>
            <a:pPr algn="ctr" eaLnBrk="1" hangingPunct="1">
              <a:defRPr/>
            </a:pPr>
            <a:endParaRPr lang="en-GB" sz="3200" dirty="0">
              <a:solidFill>
                <a:schemeClr val="tx1"/>
              </a:solidFill>
            </a:endParaRPr>
          </a:p>
          <a:p>
            <a:pPr algn="ctr" eaLnBrk="1" hangingPunct="1">
              <a:defRPr/>
            </a:pPr>
            <a:endParaRPr lang="en-GB" sz="3200" dirty="0">
              <a:solidFill>
                <a:schemeClr val="tx1"/>
              </a:solidFill>
            </a:endParaRPr>
          </a:p>
          <a:p>
            <a:pPr algn="ctr" eaLnBrk="1" hangingPunct="1">
              <a:defRPr/>
            </a:pPr>
            <a:r>
              <a:rPr lang="en-GB" sz="3200" dirty="0">
                <a:solidFill>
                  <a:schemeClr val="tx1"/>
                </a:solidFill>
              </a:rPr>
              <a:t> </a:t>
            </a:r>
          </a:p>
        </p:txBody>
      </p:sp>
      <p:sp>
        <p:nvSpPr>
          <p:cNvPr id="13318" name="AutoShape 9" descr="Image result for football clip art"/>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endParaRPr lang="en-GB" altLang="en-US" sz="1800">
              <a:latin typeface="Arial" charset="0"/>
            </a:endParaRPr>
          </a:p>
        </p:txBody>
      </p:sp>
      <p:pic>
        <p:nvPicPr>
          <p:cNvPr id="1331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0388" y="4889500"/>
            <a:ext cx="1362075" cy="1431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a:xfrm>
            <a:off x="2138363" y="271463"/>
            <a:ext cx="7666037" cy="963612"/>
          </a:xfrm>
          <a:prstGeom prst="rect">
            <a:avLst/>
          </a:prstGeom>
          <a:solidFill>
            <a:srgbClr val="FDFEDA"/>
          </a:solidFill>
          <a:ln>
            <a:solidFill>
              <a:schemeClr val="accent1"/>
            </a:solidFill>
          </a:ln>
        </p:spPr>
        <p:txBody>
          <a:bodyPr anchor="ctr">
            <a:normAutofit/>
          </a:bodyPr>
          <a:lstStyle/>
          <a:p>
            <a:pPr algn="ctr" eaLnBrk="1" fontAlgn="auto" hangingPunct="1">
              <a:lnSpc>
                <a:spcPct val="90000"/>
              </a:lnSpc>
              <a:spcAft>
                <a:spcPts val="0"/>
              </a:spcAft>
              <a:defRPr/>
            </a:pPr>
            <a:r>
              <a:rPr lang="en-GB" sz="4400" dirty="0">
                <a:latin typeface="+mj-lt"/>
                <a:ea typeface="+mj-ea"/>
                <a:cs typeface="+mj-cs"/>
              </a:rPr>
              <a:t>Using a semi-colon correctly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779588" y="454025"/>
            <a:ext cx="8250237" cy="752475"/>
          </a:xfrm>
          <a:solidFill>
            <a:srgbClr val="FDFEDA"/>
          </a:solidFill>
          <a:ln>
            <a:solidFill>
              <a:schemeClr val="accent1"/>
            </a:solidFill>
            <a:miter lim="800000"/>
            <a:headEnd/>
            <a:tailEnd/>
          </a:ln>
        </p:spPr>
        <p:txBody>
          <a:bodyPr/>
          <a:lstStyle/>
          <a:p>
            <a:pPr algn="ctr" eaLnBrk="1" hangingPunct="1"/>
            <a:r>
              <a:rPr lang="en-GB" altLang="en-US"/>
              <a:t>Your turn</a:t>
            </a:r>
          </a:p>
        </p:txBody>
      </p:sp>
      <p:sp>
        <p:nvSpPr>
          <p:cNvPr id="14" name="AutoShape 5"/>
          <p:cNvSpPr>
            <a:spLocks noChangeArrowheads="1"/>
          </p:cNvSpPr>
          <p:nvPr/>
        </p:nvSpPr>
        <p:spPr bwMode="auto">
          <a:xfrm>
            <a:off x="368300" y="3236913"/>
            <a:ext cx="11250613" cy="1293812"/>
          </a:xfrm>
          <a:prstGeom prst="roundRect">
            <a:avLst>
              <a:gd name="adj" fmla="val 16667"/>
            </a:avLst>
          </a:prstGeom>
          <a:solidFill>
            <a:schemeClr val="accent2">
              <a:lumMod val="40000"/>
              <a:lumOff val="6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Tx/>
              <a:buNone/>
              <a:defRPr/>
            </a:pPr>
            <a:r>
              <a:rPr lang="pt-BR" sz="3500" dirty="0">
                <a:latin typeface="+mn-lt"/>
                <a:ea typeface="+mn-ea"/>
              </a:rPr>
              <a:t>Jack wants to go on holiday next week he might not be able to afford it. </a:t>
            </a:r>
            <a:endParaRPr lang="en-GB" altLang="en-US" sz="3500" dirty="0">
              <a:latin typeface="+mn-lt"/>
              <a:ea typeface="+mn-ea"/>
              <a:cs typeface="Calibri" panose="020F0502020204030204" pitchFamily="34" charset="0"/>
            </a:endParaRPr>
          </a:p>
        </p:txBody>
      </p:sp>
      <p:pic>
        <p:nvPicPr>
          <p:cNvPr id="14340"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AutoShape 2" descr="Image result for Harley Davidson"/>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endParaRPr lang="en-GB" altLang="en-US" sz="1800"/>
          </a:p>
        </p:txBody>
      </p:sp>
      <p:pic>
        <p:nvPicPr>
          <p:cNvPr id="1434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1150" y="4862513"/>
            <a:ext cx="1303338" cy="177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ounded Rectangle 10"/>
          <p:cNvSpPr/>
          <p:nvPr/>
        </p:nvSpPr>
        <p:spPr>
          <a:xfrm>
            <a:off x="368300" y="1654175"/>
            <a:ext cx="11250613" cy="113188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3500" dirty="0">
                <a:solidFill>
                  <a:schemeClr val="tx1"/>
                </a:solidFill>
              </a:rPr>
              <a:t>Insert a </a:t>
            </a:r>
            <a:r>
              <a:rPr lang="en-GB" sz="3500" b="1" dirty="0">
                <a:solidFill>
                  <a:schemeClr val="tx1"/>
                </a:solidFill>
              </a:rPr>
              <a:t>semi-colon </a:t>
            </a:r>
            <a:r>
              <a:rPr lang="en-GB" sz="3500" dirty="0">
                <a:solidFill>
                  <a:schemeClr val="tx1"/>
                </a:solidFill>
              </a:rPr>
              <a:t>in the correct place in the sentence below.</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779588" y="454025"/>
            <a:ext cx="8250237" cy="752475"/>
          </a:xfrm>
          <a:solidFill>
            <a:srgbClr val="FDFEDA"/>
          </a:solidFill>
          <a:ln>
            <a:solidFill>
              <a:schemeClr val="accent1"/>
            </a:solidFill>
            <a:miter lim="800000"/>
            <a:headEnd/>
            <a:tailEnd/>
          </a:ln>
        </p:spPr>
        <p:txBody>
          <a:bodyPr/>
          <a:lstStyle/>
          <a:p>
            <a:pPr algn="ctr" eaLnBrk="1" hangingPunct="1"/>
            <a:r>
              <a:rPr lang="en-GB" altLang="en-US"/>
              <a:t>Check how you did </a:t>
            </a:r>
          </a:p>
        </p:txBody>
      </p:sp>
      <p:sp>
        <p:nvSpPr>
          <p:cNvPr id="14" name="AutoShape 5"/>
          <p:cNvSpPr>
            <a:spLocks noChangeArrowheads="1"/>
          </p:cNvSpPr>
          <p:nvPr/>
        </p:nvSpPr>
        <p:spPr bwMode="auto">
          <a:xfrm>
            <a:off x="368300" y="3236913"/>
            <a:ext cx="11250613" cy="1293812"/>
          </a:xfrm>
          <a:prstGeom prst="roundRect">
            <a:avLst>
              <a:gd name="adj" fmla="val 16667"/>
            </a:avLst>
          </a:prstGeom>
          <a:solidFill>
            <a:schemeClr val="accent2">
              <a:lumMod val="40000"/>
              <a:lumOff val="6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Tx/>
              <a:buNone/>
              <a:defRPr/>
            </a:pPr>
            <a:r>
              <a:rPr lang="pt-BR" sz="3500" dirty="0">
                <a:latin typeface="+mn-lt"/>
                <a:ea typeface="+mn-ea"/>
              </a:rPr>
              <a:t>Jack wants to go on holiday next week</a:t>
            </a:r>
            <a:r>
              <a:rPr lang="pt-BR" sz="3500" b="1" dirty="0">
                <a:solidFill>
                  <a:srgbClr val="FF0000"/>
                </a:solidFill>
                <a:latin typeface="+mn-lt"/>
                <a:ea typeface="+mn-ea"/>
              </a:rPr>
              <a:t>;</a:t>
            </a:r>
            <a:r>
              <a:rPr lang="pt-BR" sz="3500" dirty="0">
                <a:latin typeface="+mn-lt"/>
                <a:ea typeface="+mn-ea"/>
              </a:rPr>
              <a:t> he might not be able to afford it. </a:t>
            </a:r>
            <a:endParaRPr lang="en-GB" altLang="en-US" sz="3500" dirty="0">
              <a:latin typeface="+mn-lt"/>
              <a:ea typeface="+mn-ea"/>
              <a:cs typeface="Calibri" panose="020F0502020204030204" pitchFamily="34" charset="0"/>
            </a:endParaRPr>
          </a:p>
        </p:txBody>
      </p:sp>
      <p:pic>
        <p:nvPicPr>
          <p:cNvPr id="1536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AutoShape 2" descr="Image result for Harley Davidson"/>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endParaRPr lang="en-GB" altLang="en-US" sz="1800"/>
          </a:p>
        </p:txBody>
      </p:sp>
      <p:sp>
        <p:nvSpPr>
          <p:cNvPr id="11" name="Rounded Rectangle 10"/>
          <p:cNvSpPr/>
          <p:nvPr/>
        </p:nvSpPr>
        <p:spPr>
          <a:xfrm>
            <a:off x="368300" y="1654175"/>
            <a:ext cx="11250613" cy="113188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3500" dirty="0">
                <a:solidFill>
                  <a:schemeClr val="tx1"/>
                </a:solidFill>
              </a:rPr>
              <a:t>Insert a </a:t>
            </a:r>
            <a:r>
              <a:rPr lang="en-GB" sz="3500" b="1" dirty="0">
                <a:solidFill>
                  <a:schemeClr val="tx1"/>
                </a:solidFill>
              </a:rPr>
              <a:t>semi-colon </a:t>
            </a:r>
            <a:r>
              <a:rPr lang="en-GB" sz="3500" dirty="0">
                <a:solidFill>
                  <a:schemeClr val="tx1"/>
                </a:solidFill>
              </a:rPr>
              <a:t>in the correct place in the sentence below.</a:t>
            </a:r>
          </a:p>
        </p:txBody>
      </p:sp>
      <p:pic>
        <p:nvPicPr>
          <p:cNvPr id="1536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6863" y="4860925"/>
            <a:ext cx="1111250"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779588" y="454025"/>
            <a:ext cx="8250237" cy="752475"/>
          </a:xfrm>
          <a:solidFill>
            <a:srgbClr val="FDFEDA"/>
          </a:solidFill>
          <a:ln>
            <a:solidFill>
              <a:schemeClr val="accent1"/>
            </a:solidFill>
            <a:miter lim="800000"/>
            <a:headEnd/>
            <a:tailEnd/>
          </a:ln>
        </p:spPr>
        <p:txBody>
          <a:bodyPr/>
          <a:lstStyle/>
          <a:p>
            <a:pPr algn="ctr" eaLnBrk="1" hangingPunct="1"/>
            <a:r>
              <a:rPr lang="en-GB" altLang="en-US"/>
              <a:t>Your turn</a:t>
            </a:r>
          </a:p>
        </p:txBody>
      </p:sp>
      <p:sp>
        <p:nvSpPr>
          <p:cNvPr id="14" name="AutoShape 5"/>
          <p:cNvSpPr>
            <a:spLocks noChangeArrowheads="1"/>
          </p:cNvSpPr>
          <p:nvPr/>
        </p:nvSpPr>
        <p:spPr bwMode="auto">
          <a:xfrm>
            <a:off x="368300" y="3534787"/>
            <a:ext cx="11250613" cy="698063"/>
          </a:xfrm>
          <a:prstGeom prst="roundRect">
            <a:avLst>
              <a:gd name="adj" fmla="val 16667"/>
            </a:avLst>
          </a:prstGeom>
          <a:solidFill>
            <a:schemeClr val="accent2">
              <a:lumMod val="40000"/>
              <a:lumOff val="6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Tx/>
              <a:buNone/>
              <a:defRPr/>
            </a:pPr>
            <a:r>
              <a:rPr lang="pt-BR" sz="3500" dirty="0" err="1">
                <a:latin typeface="+mn-lt"/>
                <a:ea typeface="+mn-ea"/>
              </a:rPr>
              <a:t>Dev</a:t>
            </a:r>
            <a:r>
              <a:rPr lang="pt-BR" sz="3500" dirty="0">
                <a:latin typeface="+mn-lt"/>
                <a:ea typeface="+mn-ea"/>
              </a:rPr>
              <a:t> </a:t>
            </a:r>
            <a:r>
              <a:rPr lang="pt-BR" sz="3500" dirty="0" err="1">
                <a:latin typeface="+mn-lt"/>
                <a:ea typeface="+mn-ea"/>
              </a:rPr>
              <a:t>enjoys</a:t>
            </a:r>
            <a:r>
              <a:rPr lang="pt-BR" sz="3500" dirty="0">
                <a:latin typeface="+mn-lt"/>
                <a:ea typeface="+mn-ea"/>
              </a:rPr>
              <a:t> </a:t>
            </a:r>
            <a:r>
              <a:rPr lang="pt-BR" sz="3500" dirty="0" err="1">
                <a:latin typeface="+mn-lt"/>
                <a:ea typeface="+mn-ea"/>
              </a:rPr>
              <a:t>comics</a:t>
            </a:r>
            <a:r>
              <a:rPr lang="pt-BR" sz="3500" dirty="0">
                <a:latin typeface="+mn-lt"/>
                <a:ea typeface="+mn-ea"/>
              </a:rPr>
              <a:t> </a:t>
            </a:r>
            <a:r>
              <a:rPr lang="pt-BR" sz="3500" dirty="0" err="1">
                <a:latin typeface="+mn-lt"/>
                <a:ea typeface="+mn-ea"/>
              </a:rPr>
              <a:t>his</a:t>
            </a:r>
            <a:r>
              <a:rPr lang="pt-BR" sz="3500" dirty="0">
                <a:latin typeface="+mn-lt"/>
                <a:ea typeface="+mn-ea"/>
              </a:rPr>
              <a:t> </a:t>
            </a:r>
            <a:r>
              <a:rPr lang="pt-BR" sz="3500" dirty="0" err="1">
                <a:latin typeface="+mn-lt"/>
                <a:ea typeface="+mn-ea"/>
              </a:rPr>
              <a:t>friend</a:t>
            </a:r>
            <a:r>
              <a:rPr lang="pt-BR" sz="3500" dirty="0">
                <a:latin typeface="+mn-lt"/>
                <a:ea typeface="+mn-ea"/>
              </a:rPr>
              <a:t> </a:t>
            </a:r>
            <a:r>
              <a:rPr lang="pt-BR" sz="3500" dirty="0" err="1">
                <a:latin typeface="+mn-lt"/>
                <a:ea typeface="+mn-ea"/>
              </a:rPr>
              <a:t>enjoys</a:t>
            </a:r>
            <a:r>
              <a:rPr lang="pt-BR" sz="3500" dirty="0">
                <a:latin typeface="+mn-lt"/>
                <a:ea typeface="+mn-ea"/>
              </a:rPr>
              <a:t> </a:t>
            </a:r>
            <a:r>
              <a:rPr lang="pt-BR" sz="3500" dirty="0" err="1">
                <a:latin typeface="+mn-lt"/>
                <a:ea typeface="+mn-ea"/>
              </a:rPr>
              <a:t>biographies</a:t>
            </a:r>
            <a:r>
              <a:rPr lang="pt-BR" sz="3500" dirty="0">
                <a:latin typeface="+mn-lt"/>
                <a:ea typeface="+mn-ea"/>
              </a:rPr>
              <a:t>. </a:t>
            </a:r>
            <a:endParaRPr lang="en-GB" altLang="en-US" sz="3500" dirty="0">
              <a:latin typeface="+mn-lt"/>
              <a:ea typeface="+mn-ea"/>
              <a:cs typeface="Calibri" panose="020F0502020204030204" pitchFamily="34" charset="0"/>
            </a:endParaRPr>
          </a:p>
        </p:txBody>
      </p:sp>
      <p:pic>
        <p:nvPicPr>
          <p:cNvPr id="14340"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AutoShape 2" descr="Image result for Harley Davidson"/>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endParaRPr lang="en-GB" altLang="en-US" sz="1800"/>
          </a:p>
        </p:txBody>
      </p:sp>
      <p:pic>
        <p:nvPicPr>
          <p:cNvPr id="1434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1150" y="4862513"/>
            <a:ext cx="1303338" cy="177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ounded Rectangle 10"/>
          <p:cNvSpPr/>
          <p:nvPr/>
        </p:nvSpPr>
        <p:spPr>
          <a:xfrm>
            <a:off x="368300" y="1654175"/>
            <a:ext cx="11250613" cy="113188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3500" dirty="0">
                <a:solidFill>
                  <a:schemeClr val="tx1"/>
                </a:solidFill>
              </a:rPr>
              <a:t>Insert a </a:t>
            </a:r>
            <a:r>
              <a:rPr lang="en-GB" sz="3500" b="1" dirty="0">
                <a:solidFill>
                  <a:schemeClr val="tx1"/>
                </a:solidFill>
              </a:rPr>
              <a:t>semi-colon </a:t>
            </a:r>
            <a:r>
              <a:rPr lang="en-GB" sz="3500" dirty="0">
                <a:solidFill>
                  <a:schemeClr val="tx1"/>
                </a:solidFill>
              </a:rPr>
              <a:t>in the correct place in the sentence below.</a:t>
            </a:r>
          </a:p>
        </p:txBody>
      </p:sp>
    </p:spTree>
    <p:extLst>
      <p:ext uri="{BB962C8B-B14F-4D97-AF65-F5344CB8AC3E}">
        <p14:creationId xmlns:p14="http://schemas.microsoft.com/office/powerpoint/2010/main" val="1857239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779588" y="454025"/>
            <a:ext cx="8250237" cy="752475"/>
          </a:xfrm>
          <a:solidFill>
            <a:srgbClr val="FDFEDA"/>
          </a:solidFill>
          <a:ln>
            <a:solidFill>
              <a:schemeClr val="accent1"/>
            </a:solidFill>
            <a:miter lim="800000"/>
            <a:headEnd/>
            <a:tailEnd/>
          </a:ln>
        </p:spPr>
        <p:txBody>
          <a:bodyPr/>
          <a:lstStyle/>
          <a:p>
            <a:pPr algn="ctr" eaLnBrk="1" hangingPunct="1"/>
            <a:r>
              <a:rPr lang="en-GB" altLang="en-US" dirty="0"/>
              <a:t>Check how you did</a:t>
            </a:r>
          </a:p>
        </p:txBody>
      </p:sp>
      <p:sp>
        <p:nvSpPr>
          <p:cNvPr id="14" name="AutoShape 5"/>
          <p:cNvSpPr>
            <a:spLocks noChangeArrowheads="1"/>
          </p:cNvSpPr>
          <p:nvPr/>
        </p:nvSpPr>
        <p:spPr bwMode="auto">
          <a:xfrm>
            <a:off x="368300" y="3534787"/>
            <a:ext cx="11250613" cy="698063"/>
          </a:xfrm>
          <a:prstGeom prst="roundRect">
            <a:avLst>
              <a:gd name="adj" fmla="val 16667"/>
            </a:avLst>
          </a:prstGeom>
          <a:solidFill>
            <a:schemeClr val="accent2">
              <a:lumMod val="40000"/>
              <a:lumOff val="6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Tx/>
              <a:buNone/>
              <a:defRPr/>
            </a:pPr>
            <a:r>
              <a:rPr lang="pt-BR" sz="3500" dirty="0" err="1">
                <a:latin typeface="+mn-lt"/>
                <a:ea typeface="+mn-ea"/>
              </a:rPr>
              <a:t>Dev</a:t>
            </a:r>
            <a:r>
              <a:rPr lang="pt-BR" sz="3500" dirty="0">
                <a:latin typeface="+mn-lt"/>
                <a:ea typeface="+mn-ea"/>
              </a:rPr>
              <a:t> </a:t>
            </a:r>
            <a:r>
              <a:rPr lang="pt-BR" sz="3500" dirty="0" err="1">
                <a:latin typeface="+mn-lt"/>
                <a:ea typeface="+mn-ea"/>
              </a:rPr>
              <a:t>enjoys</a:t>
            </a:r>
            <a:r>
              <a:rPr lang="pt-BR" sz="3500" dirty="0">
                <a:latin typeface="+mn-lt"/>
                <a:ea typeface="+mn-ea"/>
              </a:rPr>
              <a:t> </a:t>
            </a:r>
            <a:r>
              <a:rPr lang="pt-BR" sz="3500" dirty="0" err="1">
                <a:latin typeface="+mn-lt"/>
                <a:ea typeface="+mn-ea"/>
              </a:rPr>
              <a:t>comics</a:t>
            </a:r>
            <a:r>
              <a:rPr lang="pt-BR" sz="3500" b="1" dirty="0">
                <a:solidFill>
                  <a:srgbClr val="FF0000"/>
                </a:solidFill>
                <a:latin typeface="+mn-lt"/>
                <a:ea typeface="+mn-ea"/>
              </a:rPr>
              <a:t>;</a:t>
            </a:r>
            <a:r>
              <a:rPr lang="pt-BR" sz="3500" dirty="0">
                <a:latin typeface="+mn-lt"/>
                <a:ea typeface="+mn-ea"/>
              </a:rPr>
              <a:t> </a:t>
            </a:r>
            <a:r>
              <a:rPr lang="pt-BR" sz="3500" dirty="0" err="1">
                <a:latin typeface="+mn-lt"/>
                <a:ea typeface="+mn-ea"/>
              </a:rPr>
              <a:t>his</a:t>
            </a:r>
            <a:r>
              <a:rPr lang="pt-BR" sz="3500" dirty="0">
                <a:latin typeface="+mn-lt"/>
                <a:ea typeface="+mn-ea"/>
              </a:rPr>
              <a:t> </a:t>
            </a:r>
            <a:r>
              <a:rPr lang="pt-BR" sz="3500" dirty="0" err="1">
                <a:latin typeface="+mn-lt"/>
                <a:ea typeface="+mn-ea"/>
              </a:rPr>
              <a:t>friend</a:t>
            </a:r>
            <a:r>
              <a:rPr lang="pt-BR" sz="3500" dirty="0">
                <a:latin typeface="+mn-lt"/>
                <a:ea typeface="+mn-ea"/>
              </a:rPr>
              <a:t> </a:t>
            </a:r>
            <a:r>
              <a:rPr lang="pt-BR" sz="3500" dirty="0" err="1">
                <a:latin typeface="+mn-lt"/>
                <a:ea typeface="+mn-ea"/>
              </a:rPr>
              <a:t>enjoys</a:t>
            </a:r>
            <a:r>
              <a:rPr lang="pt-BR" sz="3500" dirty="0">
                <a:latin typeface="+mn-lt"/>
                <a:ea typeface="+mn-ea"/>
              </a:rPr>
              <a:t> </a:t>
            </a:r>
            <a:r>
              <a:rPr lang="pt-BR" sz="3500" dirty="0" err="1">
                <a:latin typeface="+mn-lt"/>
                <a:ea typeface="+mn-ea"/>
              </a:rPr>
              <a:t>biographies</a:t>
            </a:r>
            <a:r>
              <a:rPr lang="pt-BR" sz="3500" dirty="0">
                <a:latin typeface="+mn-lt"/>
                <a:ea typeface="+mn-ea"/>
              </a:rPr>
              <a:t>. </a:t>
            </a:r>
            <a:endParaRPr lang="en-GB" altLang="en-US" sz="3500" dirty="0">
              <a:latin typeface="+mn-lt"/>
              <a:ea typeface="+mn-ea"/>
              <a:cs typeface="Calibri" panose="020F0502020204030204" pitchFamily="34" charset="0"/>
            </a:endParaRPr>
          </a:p>
        </p:txBody>
      </p:sp>
      <p:pic>
        <p:nvPicPr>
          <p:cNvPr id="14340"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AutoShape 2" descr="Image result for Harley Davidson"/>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endParaRPr lang="en-GB" altLang="en-US" sz="1800"/>
          </a:p>
        </p:txBody>
      </p:sp>
      <p:sp>
        <p:nvSpPr>
          <p:cNvPr id="11" name="Rounded Rectangle 10"/>
          <p:cNvSpPr/>
          <p:nvPr/>
        </p:nvSpPr>
        <p:spPr>
          <a:xfrm>
            <a:off x="368300" y="1654175"/>
            <a:ext cx="11250613" cy="113188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3500" dirty="0">
                <a:solidFill>
                  <a:schemeClr val="tx1"/>
                </a:solidFill>
              </a:rPr>
              <a:t>Insert a </a:t>
            </a:r>
            <a:r>
              <a:rPr lang="en-GB" sz="3500" b="1" dirty="0">
                <a:solidFill>
                  <a:schemeClr val="tx1"/>
                </a:solidFill>
              </a:rPr>
              <a:t>semi-colon </a:t>
            </a:r>
            <a:r>
              <a:rPr lang="en-GB" sz="3500" dirty="0">
                <a:solidFill>
                  <a:schemeClr val="tx1"/>
                </a:solidFill>
              </a:rPr>
              <a:t>in the correct place in the sentence below.</a:t>
            </a:r>
          </a:p>
        </p:txBody>
      </p:sp>
      <p:pic>
        <p:nvPicPr>
          <p:cNvPr id="9"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6863" y="4860925"/>
            <a:ext cx="1111250"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3748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5"/>
          <p:cNvSpPr>
            <a:spLocks noChangeArrowheads="1"/>
          </p:cNvSpPr>
          <p:nvPr/>
        </p:nvSpPr>
        <p:spPr bwMode="auto">
          <a:xfrm>
            <a:off x="392113" y="2765425"/>
            <a:ext cx="10223500" cy="3167063"/>
          </a:xfrm>
          <a:prstGeom prst="roundRect">
            <a:avLst>
              <a:gd name="adj" fmla="val 16667"/>
            </a:avLst>
          </a:prstGeom>
          <a:solidFill>
            <a:schemeClr val="accent6">
              <a:lumMod val="60000"/>
              <a:lumOff val="4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                                                                                                       Tick </a:t>
            </a:r>
            <a:r>
              <a:rPr lang="en-GB" altLang="en-US" sz="2800" b="1" dirty="0">
                <a:latin typeface="Calibri" panose="020F0502020204030204" pitchFamily="34" charset="0"/>
                <a:ea typeface="+mn-ea"/>
                <a:cs typeface="Calibri" panose="020F0502020204030204" pitchFamily="34" charset="0"/>
              </a:rPr>
              <a:t>one</a:t>
            </a:r>
            <a:endParaRPr lang="en-GB" altLang="en-US" sz="28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endParaRPr lang="en-GB" altLang="en-US" sz="10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Most people prefer to eat at midday; others like to eat later. </a:t>
            </a:r>
          </a:p>
          <a:p>
            <a:pPr eaLnBrk="1" fontAlgn="auto" hangingPunct="1">
              <a:spcBef>
                <a:spcPct val="0"/>
              </a:spcBef>
              <a:spcAft>
                <a:spcPts val="0"/>
              </a:spcAft>
              <a:buFontTx/>
              <a:buNone/>
              <a:defRPr/>
            </a:pPr>
            <a:endParaRPr lang="en-GB" altLang="en-US" sz="10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Most people prefer to eat at; midday others like to eat later. </a:t>
            </a:r>
          </a:p>
          <a:p>
            <a:pPr eaLnBrk="1" fontAlgn="auto" hangingPunct="1">
              <a:spcBef>
                <a:spcPct val="0"/>
              </a:spcBef>
              <a:spcAft>
                <a:spcPts val="0"/>
              </a:spcAft>
              <a:buFontTx/>
              <a:buNone/>
              <a:defRPr/>
            </a:pPr>
            <a:endParaRPr lang="en-GB" altLang="en-US" sz="10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Most people prefer to eat at midday others; like to eat later. </a:t>
            </a:r>
          </a:p>
          <a:p>
            <a:pPr eaLnBrk="1" fontAlgn="auto" hangingPunct="1">
              <a:spcBef>
                <a:spcPct val="0"/>
              </a:spcBef>
              <a:spcAft>
                <a:spcPts val="0"/>
              </a:spcAft>
              <a:buFontTx/>
              <a:buNone/>
              <a:defRPr/>
            </a:pPr>
            <a:endParaRPr lang="en-GB" altLang="en-US" sz="10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Most people prefer; to eat at midday others like to eat later. </a:t>
            </a:r>
          </a:p>
        </p:txBody>
      </p:sp>
      <p:sp>
        <p:nvSpPr>
          <p:cNvPr id="14" name="AutoShape 5"/>
          <p:cNvSpPr>
            <a:spLocks noChangeArrowheads="1"/>
          </p:cNvSpPr>
          <p:nvPr/>
        </p:nvSpPr>
        <p:spPr bwMode="auto">
          <a:xfrm>
            <a:off x="1349375" y="1685925"/>
            <a:ext cx="9158288" cy="614363"/>
          </a:xfrm>
          <a:prstGeom prst="roundRect">
            <a:avLst>
              <a:gd name="adj" fmla="val 16667"/>
            </a:avLst>
          </a:prstGeom>
          <a:solidFill>
            <a:schemeClr val="accent2">
              <a:lumMod val="40000"/>
              <a:lumOff val="6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auto" hangingPunct="1">
              <a:spcBef>
                <a:spcPct val="0"/>
              </a:spcBef>
              <a:spcAft>
                <a:spcPts val="0"/>
              </a:spcAft>
              <a:buFontTx/>
              <a:buNone/>
              <a:defRPr/>
            </a:pPr>
            <a:r>
              <a:rPr lang="en-GB" altLang="en-US" sz="3000" dirty="0">
                <a:latin typeface="Calibri" panose="020F0502020204030204" pitchFamily="34" charset="0"/>
                <a:ea typeface="+mn-ea"/>
                <a:cs typeface="Calibri" panose="020F0502020204030204" pitchFamily="34" charset="0"/>
              </a:rPr>
              <a:t>Which sentence uses a </a:t>
            </a:r>
            <a:r>
              <a:rPr lang="en-GB" altLang="en-US" sz="3000" b="1" dirty="0">
                <a:latin typeface="Calibri" panose="020F0502020204030204" pitchFamily="34" charset="0"/>
                <a:ea typeface="+mn-ea"/>
                <a:cs typeface="Calibri" panose="020F0502020204030204" pitchFamily="34" charset="0"/>
              </a:rPr>
              <a:t>semi-colon</a:t>
            </a:r>
            <a:r>
              <a:rPr lang="en-GB" altLang="en-US" sz="3000" dirty="0">
                <a:latin typeface="Calibri" panose="020F0502020204030204" pitchFamily="34" charset="0"/>
                <a:ea typeface="+mn-ea"/>
                <a:cs typeface="Calibri" panose="020F0502020204030204" pitchFamily="34" charset="0"/>
              </a:rPr>
              <a:t> correctly?</a:t>
            </a:r>
          </a:p>
        </p:txBody>
      </p:sp>
      <p:pic>
        <p:nvPicPr>
          <p:cNvPr id="16388"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0" name="AutoShape 2" descr="Image result for Harley Davidson"/>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endParaRPr lang="en-GB" altLang="en-US" sz="1800"/>
          </a:p>
        </p:txBody>
      </p:sp>
      <p:sp>
        <p:nvSpPr>
          <p:cNvPr id="12" name="Rectangle 11"/>
          <p:cNvSpPr/>
          <p:nvPr/>
        </p:nvSpPr>
        <p:spPr>
          <a:xfrm>
            <a:off x="9720263" y="3487738"/>
            <a:ext cx="477837" cy="4191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a:t>
            </a:r>
          </a:p>
          <a:p>
            <a:pPr algn="ctr" eaLnBrk="1" hangingPunct="1">
              <a:defRPr/>
            </a:pPr>
            <a:endParaRPr lang="en-GB" dirty="0"/>
          </a:p>
        </p:txBody>
      </p:sp>
      <p:sp>
        <p:nvSpPr>
          <p:cNvPr id="13" name="Rectangle 12"/>
          <p:cNvSpPr/>
          <p:nvPr/>
        </p:nvSpPr>
        <p:spPr>
          <a:xfrm>
            <a:off x="9720263" y="4098925"/>
            <a:ext cx="477837" cy="422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a:t>
            </a:r>
          </a:p>
          <a:p>
            <a:pPr algn="ctr" eaLnBrk="1" hangingPunct="1">
              <a:defRPr/>
            </a:pPr>
            <a:endParaRPr lang="en-GB" dirty="0"/>
          </a:p>
        </p:txBody>
      </p:sp>
      <p:sp>
        <p:nvSpPr>
          <p:cNvPr id="15" name="Rectangle 14"/>
          <p:cNvSpPr/>
          <p:nvPr/>
        </p:nvSpPr>
        <p:spPr>
          <a:xfrm>
            <a:off x="9725025" y="4713288"/>
            <a:ext cx="477838" cy="422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a:t>
            </a:r>
          </a:p>
          <a:p>
            <a:pPr algn="ctr" eaLnBrk="1" hangingPunct="1">
              <a:defRPr/>
            </a:pPr>
            <a:endParaRPr lang="en-GB" dirty="0"/>
          </a:p>
        </p:txBody>
      </p:sp>
      <p:sp>
        <p:nvSpPr>
          <p:cNvPr id="16394" name="Title 1"/>
          <p:cNvSpPr>
            <a:spLocks noGrp="1"/>
          </p:cNvSpPr>
          <p:nvPr>
            <p:ph type="title"/>
          </p:nvPr>
        </p:nvSpPr>
        <p:spPr>
          <a:xfrm>
            <a:off x="1349375" y="365125"/>
            <a:ext cx="9158288" cy="841375"/>
          </a:xfrm>
          <a:solidFill>
            <a:srgbClr val="FDFEDA"/>
          </a:solidFill>
          <a:ln>
            <a:solidFill>
              <a:schemeClr val="accent1"/>
            </a:solidFill>
            <a:miter lim="800000"/>
            <a:headEnd/>
            <a:tailEnd/>
          </a:ln>
        </p:spPr>
        <p:txBody>
          <a:bodyPr/>
          <a:lstStyle/>
          <a:p>
            <a:pPr algn="ctr" eaLnBrk="1" hangingPunct="1"/>
            <a:r>
              <a:rPr lang="en-GB" altLang="en-US"/>
              <a:t>Your turn</a:t>
            </a:r>
          </a:p>
        </p:txBody>
      </p:sp>
      <p:pic>
        <p:nvPicPr>
          <p:cNvPr id="1639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25175" y="3313113"/>
            <a:ext cx="1030288" cy="197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p:cNvSpPr/>
          <p:nvPr/>
        </p:nvSpPr>
        <p:spPr>
          <a:xfrm>
            <a:off x="9720263" y="5322888"/>
            <a:ext cx="477837" cy="422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a:t>
            </a:r>
          </a:p>
          <a:p>
            <a:pPr algn="ctr" eaLnBrk="1" hangingPunct="1">
              <a:defRPr/>
            </a:pP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5"/>
          <p:cNvSpPr>
            <a:spLocks noChangeArrowheads="1"/>
          </p:cNvSpPr>
          <p:nvPr/>
        </p:nvSpPr>
        <p:spPr bwMode="auto">
          <a:xfrm>
            <a:off x="1349375" y="1670050"/>
            <a:ext cx="9158288" cy="646113"/>
          </a:xfrm>
          <a:prstGeom prst="roundRect">
            <a:avLst>
              <a:gd name="adj" fmla="val 16667"/>
            </a:avLst>
          </a:prstGeom>
          <a:solidFill>
            <a:schemeClr val="accent2">
              <a:lumMod val="40000"/>
              <a:lumOff val="6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auto" hangingPunct="1">
              <a:spcBef>
                <a:spcPct val="0"/>
              </a:spcBef>
              <a:spcAft>
                <a:spcPts val="0"/>
              </a:spcAft>
              <a:buFontTx/>
              <a:buNone/>
              <a:defRPr/>
            </a:pPr>
            <a:r>
              <a:rPr lang="en-GB" altLang="en-US" dirty="0">
                <a:latin typeface="Calibri" panose="020F0502020204030204" pitchFamily="34" charset="0"/>
                <a:ea typeface="+mn-ea"/>
                <a:cs typeface="Calibri" panose="020F0502020204030204" pitchFamily="34" charset="0"/>
              </a:rPr>
              <a:t>Which sentence uses a </a:t>
            </a:r>
            <a:r>
              <a:rPr lang="en-GB" altLang="en-US" b="1" dirty="0">
                <a:latin typeface="Calibri" panose="020F0502020204030204" pitchFamily="34" charset="0"/>
                <a:ea typeface="+mn-ea"/>
                <a:cs typeface="Calibri" panose="020F0502020204030204" pitchFamily="34" charset="0"/>
              </a:rPr>
              <a:t>semi-colon</a:t>
            </a:r>
            <a:r>
              <a:rPr lang="en-GB" altLang="en-US" dirty="0">
                <a:latin typeface="Calibri" panose="020F0502020204030204" pitchFamily="34" charset="0"/>
                <a:ea typeface="+mn-ea"/>
                <a:cs typeface="Calibri" panose="020F0502020204030204" pitchFamily="34" charset="0"/>
              </a:rPr>
              <a:t> correctly?</a:t>
            </a:r>
          </a:p>
        </p:txBody>
      </p:sp>
      <p:pic>
        <p:nvPicPr>
          <p:cNvPr id="17411"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AutoShape 2" descr="Image result for Harley Davidson"/>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endParaRPr lang="en-GB" altLang="en-US" sz="1800"/>
          </a:p>
        </p:txBody>
      </p:sp>
      <p:sp>
        <p:nvSpPr>
          <p:cNvPr id="17414" name="Title 1"/>
          <p:cNvSpPr>
            <a:spLocks noGrp="1"/>
          </p:cNvSpPr>
          <p:nvPr>
            <p:ph type="title"/>
          </p:nvPr>
        </p:nvSpPr>
        <p:spPr>
          <a:xfrm>
            <a:off x="1349375" y="365125"/>
            <a:ext cx="9158288" cy="841375"/>
          </a:xfrm>
          <a:solidFill>
            <a:srgbClr val="FDFEDA"/>
          </a:solidFill>
          <a:ln>
            <a:solidFill>
              <a:schemeClr val="accent1"/>
            </a:solidFill>
            <a:miter lim="800000"/>
            <a:headEnd/>
            <a:tailEnd/>
          </a:ln>
        </p:spPr>
        <p:txBody>
          <a:bodyPr/>
          <a:lstStyle/>
          <a:p>
            <a:pPr algn="ctr" eaLnBrk="1" hangingPunct="1"/>
            <a:r>
              <a:rPr lang="en-GB" altLang="en-US"/>
              <a:t>Check how you did</a:t>
            </a:r>
          </a:p>
        </p:txBody>
      </p:sp>
      <p:pic>
        <p:nvPicPr>
          <p:cNvPr id="17415"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6000" y="3395663"/>
            <a:ext cx="8001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AutoShape 5"/>
          <p:cNvSpPr>
            <a:spLocks noChangeArrowheads="1"/>
          </p:cNvSpPr>
          <p:nvPr/>
        </p:nvSpPr>
        <p:spPr bwMode="auto">
          <a:xfrm>
            <a:off x="392113" y="2765425"/>
            <a:ext cx="10223500" cy="3167063"/>
          </a:xfrm>
          <a:prstGeom prst="roundRect">
            <a:avLst>
              <a:gd name="adj" fmla="val 16667"/>
            </a:avLst>
          </a:prstGeom>
          <a:solidFill>
            <a:schemeClr val="accent6">
              <a:lumMod val="60000"/>
              <a:lumOff val="4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                                                                                                       Tick </a:t>
            </a:r>
            <a:r>
              <a:rPr lang="en-GB" altLang="en-US" sz="2800" b="1" dirty="0">
                <a:latin typeface="Calibri" panose="020F0502020204030204" pitchFamily="34" charset="0"/>
                <a:ea typeface="+mn-ea"/>
                <a:cs typeface="Calibri" panose="020F0502020204030204" pitchFamily="34" charset="0"/>
              </a:rPr>
              <a:t>one</a:t>
            </a:r>
            <a:endParaRPr lang="en-GB" altLang="en-US" sz="28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endParaRPr lang="en-GB" altLang="en-US" sz="10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Most people prefer to eat at midday; others like to eat later. </a:t>
            </a:r>
          </a:p>
          <a:p>
            <a:pPr eaLnBrk="1" fontAlgn="auto" hangingPunct="1">
              <a:spcBef>
                <a:spcPct val="0"/>
              </a:spcBef>
              <a:spcAft>
                <a:spcPts val="0"/>
              </a:spcAft>
              <a:buFontTx/>
              <a:buNone/>
              <a:defRPr/>
            </a:pPr>
            <a:endParaRPr lang="en-GB" altLang="en-US" sz="10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Most people prefer to eat at; midday others like to eat later. </a:t>
            </a:r>
          </a:p>
          <a:p>
            <a:pPr eaLnBrk="1" fontAlgn="auto" hangingPunct="1">
              <a:spcBef>
                <a:spcPct val="0"/>
              </a:spcBef>
              <a:spcAft>
                <a:spcPts val="0"/>
              </a:spcAft>
              <a:buFontTx/>
              <a:buNone/>
              <a:defRPr/>
            </a:pPr>
            <a:endParaRPr lang="en-GB" altLang="en-US" sz="10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Most people prefer to eat at midday others; like to eat later. </a:t>
            </a:r>
          </a:p>
          <a:p>
            <a:pPr eaLnBrk="1" fontAlgn="auto" hangingPunct="1">
              <a:spcBef>
                <a:spcPct val="0"/>
              </a:spcBef>
              <a:spcAft>
                <a:spcPts val="0"/>
              </a:spcAft>
              <a:buFontTx/>
              <a:buNone/>
              <a:defRPr/>
            </a:pPr>
            <a:endParaRPr lang="en-GB" altLang="en-US" sz="1000" dirty="0">
              <a:latin typeface="Calibri" panose="020F0502020204030204" pitchFamily="34" charset="0"/>
              <a:ea typeface="+mn-ea"/>
              <a:cs typeface="Calibri" panose="020F0502020204030204" pitchFamily="34" charset="0"/>
            </a:endParaRPr>
          </a:p>
          <a:p>
            <a:pPr eaLnBrk="1" fontAlgn="auto" hangingPunct="1">
              <a:spcBef>
                <a:spcPct val="0"/>
              </a:spcBef>
              <a:spcAft>
                <a:spcPts val="0"/>
              </a:spcAft>
              <a:buFontTx/>
              <a:buNone/>
              <a:defRPr/>
            </a:pPr>
            <a:r>
              <a:rPr lang="en-GB" altLang="en-US" sz="2800" dirty="0">
                <a:latin typeface="Calibri" panose="020F0502020204030204" pitchFamily="34" charset="0"/>
                <a:ea typeface="+mn-ea"/>
                <a:cs typeface="Calibri" panose="020F0502020204030204" pitchFamily="34" charset="0"/>
              </a:rPr>
              <a:t>Most people prefer; to eat at midday others like to eat later. </a:t>
            </a:r>
          </a:p>
        </p:txBody>
      </p:sp>
      <p:sp>
        <p:nvSpPr>
          <p:cNvPr id="19" name="Rectangle 18"/>
          <p:cNvSpPr/>
          <p:nvPr/>
        </p:nvSpPr>
        <p:spPr>
          <a:xfrm>
            <a:off x="9720263" y="3487738"/>
            <a:ext cx="477837" cy="4191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a:t>
            </a:r>
          </a:p>
          <a:p>
            <a:pPr algn="ctr" eaLnBrk="1" hangingPunct="1">
              <a:defRPr/>
            </a:pPr>
            <a:endParaRPr lang="en-GB" dirty="0"/>
          </a:p>
        </p:txBody>
      </p:sp>
      <p:sp>
        <p:nvSpPr>
          <p:cNvPr id="20" name="Rectangle 19"/>
          <p:cNvSpPr/>
          <p:nvPr/>
        </p:nvSpPr>
        <p:spPr>
          <a:xfrm>
            <a:off x="9720263" y="4098925"/>
            <a:ext cx="477837" cy="422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a:t>
            </a:r>
          </a:p>
          <a:p>
            <a:pPr algn="ctr" eaLnBrk="1" hangingPunct="1">
              <a:defRPr/>
            </a:pPr>
            <a:endParaRPr lang="en-GB" dirty="0"/>
          </a:p>
        </p:txBody>
      </p:sp>
      <p:sp>
        <p:nvSpPr>
          <p:cNvPr id="21" name="Rectangle 20"/>
          <p:cNvSpPr/>
          <p:nvPr/>
        </p:nvSpPr>
        <p:spPr>
          <a:xfrm>
            <a:off x="9725025" y="4713288"/>
            <a:ext cx="477838" cy="422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a:t>
            </a:r>
          </a:p>
          <a:p>
            <a:pPr algn="ctr" eaLnBrk="1" hangingPunct="1">
              <a:defRPr/>
            </a:pPr>
            <a:endParaRPr lang="en-GB" dirty="0"/>
          </a:p>
        </p:txBody>
      </p:sp>
      <p:sp>
        <p:nvSpPr>
          <p:cNvPr id="22" name="Rectangle 21"/>
          <p:cNvSpPr/>
          <p:nvPr/>
        </p:nvSpPr>
        <p:spPr>
          <a:xfrm>
            <a:off x="9720263" y="5322888"/>
            <a:ext cx="477837" cy="422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a:t>
            </a:r>
          </a:p>
          <a:p>
            <a:pPr algn="ctr" eaLnBrk="1" hangingPunct="1">
              <a:defRPr/>
            </a:pPr>
            <a:endParaRPr lang="en-GB" dirty="0"/>
          </a:p>
        </p:txBody>
      </p:sp>
      <p:pic>
        <p:nvPicPr>
          <p:cNvPr id="17421"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83763" y="3475038"/>
            <a:ext cx="315912"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5"/>
          <p:cNvSpPr>
            <a:spLocks noChangeArrowheads="1"/>
          </p:cNvSpPr>
          <p:nvPr/>
        </p:nvSpPr>
        <p:spPr bwMode="auto">
          <a:xfrm>
            <a:off x="368300" y="1781175"/>
            <a:ext cx="11145838" cy="4972050"/>
          </a:xfrm>
          <a:prstGeom prst="roundRect">
            <a:avLst>
              <a:gd name="adj" fmla="val 16667"/>
            </a:avLst>
          </a:prstGeom>
          <a:solidFill>
            <a:schemeClr val="accent6">
              <a:lumMod val="60000"/>
              <a:lumOff val="4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defRPr/>
            </a:pPr>
            <a:r>
              <a:rPr lang="en-GB" sz="2600" dirty="0">
                <a:latin typeface="+mn-lt"/>
                <a:ea typeface="+mn-ea"/>
              </a:rPr>
              <a:t>The </a:t>
            </a:r>
            <a:r>
              <a:rPr lang="en-GB" sz="2600" b="1" dirty="0">
                <a:latin typeface="+mn-lt"/>
                <a:ea typeface="+mn-ea"/>
              </a:rPr>
              <a:t>semi-colon</a:t>
            </a:r>
            <a:r>
              <a:rPr lang="en-GB" sz="2600" dirty="0">
                <a:latin typeface="+mn-lt"/>
                <a:ea typeface="+mn-ea"/>
              </a:rPr>
              <a:t> tells the reader that the second clause is closely linked to the first clause. </a:t>
            </a:r>
          </a:p>
          <a:p>
            <a:pPr eaLnBrk="1" hangingPunct="1">
              <a:defRPr/>
            </a:pPr>
            <a:r>
              <a:rPr lang="en-GB" sz="2600" dirty="0">
                <a:latin typeface="+mn-lt"/>
                <a:ea typeface="+mn-ea"/>
              </a:rPr>
              <a:t>A </a:t>
            </a:r>
            <a:r>
              <a:rPr lang="en-GB" sz="2600" b="1" dirty="0">
                <a:latin typeface="+mn-lt"/>
                <a:ea typeface="+mn-ea"/>
              </a:rPr>
              <a:t>semi-colon</a:t>
            </a:r>
            <a:r>
              <a:rPr lang="en-GB" sz="2600" dirty="0">
                <a:latin typeface="+mn-lt"/>
                <a:ea typeface="+mn-ea"/>
              </a:rPr>
              <a:t> connects two or more independent clauses. </a:t>
            </a:r>
          </a:p>
          <a:p>
            <a:pPr eaLnBrk="1" hangingPunct="1">
              <a:defRPr/>
            </a:pPr>
            <a:r>
              <a:rPr lang="en-GB" sz="2600" dirty="0">
                <a:latin typeface="+mn-lt"/>
                <a:ea typeface="+mn-ea"/>
              </a:rPr>
              <a:t>The </a:t>
            </a:r>
            <a:r>
              <a:rPr lang="en-GB" sz="2600" b="1" dirty="0">
                <a:latin typeface="+mn-lt"/>
                <a:ea typeface="+mn-ea"/>
              </a:rPr>
              <a:t>semi-colon</a:t>
            </a:r>
            <a:r>
              <a:rPr lang="en-GB" sz="2600" dirty="0">
                <a:latin typeface="+mn-lt"/>
                <a:ea typeface="+mn-ea"/>
              </a:rPr>
              <a:t> can be used to link sentences which also use words such as otherwise and however.</a:t>
            </a:r>
          </a:p>
          <a:p>
            <a:pPr eaLnBrk="1" hangingPunct="1">
              <a:defRPr/>
            </a:pPr>
            <a:r>
              <a:rPr lang="en-GB" sz="2600" b="1" dirty="0">
                <a:latin typeface="+mn-lt"/>
                <a:ea typeface="+mn-ea"/>
              </a:rPr>
              <a:t>Semi-colons</a:t>
            </a:r>
            <a:r>
              <a:rPr lang="en-GB" sz="2600" dirty="0">
                <a:latin typeface="+mn-lt"/>
                <a:ea typeface="+mn-ea"/>
              </a:rPr>
              <a:t> can also be used to replace a conjunction. </a:t>
            </a:r>
          </a:p>
          <a:p>
            <a:pPr eaLnBrk="1" hangingPunct="1">
              <a:defRPr/>
            </a:pPr>
            <a:r>
              <a:rPr lang="en-GB" sz="2600" b="1" dirty="0">
                <a:latin typeface="+mn-lt"/>
                <a:ea typeface="+mn-ea"/>
              </a:rPr>
              <a:t>Semi-colons</a:t>
            </a:r>
            <a:r>
              <a:rPr lang="en-GB" sz="2600" dirty="0">
                <a:latin typeface="+mn-lt"/>
                <a:ea typeface="+mn-ea"/>
              </a:rPr>
              <a:t> are used to punctuate long lists where commas are already used within the clauses.</a:t>
            </a:r>
          </a:p>
          <a:p>
            <a:pPr eaLnBrk="1" hangingPunct="1">
              <a:defRPr/>
            </a:pPr>
            <a:r>
              <a:rPr lang="en-GB" sz="2600" b="1" dirty="0">
                <a:latin typeface="+mn-lt"/>
                <a:ea typeface="+mn-ea"/>
              </a:rPr>
              <a:t>Semi-colons</a:t>
            </a:r>
            <a:r>
              <a:rPr lang="en-GB" sz="2600" dirty="0">
                <a:latin typeface="+mn-lt"/>
                <a:ea typeface="+mn-ea"/>
              </a:rPr>
              <a:t> are followed by a lower case letter unless the word is a proper noun. </a:t>
            </a:r>
          </a:p>
        </p:txBody>
      </p:sp>
      <p:sp>
        <p:nvSpPr>
          <p:cNvPr id="14" name="AutoShape 5"/>
          <p:cNvSpPr>
            <a:spLocks noChangeArrowheads="1"/>
          </p:cNvSpPr>
          <p:nvPr/>
        </p:nvSpPr>
        <p:spPr bwMode="auto">
          <a:xfrm>
            <a:off x="1131888" y="1068388"/>
            <a:ext cx="9575800" cy="527050"/>
          </a:xfrm>
          <a:prstGeom prst="roundRect">
            <a:avLst>
              <a:gd name="adj" fmla="val 16667"/>
            </a:avLst>
          </a:prstGeom>
          <a:solidFill>
            <a:schemeClr val="accent2">
              <a:lumMod val="40000"/>
              <a:lumOff val="60000"/>
            </a:schemeClr>
          </a:solidFill>
          <a:ln w="9525">
            <a:solidFill>
              <a:schemeClr val="tx1"/>
            </a:solidFill>
            <a:round/>
            <a:headEnd/>
            <a:tailEnd/>
          </a:ln>
          <a:effec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auto" hangingPunct="1">
              <a:spcBef>
                <a:spcPct val="0"/>
              </a:spcBef>
              <a:spcAft>
                <a:spcPts val="0"/>
              </a:spcAft>
              <a:buFontTx/>
              <a:buNone/>
              <a:defRPr/>
            </a:pPr>
            <a:r>
              <a:rPr lang="en-GB" altLang="en-US" sz="2500" dirty="0">
                <a:latin typeface="Calibri" panose="020F0502020204030204" pitchFamily="34" charset="0"/>
                <a:ea typeface="+mn-ea"/>
                <a:cs typeface="Calibri" panose="020F0502020204030204" pitchFamily="34" charset="0"/>
              </a:rPr>
              <a:t>Remember to use these tips to help you use a </a:t>
            </a:r>
            <a:r>
              <a:rPr lang="en-GB" altLang="en-US" sz="2500" b="1" dirty="0">
                <a:latin typeface="Calibri" panose="020F0502020204030204" pitchFamily="34" charset="0"/>
                <a:ea typeface="+mn-ea"/>
                <a:cs typeface="Calibri" panose="020F0502020204030204" pitchFamily="34" charset="0"/>
              </a:rPr>
              <a:t>semi-colon</a:t>
            </a:r>
            <a:r>
              <a:rPr lang="en-GB" altLang="en-US" sz="2500" dirty="0">
                <a:latin typeface="Calibri" panose="020F0502020204030204" pitchFamily="34" charset="0"/>
                <a:ea typeface="+mn-ea"/>
                <a:cs typeface="Calibri" panose="020F0502020204030204" pitchFamily="34" charset="0"/>
              </a:rPr>
              <a:t> correctly.  </a:t>
            </a:r>
          </a:p>
        </p:txBody>
      </p:sp>
      <p:pic>
        <p:nvPicPr>
          <p:cNvPr id="1843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8" name="AutoShape 2" descr="Image result for Harley Davidson"/>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endParaRPr lang="en-GB" altLang="en-US" sz="1800"/>
          </a:p>
        </p:txBody>
      </p:sp>
      <p:sp>
        <p:nvSpPr>
          <p:cNvPr id="17" name="Rounded Rectangle 16"/>
          <p:cNvSpPr/>
          <p:nvPr/>
        </p:nvSpPr>
        <p:spPr>
          <a:xfrm>
            <a:off x="1349375" y="168275"/>
            <a:ext cx="9158288" cy="666750"/>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4400" dirty="0">
                <a:solidFill>
                  <a:schemeClr val="tx1"/>
                </a:solidFill>
                <a:latin typeface="+mj-lt"/>
              </a:rPr>
              <a:t>Reflection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838200" y="365125"/>
            <a:ext cx="10515600" cy="885825"/>
          </a:xfrm>
        </p:spPr>
        <p:txBody>
          <a:bodyPr/>
          <a:lstStyle/>
          <a:p>
            <a:pPr algn="ctr" eaLnBrk="1" hangingPunct="1"/>
            <a:r>
              <a:rPr lang="en-GB" altLang="en-US"/>
              <a:t>Teacher Notes</a:t>
            </a:r>
          </a:p>
        </p:txBody>
      </p:sp>
      <p:sp>
        <p:nvSpPr>
          <p:cNvPr id="4" name="5-Point Star 4"/>
          <p:cNvSpPr/>
          <p:nvPr/>
        </p:nvSpPr>
        <p:spPr>
          <a:xfrm>
            <a:off x="2938463" y="147638"/>
            <a:ext cx="1270000" cy="1020762"/>
          </a:xfrm>
          <a:prstGeom prst="star5">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sp>
        <p:nvSpPr>
          <p:cNvPr id="4100" name="Content Placeholder 2"/>
          <p:cNvSpPr txBox="1">
            <a:spLocks/>
          </p:cNvSpPr>
          <p:nvPr/>
        </p:nvSpPr>
        <p:spPr bwMode="auto">
          <a:xfrm>
            <a:off x="679450" y="1884363"/>
            <a:ext cx="10833100" cy="4313237"/>
          </a:xfrm>
          <a:prstGeom prst="rect">
            <a:avLst/>
          </a:prstGeom>
          <a:solidFill>
            <a:srgbClr val="FFFED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r>
              <a:rPr lang="en-GB" altLang="en-US" sz="2400"/>
              <a:t>Refer pupils to the relevant GPS recall cards linked with the correct use of semi-colons. </a:t>
            </a:r>
          </a:p>
          <a:p>
            <a:pPr eaLnBrk="1" hangingPunct="1">
              <a:lnSpc>
                <a:spcPct val="100000"/>
              </a:lnSpc>
              <a:spcBef>
                <a:spcPct val="0"/>
              </a:spcBef>
              <a:buFontTx/>
              <a:buNone/>
            </a:pPr>
            <a:endParaRPr lang="en-GB" altLang="en-US" sz="2400"/>
          </a:p>
          <a:p>
            <a:pPr eaLnBrk="1" hangingPunct="1">
              <a:lnSpc>
                <a:spcPct val="100000"/>
              </a:lnSpc>
              <a:spcBef>
                <a:spcPct val="0"/>
              </a:spcBef>
              <a:buFontTx/>
              <a:buNone/>
            </a:pPr>
            <a:r>
              <a:rPr lang="en-GB" altLang="en-US" sz="2400"/>
              <a:t>Display these recall cards while providing the therapy and complete the activities. </a:t>
            </a:r>
          </a:p>
          <a:p>
            <a:pPr eaLnBrk="1" hangingPunct="1">
              <a:lnSpc>
                <a:spcPct val="100000"/>
              </a:lnSpc>
              <a:spcBef>
                <a:spcPct val="0"/>
              </a:spcBef>
              <a:buFontTx/>
              <a:buNone/>
            </a:pPr>
            <a:endParaRPr lang="en-GB" altLang="en-US" sz="2400"/>
          </a:p>
          <a:p>
            <a:pPr eaLnBrk="1" hangingPunct="1">
              <a:lnSpc>
                <a:spcPct val="100000"/>
              </a:lnSpc>
              <a:spcBef>
                <a:spcPct val="0"/>
              </a:spcBef>
              <a:buFontTx/>
              <a:buNone/>
            </a:pPr>
            <a:r>
              <a:rPr lang="en-GB" altLang="en-US" sz="2400"/>
              <a:t>The recall cards can also be used in the classroom with a different punctuation focus provided each day. The cards explain how each punctuation mark is used, as well as providing an activity for the pupils to apply their knowledge.</a:t>
            </a:r>
          </a:p>
          <a:p>
            <a:pPr eaLnBrk="1" hangingPunct="1">
              <a:lnSpc>
                <a:spcPct val="100000"/>
              </a:lnSpc>
              <a:spcBef>
                <a:spcPct val="0"/>
              </a:spcBef>
              <a:buFontTx/>
              <a:buNone/>
            </a:pPr>
            <a:r>
              <a:rPr lang="en-GB" altLang="en-US" sz="2400"/>
              <a:t> </a:t>
            </a:r>
          </a:p>
          <a:p>
            <a:pPr eaLnBrk="1" hangingPunct="1">
              <a:lnSpc>
                <a:spcPct val="100000"/>
              </a:lnSpc>
              <a:spcBef>
                <a:spcPct val="0"/>
              </a:spcBef>
              <a:buFontTx/>
              <a:buNone/>
            </a:pPr>
            <a:endParaRPr lang="en-GB" altLang="en-US" sz="2400"/>
          </a:p>
          <a:p>
            <a:pPr eaLnBrk="1" hangingPunct="1">
              <a:lnSpc>
                <a:spcPct val="100000"/>
              </a:lnSpc>
              <a:spcBef>
                <a:spcPct val="0"/>
              </a:spcBef>
              <a:buFontTx/>
              <a:buNone/>
            </a:pPr>
            <a:r>
              <a:rPr lang="en-GB" altLang="en-US" sz="2400">
                <a:hlinkClick r:id="rId2"/>
              </a:rPr>
              <a:t>GPS recall cards.   </a:t>
            </a:r>
            <a:endParaRPr lang="en-GB" altLang="en-US" sz="2400"/>
          </a:p>
        </p:txBody>
      </p:sp>
      <p:pic>
        <p:nvPicPr>
          <p:cNvPr id="4101"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7"/>
          <p:cNvGrpSpPr>
            <a:grpSpLocks/>
          </p:cNvGrpSpPr>
          <p:nvPr/>
        </p:nvGrpSpPr>
        <p:grpSpPr bwMode="auto">
          <a:xfrm>
            <a:off x="1706563" y="1974850"/>
            <a:ext cx="8758237" cy="4440238"/>
            <a:chOff x="0" y="0"/>
            <a:chExt cx="6339528" cy="4179247"/>
          </a:xfrm>
        </p:grpSpPr>
        <p:sp>
          <p:nvSpPr>
            <p:cNvPr id="5128" name="Text Box 2"/>
            <p:cNvSpPr txBox="1">
              <a:spLocks noChangeArrowheads="1"/>
            </p:cNvSpPr>
            <p:nvPr/>
          </p:nvSpPr>
          <p:spPr bwMode="auto">
            <a:xfrm>
              <a:off x="0" y="0"/>
              <a:ext cx="6339528" cy="4179247"/>
            </a:xfrm>
            <a:prstGeom prst="rect">
              <a:avLst/>
            </a:prstGeom>
            <a:solidFill>
              <a:srgbClr val="FFFFFF"/>
            </a:solidFill>
            <a:ln w="9525">
              <a:solidFill>
                <a:srgbClr val="000000"/>
              </a:solidFill>
              <a:miter lim="800000"/>
              <a:headEnd/>
              <a:tailEnd/>
            </a:ln>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7000"/>
                </a:lnSpc>
                <a:spcBef>
                  <a:spcPct val="0"/>
                </a:spcBef>
                <a:spcAft>
                  <a:spcPts val="800"/>
                </a:spcAft>
                <a:buFontTx/>
                <a:buNone/>
              </a:pPr>
              <a:r>
                <a:rPr lang="en-GB" altLang="en-US" sz="1600" b="1">
                  <a:ea typeface="Calibri" charset="0"/>
                  <a:cs typeface="Times New Roman" charset="0"/>
                </a:rPr>
                <a:t>					</a:t>
              </a:r>
            </a:p>
            <a:p>
              <a:pPr eaLnBrk="1" hangingPunct="1">
                <a:lnSpc>
                  <a:spcPct val="107000"/>
                </a:lnSpc>
                <a:spcBef>
                  <a:spcPct val="0"/>
                </a:spcBef>
                <a:spcAft>
                  <a:spcPts val="800"/>
                </a:spcAft>
                <a:buFontTx/>
                <a:buNone/>
              </a:pPr>
              <a:r>
                <a:rPr lang="en-GB" altLang="en-US" sz="1600" b="1">
                  <a:ea typeface="Calibri" charset="0"/>
                  <a:cs typeface="Times New Roman" charset="0"/>
                </a:rPr>
                <a:t>					</a:t>
              </a:r>
              <a:r>
                <a:rPr lang="en-GB" altLang="en-US" sz="2500" b="1">
                  <a:ea typeface="Calibri" charset="0"/>
                  <a:cs typeface="Times New Roman" charset="0"/>
                </a:rPr>
                <a:t>Synonym:</a:t>
              </a:r>
              <a:r>
                <a:rPr lang="en-GB" altLang="en-US" sz="1600" b="1">
                  <a:ea typeface="Calibri" charset="0"/>
                  <a:cs typeface="Times New Roman" charset="0"/>
                </a:rPr>
                <a:t> _____________________</a:t>
              </a:r>
              <a:endParaRPr lang="en-GB" altLang="en-US" sz="1100">
                <a:ea typeface="Calibri" charset="0"/>
                <a:cs typeface="Times New Roman" charset="0"/>
              </a:endParaRPr>
            </a:p>
            <a:p>
              <a:pPr eaLnBrk="1" hangingPunct="1">
                <a:lnSpc>
                  <a:spcPct val="107000"/>
                </a:lnSpc>
                <a:spcBef>
                  <a:spcPct val="0"/>
                </a:spcBef>
                <a:spcAft>
                  <a:spcPts val="800"/>
                </a:spcAft>
                <a:buFontTx/>
                <a:buNone/>
              </a:pPr>
              <a:r>
                <a:rPr lang="en-GB" altLang="en-US" sz="1600" b="1">
                  <a:ea typeface="Calibri" charset="0"/>
                  <a:cs typeface="Times New Roman" charset="0"/>
                </a:rPr>
                <a:t>					</a:t>
              </a:r>
              <a:r>
                <a:rPr lang="en-GB" altLang="en-US" sz="2500" b="1">
                  <a:ea typeface="Calibri" charset="0"/>
                  <a:cs typeface="Times New Roman" charset="0"/>
                </a:rPr>
                <a:t>Antonym: </a:t>
              </a:r>
              <a:r>
                <a:rPr lang="en-GB" altLang="en-US" sz="1600" b="1">
                  <a:ea typeface="Calibri" charset="0"/>
                  <a:cs typeface="Times New Roman" charset="0"/>
                </a:rPr>
                <a:t>_____________________</a:t>
              </a:r>
              <a:endParaRPr lang="en-GB" altLang="en-US" sz="1100">
                <a:ea typeface="Calibri" charset="0"/>
                <a:cs typeface="Times New Roman" charset="0"/>
              </a:endParaRPr>
            </a:p>
            <a:p>
              <a:pPr eaLnBrk="1" hangingPunct="1">
                <a:lnSpc>
                  <a:spcPct val="107000"/>
                </a:lnSpc>
                <a:spcBef>
                  <a:spcPct val="0"/>
                </a:spcBef>
                <a:spcAft>
                  <a:spcPts val="800"/>
                </a:spcAft>
                <a:buFontTx/>
                <a:buNone/>
              </a:pPr>
              <a:r>
                <a:rPr lang="en-GB" altLang="en-US" sz="1600" b="1">
                  <a:ea typeface="Calibri" charset="0"/>
                  <a:cs typeface="Times New Roman" charset="0"/>
                </a:rPr>
                <a:t> </a:t>
              </a:r>
              <a:endParaRPr lang="en-GB" altLang="en-US" sz="1100">
                <a:ea typeface="Calibri" charset="0"/>
                <a:cs typeface="Times New Roman" charset="0"/>
              </a:endParaRPr>
            </a:p>
            <a:p>
              <a:pPr eaLnBrk="1" hangingPunct="1">
                <a:lnSpc>
                  <a:spcPct val="107000"/>
                </a:lnSpc>
                <a:spcBef>
                  <a:spcPct val="0"/>
                </a:spcBef>
                <a:spcAft>
                  <a:spcPts val="800"/>
                </a:spcAft>
                <a:buFontTx/>
                <a:buNone/>
              </a:pPr>
              <a:r>
                <a:rPr lang="en-GB" altLang="en-US" sz="1600" b="1">
                  <a:ea typeface="Calibri" charset="0"/>
                  <a:cs typeface="Times New Roman" charset="0"/>
                </a:rPr>
                <a:t>					</a:t>
              </a:r>
              <a:r>
                <a:rPr lang="en-GB" altLang="en-US" sz="2500" b="1">
                  <a:ea typeface="Calibri" charset="0"/>
                  <a:cs typeface="Times New Roman" charset="0"/>
                </a:rPr>
                <a:t>My definition: </a:t>
              </a:r>
              <a:r>
                <a:rPr lang="en-GB" altLang="en-US" sz="1600" b="1">
                  <a:ea typeface="Calibri" charset="0"/>
                  <a:cs typeface="Times New Roman" charset="0"/>
                </a:rPr>
                <a:t>______________</a:t>
              </a:r>
              <a:endParaRPr lang="en-GB" altLang="en-US" sz="1100">
                <a:ea typeface="Calibri" charset="0"/>
                <a:cs typeface="Times New Roman" charset="0"/>
              </a:endParaRPr>
            </a:p>
            <a:p>
              <a:pPr eaLnBrk="1" hangingPunct="1">
                <a:lnSpc>
                  <a:spcPct val="107000"/>
                </a:lnSpc>
                <a:spcBef>
                  <a:spcPct val="0"/>
                </a:spcBef>
                <a:spcAft>
                  <a:spcPts val="800"/>
                </a:spcAft>
                <a:buFontTx/>
                <a:buNone/>
              </a:pPr>
              <a:r>
                <a:rPr lang="en-GB" altLang="en-US" sz="1600" b="1">
                  <a:ea typeface="Calibri" charset="0"/>
                  <a:cs typeface="Times New Roman" charset="0"/>
                </a:rPr>
                <a:t>					_________________________________</a:t>
              </a:r>
              <a:endParaRPr lang="en-GB" altLang="en-US" sz="1100">
                <a:ea typeface="Calibri" charset="0"/>
                <a:cs typeface="Times New Roman" charset="0"/>
              </a:endParaRPr>
            </a:p>
            <a:p>
              <a:pPr eaLnBrk="1" hangingPunct="1">
                <a:lnSpc>
                  <a:spcPct val="107000"/>
                </a:lnSpc>
                <a:spcBef>
                  <a:spcPct val="0"/>
                </a:spcBef>
                <a:spcAft>
                  <a:spcPts val="800"/>
                </a:spcAft>
                <a:buFontTx/>
                <a:buNone/>
              </a:pPr>
              <a:r>
                <a:rPr lang="en-GB" altLang="en-US" sz="1600" b="1">
                  <a:ea typeface="Calibri" charset="0"/>
                  <a:cs typeface="Times New Roman" charset="0"/>
                </a:rPr>
                <a:t>					_________________________________</a:t>
              </a:r>
              <a:endParaRPr lang="en-GB" altLang="en-US" sz="1100">
                <a:ea typeface="Calibri" charset="0"/>
                <a:cs typeface="Times New Roman" charset="0"/>
              </a:endParaRPr>
            </a:p>
            <a:p>
              <a:pPr eaLnBrk="1" hangingPunct="1">
                <a:lnSpc>
                  <a:spcPct val="107000"/>
                </a:lnSpc>
                <a:spcBef>
                  <a:spcPct val="0"/>
                </a:spcBef>
                <a:spcAft>
                  <a:spcPts val="800"/>
                </a:spcAft>
                <a:buFontTx/>
                <a:buNone/>
              </a:pPr>
              <a:r>
                <a:rPr lang="en-GB" altLang="en-US" sz="1600" b="1">
                  <a:ea typeface="Calibri" charset="0"/>
                  <a:cs typeface="Times New Roman" charset="0"/>
                </a:rPr>
                <a:t>					</a:t>
              </a:r>
              <a:r>
                <a:rPr lang="en-GB" altLang="en-US" sz="2500" b="1">
                  <a:ea typeface="Calibri" charset="0"/>
                  <a:cs typeface="Times New Roman" charset="0"/>
                </a:rPr>
                <a:t>Used in context: </a:t>
              </a:r>
              <a:r>
                <a:rPr lang="en-GB" altLang="en-US" sz="1600" b="1">
                  <a:ea typeface="Calibri" charset="0"/>
                  <a:cs typeface="Times New Roman" charset="0"/>
                </a:rPr>
                <a:t>____________</a:t>
              </a:r>
              <a:endParaRPr lang="en-GB" altLang="en-US" sz="1100">
                <a:ea typeface="Calibri" charset="0"/>
                <a:cs typeface="Times New Roman" charset="0"/>
              </a:endParaRPr>
            </a:p>
            <a:p>
              <a:pPr eaLnBrk="1" hangingPunct="1">
                <a:lnSpc>
                  <a:spcPct val="107000"/>
                </a:lnSpc>
                <a:spcBef>
                  <a:spcPct val="0"/>
                </a:spcBef>
                <a:spcAft>
                  <a:spcPts val="800"/>
                </a:spcAft>
                <a:buFontTx/>
                <a:buNone/>
              </a:pPr>
              <a:r>
                <a:rPr lang="en-GB" altLang="en-US" sz="1600" b="1">
                  <a:ea typeface="Calibri" charset="0"/>
                  <a:cs typeface="Times New Roman" charset="0"/>
                </a:rPr>
                <a:t>					_________________________________</a:t>
              </a:r>
              <a:endParaRPr lang="en-GB" altLang="en-US" sz="1100">
                <a:ea typeface="Calibri" charset="0"/>
                <a:cs typeface="Times New Roman" charset="0"/>
              </a:endParaRPr>
            </a:p>
            <a:p>
              <a:pPr eaLnBrk="1" hangingPunct="1">
                <a:lnSpc>
                  <a:spcPct val="107000"/>
                </a:lnSpc>
                <a:spcBef>
                  <a:spcPct val="0"/>
                </a:spcBef>
                <a:spcAft>
                  <a:spcPts val="800"/>
                </a:spcAft>
                <a:buFontTx/>
                <a:buNone/>
              </a:pPr>
              <a:r>
                <a:rPr lang="en-GB" altLang="en-US" sz="1600" b="1">
                  <a:ea typeface="Calibri" charset="0"/>
                  <a:cs typeface="Times New Roman" charset="0"/>
                </a:rPr>
                <a:t>					_________________________________ </a:t>
              </a:r>
              <a:endParaRPr lang="en-GB" altLang="en-US" sz="1100">
                <a:ea typeface="Calibri" charset="0"/>
                <a:cs typeface="Times New Roman" charset="0"/>
              </a:endParaRPr>
            </a:p>
            <a:p>
              <a:pPr eaLnBrk="1" hangingPunct="1">
                <a:lnSpc>
                  <a:spcPct val="107000"/>
                </a:lnSpc>
                <a:spcBef>
                  <a:spcPct val="0"/>
                </a:spcBef>
                <a:spcAft>
                  <a:spcPts val="800"/>
                </a:spcAft>
                <a:buFontTx/>
                <a:buNone/>
              </a:pPr>
              <a:r>
                <a:rPr lang="en-GB" altLang="en-US" sz="1600" b="1">
                  <a:ea typeface="Calibri" charset="0"/>
                  <a:cs typeface="Times New Roman" charset="0"/>
                </a:rPr>
                <a:t>					</a:t>
              </a:r>
              <a:endParaRPr lang="en-GB" altLang="en-US" sz="1100">
                <a:ea typeface="Calibri" charset="0"/>
                <a:cs typeface="Times New Roman" charset="0"/>
              </a:endParaRPr>
            </a:p>
          </p:txBody>
        </p:sp>
        <p:sp>
          <p:nvSpPr>
            <p:cNvPr id="10" name="Rectangle 9"/>
            <p:cNvSpPr/>
            <p:nvPr/>
          </p:nvSpPr>
          <p:spPr>
            <a:xfrm>
              <a:off x="136741" y="137465"/>
              <a:ext cx="2070660" cy="1104206"/>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lnSpc>
                  <a:spcPct val="107000"/>
                </a:lnSpc>
                <a:spcAft>
                  <a:spcPts val="800"/>
                </a:spcAft>
                <a:defRPr/>
              </a:pPr>
              <a:endParaRPr lang="en-GB" sz="1600" b="1" dirty="0">
                <a:ea typeface="Calibri" panose="020F0502020204030204" pitchFamily="34" charset="0"/>
                <a:cs typeface="Times New Roman" panose="02020603050405020304" pitchFamily="18" charset="0"/>
              </a:endParaRPr>
            </a:p>
            <a:p>
              <a:pPr algn="ctr" eaLnBrk="1" hangingPunct="1">
                <a:lnSpc>
                  <a:spcPct val="107000"/>
                </a:lnSpc>
                <a:spcAft>
                  <a:spcPts val="800"/>
                </a:spcAft>
                <a:defRPr/>
              </a:pPr>
              <a:endParaRPr lang="en-GB" sz="1600" b="1" dirty="0">
                <a:ea typeface="Calibri" panose="020F0502020204030204" pitchFamily="34" charset="0"/>
                <a:cs typeface="Times New Roman" panose="02020603050405020304" pitchFamily="18" charset="0"/>
              </a:endParaRPr>
            </a:p>
            <a:p>
              <a:pPr algn="ctr" eaLnBrk="1" hangingPunct="1">
                <a:lnSpc>
                  <a:spcPct val="107000"/>
                </a:lnSpc>
                <a:spcAft>
                  <a:spcPts val="800"/>
                </a:spcAft>
                <a:defRPr/>
              </a:pPr>
              <a:r>
                <a:rPr lang="en-GB" sz="2500" b="1" dirty="0">
                  <a:ea typeface="Calibri" panose="020F0502020204030204" pitchFamily="34" charset="0"/>
                  <a:cs typeface="Times New Roman" panose="02020603050405020304" pitchFamily="18" charset="0"/>
                </a:rPr>
                <a:t>Word:</a:t>
              </a:r>
            </a:p>
            <a:p>
              <a:pPr algn="ctr" eaLnBrk="1" hangingPunct="1">
                <a:lnSpc>
                  <a:spcPct val="107000"/>
                </a:lnSpc>
                <a:spcAft>
                  <a:spcPts val="800"/>
                </a:spcAft>
                <a:defRPr/>
              </a:pPr>
              <a:r>
                <a:rPr lang="en-GB" sz="2500" b="1" dirty="0">
                  <a:ea typeface="Calibri" panose="020F0502020204030204" pitchFamily="34" charset="0"/>
                  <a:cs typeface="Times New Roman" panose="02020603050405020304" pitchFamily="18" charset="0"/>
                </a:rPr>
                <a:t>independent </a:t>
              </a:r>
              <a:endParaRPr lang="en-GB" sz="2500" dirty="0">
                <a:ea typeface="Calibri" panose="020F0502020204030204" pitchFamily="34" charset="0"/>
                <a:cs typeface="Times New Roman" panose="02020603050405020304" pitchFamily="18" charset="0"/>
              </a:endParaRPr>
            </a:p>
            <a:p>
              <a:pPr algn="ctr" eaLnBrk="1" hangingPunct="1">
                <a:lnSpc>
                  <a:spcPct val="107000"/>
                </a:lnSpc>
                <a:spcAft>
                  <a:spcPts val="800"/>
                </a:spcAft>
                <a:defRPr/>
              </a:pPr>
              <a:r>
                <a:rPr lang="en-GB" sz="1600" dirty="0">
                  <a:ea typeface="Calibri" panose="020F0502020204030204" pitchFamily="34" charset="0"/>
                  <a:cs typeface="Times New Roman" panose="02020603050405020304" pitchFamily="18" charset="0"/>
                </a:rPr>
                <a:t> </a:t>
              </a:r>
              <a:endParaRPr lang="en-GB" sz="1100" dirty="0">
                <a:ea typeface="Calibri" panose="020F0502020204030204" pitchFamily="34" charset="0"/>
                <a:cs typeface="Times New Roman" panose="02020603050405020304" pitchFamily="18" charset="0"/>
              </a:endParaRPr>
            </a:p>
            <a:p>
              <a:pPr algn="ctr" eaLnBrk="1" hangingPunct="1">
                <a:lnSpc>
                  <a:spcPct val="107000"/>
                </a:lnSpc>
                <a:spcAft>
                  <a:spcPts val="800"/>
                </a:spcAft>
                <a:defRPr/>
              </a:pPr>
              <a:r>
                <a:rPr lang="en-GB" sz="1600" dirty="0">
                  <a:ea typeface="Calibri" panose="020F0502020204030204" pitchFamily="34" charset="0"/>
                  <a:cs typeface="Times New Roman" panose="02020603050405020304" pitchFamily="18" charset="0"/>
                </a:rPr>
                <a:t> </a:t>
              </a:r>
              <a:endParaRPr lang="en-GB" sz="1100" dirty="0">
                <a:ea typeface="Calibri" panose="020F0502020204030204" pitchFamily="34" charset="0"/>
                <a:cs typeface="Times New Roman" panose="02020603050405020304" pitchFamily="18" charset="0"/>
              </a:endParaRPr>
            </a:p>
          </p:txBody>
        </p:sp>
        <p:sp>
          <p:nvSpPr>
            <p:cNvPr id="11" name="Rectangle 10"/>
            <p:cNvSpPr/>
            <p:nvPr/>
          </p:nvSpPr>
          <p:spPr>
            <a:xfrm>
              <a:off x="136741" y="1379137"/>
              <a:ext cx="2095940" cy="1891643"/>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lnSpc>
                  <a:spcPct val="107000"/>
                </a:lnSpc>
                <a:spcAft>
                  <a:spcPts val="800"/>
                </a:spcAft>
                <a:defRPr/>
              </a:pPr>
              <a:r>
                <a:rPr lang="en-GB" sz="2500" b="1" dirty="0">
                  <a:ea typeface="Calibri" panose="020F0502020204030204" pitchFamily="34" charset="0"/>
                  <a:cs typeface="Times New Roman" panose="02020603050405020304" pitchFamily="18" charset="0"/>
                </a:rPr>
                <a:t>Picture:</a:t>
              </a:r>
              <a:endParaRPr lang="en-GB" sz="2500" dirty="0">
                <a:ea typeface="Calibri" panose="020F0502020204030204" pitchFamily="34" charset="0"/>
                <a:cs typeface="Times New Roman" panose="02020603050405020304" pitchFamily="18" charset="0"/>
              </a:endParaRPr>
            </a:p>
            <a:p>
              <a:pPr algn="ctr" eaLnBrk="1" hangingPunct="1">
                <a:lnSpc>
                  <a:spcPct val="107000"/>
                </a:lnSpc>
                <a:spcAft>
                  <a:spcPts val="800"/>
                </a:spcAft>
                <a:defRPr/>
              </a:pPr>
              <a:r>
                <a:rPr lang="en-GB" sz="1600" b="1" dirty="0">
                  <a:ea typeface="Calibri" panose="020F0502020204030204" pitchFamily="34" charset="0"/>
                  <a:cs typeface="Times New Roman" panose="02020603050405020304" pitchFamily="18" charset="0"/>
                </a:rPr>
                <a:t> </a:t>
              </a:r>
              <a:endParaRPr lang="en-GB" sz="1100" dirty="0">
                <a:ea typeface="Calibri" panose="020F0502020204030204" pitchFamily="34" charset="0"/>
                <a:cs typeface="Times New Roman" panose="02020603050405020304" pitchFamily="18" charset="0"/>
              </a:endParaRPr>
            </a:p>
            <a:p>
              <a:pPr algn="ctr" eaLnBrk="1" hangingPunct="1">
                <a:lnSpc>
                  <a:spcPct val="107000"/>
                </a:lnSpc>
                <a:spcAft>
                  <a:spcPts val="800"/>
                </a:spcAft>
                <a:defRPr/>
              </a:pPr>
              <a:r>
                <a:rPr lang="en-GB" sz="1600" b="1" dirty="0">
                  <a:ea typeface="Calibri" panose="020F0502020204030204" pitchFamily="34" charset="0"/>
                  <a:cs typeface="Times New Roman" panose="02020603050405020304" pitchFamily="18" charset="0"/>
                </a:rPr>
                <a:t> </a:t>
              </a:r>
              <a:endParaRPr lang="en-GB" sz="1100" dirty="0">
                <a:ea typeface="Calibri" panose="020F0502020204030204" pitchFamily="34" charset="0"/>
                <a:cs typeface="Times New Roman" panose="02020603050405020304" pitchFamily="18" charset="0"/>
              </a:endParaRPr>
            </a:p>
            <a:p>
              <a:pPr algn="ctr" eaLnBrk="1" hangingPunct="1">
                <a:lnSpc>
                  <a:spcPct val="107000"/>
                </a:lnSpc>
                <a:spcAft>
                  <a:spcPts val="800"/>
                </a:spcAft>
                <a:defRPr/>
              </a:pPr>
              <a:r>
                <a:rPr lang="en-GB" sz="1600" b="1" dirty="0">
                  <a:ea typeface="Calibri" panose="020F0502020204030204" pitchFamily="34" charset="0"/>
                  <a:cs typeface="Times New Roman" panose="02020603050405020304" pitchFamily="18" charset="0"/>
                </a:rPr>
                <a:t> </a:t>
              </a:r>
              <a:endParaRPr lang="en-GB" sz="1100" dirty="0">
                <a:ea typeface="Calibri" panose="020F0502020204030204" pitchFamily="34" charset="0"/>
                <a:cs typeface="Times New Roman" panose="02020603050405020304" pitchFamily="18" charset="0"/>
              </a:endParaRPr>
            </a:p>
            <a:p>
              <a:pPr algn="ctr" eaLnBrk="1" hangingPunct="1">
                <a:lnSpc>
                  <a:spcPct val="107000"/>
                </a:lnSpc>
                <a:spcAft>
                  <a:spcPts val="800"/>
                </a:spcAft>
                <a:defRPr/>
              </a:pPr>
              <a:r>
                <a:rPr lang="en-GB" sz="1600" b="1" dirty="0">
                  <a:ea typeface="Calibri" panose="020F0502020204030204" pitchFamily="34" charset="0"/>
                  <a:cs typeface="Times New Roman" panose="02020603050405020304" pitchFamily="18" charset="0"/>
                </a:rPr>
                <a:t> </a:t>
              </a:r>
              <a:endParaRPr lang="en-GB" sz="1100" dirty="0">
                <a:ea typeface="Calibri" panose="020F0502020204030204" pitchFamily="34" charset="0"/>
                <a:cs typeface="Times New Roman" panose="02020603050405020304" pitchFamily="18" charset="0"/>
              </a:endParaRPr>
            </a:p>
          </p:txBody>
        </p:sp>
        <p:pic>
          <p:nvPicPr>
            <p:cNvPr id="5131" name="Picture 1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5645" y="137160"/>
              <a:ext cx="401731" cy="577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5123" name="Graphic 12" descr="Map compass"/>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277600" y="5934075"/>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p:cNvSpPr/>
          <p:nvPr/>
        </p:nvSpPr>
        <p:spPr>
          <a:xfrm>
            <a:off x="495877" y="1636015"/>
            <a:ext cx="485057" cy="5066626"/>
          </a:xfrm>
          <a:prstGeom prst="rect">
            <a:avLst/>
          </a:prstGeom>
        </p:spPr>
        <p:style>
          <a:lnRef idx="2">
            <a:schemeClr val="accent2"/>
          </a:lnRef>
          <a:fillRef idx="1">
            <a:schemeClr val="lt1"/>
          </a:fillRef>
          <a:effectRef idx="0">
            <a:schemeClr val="accent2"/>
          </a:effectRef>
          <a:fontRef idx="minor">
            <a:schemeClr val="dk1"/>
          </a:fontRef>
        </p:style>
        <p:txBody>
          <a:bodyPr vert="vert270" anchor="ctr"/>
          <a:lstStyle/>
          <a:p>
            <a:pPr algn="ctr" eaLnBrk="1" hangingPunct="1">
              <a:defRPr/>
            </a:pPr>
            <a:r>
              <a:rPr lang="en-GB" sz="3500" dirty="0"/>
              <a:t>DEFINE IT/USE IT</a:t>
            </a:r>
          </a:p>
        </p:txBody>
      </p:sp>
      <p:sp>
        <p:nvSpPr>
          <p:cNvPr id="16" name="Title 1"/>
          <p:cNvSpPr txBox="1">
            <a:spLocks/>
          </p:cNvSpPr>
          <p:nvPr/>
        </p:nvSpPr>
        <p:spPr>
          <a:xfrm>
            <a:off x="2138363" y="271463"/>
            <a:ext cx="7666037" cy="963612"/>
          </a:xfrm>
          <a:prstGeom prst="rect">
            <a:avLst/>
          </a:prstGeom>
          <a:solidFill>
            <a:srgbClr val="FDFEDA"/>
          </a:solidFill>
          <a:ln>
            <a:solidFill>
              <a:schemeClr val="accent1"/>
            </a:solidFill>
          </a:ln>
        </p:spPr>
        <p:txBody>
          <a:bodyPr anchor="ctr">
            <a:normAutofit/>
          </a:bodyPr>
          <a:lstStyle/>
          <a:p>
            <a:pPr algn="ctr" eaLnBrk="1" fontAlgn="auto" hangingPunct="1">
              <a:lnSpc>
                <a:spcPct val="90000"/>
              </a:lnSpc>
              <a:spcAft>
                <a:spcPts val="0"/>
              </a:spcAft>
              <a:defRPr/>
            </a:pPr>
            <a:r>
              <a:rPr lang="en-GB" sz="4400" dirty="0">
                <a:latin typeface="+mj-lt"/>
                <a:ea typeface="+mj-ea"/>
                <a:cs typeface="+mj-cs"/>
              </a:rPr>
              <a:t>Vocabulary: Four square 2</a:t>
            </a:r>
          </a:p>
        </p:txBody>
      </p:sp>
      <p:pic>
        <p:nvPicPr>
          <p:cNvPr id="5126"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5"/>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9"/>
          <p:cNvSpPr/>
          <p:nvPr/>
        </p:nvSpPr>
        <p:spPr>
          <a:xfrm>
            <a:off x="481013" y="1668463"/>
            <a:ext cx="11234737" cy="3135312"/>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500" dirty="0">
              <a:solidFill>
                <a:schemeClr val="tx1"/>
              </a:solidFill>
            </a:endParaRPr>
          </a:p>
          <a:p>
            <a:pPr algn="ctr" eaLnBrk="1" hangingPunct="1">
              <a:defRPr/>
            </a:pPr>
            <a:r>
              <a:rPr lang="en-GB" sz="3500" dirty="0">
                <a:solidFill>
                  <a:schemeClr val="tx1"/>
                </a:solidFill>
              </a:rPr>
              <a:t>A </a:t>
            </a:r>
            <a:r>
              <a:rPr lang="en-GB" sz="3500" b="1" dirty="0">
                <a:solidFill>
                  <a:schemeClr val="tx1"/>
                </a:solidFill>
              </a:rPr>
              <a:t>semi-colon </a:t>
            </a:r>
            <a:r>
              <a:rPr lang="en-GB" sz="3500" dirty="0">
                <a:solidFill>
                  <a:schemeClr val="tx1"/>
                </a:solidFill>
              </a:rPr>
              <a:t>looks like a comma with a full stop above it and this can be a good way to remember what it does. It creates more separation between ideas than a comma does but is less final than a full stop. </a:t>
            </a: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p:txBody>
      </p:sp>
      <p:sp>
        <p:nvSpPr>
          <p:cNvPr id="21" name="Rounded Rectangle 20"/>
          <p:cNvSpPr/>
          <p:nvPr/>
        </p:nvSpPr>
        <p:spPr>
          <a:xfrm>
            <a:off x="5588000" y="5238750"/>
            <a:ext cx="1292225" cy="1235075"/>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9600" dirty="0">
                <a:solidFill>
                  <a:schemeClr val="tx1"/>
                </a:solidFill>
              </a:rPr>
              <a:t>;</a:t>
            </a:r>
            <a:endParaRPr lang="en-GB" sz="9600" b="1" dirty="0">
              <a:solidFill>
                <a:schemeClr val="tx1"/>
              </a:solidFill>
            </a:endParaRPr>
          </a:p>
        </p:txBody>
      </p:sp>
      <p:sp>
        <p:nvSpPr>
          <p:cNvPr id="7" name="Title 1"/>
          <p:cNvSpPr txBox="1">
            <a:spLocks/>
          </p:cNvSpPr>
          <p:nvPr/>
        </p:nvSpPr>
        <p:spPr>
          <a:xfrm>
            <a:off x="2138363" y="271463"/>
            <a:ext cx="7666037" cy="963612"/>
          </a:xfrm>
          <a:prstGeom prst="rect">
            <a:avLst/>
          </a:prstGeom>
          <a:solidFill>
            <a:srgbClr val="FDFEDA"/>
          </a:solidFill>
          <a:ln>
            <a:solidFill>
              <a:schemeClr val="accent1"/>
            </a:solidFill>
          </a:ln>
        </p:spPr>
        <p:txBody>
          <a:bodyPr anchor="ctr">
            <a:normAutofit/>
          </a:bodyPr>
          <a:lstStyle/>
          <a:p>
            <a:pPr algn="ctr" eaLnBrk="1" fontAlgn="auto" hangingPunct="1">
              <a:lnSpc>
                <a:spcPct val="90000"/>
              </a:lnSpc>
              <a:spcAft>
                <a:spcPts val="0"/>
              </a:spcAft>
              <a:defRPr/>
            </a:pPr>
            <a:r>
              <a:rPr lang="en-GB" sz="4400" dirty="0">
                <a:latin typeface="+mj-lt"/>
                <a:ea typeface="+mj-ea"/>
                <a:cs typeface="+mj-cs"/>
              </a:rPr>
              <a:t>What is a semi-colon?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9"/>
          <p:cNvSpPr/>
          <p:nvPr/>
        </p:nvSpPr>
        <p:spPr>
          <a:xfrm>
            <a:off x="481013" y="1668463"/>
            <a:ext cx="11234737" cy="3962400"/>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algn="ctr" eaLnBrk="1" hangingPunct="1">
              <a:defRPr/>
            </a:pPr>
            <a:r>
              <a:rPr lang="en-GB" sz="3300" dirty="0">
                <a:solidFill>
                  <a:schemeClr val="tx1"/>
                </a:solidFill>
              </a:rPr>
              <a:t>The </a:t>
            </a:r>
            <a:r>
              <a:rPr lang="en-GB" sz="3300" b="1" dirty="0">
                <a:solidFill>
                  <a:schemeClr val="tx1"/>
                </a:solidFill>
              </a:rPr>
              <a:t>semi-colon</a:t>
            </a:r>
            <a:r>
              <a:rPr lang="en-GB" sz="3300" dirty="0">
                <a:solidFill>
                  <a:schemeClr val="tx1"/>
                </a:solidFill>
              </a:rPr>
              <a:t> tells the reader that the second clause is closely linked to the first clause. </a:t>
            </a:r>
          </a:p>
          <a:p>
            <a:pPr algn="ctr" eaLnBrk="1" hangingPunct="1">
              <a:defRPr/>
            </a:pPr>
            <a:endParaRPr lang="en-GB" sz="3300" dirty="0">
              <a:solidFill>
                <a:schemeClr val="tx1"/>
              </a:solidFill>
            </a:endParaRPr>
          </a:p>
          <a:p>
            <a:pPr algn="ctr" eaLnBrk="1" hangingPunct="1">
              <a:defRPr/>
            </a:pPr>
            <a:r>
              <a:rPr lang="en-GB" sz="3300" dirty="0">
                <a:solidFill>
                  <a:schemeClr val="tx1"/>
                </a:solidFill>
              </a:rPr>
              <a:t>A </a:t>
            </a:r>
            <a:r>
              <a:rPr lang="en-GB" sz="3300" b="1" dirty="0">
                <a:solidFill>
                  <a:schemeClr val="tx1"/>
                </a:solidFill>
              </a:rPr>
              <a:t>semi-colon</a:t>
            </a:r>
            <a:r>
              <a:rPr lang="en-GB" sz="3300" dirty="0">
                <a:solidFill>
                  <a:schemeClr val="tx1"/>
                </a:solidFill>
              </a:rPr>
              <a:t> connects two or more independent clauses. </a:t>
            </a:r>
          </a:p>
          <a:p>
            <a:pPr algn="ctr" eaLnBrk="1" hangingPunct="1">
              <a:defRPr/>
            </a:pPr>
            <a:endParaRPr lang="en-GB" sz="3300" dirty="0">
              <a:solidFill>
                <a:schemeClr val="tx1"/>
              </a:solidFill>
            </a:endParaRPr>
          </a:p>
          <a:p>
            <a:pPr algn="ctr" eaLnBrk="1" hangingPunct="1">
              <a:defRPr/>
            </a:pPr>
            <a:r>
              <a:rPr lang="en-GB" sz="3300" dirty="0">
                <a:solidFill>
                  <a:schemeClr val="tx1"/>
                </a:solidFill>
              </a:rPr>
              <a:t>It helps avoid overuse of commas and makes sentences clearer to read and understand. </a:t>
            </a: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p:txBody>
      </p:sp>
      <p:sp>
        <p:nvSpPr>
          <p:cNvPr id="21" name="Rounded Rectangle 20"/>
          <p:cNvSpPr/>
          <p:nvPr/>
        </p:nvSpPr>
        <p:spPr>
          <a:xfrm>
            <a:off x="5588000" y="5819775"/>
            <a:ext cx="1292225" cy="865188"/>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7000" dirty="0">
                <a:solidFill>
                  <a:schemeClr val="tx1"/>
                </a:solidFill>
              </a:rPr>
              <a:t>;</a:t>
            </a:r>
            <a:endParaRPr lang="en-GB" sz="7000" b="1" dirty="0">
              <a:solidFill>
                <a:schemeClr val="tx1"/>
              </a:solidFill>
            </a:endParaRPr>
          </a:p>
        </p:txBody>
      </p:sp>
      <p:sp>
        <p:nvSpPr>
          <p:cNvPr id="7" name="Title 1"/>
          <p:cNvSpPr txBox="1">
            <a:spLocks/>
          </p:cNvSpPr>
          <p:nvPr/>
        </p:nvSpPr>
        <p:spPr>
          <a:xfrm>
            <a:off x="2138363" y="271463"/>
            <a:ext cx="7666037" cy="963612"/>
          </a:xfrm>
          <a:prstGeom prst="rect">
            <a:avLst/>
          </a:prstGeom>
          <a:solidFill>
            <a:srgbClr val="FDFEDA"/>
          </a:solidFill>
          <a:ln>
            <a:solidFill>
              <a:schemeClr val="accent1"/>
            </a:solidFill>
          </a:ln>
        </p:spPr>
        <p:txBody>
          <a:bodyPr anchor="ctr">
            <a:normAutofit/>
          </a:bodyPr>
          <a:lstStyle/>
          <a:p>
            <a:pPr algn="ctr" eaLnBrk="1" fontAlgn="auto" hangingPunct="1">
              <a:lnSpc>
                <a:spcPct val="90000"/>
              </a:lnSpc>
              <a:spcAft>
                <a:spcPts val="0"/>
              </a:spcAft>
              <a:defRPr/>
            </a:pPr>
            <a:r>
              <a:rPr lang="en-GB" sz="4400" dirty="0">
                <a:latin typeface="+mj-lt"/>
                <a:ea typeface="+mj-ea"/>
                <a:cs typeface="+mj-cs"/>
              </a:rPr>
              <a:t>What is a semi-colon?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481013" y="1481138"/>
            <a:ext cx="11234737" cy="1857375"/>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500" dirty="0">
              <a:solidFill>
                <a:schemeClr val="tx1"/>
              </a:solidFill>
            </a:endParaRPr>
          </a:p>
          <a:p>
            <a:pPr algn="ctr" eaLnBrk="1" hangingPunct="1">
              <a:defRPr/>
            </a:pPr>
            <a:r>
              <a:rPr lang="en-GB" sz="3200" dirty="0">
                <a:solidFill>
                  <a:schemeClr val="tx1"/>
                </a:solidFill>
              </a:rPr>
              <a:t>The </a:t>
            </a:r>
            <a:r>
              <a:rPr lang="en-GB" sz="3200" b="1" dirty="0">
                <a:solidFill>
                  <a:schemeClr val="tx1"/>
                </a:solidFill>
              </a:rPr>
              <a:t>semi-colon</a:t>
            </a:r>
            <a:r>
              <a:rPr lang="en-GB" sz="3200" dirty="0">
                <a:solidFill>
                  <a:schemeClr val="tx1"/>
                </a:solidFill>
              </a:rPr>
              <a:t> can be used to </a:t>
            </a:r>
            <a:r>
              <a:rPr lang="en-GB" sz="3200" u="sng" dirty="0">
                <a:solidFill>
                  <a:schemeClr val="tx1"/>
                </a:solidFill>
              </a:rPr>
              <a:t>link sentences which also use words</a:t>
            </a:r>
            <a:r>
              <a:rPr lang="en-GB" sz="3200" dirty="0">
                <a:solidFill>
                  <a:schemeClr val="tx1"/>
                </a:solidFill>
              </a:rPr>
              <a:t> such as otherwise, however, therefore, moreover, nevertheless or besides as adverbs.</a:t>
            </a:r>
            <a:endParaRPr lang="en-GB" sz="35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p:txBody>
      </p:sp>
      <p:sp>
        <p:nvSpPr>
          <p:cNvPr id="8" name="Rounded Rectangle 7"/>
          <p:cNvSpPr/>
          <p:nvPr/>
        </p:nvSpPr>
        <p:spPr>
          <a:xfrm>
            <a:off x="481013" y="3671888"/>
            <a:ext cx="11234737" cy="1209675"/>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r>
              <a:rPr lang="en-GB" sz="3200" dirty="0">
                <a:solidFill>
                  <a:schemeClr val="tx1"/>
                </a:solidFill>
              </a:rPr>
              <a:t>E.g. I did not finish reading the newspaper</a:t>
            </a:r>
            <a:r>
              <a:rPr lang="en-GB" sz="3200" b="1" dirty="0">
                <a:solidFill>
                  <a:srgbClr val="FF0000"/>
                </a:solidFill>
              </a:rPr>
              <a:t>;</a:t>
            </a:r>
            <a:r>
              <a:rPr lang="en-GB" sz="3200" dirty="0">
                <a:solidFill>
                  <a:schemeClr val="tx1"/>
                </a:solidFill>
              </a:rPr>
              <a:t>  instead, I watched the news. </a:t>
            </a: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r>
              <a:rPr lang="en-GB" sz="3200" dirty="0">
                <a:solidFill>
                  <a:schemeClr val="tx1"/>
                </a:solidFill>
              </a:rPr>
              <a:t> </a:t>
            </a:r>
          </a:p>
        </p:txBody>
      </p:sp>
      <p:cxnSp>
        <p:nvCxnSpPr>
          <p:cNvPr id="10" name="Straight Arrow Connector 9"/>
          <p:cNvCxnSpPr/>
          <p:nvPr/>
        </p:nvCxnSpPr>
        <p:spPr>
          <a:xfrm flipH="1">
            <a:off x="5711825" y="4233863"/>
            <a:ext cx="3319463" cy="11112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481013" y="5514975"/>
            <a:ext cx="11234737" cy="744538"/>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algn="ctr" eaLnBrk="1" hangingPunct="1">
              <a:defRPr/>
            </a:pPr>
            <a:endParaRPr lang="en-GB" sz="3200" dirty="0">
              <a:solidFill>
                <a:schemeClr val="tx1"/>
              </a:solidFill>
            </a:endParaRPr>
          </a:p>
          <a:p>
            <a:pPr algn="ctr" eaLnBrk="1" hangingPunct="1">
              <a:defRPr/>
            </a:pPr>
            <a:r>
              <a:rPr lang="en-GB" sz="3200" dirty="0">
                <a:solidFill>
                  <a:schemeClr val="tx1"/>
                </a:solidFill>
              </a:rPr>
              <a:t>The comma is still required after the fronted adverbial. </a:t>
            </a: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r>
              <a:rPr lang="en-GB" sz="3200" dirty="0">
                <a:solidFill>
                  <a:schemeClr val="tx1"/>
                </a:solidFill>
              </a:rPr>
              <a:t> </a:t>
            </a:r>
          </a:p>
        </p:txBody>
      </p:sp>
      <p:sp>
        <p:nvSpPr>
          <p:cNvPr id="9" name="Title 1"/>
          <p:cNvSpPr txBox="1">
            <a:spLocks/>
          </p:cNvSpPr>
          <p:nvPr/>
        </p:nvSpPr>
        <p:spPr>
          <a:xfrm>
            <a:off x="2138363" y="271463"/>
            <a:ext cx="7666037" cy="963612"/>
          </a:xfrm>
          <a:prstGeom prst="rect">
            <a:avLst/>
          </a:prstGeom>
          <a:solidFill>
            <a:srgbClr val="FDFEDA"/>
          </a:solidFill>
          <a:ln>
            <a:solidFill>
              <a:schemeClr val="accent1"/>
            </a:solidFill>
          </a:ln>
        </p:spPr>
        <p:txBody>
          <a:bodyPr anchor="ctr">
            <a:normAutofit/>
          </a:bodyPr>
          <a:lstStyle/>
          <a:p>
            <a:pPr algn="ctr" eaLnBrk="1" fontAlgn="auto" hangingPunct="1">
              <a:lnSpc>
                <a:spcPct val="90000"/>
              </a:lnSpc>
              <a:spcAft>
                <a:spcPts val="0"/>
              </a:spcAft>
              <a:defRPr/>
            </a:pPr>
            <a:r>
              <a:rPr lang="en-GB" sz="4400" dirty="0">
                <a:latin typeface="+mj-lt"/>
                <a:ea typeface="+mj-ea"/>
                <a:cs typeface="+mj-cs"/>
              </a:rPr>
              <a:t>Using a semi-colon correctly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9"/>
          <p:cNvSpPr/>
          <p:nvPr/>
        </p:nvSpPr>
        <p:spPr>
          <a:xfrm>
            <a:off x="481013" y="1552575"/>
            <a:ext cx="11234737" cy="857250"/>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200" dirty="0">
              <a:solidFill>
                <a:schemeClr val="tx1"/>
              </a:solidFill>
            </a:endParaRPr>
          </a:p>
          <a:p>
            <a:pPr eaLnBrk="1" hangingPunct="1">
              <a:defRPr/>
            </a:pPr>
            <a:endParaRPr lang="en-GB" sz="3200" dirty="0">
              <a:solidFill>
                <a:schemeClr val="tx1"/>
              </a:solidFill>
            </a:endParaRPr>
          </a:p>
          <a:p>
            <a:pPr algn="ctr" eaLnBrk="1" hangingPunct="1">
              <a:defRPr/>
            </a:pPr>
            <a:r>
              <a:rPr lang="en-GB" sz="3500" b="1" dirty="0">
                <a:solidFill>
                  <a:schemeClr val="tx1"/>
                </a:solidFill>
              </a:rPr>
              <a:t>Semi-colons</a:t>
            </a:r>
            <a:r>
              <a:rPr lang="en-GB" sz="3500" dirty="0">
                <a:solidFill>
                  <a:schemeClr val="tx1"/>
                </a:solidFill>
              </a:rPr>
              <a:t> can also be </a:t>
            </a:r>
            <a:r>
              <a:rPr lang="en-GB" sz="3500" u="sng" dirty="0">
                <a:solidFill>
                  <a:schemeClr val="tx1"/>
                </a:solidFill>
              </a:rPr>
              <a:t>used to replace a conjunction</a:t>
            </a:r>
            <a:r>
              <a:rPr lang="en-GB" sz="3500" dirty="0">
                <a:solidFill>
                  <a:schemeClr val="tx1"/>
                </a:solidFill>
              </a:rPr>
              <a:t>.   </a:t>
            </a:r>
          </a:p>
          <a:p>
            <a:pPr eaLnBrk="1" hangingPunct="1">
              <a:defRPr/>
            </a:pPr>
            <a:endParaRPr lang="en-GB" sz="3200" dirty="0">
              <a:solidFill>
                <a:schemeClr val="tx1"/>
              </a:solidFill>
            </a:endParaRPr>
          </a:p>
          <a:p>
            <a:pPr eaLnBrk="1" hangingPunct="1">
              <a:defRPr/>
            </a:pPr>
            <a:r>
              <a:rPr lang="en-GB" sz="3200" dirty="0">
                <a:solidFill>
                  <a:schemeClr val="tx1"/>
                </a:solidFill>
              </a:rPr>
              <a:t> </a:t>
            </a:r>
          </a:p>
        </p:txBody>
      </p:sp>
      <p:sp>
        <p:nvSpPr>
          <p:cNvPr id="7" name="Rounded Rectangle 6"/>
          <p:cNvSpPr/>
          <p:nvPr/>
        </p:nvSpPr>
        <p:spPr>
          <a:xfrm>
            <a:off x="481013" y="3005138"/>
            <a:ext cx="11234737" cy="2981325"/>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r>
              <a:rPr lang="en-GB" sz="3500" dirty="0">
                <a:solidFill>
                  <a:schemeClr val="tx1"/>
                </a:solidFill>
              </a:rPr>
              <a:t>E.g. My sister always sleeps with the light on </a:t>
            </a:r>
            <a:r>
              <a:rPr lang="en-GB" sz="3500" dirty="0">
                <a:solidFill>
                  <a:srgbClr val="FF0000"/>
                </a:solidFill>
              </a:rPr>
              <a:t>because</a:t>
            </a:r>
            <a:r>
              <a:rPr lang="en-GB" sz="3500" dirty="0">
                <a:solidFill>
                  <a:schemeClr val="tx1"/>
                </a:solidFill>
              </a:rPr>
              <a:t> she is afraid of the dark. </a:t>
            </a:r>
          </a:p>
          <a:p>
            <a:pPr eaLnBrk="1" hangingPunct="1">
              <a:defRPr/>
            </a:pPr>
            <a:endParaRPr lang="en-GB" sz="3500" dirty="0">
              <a:solidFill>
                <a:schemeClr val="tx1"/>
              </a:solidFill>
            </a:endParaRPr>
          </a:p>
          <a:p>
            <a:pPr eaLnBrk="1" hangingPunct="1">
              <a:defRPr/>
            </a:pPr>
            <a:r>
              <a:rPr lang="en-GB" sz="3500" dirty="0">
                <a:solidFill>
                  <a:schemeClr val="tx1"/>
                </a:solidFill>
              </a:rPr>
              <a:t>My sister always sleeps with the light on</a:t>
            </a:r>
            <a:r>
              <a:rPr lang="en-GB" sz="3500" b="1" dirty="0">
                <a:solidFill>
                  <a:srgbClr val="FF0000"/>
                </a:solidFill>
              </a:rPr>
              <a:t>;</a:t>
            </a:r>
            <a:r>
              <a:rPr lang="en-GB" sz="3500" dirty="0">
                <a:solidFill>
                  <a:schemeClr val="tx1"/>
                </a:solidFill>
              </a:rPr>
              <a:t> she is afraid of the dark.</a:t>
            </a: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r>
              <a:rPr lang="en-GB" sz="3200" dirty="0">
                <a:solidFill>
                  <a:schemeClr val="tx1"/>
                </a:solidFill>
              </a:rPr>
              <a:t> </a:t>
            </a:r>
          </a:p>
        </p:txBody>
      </p:sp>
      <p:sp>
        <p:nvSpPr>
          <p:cNvPr id="8" name="Title 1"/>
          <p:cNvSpPr txBox="1">
            <a:spLocks/>
          </p:cNvSpPr>
          <p:nvPr/>
        </p:nvSpPr>
        <p:spPr>
          <a:xfrm>
            <a:off x="2138363" y="271463"/>
            <a:ext cx="7666037" cy="963612"/>
          </a:xfrm>
          <a:prstGeom prst="rect">
            <a:avLst/>
          </a:prstGeom>
          <a:solidFill>
            <a:srgbClr val="FDFEDA"/>
          </a:solidFill>
          <a:ln>
            <a:solidFill>
              <a:schemeClr val="accent1"/>
            </a:solidFill>
          </a:ln>
        </p:spPr>
        <p:txBody>
          <a:bodyPr anchor="ctr">
            <a:normAutofit/>
          </a:bodyPr>
          <a:lstStyle/>
          <a:p>
            <a:pPr algn="ctr" eaLnBrk="1" fontAlgn="auto" hangingPunct="1">
              <a:lnSpc>
                <a:spcPct val="90000"/>
              </a:lnSpc>
              <a:spcAft>
                <a:spcPts val="0"/>
              </a:spcAft>
              <a:defRPr/>
            </a:pPr>
            <a:r>
              <a:rPr lang="en-GB" sz="4400" dirty="0">
                <a:latin typeface="+mj-lt"/>
                <a:ea typeface="+mj-ea"/>
                <a:cs typeface="+mj-cs"/>
              </a:rPr>
              <a:t>Using a semi-colon correctly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9"/>
          <p:cNvSpPr/>
          <p:nvPr/>
        </p:nvSpPr>
        <p:spPr>
          <a:xfrm>
            <a:off x="481013" y="1552575"/>
            <a:ext cx="11234737" cy="1046163"/>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200" dirty="0">
              <a:solidFill>
                <a:schemeClr val="tx1"/>
              </a:solidFill>
            </a:endParaRPr>
          </a:p>
          <a:p>
            <a:pPr eaLnBrk="1" hangingPunct="1">
              <a:defRPr/>
            </a:pPr>
            <a:endParaRPr lang="en-GB" sz="3200" dirty="0">
              <a:solidFill>
                <a:schemeClr val="tx1"/>
              </a:solidFill>
            </a:endParaRPr>
          </a:p>
          <a:p>
            <a:pPr algn="ctr" eaLnBrk="1" hangingPunct="1">
              <a:defRPr/>
            </a:pPr>
            <a:r>
              <a:rPr lang="en-GB" sz="3500" b="1" dirty="0">
                <a:solidFill>
                  <a:schemeClr val="tx1"/>
                </a:solidFill>
              </a:rPr>
              <a:t>Semi-colons</a:t>
            </a:r>
            <a:r>
              <a:rPr lang="en-GB" sz="3500" dirty="0">
                <a:solidFill>
                  <a:schemeClr val="tx1"/>
                </a:solidFill>
              </a:rPr>
              <a:t> are used to separate items in a list after a colon. </a:t>
            </a:r>
          </a:p>
          <a:p>
            <a:pPr eaLnBrk="1" hangingPunct="1">
              <a:defRPr/>
            </a:pPr>
            <a:endParaRPr lang="en-GB" sz="3200" dirty="0">
              <a:solidFill>
                <a:schemeClr val="tx1"/>
              </a:solidFill>
            </a:endParaRPr>
          </a:p>
          <a:p>
            <a:pPr eaLnBrk="1" hangingPunct="1">
              <a:defRPr/>
            </a:pPr>
            <a:r>
              <a:rPr lang="en-GB" sz="3200" dirty="0">
                <a:solidFill>
                  <a:schemeClr val="tx1"/>
                </a:solidFill>
              </a:rPr>
              <a:t> </a:t>
            </a:r>
          </a:p>
        </p:txBody>
      </p:sp>
      <p:sp>
        <p:nvSpPr>
          <p:cNvPr id="7" name="Rounded Rectangle 6"/>
          <p:cNvSpPr/>
          <p:nvPr/>
        </p:nvSpPr>
        <p:spPr>
          <a:xfrm>
            <a:off x="481013" y="3005138"/>
            <a:ext cx="11234737" cy="1833562"/>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500" dirty="0">
              <a:solidFill>
                <a:schemeClr val="tx1"/>
              </a:solidFill>
            </a:endParaRPr>
          </a:p>
          <a:p>
            <a:pPr eaLnBrk="1" hangingPunct="1">
              <a:defRPr/>
            </a:pPr>
            <a:endParaRPr lang="en-GB" sz="3500" dirty="0">
              <a:solidFill>
                <a:schemeClr val="tx1"/>
              </a:solidFill>
            </a:endParaRPr>
          </a:p>
          <a:p>
            <a:pPr eaLnBrk="1" hangingPunct="1">
              <a:defRPr/>
            </a:pPr>
            <a:endParaRPr lang="en-GB" sz="3500" dirty="0">
              <a:solidFill>
                <a:schemeClr val="tx1"/>
              </a:solidFill>
            </a:endParaRPr>
          </a:p>
          <a:p>
            <a:pPr eaLnBrk="1" hangingPunct="1">
              <a:defRPr/>
            </a:pPr>
            <a:r>
              <a:rPr lang="en-GB" sz="3500" dirty="0">
                <a:solidFill>
                  <a:schemeClr val="tx1"/>
                </a:solidFill>
              </a:rPr>
              <a:t>E.g. The fruit bowl was full: pears and apples stood in the middle</a:t>
            </a:r>
            <a:r>
              <a:rPr lang="en-GB" sz="3500" dirty="0">
                <a:solidFill>
                  <a:srgbClr val="FF0000"/>
                </a:solidFill>
              </a:rPr>
              <a:t>;</a:t>
            </a:r>
            <a:r>
              <a:rPr lang="en-GB" sz="3500" dirty="0">
                <a:solidFill>
                  <a:schemeClr val="tx1"/>
                </a:solidFill>
              </a:rPr>
              <a:t> bunches of grapes dangled temptingly over the sides</a:t>
            </a:r>
            <a:r>
              <a:rPr lang="en-GB" sz="3500" dirty="0">
                <a:solidFill>
                  <a:srgbClr val="FF0000"/>
                </a:solidFill>
              </a:rPr>
              <a:t>;</a:t>
            </a:r>
            <a:r>
              <a:rPr lang="en-GB" sz="3500" dirty="0">
                <a:solidFill>
                  <a:schemeClr val="tx1"/>
                </a:solidFill>
              </a:rPr>
              <a:t> and there were delicious peaches, furry and ripe.</a:t>
            </a:r>
          </a:p>
          <a:p>
            <a:pPr eaLnBrk="1" hangingPunct="1">
              <a:defRPr/>
            </a:pPr>
            <a:endParaRPr lang="en-GB" sz="35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p:txBody>
      </p:sp>
      <p:sp>
        <p:nvSpPr>
          <p:cNvPr id="8" name="Rounded Rectangle 7"/>
          <p:cNvSpPr/>
          <p:nvPr/>
        </p:nvSpPr>
        <p:spPr>
          <a:xfrm>
            <a:off x="481013" y="5514975"/>
            <a:ext cx="11234737" cy="744538"/>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algn="ctr" eaLnBrk="1" hangingPunct="1">
              <a:defRPr/>
            </a:pPr>
            <a:endParaRPr lang="en-GB" sz="3200" dirty="0">
              <a:solidFill>
                <a:schemeClr val="tx1"/>
              </a:solidFill>
            </a:endParaRPr>
          </a:p>
          <a:p>
            <a:pPr algn="ctr" eaLnBrk="1" hangingPunct="1">
              <a:defRPr/>
            </a:pPr>
            <a:r>
              <a:rPr lang="en-GB" sz="3200" dirty="0">
                <a:solidFill>
                  <a:schemeClr val="tx1"/>
                </a:solidFill>
              </a:rPr>
              <a:t>The semi-colon is included in front of the final ‘and’. </a:t>
            </a: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endParaRPr lang="en-GB" sz="3200" dirty="0">
              <a:solidFill>
                <a:schemeClr val="tx1"/>
              </a:solidFill>
            </a:endParaRPr>
          </a:p>
          <a:p>
            <a:pPr eaLnBrk="1" hangingPunct="1">
              <a:defRPr/>
            </a:pPr>
            <a:r>
              <a:rPr lang="en-GB" sz="3200" dirty="0">
                <a:solidFill>
                  <a:schemeClr val="tx1"/>
                </a:solidFill>
              </a:rPr>
              <a:t> </a:t>
            </a:r>
          </a:p>
        </p:txBody>
      </p:sp>
      <p:cxnSp>
        <p:nvCxnSpPr>
          <p:cNvPr id="9" name="Straight Arrow Connector 8"/>
          <p:cNvCxnSpPr/>
          <p:nvPr/>
        </p:nvCxnSpPr>
        <p:spPr>
          <a:xfrm>
            <a:off x="1800225" y="4670425"/>
            <a:ext cx="3686175" cy="6746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itle 1"/>
          <p:cNvSpPr txBox="1">
            <a:spLocks/>
          </p:cNvSpPr>
          <p:nvPr/>
        </p:nvSpPr>
        <p:spPr>
          <a:xfrm>
            <a:off x="2138363" y="271463"/>
            <a:ext cx="7666037" cy="963612"/>
          </a:xfrm>
          <a:prstGeom prst="rect">
            <a:avLst/>
          </a:prstGeom>
          <a:solidFill>
            <a:srgbClr val="FDFEDA"/>
          </a:solidFill>
          <a:ln>
            <a:solidFill>
              <a:schemeClr val="accent1"/>
            </a:solidFill>
          </a:ln>
        </p:spPr>
        <p:txBody>
          <a:bodyPr anchor="ctr">
            <a:normAutofit/>
          </a:bodyPr>
          <a:lstStyle/>
          <a:p>
            <a:pPr algn="ctr" eaLnBrk="1" fontAlgn="auto" hangingPunct="1">
              <a:lnSpc>
                <a:spcPct val="90000"/>
              </a:lnSpc>
              <a:spcAft>
                <a:spcPts val="0"/>
              </a:spcAft>
              <a:defRPr/>
            </a:pPr>
            <a:r>
              <a:rPr lang="en-GB" sz="4400" dirty="0">
                <a:latin typeface="+mj-lt"/>
                <a:ea typeface="+mj-ea"/>
                <a:cs typeface="+mj-cs"/>
              </a:rPr>
              <a:t>Using a semi-colon correctly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9"/>
          <p:cNvSpPr/>
          <p:nvPr/>
        </p:nvSpPr>
        <p:spPr>
          <a:xfrm>
            <a:off x="481013" y="1814513"/>
            <a:ext cx="11234737" cy="1495425"/>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3500" b="1" dirty="0">
                <a:solidFill>
                  <a:schemeClr val="tx1"/>
                </a:solidFill>
              </a:rPr>
              <a:t>Semi-colons</a:t>
            </a:r>
            <a:r>
              <a:rPr lang="en-GB" sz="3500" dirty="0">
                <a:solidFill>
                  <a:schemeClr val="tx1"/>
                </a:solidFill>
              </a:rPr>
              <a:t> are followed by a lower case letter unless the word is a proper noun. </a:t>
            </a:r>
          </a:p>
        </p:txBody>
      </p:sp>
      <p:sp>
        <p:nvSpPr>
          <p:cNvPr id="7" name="Rounded Rectangle 6"/>
          <p:cNvSpPr/>
          <p:nvPr/>
        </p:nvSpPr>
        <p:spPr>
          <a:xfrm>
            <a:off x="481013" y="3875088"/>
            <a:ext cx="11234737" cy="2670175"/>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3500" dirty="0">
                <a:solidFill>
                  <a:schemeClr val="tx1"/>
                </a:solidFill>
              </a:rPr>
              <a:t>E.g. Some people love watching football</a:t>
            </a:r>
            <a:r>
              <a:rPr lang="en-GB" sz="3500" b="1" dirty="0">
                <a:solidFill>
                  <a:srgbClr val="FF0000"/>
                </a:solidFill>
              </a:rPr>
              <a:t>;</a:t>
            </a:r>
            <a:r>
              <a:rPr lang="en-GB" sz="3500" dirty="0">
                <a:solidFill>
                  <a:schemeClr val="tx1"/>
                </a:solidFill>
              </a:rPr>
              <a:t> </a:t>
            </a:r>
            <a:r>
              <a:rPr lang="en-GB" sz="3500" b="1" dirty="0">
                <a:solidFill>
                  <a:srgbClr val="FF0000"/>
                </a:solidFill>
              </a:rPr>
              <a:t>o</a:t>
            </a:r>
            <a:r>
              <a:rPr lang="en-GB" sz="3500" dirty="0">
                <a:solidFill>
                  <a:schemeClr val="tx1"/>
                </a:solidFill>
              </a:rPr>
              <a:t>thers prefer rugby.</a:t>
            </a:r>
          </a:p>
          <a:p>
            <a:pPr algn="ctr" eaLnBrk="1" hangingPunct="1">
              <a:defRPr/>
            </a:pPr>
            <a:endParaRPr lang="en-GB" sz="3200" dirty="0">
              <a:solidFill>
                <a:schemeClr val="tx1"/>
              </a:solidFill>
            </a:endParaRPr>
          </a:p>
          <a:p>
            <a:pPr algn="ctr" eaLnBrk="1" hangingPunct="1">
              <a:defRPr/>
            </a:pPr>
            <a:endParaRPr lang="en-GB" sz="3200" dirty="0">
              <a:solidFill>
                <a:schemeClr val="tx1"/>
              </a:solidFill>
            </a:endParaRPr>
          </a:p>
          <a:p>
            <a:pPr algn="ctr" eaLnBrk="1" hangingPunct="1">
              <a:defRPr/>
            </a:pPr>
            <a:r>
              <a:rPr lang="en-GB" sz="3200" dirty="0">
                <a:solidFill>
                  <a:schemeClr val="tx1"/>
                </a:solidFill>
              </a:rPr>
              <a:t> </a:t>
            </a:r>
          </a:p>
        </p:txBody>
      </p:sp>
      <p:sp>
        <p:nvSpPr>
          <p:cNvPr id="12294" name="AutoShape 9" descr="Image result for football clip art"/>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endParaRPr lang="en-GB" altLang="en-US" sz="1800">
              <a:latin typeface="Arial" charset="0"/>
            </a:endParaRPr>
          </a:p>
        </p:txBody>
      </p:sp>
      <p:pic>
        <p:nvPicPr>
          <p:cNvPr id="12295"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9725" y="5080000"/>
            <a:ext cx="1220788" cy="12271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a:xfrm>
            <a:off x="2138363" y="271463"/>
            <a:ext cx="7666037" cy="963612"/>
          </a:xfrm>
          <a:prstGeom prst="rect">
            <a:avLst/>
          </a:prstGeom>
          <a:solidFill>
            <a:srgbClr val="FDFEDA"/>
          </a:solidFill>
          <a:ln>
            <a:solidFill>
              <a:schemeClr val="accent1"/>
            </a:solidFill>
          </a:ln>
        </p:spPr>
        <p:txBody>
          <a:bodyPr anchor="ctr">
            <a:normAutofit/>
          </a:bodyPr>
          <a:lstStyle/>
          <a:p>
            <a:pPr algn="ctr" eaLnBrk="1" fontAlgn="auto" hangingPunct="1">
              <a:lnSpc>
                <a:spcPct val="90000"/>
              </a:lnSpc>
              <a:spcAft>
                <a:spcPts val="0"/>
              </a:spcAft>
              <a:defRPr/>
            </a:pPr>
            <a:r>
              <a:rPr lang="en-GB" sz="4400" dirty="0">
                <a:latin typeface="+mj-lt"/>
                <a:ea typeface="+mj-ea"/>
                <a:cs typeface="+mj-cs"/>
              </a:rPr>
              <a:t>Using a semi-colon correctly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2914</TotalTime>
  <Words>1081</Words>
  <Application>Microsoft Office PowerPoint</Application>
  <PresentationFormat>Widescreen</PresentationFormat>
  <Paragraphs>187</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Y6 Therapy </vt:lpstr>
      <vt:lpstr>Teacher Notes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Your turn</vt:lpstr>
      <vt:lpstr>Check how you did </vt:lpstr>
      <vt:lpstr>Your turn</vt:lpstr>
      <vt:lpstr>Check how you did</vt:lpstr>
      <vt:lpstr>Your turn</vt:lpstr>
      <vt:lpstr>Check how you did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Jessica Flisher</cp:lastModifiedBy>
  <cp:revision>265</cp:revision>
  <dcterms:created xsi:type="dcterms:W3CDTF">2017-03-29T13:14:03Z</dcterms:created>
  <dcterms:modified xsi:type="dcterms:W3CDTF">2020-04-28T15:45:12Z</dcterms:modified>
</cp:coreProperties>
</file>