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 id="301" r:id="rId6"/>
    <p:sldId id="361" r:id="rId7"/>
    <p:sldId id="377" r:id="rId8"/>
    <p:sldId id="378" r:id="rId9"/>
    <p:sldId id="379" r:id="rId10"/>
    <p:sldId id="381" r:id="rId11"/>
    <p:sldId id="382" r:id="rId12"/>
    <p:sldId id="383" r:id="rId13"/>
    <p:sldId id="384" r:id="rId14"/>
    <p:sldId id="385" r:id="rId15"/>
    <p:sldId id="386" r:id="rId16"/>
    <p:sldId id="387" r:id="rId17"/>
    <p:sldId id="388" r:id="rId18"/>
    <p:sldId id="389" r:id="rId19"/>
    <p:sldId id="390" r:id="rId20"/>
    <p:sldId id="391" r:id="rId21"/>
    <p:sldId id="374" r:id="rId22"/>
    <p:sldId id="392" r:id="rId23"/>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entury Gothic" panose="020B0502020202020204" pitchFamily="34" charset="0"/>
      <p:regular r:id="rId30"/>
      <p:bold r:id="rId31"/>
      <p:italic r:id="rId32"/>
      <p:boldItalic r:id="rId33"/>
    </p:embeddedFont>
    <p:embeddedFont>
      <p:font typeface="SassoonCRInfantMedium" panose="02000603020000020003" pitchFamily="2" charset="0"/>
      <p:bold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A60B0-888E-4B9E-A245-447033805646}" v="21" dt="2019-04-19T14:13:35.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160" d="100"/>
          <a:sy n="160" d="100"/>
        </p:scale>
        <p:origin x="14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2M4a" TargetMode="External"/><Relationship Id="rId7"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oclock-and-half-past-year-2-time-free-resource-pack" TargetMode="External"/><Relationship Id="rId5" Type="http://schemas.openxmlformats.org/officeDocument/2006/relationships/hyperlink" Target="https://classroomsecrets.co.uk/category/maths/year-2/summer-block-3-time/" TargetMode="External"/><Relationship Id="rId4" Type="http://schemas.openxmlformats.org/officeDocument/2006/relationships/hyperlink" Target="https://classroomsecrets.co.uk/content-domain-filter/?fwp_contentdomain=2M4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758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3 – Time – O’clock and Half Past</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(2M4a) </a:t>
            </a:r>
            <a:r>
              <a:rPr lang="en-GB" sz="1200" b="1" u="sng" dirty="0">
                <a:latin typeface="Century Gothic" panose="020B0502020202020204" pitchFamily="34" charset="0"/>
                <a:hlinkClick r:id="rId3"/>
              </a:rPr>
              <a:t>Tell and write the time to five minutes, including quarter past/to the hour and draw the hands on a clock face to show these times</a:t>
            </a:r>
            <a:endParaRPr lang="en-GB" sz="1200" b="1" u="sng" dirty="0">
              <a:solidFill>
                <a:schemeClr val="tx1"/>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(2M4b) </a:t>
            </a:r>
            <a:r>
              <a:rPr lang="en-GB" sz="1200" b="1" u="sng" dirty="0">
                <a:latin typeface="Century Gothic" panose="020B0502020202020204" pitchFamily="34" charset="0"/>
                <a:hlinkClick r:id="rId4"/>
              </a:rPr>
              <a:t>Compare and sequence intervals of time</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Time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3">
            <a:extLst>
              <a:ext uri="{FF2B5EF4-FFF2-40B4-BE49-F238E27FC236}">
                <a16:creationId xmlns:a16="http://schemas.microsoft.com/office/drawing/2014/main" id="{9816F4D3-D534-47DC-83E0-EC133E03D756}"/>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75BD8642-7FD0-49A8-82D5-ABF060C9C2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C13C8812-E883-434C-BC29-F9DB3BB42DC2}"/>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0C114A55-6505-44A0-92CD-308F8D46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graphicFrame>
        <p:nvGraphicFramePr>
          <p:cNvPr id="13" name="Table 12">
            <a:extLst>
              <a:ext uri="{FF2B5EF4-FFF2-40B4-BE49-F238E27FC236}">
                <a16:creationId xmlns:a16="http://schemas.microsoft.com/office/drawing/2014/main" id="{00614228-FC59-41C2-9F14-9EE73799A7B7}"/>
              </a:ext>
            </a:extLst>
          </p:cNvPr>
          <p:cNvGraphicFramePr>
            <a:graphicFrameLocks noGrp="1"/>
          </p:cNvGraphicFramePr>
          <p:nvPr>
            <p:extLst/>
          </p:nvPr>
        </p:nvGraphicFramePr>
        <p:xfrm>
          <a:off x="5359877" y="2371527"/>
          <a:ext cx="2723974" cy="2867994"/>
        </p:xfrm>
        <a:graphic>
          <a:graphicData uri="http://schemas.openxmlformats.org/drawingml/2006/table">
            <a:tbl>
              <a:tblPr firstRow="1" bandRow="1">
                <a:tableStyleId>{5940675A-B579-460E-94D1-54222C63F5DA}</a:tableStyleId>
              </a:tblPr>
              <a:tblGrid>
                <a:gridCol w="2723974">
                  <a:extLst>
                    <a:ext uri="{9D8B030D-6E8A-4147-A177-3AD203B41FA5}">
                      <a16:colId xmlns:a16="http://schemas.microsoft.com/office/drawing/2014/main" val="1556652529"/>
                    </a:ext>
                  </a:extLst>
                </a:gridCol>
              </a:tblGrid>
              <a:tr h="742186">
                <a:tc>
                  <a:txBody>
                    <a:bodyPr/>
                    <a:lstStyle/>
                    <a:p>
                      <a:pPr algn="ctr"/>
                      <a:r>
                        <a:rPr lang="en-GB" sz="2400" dirty="0">
                          <a:latin typeface="SassoonCRInfantMedium" panose="02000603020000020003" pitchFamily="2" charset="0"/>
                        </a:rPr>
                        <a:t>Half past12</a:t>
                      </a:r>
                    </a:p>
                  </a:txBody>
                  <a:tcPr marL="180506" marR="180506" marT="90253" marB="902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313368">
                <a:tc>
                  <a:txBody>
                    <a:bodyPr/>
                    <a:lstStyle/>
                    <a:p>
                      <a:pPr algn="ctr"/>
                      <a:endParaRPr lang="en-GB" sz="200" dirty="0">
                        <a:latin typeface="SassoonCRInfantMedium" panose="02000603020000020003" pitchFamily="2" charset="0"/>
                      </a:endParaRPr>
                    </a:p>
                  </a:txBody>
                  <a:tcPr marL="180506" marR="180506" marT="90253" marB="902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742186">
                <a:tc>
                  <a:txBody>
                    <a:bodyPr/>
                    <a:lstStyle/>
                    <a:p>
                      <a:pPr algn="ctr"/>
                      <a:r>
                        <a:rPr lang="en-GB" sz="2400" dirty="0">
                          <a:latin typeface="SassoonCRInfantMedium" panose="02000603020000020003" pitchFamily="2" charset="0"/>
                        </a:rPr>
                        <a:t>3 o’clock</a:t>
                      </a:r>
                    </a:p>
                  </a:txBody>
                  <a:tcPr marL="180506" marR="180506" marT="90253" marB="902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67157"/>
                  </a:ext>
                </a:extLst>
              </a:tr>
              <a:tr h="328068">
                <a:tc>
                  <a:txBody>
                    <a:bodyPr/>
                    <a:lstStyle/>
                    <a:p>
                      <a:pPr algn="ctr"/>
                      <a:endParaRPr lang="en-GB" sz="400" dirty="0">
                        <a:latin typeface="SassoonCRInfantMedium" panose="02000603020000020003" pitchFamily="2" charset="0"/>
                      </a:endParaRPr>
                    </a:p>
                  </a:txBody>
                  <a:tcPr marL="180506" marR="180506" marT="90253" marB="902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73588"/>
                  </a:ext>
                </a:extLst>
              </a:tr>
              <a:tr h="742186">
                <a:tc>
                  <a:txBody>
                    <a:bodyPr/>
                    <a:lstStyle/>
                    <a:p>
                      <a:pPr algn="ctr"/>
                      <a:r>
                        <a:rPr lang="en-GB" sz="2400" dirty="0">
                          <a:latin typeface="SassoonCRInfantMedium" panose="02000603020000020003" pitchFamily="2" charset="0"/>
                        </a:rPr>
                        <a:t>Half past 6</a:t>
                      </a:r>
                    </a:p>
                  </a:txBody>
                  <a:tcPr marL="180506" marR="180506" marT="90253" marB="902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314708"/>
                  </a:ext>
                </a:extLst>
              </a:tr>
            </a:tbl>
          </a:graphicData>
        </a:graphic>
      </p:graphicFrame>
      <p:sp>
        <p:nvSpPr>
          <p:cNvPr id="23" name="Rectangle 22">
            <a:extLst>
              <a:ext uri="{FF2B5EF4-FFF2-40B4-BE49-F238E27FC236}">
                <a16:creationId xmlns:a16="http://schemas.microsoft.com/office/drawing/2014/main" id="{6DC45C10-9F52-4DCC-8519-FE663FD441E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US" sz="2000" b="1" u="sng" dirty="0">
              <a:solidFill>
                <a:schemeClr val="bg2">
                  <a:lumMod val="50000"/>
                </a:schemeClr>
              </a:solidFill>
              <a:latin typeface="Century Gothic" panose="020B0502020202020204" pitchFamily="34" charset="0"/>
            </a:endParaRPr>
          </a:p>
          <a:p>
            <a:pPr lvl="0" algn="ctr"/>
            <a:r>
              <a:rPr lang="en-GB" sz="2400" b="1" dirty="0">
                <a:solidFill>
                  <a:schemeClr val="tx1"/>
                </a:solidFill>
                <a:latin typeface="Century Gothic" panose="020B0502020202020204" pitchFamily="34" charset="0"/>
              </a:rPr>
              <a:t>Draw a line to match the clocks to the correct </a:t>
            </a:r>
          </a:p>
          <a:p>
            <a:pPr lvl="0" algn="ctr"/>
            <a:r>
              <a:rPr lang="en-GB" sz="2400" b="1" dirty="0">
                <a:solidFill>
                  <a:schemeClr val="tx1"/>
                </a:solidFill>
                <a:latin typeface="Century Gothic" panose="020B0502020202020204" pitchFamily="34" charset="0"/>
              </a:rPr>
              <a:t>written time.</a:t>
            </a: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US" sz="28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cxnSp>
        <p:nvCxnSpPr>
          <p:cNvPr id="24" name="Straight Arrow Connector 23">
            <a:extLst>
              <a:ext uri="{FF2B5EF4-FFF2-40B4-BE49-F238E27FC236}">
                <a16:creationId xmlns:a16="http://schemas.microsoft.com/office/drawing/2014/main" id="{BCE9021E-2156-46F6-9553-4F44522A25BA}"/>
              </a:ext>
            </a:extLst>
          </p:cNvPr>
          <p:cNvCxnSpPr>
            <a:cxnSpLocks/>
          </p:cNvCxnSpPr>
          <p:nvPr/>
        </p:nvCxnSpPr>
        <p:spPr>
          <a:xfrm>
            <a:off x="2113936" y="2729214"/>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8C641C-2962-4AB2-9463-18B70F18B2FB}"/>
              </a:ext>
            </a:extLst>
          </p:cNvPr>
          <p:cNvCxnSpPr>
            <a:cxnSpLocks/>
          </p:cNvCxnSpPr>
          <p:nvPr/>
        </p:nvCxnSpPr>
        <p:spPr>
          <a:xfrm flipH="1">
            <a:off x="1973870" y="2716925"/>
            <a:ext cx="140066" cy="4785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DEA91F2-BE37-46F0-8DC4-DCE78647EB55}"/>
              </a:ext>
            </a:extLst>
          </p:cNvPr>
          <p:cNvCxnSpPr>
            <a:cxnSpLocks/>
          </p:cNvCxnSpPr>
          <p:nvPr/>
        </p:nvCxnSpPr>
        <p:spPr>
          <a:xfrm flipV="1">
            <a:off x="2116438" y="4140143"/>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ADABAC7-72BE-454E-89A5-D48B3F2B81CD}"/>
              </a:ext>
            </a:extLst>
          </p:cNvPr>
          <p:cNvCxnSpPr>
            <a:cxnSpLocks/>
          </p:cNvCxnSpPr>
          <p:nvPr/>
        </p:nvCxnSpPr>
        <p:spPr>
          <a:xfrm>
            <a:off x="2102896" y="4867351"/>
            <a:ext cx="492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49264-7BD4-46AE-B170-C8C629D83697}"/>
              </a:ext>
            </a:extLst>
          </p:cNvPr>
          <p:cNvCxnSpPr>
            <a:cxnSpLocks/>
          </p:cNvCxnSpPr>
          <p:nvPr/>
        </p:nvCxnSpPr>
        <p:spPr>
          <a:xfrm>
            <a:off x="2979174" y="2694039"/>
            <a:ext cx="2380703" cy="21733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05AECA-A81A-4325-91C5-E756E0C54C96}"/>
              </a:ext>
            </a:extLst>
          </p:cNvPr>
          <p:cNvCxnSpPr>
            <a:cxnSpLocks/>
          </p:cNvCxnSpPr>
          <p:nvPr/>
        </p:nvCxnSpPr>
        <p:spPr>
          <a:xfrm flipV="1">
            <a:off x="2979174" y="3805524"/>
            <a:ext cx="2380703" cy="10614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C26E15C3-729B-45D0-90CA-EDC931488BC9}"/>
              </a:ext>
            </a:extLst>
          </p:cNvPr>
          <p:cNvGraphicFramePr>
            <a:graphicFrameLocks noGrp="1"/>
          </p:cNvGraphicFramePr>
          <p:nvPr>
            <p:extLst>
              <p:ext uri="{D42A27DB-BD31-4B8C-83A1-F6EECF244321}">
                <p14:modId xmlns:p14="http://schemas.microsoft.com/office/powerpoint/2010/main" val="4283489746"/>
              </p:ext>
            </p:extLst>
          </p:nvPr>
        </p:nvGraphicFramePr>
        <p:xfrm>
          <a:off x="5354748" y="2376412"/>
          <a:ext cx="2723974" cy="2867994"/>
        </p:xfrm>
        <a:graphic>
          <a:graphicData uri="http://schemas.openxmlformats.org/drawingml/2006/table">
            <a:tbl>
              <a:tblPr firstRow="1" bandRow="1">
                <a:tableStyleId>{5940675A-B579-460E-94D1-54222C63F5DA}</a:tableStyleId>
              </a:tblPr>
              <a:tblGrid>
                <a:gridCol w="2723974">
                  <a:extLst>
                    <a:ext uri="{9D8B030D-6E8A-4147-A177-3AD203B41FA5}">
                      <a16:colId xmlns:a16="http://schemas.microsoft.com/office/drawing/2014/main" val="1556652529"/>
                    </a:ext>
                  </a:extLst>
                </a:gridCol>
              </a:tblGrid>
              <a:tr h="742186">
                <a:tc>
                  <a:txBody>
                    <a:bodyPr/>
                    <a:lstStyle/>
                    <a:p>
                      <a:pPr algn="ctr"/>
                      <a:r>
                        <a:rPr lang="en-GB" sz="2000" b="1" dirty="0">
                          <a:latin typeface="Century Gothic" panose="020B0502020202020204" pitchFamily="34" charset="0"/>
                        </a:rPr>
                        <a:t>Half past 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3133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742186">
                <a:tc>
                  <a:txBody>
                    <a:bodyPr/>
                    <a:lstStyle/>
                    <a:p>
                      <a:pPr algn="ctr"/>
                      <a:r>
                        <a:rPr lang="en-GB" sz="2000" b="1" dirty="0">
                          <a:latin typeface="Century Gothic" panose="020B0502020202020204" pitchFamily="34" charset="0"/>
                        </a:rPr>
                        <a:t>3 o’clock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67157"/>
                  </a:ext>
                </a:extLst>
              </a:tr>
              <a:tr h="3280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73588"/>
                  </a:ext>
                </a:extLst>
              </a:tr>
              <a:tr h="742186">
                <a:tc>
                  <a:txBody>
                    <a:bodyPr/>
                    <a:lstStyle/>
                    <a:p>
                      <a:pPr algn="ctr"/>
                      <a:r>
                        <a:rPr lang="en-GB" sz="2000" b="1" dirty="0">
                          <a:latin typeface="Century Gothic" panose="020B0502020202020204" pitchFamily="34" charset="0"/>
                        </a:rPr>
                        <a:t>Half past 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314708"/>
                  </a:ext>
                </a:extLst>
              </a:tr>
            </a:tbl>
          </a:graphicData>
        </a:graphic>
      </p:graphicFrame>
      <p:grpSp>
        <p:nvGrpSpPr>
          <p:cNvPr id="20" name="Group 3">
            <a:extLst>
              <a:ext uri="{FF2B5EF4-FFF2-40B4-BE49-F238E27FC236}">
                <a16:creationId xmlns:a16="http://schemas.microsoft.com/office/drawing/2014/main" id="{5CC2A758-F8AA-4818-A634-DDDA0CEB05BA}"/>
              </a:ext>
            </a:extLst>
          </p:cNvPr>
          <p:cNvGrpSpPr>
            <a:grpSpLocks/>
          </p:cNvGrpSpPr>
          <p:nvPr/>
        </p:nvGrpSpPr>
        <p:grpSpPr bwMode="auto">
          <a:xfrm>
            <a:off x="0" y="6488989"/>
            <a:ext cx="1260476" cy="368300"/>
            <a:chOff x="1" y="6007"/>
            <a:chExt cx="794" cy="232"/>
          </a:xfrm>
        </p:grpSpPr>
        <p:pic>
          <p:nvPicPr>
            <p:cNvPr id="21" name="Picture 4">
              <a:extLst>
                <a:ext uri="{FF2B5EF4-FFF2-40B4-BE49-F238E27FC236}">
                  <a16:creationId xmlns:a16="http://schemas.microsoft.com/office/drawing/2014/main" id="{F0167D13-7B76-499A-9218-35185668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Rectangle 5">
              <a:extLst>
                <a:ext uri="{FF2B5EF4-FFF2-40B4-BE49-F238E27FC236}">
                  <a16:creationId xmlns:a16="http://schemas.microsoft.com/office/drawing/2014/main" id="{2FD17BAA-779F-4B2A-A0E3-A49208DD8FA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75987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0C114A55-6505-44A0-92CD-308F8D46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37DE566F-A291-4D5C-A450-2E80F3A603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US" sz="2000" u="sng" dirty="0">
              <a:solidFill>
                <a:schemeClr val="bg2">
                  <a:lumMod val="50000"/>
                </a:schemeClr>
              </a:solidFill>
              <a:latin typeface="SassoonCRInfantMedium" panose="02000603020000020003" pitchFamily="2" charset="0"/>
            </a:endParaRPr>
          </a:p>
          <a:p>
            <a:pPr lvl="0" algn="ctr"/>
            <a:r>
              <a:rPr lang="en-GB" sz="2400" b="1" dirty="0">
                <a:solidFill>
                  <a:schemeClr val="tx1"/>
                </a:solidFill>
                <a:latin typeface="Century Gothic" panose="020B0502020202020204" pitchFamily="34" charset="0"/>
              </a:rPr>
              <a:t>Draw a line to match the clocks to the correct </a:t>
            </a:r>
          </a:p>
          <a:p>
            <a:pPr lvl="0" algn="ctr"/>
            <a:r>
              <a:rPr lang="en-GB" sz="2400" b="1" dirty="0">
                <a:solidFill>
                  <a:schemeClr val="tx1"/>
                </a:solidFill>
                <a:latin typeface="Century Gothic" panose="020B0502020202020204" pitchFamily="34" charset="0"/>
              </a:rPr>
              <a:t>written time.</a:t>
            </a: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0" name="Table 19">
            <a:extLst>
              <a:ext uri="{FF2B5EF4-FFF2-40B4-BE49-F238E27FC236}">
                <a16:creationId xmlns:a16="http://schemas.microsoft.com/office/drawing/2014/main" id="{57477F50-3CFA-43ED-A10A-125AD4FC5498}"/>
              </a:ext>
            </a:extLst>
          </p:cNvPr>
          <p:cNvGraphicFramePr>
            <a:graphicFrameLocks noGrp="1"/>
          </p:cNvGraphicFramePr>
          <p:nvPr>
            <p:extLst>
              <p:ext uri="{D42A27DB-BD31-4B8C-83A1-F6EECF244321}">
                <p14:modId xmlns:p14="http://schemas.microsoft.com/office/powerpoint/2010/main" val="473556352"/>
              </p:ext>
            </p:extLst>
          </p:nvPr>
        </p:nvGraphicFramePr>
        <p:xfrm>
          <a:off x="5359877" y="2371527"/>
          <a:ext cx="2723974" cy="2867994"/>
        </p:xfrm>
        <a:graphic>
          <a:graphicData uri="http://schemas.openxmlformats.org/drawingml/2006/table">
            <a:tbl>
              <a:tblPr firstRow="1" bandRow="1">
                <a:tableStyleId>{5940675A-B579-460E-94D1-54222C63F5DA}</a:tableStyleId>
              </a:tblPr>
              <a:tblGrid>
                <a:gridCol w="2723974">
                  <a:extLst>
                    <a:ext uri="{9D8B030D-6E8A-4147-A177-3AD203B41FA5}">
                      <a16:colId xmlns:a16="http://schemas.microsoft.com/office/drawing/2014/main" val="1556652529"/>
                    </a:ext>
                  </a:extLst>
                </a:gridCol>
              </a:tblGrid>
              <a:tr h="742186">
                <a:tc>
                  <a:txBody>
                    <a:bodyPr/>
                    <a:lstStyle/>
                    <a:p>
                      <a:pPr algn="ctr"/>
                      <a:r>
                        <a:rPr lang="en-GB" sz="2000" b="1" dirty="0">
                          <a:latin typeface="Century Gothic" panose="020B0502020202020204" pitchFamily="34" charset="0"/>
                        </a:rPr>
                        <a:t>Eat lunch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3133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742186">
                <a:tc>
                  <a:txBody>
                    <a:bodyPr/>
                    <a:lstStyle/>
                    <a:p>
                      <a:pPr algn="ctr"/>
                      <a:r>
                        <a:rPr lang="en-GB" sz="2000" b="1" dirty="0">
                          <a:latin typeface="Century Gothic" panose="020B0502020202020204" pitchFamily="34" charset="0"/>
                        </a:rPr>
                        <a:t>Go home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67157"/>
                  </a:ext>
                </a:extLst>
              </a:tr>
              <a:tr h="3280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73588"/>
                  </a:ext>
                </a:extLst>
              </a:tr>
              <a:tr h="742186">
                <a:tc>
                  <a:txBody>
                    <a:bodyPr/>
                    <a:lstStyle/>
                    <a:p>
                      <a:pPr algn="ctr"/>
                      <a:r>
                        <a:rPr lang="en-GB" sz="2000" b="1" dirty="0">
                          <a:latin typeface="Century Gothic" panose="020B0502020202020204" pitchFamily="34" charset="0"/>
                        </a:rPr>
                        <a:t>Go to school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314708"/>
                  </a:ext>
                </a:extLst>
              </a:tr>
            </a:tbl>
          </a:graphicData>
        </a:graphic>
      </p:graphicFrame>
      <p:cxnSp>
        <p:nvCxnSpPr>
          <p:cNvPr id="21" name="Straight Arrow Connector 20">
            <a:extLst>
              <a:ext uri="{FF2B5EF4-FFF2-40B4-BE49-F238E27FC236}">
                <a16:creationId xmlns:a16="http://schemas.microsoft.com/office/drawing/2014/main" id="{3FA8CBA3-DC70-46A1-84AE-D9B604F44CE6}"/>
              </a:ext>
            </a:extLst>
          </p:cNvPr>
          <p:cNvCxnSpPr>
            <a:cxnSpLocks/>
          </p:cNvCxnSpPr>
          <p:nvPr/>
        </p:nvCxnSpPr>
        <p:spPr>
          <a:xfrm flipV="1">
            <a:off x="2110836" y="2001626"/>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16F5C4-4CBB-4FE4-A219-8EEA2BF24AB9}"/>
              </a:ext>
            </a:extLst>
          </p:cNvPr>
          <p:cNvCxnSpPr>
            <a:cxnSpLocks/>
          </p:cNvCxnSpPr>
          <p:nvPr/>
        </p:nvCxnSpPr>
        <p:spPr>
          <a:xfrm flipV="1">
            <a:off x="2110836" y="2371527"/>
            <a:ext cx="0" cy="352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87BAB7C-4C0B-4DB6-BB67-4C8EF7DB188C}"/>
              </a:ext>
            </a:extLst>
          </p:cNvPr>
          <p:cNvCxnSpPr>
            <a:cxnSpLocks/>
          </p:cNvCxnSpPr>
          <p:nvPr/>
        </p:nvCxnSpPr>
        <p:spPr>
          <a:xfrm>
            <a:off x="2116438" y="4891549"/>
            <a:ext cx="7330" cy="7030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976942-5B4D-4D6B-80CA-4EAC6A7AF25F}"/>
              </a:ext>
            </a:extLst>
          </p:cNvPr>
          <p:cNvCxnSpPr>
            <a:cxnSpLocks/>
          </p:cNvCxnSpPr>
          <p:nvPr/>
        </p:nvCxnSpPr>
        <p:spPr>
          <a:xfrm>
            <a:off x="2102896" y="4867351"/>
            <a:ext cx="512485" cy="1176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3">
            <a:extLst>
              <a:ext uri="{FF2B5EF4-FFF2-40B4-BE49-F238E27FC236}">
                <a16:creationId xmlns:a16="http://schemas.microsoft.com/office/drawing/2014/main" id="{B58A34DA-9812-4DE2-974C-024F3629956E}"/>
              </a:ext>
            </a:extLst>
          </p:cNvPr>
          <p:cNvGrpSpPr>
            <a:grpSpLocks/>
          </p:cNvGrpSpPr>
          <p:nvPr/>
        </p:nvGrpSpPr>
        <p:grpSpPr bwMode="auto">
          <a:xfrm>
            <a:off x="0" y="6488989"/>
            <a:ext cx="1260476" cy="368300"/>
            <a:chOff x="1" y="6007"/>
            <a:chExt cx="794" cy="232"/>
          </a:xfrm>
        </p:grpSpPr>
        <p:pic>
          <p:nvPicPr>
            <p:cNvPr id="14" name="Picture 4">
              <a:extLst>
                <a:ext uri="{FF2B5EF4-FFF2-40B4-BE49-F238E27FC236}">
                  <a16:creationId xmlns:a16="http://schemas.microsoft.com/office/drawing/2014/main" id="{BC0B6550-C708-4751-AE42-4F97186A1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5">
              <a:extLst>
                <a:ext uri="{FF2B5EF4-FFF2-40B4-BE49-F238E27FC236}">
                  <a16:creationId xmlns:a16="http://schemas.microsoft.com/office/drawing/2014/main" id="{EF475E3F-5EA8-451B-8FDD-AE691FBAFE0C}"/>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138720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0C114A55-6505-44A0-92CD-308F8D46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37DE566F-A291-4D5C-A450-2E80F3A603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US" sz="2000" b="1" u="sng" dirty="0">
              <a:solidFill>
                <a:schemeClr val="bg2">
                  <a:lumMod val="50000"/>
                </a:schemeClr>
              </a:solidFill>
              <a:latin typeface="Century Gothic" panose="020B0502020202020204" pitchFamily="34" charset="0"/>
            </a:endParaRPr>
          </a:p>
          <a:p>
            <a:pPr lvl="0" algn="ctr"/>
            <a:r>
              <a:rPr lang="en-GB" sz="2400" b="1" dirty="0">
                <a:solidFill>
                  <a:schemeClr val="tx1"/>
                </a:solidFill>
                <a:latin typeface="Century Gothic" panose="020B0502020202020204" pitchFamily="34" charset="0"/>
              </a:rPr>
              <a:t>Draw a line to match the clocks to the correct </a:t>
            </a:r>
          </a:p>
          <a:p>
            <a:pPr lvl="0" algn="ctr"/>
            <a:r>
              <a:rPr lang="en-GB" sz="2400" b="1" dirty="0">
                <a:solidFill>
                  <a:schemeClr val="tx1"/>
                </a:solidFill>
                <a:latin typeface="Century Gothic" panose="020B0502020202020204" pitchFamily="34" charset="0"/>
              </a:rPr>
              <a:t>written time.</a:t>
            </a: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20" name="Table 19">
            <a:extLst>
              <a:ext uri="{FF2B5EF4-FFF2-40B4-BE49-F238E27FC236}">
                <a16:creationId xmlns:a16="http://schemas.microsoft.com/office/drawing/2014/main" id="{57477F50-3CFA-43ED-A10A-125AD4FC5498}"/>
              </a:ext>
            </a:extLst>
          </p:cNvPr>
          <p:cNvGraphicFramePr>
            <a:graphicFrameLocks noGrp="1"/>
          </p:cNvGraphicFramePr>
          <p:nvPr>
            <p:extLst>
              <p:ext uri="{D42A27DB-BD31-4B8C-83A1-F6EECF244321}">
                <p14:modId xmlns:p14="http://schemas.microsoft.com/office/powerpoint/2010/main" val="854046180"/>
              </p:ext>
            </p:extLst>
          </p:nvPr>
        </p:nvGraphicFramePr>
        <p:xfrm>
          <a:off x="5359877" y="2371527"/>
          <a:ext cx="2723974" cy="2867994"/>
        </p:xfrm>
        <a:graphic>
          <a:graphicData uri="http://schemas.openxmlformats.org/drawingml/2006/table">
            <a:tbl>
              <a:tblPr firstRow="1" bandRow="1">
                <a:tableStyleId>{5940675A-B579-460E-94D1-54222C63F5DA}</a:tableStyleId>
              </a:tblPr>
              <a:tblGrid>
                <a:gridCol w="2723974">
                  <a:extLst>
                    <a:ext uri="{9D8B030D-6E8A-4147-A177-3AD203B41FA5}">
                      <a16:colId xmlns:a16="http://schemas.microsoft.com/office/drawing/2014/main" val="1556652529"/>
                    </a:ext>
                  </a:extLst>
                </a:gridCol>
              </a:tblGrid>
              <a:tr h="742186">
                <a:tc>
                  <a:txBody>
                    <a:bodyPr/>
                    <a:lstStyle/>
                    <a:p>
                      <a:pPr algn="ctr"/>
                      <a:r>
                        <a:rPr lang="en-GB" sz="2000" b="1" dirty="0">
                          <a:latin typeface="Century Gothic" panose="020B0502020202020204" pitchFamily="34" charset="0"/>
                        </a:rPr>
                        <a:t>Eat lunch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3133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742186">
                <a:tc>
                  <a:txBody>
                    <a:bodyPr/>
                    <a:lstStyle/>
                    <a:p>
                      <a:pPr algn="ctr"/>
                      <a:r>
                        <a:rPr lang="en-GB" sz="2000" b="1" dirty="0">
                          <a:latin typeface="Century Gothic" panose="020B0502020202020204" pitchFamily="34" charset="0"/>
                        </a:rPr>
                        <a:t>Go home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67157"/>
                  </a:ext>
                </a:extLst>
              </a:tr>
              <a:tr h="3280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73588"/>
                  </a:ext>
                </a:extLst>
              </a:tr>
              <a:tr h="742186">
                <a:tc>
                  <a:txBody>
                    <a:bodyPr/>
                    <a:lstStyle/>
                    <a:p>
                      <a:pPr algn="ctr"/>
                      <a:r>
                        <a:rPr lang="en-GB" sz="2000" b="1" dirty="0">
                          <a:latin typeface="Century Gothic" panose="020B0502020202020204" pitchFamily="34" charset="0"/>
                        </a:rPr>
                        <a:t>Go to school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314708"/>
                  </a:ext>
                </a:extLst>
              </a:tr>
            </a:tbl>
          </a:graphicData>
        </a:graphic>
      </p:graphicFrame>
      <p:cxnSp>
        <p:nvCxnSpPr>
          <p:cNvPr id="21" name="Straight Arrow Connector 20">
            <a:extLst>
              <a:ext uri="{FF2B5EF4-FFF2-40B4-BE49-F238E27FC236}">
                <a16:creationId xmlns:a16="http://schemas.microsoft.com/office/drawing/2014/main" id="{3FA8CBA3-DC70-46A1-84AE-D9B604F44CE6}"/>
              </a:ext>
            </a:extLst>
          </p:cNvPr>
          <p:cNvCxnSpPr>
            <a:cxnSpLocks/>
          </p:cNvCxnSpPr>
          <p:nvPr/>
        </p:nvCxnSpPr>
        <p:spPr>
          <a:xfrm flipV="1">
            <a:off x="2110836" y="2001626"/>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16F5C4-4CBB-4FE4-A219-8EEA2BF24AB9}"/>
              </a:ext>
            </a:extLst>
          </p:cNvPr>
          <p:cNvCxnSpPr>
            <a:cxnSpLocks/>
          </p:cNvCxnSpPr>
          <p:nvPr/>
        </p:nvCxnSpPr>
        <p:spPr>
          <a:xfrm flipV="1">
            <a:off x="2110836" y="2371527"/>
            <a:ext cx="0" cy="352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87BAB7C-4C0B-4DB6-BB67-4C8EF7DB188C}"/>
              </a:ext>
            </a:extLst>
          </p:cNvPr>
          <p:cNvCxnSpPr>
            <a:cxnSpLocks/>
          </p:cNvCxnSpPr>
          <p:nvPr/>
        </p:nvCxnSpPr>
        <p:spPr>
          <a:xfrm>
            <a:off x="2116438" y="4891549"/>
            <a:ext cx="7330" cy="7030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976942-5B4D-4D6B-80CA-4EAC6A7AF25F}"/>
              </a:ext>
            </a:extLst>
          </p:cNvPr>
          <p:cNvCxnSpPr>
            <a:cxnSpLocks/>
          </p:cNvCxnSpPr>
          <p:nvPr/>
        </p:nvCxnSpPr>
        <p:spPr>
          <a:xfrm>
            <a:off x="2102896" y="4867351"/>
            <a:ext cx="512485" cy="1176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26B26A-7B0E-4A26-8061-BF8B67E4B251}"/>
              </a:ext>
            </a:extLst>
          </p:cNvPr>
          <p:cNvCxnSpPr>
            <a:cxnSpLocks/>
          </p:cNvCxnSpPr>
          <p:nvPr/>
        </p:nvCxnSpPr>
        <p:spPr>
          <a:xfrm>
            <a:off x="2969549" y="2694039"/>
            <a:ext cx="2380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A30B91-F513-46F6-8140-70C2B0740F39}"/>
              </a:ext>
            </a:extLst>
          </p:cNvPr>
          <p:cNvCxnSpPr>
            <a:cxnSpLocks/>
          </p:cNvCxnSpPr>
          <p:nvPr/>
        </p:nvCxnSpPr>
        <p:spPr>
          <a:xfrm flipV="1">
            <a:off x="2979174" y="3805524"/>
            <a:ext cx="2380703" cy="10614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3">
            <a:extLst>
              <a:ext uri="{FF2B5EF4-FFF2-40B4-BE49-F238E27FC236}">
                <a16:creationId xmlns:a16="http://schemas.microsoft.com/office/drawing/2014/main" id="{BDB89490-8116-4AE2-A83E-1980145A727D}"/>
              </a:ext>
            </a:extLst>
          </p:cNvPr>
          <p:cNvGrpSpPr>
            <a:grpSpLocks/>
          </p:cNvGrpSpPr>
          <p:nvPr/>
        </p:nvGrpSpPr>
        <p:grpSpPr bwMode="auto">
          <a:xfrm>
            <a:off x="0" y="6488989"/>
            <a:ext cx="1260476" cy="368300"/>
            <a:chOff x="1" y="6007"/>
            <a:chExt cx="794" cy="232"/>
          </a:xfrm>
        </p:grpSpPr>
        <p:pic>
          <p:nvPicPr>
            <p:cNvPr id="23" name="Picture 4">
              <a:extLst>
                <a:ext uri="{FF2B5EF4-FFF2-40B4-BE49-F238E27FC236}">
                  <a16:creationId xmlns:a16="http://schemas.microsoft.com/office/drawing/2014/main" id="{9DADF203-5568-4D73-BEFC-B4323E435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Rectangle 5">
              <a:extLst>
                <a:ext uri="{FF2B5EF4-FFF2-40B4-BE49-F238E27FC236}">
                  <a16:creationId xmlns:a16="http://schemas.microsoft.com/office/drawing/2014/main" id="{C2F8811B-E55E-4231-94EE-D47E637BF2B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15543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58E836B5-8068-40AB-8371-1228FE375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1" name="Rectangle 20">
            <a:extLst>
              <a:ext uri="{FF2B5EF4-FFF2-40B4-BE49-F238E27FC236}">
                <a16:creationId xmlns:a16="http://schemas.microsoft.com/office/drawing/2014/main" id="{CE968F84-638B-4DE4-A4BB-9BCEFB944A5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b="1" dirty="0">
                <a:solidFill>
                  <a:schemeClr val="tx1"/>
                </a:solidFill>
                <a:latin typeface="Century Gothic" panose="020B0502020202020204" pitchFamily="34" charset="0"/>
              </a:rPr>
              <a:t>Match the clocks to the time </a:t>
            </a:r>
          </a:p>
          <a:p>
            <a:pPr algn="ctr"/>
            <a:r>
              <a:rPr lang="en-GB" sz="2400" b="1" dirty="0">
                <a:solidFill>
                  <a:schemeClr val="tx1"/>
                </a:solidFill>
                <a:latin typeface="Century Gothic" panose="020B0502020202020204" pitchFamily="34" charset="0"/>
              </a:rPr>
              <a:t>and the most likely event.</a:t>
            </a:r>
          </a:p>
          <a:p>
            <a:pPr algn="ctr"/>
            <a:endParaRPr lang="en-GB" sz="2800" dirty="0">
              <a:solidFill>
                <a:srgbClr val="FF0000"/>
              </a:solidFill>
              <a:latin typeface="SassoonCRInfantMedium" panose="02000603020000020003" pitchFamily="2" charset="0"/>
            </a:endParaRPr>
          </a:p>
        </p:txBody>
      </p:sp>
      <p:graphicFrame>
        <p:nvGraphicFramePr>
          <p:cNvPr id="22" name="Table 21">
            <a:extLst>
              <a:ext uri="{FF2B5EF4-FFF2-40B4-BE49-F238E27FC236}">
                <a16:creationId xmlns:a16="http://schemas.microsoft.com/office/drawing/2014/main" id="{488D4B3F-2858-4D22-8216-7BC858D727DA}"/>
              </a:ext>
            </a:extLst>
          </p:cNvPr>
          <p:cNvGraphicFramePr>
            <a:graphicFrameLocks noGrp="1"/>
          </p:cNvGraphicFramePr>
          <p:nvPr>
            <p:extLst>
              <p:ext uri="{D42A27DB-BD31-4B8C-83A1-F6EECF244321}">
                <p14:modId xmlns:p14="http://schemas.microsoft.com/office/powerpoint/2010/main" val="787648696"/>
              </p:ext>
            </p:extLst>
          </p:nvPr>
        </p:nvGraphicFramePr>
        <p:xfrm>
          <a:off x="1774565" y="4219040"/>
          <a:ext cx="5594871" cy="1811707"/>
        </p:xfrm>
        <a:graphic>
          <a:graphicData uri="http://schemas.openxmlformats.org/drawingml/2006/table">
            <a:tbl>
              <a:tblPr firstRow="1" bandRow="1">
                <a:tableStyleId>{5940675A-B579-460E-94D1-54222C63F5DA}</a:tableStyleId>
              </a:tblPr>
              <a:tblGrid>
                <a:gridCol w="1606440">
                  <a:extLst>
                    <a:ext uri="{9D8B030D-6E8A-4147-A177-3AD203B41FA5}">
                      <a16:colId xmlns:a16="http://schemas.microsoft.com/office/drawing/2014/main" val="1611563089"/>
                    </a:ext>
                  </a:extLst>
                </a:gridCol>
                <a:gridCol w="382912">
                  <a:extLst>
                    <a:ext uri="{9D8B030D-6E8A-4147-A177-3AD203B41FA5}">
                      <a16:colId xmlns:a16="http://schemas.microsoft.com/office/drawing/2014/main" val="3408345828"/>
                    </a:ext>
                  </a:extLst>
                </a:gridCol>
                <a:gridCol w="1606440">
                  <a:extLst>
                    <a:ext uri="{9D8B030D-6E8A-4147-A177-3AD203B41FA5}">
                      <a16:colId xmlns:a16="http://schemas.microsoft.com/office/drawing/2014/main" val="1377655671"/>
                    </a:ext>
                  </a:extLst>
                </a:gridCol>
                <a:gridCol w="392639">
                  <a:extLst>
                    <a:ext uri="{9D8B030D-6E8A-4147-A177-3AD203B41FA5}">
                      <a16:colId xmlns:a16="http://schemas.microsoft.com/office/drawing/2014/main" val="434184055"/>
                    </a:ext>
                  </a:extLst>
                </a:gridCol>
                <a:gridCol w="1606440">
                  <a:extLst>
                    <a:ext uri="{9D8B030D-6E8A-4147-A177-3AD203B41FA5}">
                      <a16:colId xmlns:a16="http://schemas.microsoft.com/office/drawing/2014/main" val="4031238998"/>
                    </a:ext>
                  </a:extLst>
                </a:gridCol>
              </a:tblGrid>
              <a:tr h="550899">
                <a:tc>
                  <a:txBody>
                    <a:bodyPr/>
                    <a:lstStyle/>
                    <a:p>
                      <a:pPr algn="ctr"/>
                      <a:r>
                        <a:rPr lang="en-GB" sz="1800" b="1" dirty="0">
                          <a:latin typeface="Century Gothic" panose="020B0502020202020204" pitchFamily="34" charset="0"/>
                        </a:rPr>
                        <a:t>Half past 8</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Half past 3</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12 o’clock</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629881"/>
                  </a:ext>
                </a:extLst>
              </a:tr>
              <a:tr h="476305">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585579"/>
                  </a:ext>
                </a:extLst>
              </a:tr>
              <a:tr h="784503">
                <a:tc>
                  <a:txBody>
                    <a:bodyPr/>
                    <a:lstStyle/>
                    <a:p>
                      <a:pPr algn="ctr"/>
                      <a:r>
                        <a:rPr lang="en-GB" sz="1800" b="1" dirty="0">
                          <a:latin typeface="Century Gothic" panose="020B0502020202020204" pitchFamily="34" charset="0"/>
                        </a:rPr>
                        <a:t>Having lunch</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Going to school</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Going home</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59701"/>
                  </a:ext>
                </a:extLst>
              </a:tr>
            </a:tbl>
          </a:graphicData>
        </a:graphic>
      </p:graphicFrame>
      <p:cxnSp>
        <p:nvCxnSpPr>
          <p:cNvPr id="23" name="Straight Arrow Connector 22">
            <a:extLst>
              <a:ext uri="{FF2B5EF4-FFF2-40B4-BE49-F238E27FC236}">
                <a16:creationId xmlns:a16="http://schemas.microsoft.com/office/drawing/2014/main" id="{5D29495E-2098-4B22-ADE2-AAB15072AEB9}"/>
              </a:ext>
            </a:extLst>
          </p:cNvPr>
          <p:cNvCxnSpPr>
            <a:cxnSpLocks/>
          </p:cNvCxnSpPr>
          <p:nvPr/>
        </p:nvCxnSpPr>
        <p:spPr>
          <a:xfrm flipV="1">
            <a:off x="6559388" y="1992292"/>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6D239E3-7907-4DF2-A026-79C3A1302DF8}"/>
              </a:ext>
            </a:extLst>
          </p:cNvPr>
          <p:cNvCxnSpPr>
            <a:cxnSpLocks/>
          </p:cNvCxnSpPr>
          <p:nvPr/>
        </p:nvCxnSpPr>
        <p:spPr>
          <a:xfrm flipV="1">
            <a:off x="6559388" y="2362193"/>
            <a:ext cx="0" cy="352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C6A172E-BD97-4A83-BD7D-16E810334FB4}"/>
              </a:ext>
            </a:extLst>
          </p:cNvPr>
          <p:cNvCxnSpPr>
            <a:cxnSpLocks/>
          </p:cNvCxnSpPr>
          <p:nvPr/>
        </p:nvCxnSpPr>
        <p:spPr>
          <a:xfrm>
            <a:off x="2626574" y="2760241"/>
            <a:ext cx="7330" cy="7030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AD7E79-999F-45E1-A77D-E9720167604C}"/>
              </a:ext>
            </a:extLst>
          </p:cNvPr>
          <p:cNvCxnSpPr>
            <a:cxnSpLocks/>
          </p:cNvCxnSpPr>
          <p:nvPr/>
        </p:nvCxnSpPr>
        <p:spPr>
          <a:xfrm>
            <a:off x="2613032" y="2736043"/>
            <a:ext cx="512485" cy="1176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3">
            <a:extLst>
              <a:ext uri="{FF2B5EF4-FFF2-40B4-BE49-F238E27FC236}">
                <a16:creationId xmlns:a16="http://schemas.microsoft.com/office/drawing/2014/main" id="{626D1137-6442-46EE-B2EC-9D4F29249B63}"/>
              </a:ext>
            </a:extLst>
          </p:cNvPr>
          <p:cNvGrpSpPr>
            <a:grpSpLocks/>
          </p:cNvGrpSpPr>
          <p:nvPr/>
        </p:nvGrpSpPr>
        <p:grpSpPr bwMode="auto">
          <a:xfrm>
            <a:off x="0" y="6488989"/>
            <a:ext cx="1260476" cy="368300"/>
            <a:chOff x="1" y="6007"/>
            <a:chExt cx="794" cy="232"/>
          </a:xfrm>
        </p:grpSpPr>
        <p:pic>
          <p:nvPicPr>
            <p:cNvPr id="14" name="Picture 4">
              <a:extLst>
                <a:ext uri="{FF2B5EF4-FFF2-40B4-BE49-F238E27FC236}">
                  <a16:creationId xmlns:a16="http://schemas.microsoft.com/office/drawing/2014/main" id="{F643ECB7-1B98-4FFB-A515-48B355FE1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5">
              <a:extLst>
                <a:ext uri="{FF2B5EF4-FFF2-40B4-BE49-F238E27FC236}">
                  <a16:creationId xmlns:a16="http://schemas.microsoft.com/office/drawing/2014/main" id="{509B5EA7-DE3C-4794-B729-2F75E7B3A4E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18212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58E836B5-8068-40AB-8371-1228FE375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1" name="Rectangle 20">
            <a:extLst>
              <a:ext uri="{FF2B5EF4-FFF2-40B4-BE49-F238E27FC236}">
                <a16:creationId xmlns:a16="http://schemas.microsoft.com/office/drawing/2014/main" id="{CE968F84-638B-4DE4-A4BB-9BCEFB944A5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b="1" dirty="0">
                <a:solidFill>
                  <a:schemeClr val="tx1"/>
                </a:solidFill>
                <a:latin typeface="Century Gothic" panose="020B0502020202020204" pitchFamily="34" charset="0"/>
              </a:rPr>
              <a:t>Match the clocks to the time </a:t>
            </a:r>
          </a:p>
          <a:p>
            <a:pPr algn="ctr"/>
            <a:r>
              <a:rPr lang="en-GB" sz="2400" b="1" dirty="0">
                <a:solidFill>
                  <a:schemeClr val="tx1"/>
                </a:solidFill>
                <a:latin typeface="Century Gothic" panose="020B0502020202020204" pitchFamily="34" charset="0"/>
              </a:rPr>
              <a:t>and the most likely event.</a:t>
            </a:r>
          </a:p>
          <a:p>
            <a:pPr algn="ctr"/>
            <a:endParaRPr lang="en-GB" sz="2800" dirty="0">
              <a:solidFill>
                <a:srgbClr val="FF0000"/>
              </a:solidFill>
              <a:latin typeface="SassoonCRInfantMedium" panose="02000603020000020003" pitchFamily="2" charset="0"/>
            </a:endParaRPr>
          </a:p>
        </p:txBody>
      </p:sp>
      <p:graphicFrame>
        <p:nvGraphicFramePr>
          <p:cNvPr id="22" name="Table 21">
            <a:extLst>
              <a:ext uri="{FF2B5EF4-FFF2-40B4-BE49-F238E27FC236}">
                <a16:creationId xmlns:a16="http://schemas.microsoft.com/office/drawing/2014/main" id="{488D4B3F-2858-4D22-8216-7BC858D727DA}"/>
              </a:ext>
            </a:extLst>
          </p:cNvPr>
          <p:cNvGraphicFramePr>
            <a:graphicFrameLocks noGrp="1"/>
          </p:cNvGraphicFramePr>
          <p:nvPr>
            <p:extLst>
              <p:ext uri="{D42A27DB-BD31-4B8C-83A1-F6EECF244321}">
                <p14:modId xmlns:p14="http://schemas.microsoft.com/office/powerpoint/2010/main" val="1881780303"/>
              </p:ext>
            </p:extLst>
          </p:nvPr>
        </p:nvGraphicFramePr>
        <p:xfrm>
          <a:off x="1774565" y="4219040"/>
          <a:ext cx="5594871" cy="1811707"/>
        </p:xfrm>
        <a:graphic>
          <a:graphicData uri="http://schemas.openxmlformats.org/drawingml/2006/table">
            <a:tbl>
              <a:tblPr firstRow="1" bandRow="1">
                <a:tableStyleId>{5940675A-B579-460E-94D1-54222C63F5DA}</a:tableStyleId>
              </a:tblPr>
              <a:tblGrid>
                <a:gridCol w="1606440">
                  <a:extLst>
                    <a:ext uri="{9D8B030D-6E8A-4147-A177-3AD203B41FA5}">
                      <a16:colId xmlns:a16="http://schemas.microsoft.com/office/drawing/2014/main" val="1611563089"/>
                    </a:ext>
                  </a:extLst>
                </a:gridCol>
                <a:gridCol w="382912">
                  <a:extLst>
                    <a:ext uri="{9D8B030D-6E8A-4147-A177-3AD203B41FA5}">
                      <a16:colId xmlns:a16="http://schemas.microsoft.com/office/drawing/2014/main" val="3408345828"/>
                    </a:ext>
                  </a:extLst>
                </a:gridCol>
                <a:gridCol w="1606440">
                  <a:extLst>
                    <a:ext uri="{9D8B030D-6E8A-4147-A177-3AD203B41FA5}">
                      <a16:colId xmlns:a16="http://schemas.microsoft.com/office/drawing/2014/main" val="1377655671"/>
                    </a:ext>
                  </a:extLst>
                </a:gridCol>
                <a:gridCol w="392639">
                  <a:extLst>
                    <a:ext uri="{9D8B030D-6E8A-4147-A177-3AD203B41FA5}">
                      <a16:colId xmlns:a16="http://schemas.microsoft.com/office/drawing/2014/main" val="434184055"/>
                    </a:ext>
                  </a:extLst>
                </a:gridCol>
                <a:gridCol w="1606440">
                  <a:extLst>
                    <a:ext uri="{9D8B030D-6E8A-4147-A177-3AD203B41FA5}">
                      <a16:colId xmlns:a16="http://schemas.microsoft.com/office/drawing/2014/main" val="4031238998"/>
                    </a:ext>
                  </a:extLst>
                </a:gridCol>
              </a:tblGrid>
              <a:tr h="550899">
                <a:tc>
                  <a:txBody>
                    <a:bodyPr/>
                    <a:lstStyle/>
                    <a:p>
                      <a:pPr algn="ctr"/>
                      <a:r>
                        <a:rPr lang="en-GB" sz="1800" b="1" dirty="0">
                          <a:latin typeface="Century Gothic" panose="020B0502020202020204" pitchFamily="34" charset="0"/>
                        </a:rPr>
                        <a:t>Half past 8</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Half past 3</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12 o’clock</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629881"/>
                  </a:ext>
                </a:extLst>
              </a:tr>
              <a:tr h="476305">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1" dirty="0">
                        <a:latin typeface="Century Gothic" panose="020B0502020202020204" pitchFamily="34" charset="0"/>
                      </a:endParaRPr>
                    </a:p>
                  </a:txBody>
                  <a:tcPr marL="168108" marR="168108" marT="84054" marB="840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585579"/>
                  </a:ext>
                </a:extLst>
              </a:tr>
              <a:tr h="784503">
                <a:tc>
                  <a:txBody>
                    <a:bodyPr/>
                    <a:lstStyle/>
                    <a:p>
                      <a:pPr algn="ctr"/>
                      <a:r>
                        <a:rPr lang="en-GB" sz="1800" b="1" dirty="0">
                          <a:latin typeface="Century Gothic" panose="020B0502020202020204" pitchFamily="34" charset="0"/>
                        </a:rPr>
                        <a:t>Having lunch</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Going to school</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b="1" dirty="0">
                          <a:latin typeface="Century Gothic" panose="020B0502020202020204" pitchFamily="34" charset="0"/>
                        </a:rPr>
                        <a:t>Going home</a:t>
                      </a:r>
                    </a:p>
                  </a:txBody>
                  <a:tcPr marL="168108" marR="168108" marT="84054" marB="8405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59701"/>
                  </a:ext>
                </a:extLst>
              </a:tr>
            </a:tbl>
          </a:graphicData>
        </a:graphic>
      </p:graphicFrame>
      <p:cxnSp>
        <p:nvCxnSpPr>
          <p:cNvPr id="23" name="Straight Arrow Connector 22">
            <a:extLst>
              <a:ext uri="{FF2B5EF4-FFF2-40B4-BE49-F238E27FC236}">
                <a16:creationId xmlns:a16="http://schemas.microsoft.com/office/drawing/2014/main" id="{5D29495E-2098-4B22-ADE2-AAB15072AEB9}"/>
              </a:ext>
            </a:extLst>
          </p:cNvPr>
          <p:cNvCxnSpPr>
            <a:cxnSpLocks/>
          </p:cNvCxnSpPr>
          <p:nvPr/>
        </p:nvCxnSpPr>
        <p:spPr>
          <a:xfrm flipV="1">
            <a:off x="6559388" y="1992292"/>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6D239E3-7907-4DF2-A026-79C3A1302DF8}"/>
              </a:ext>
            </a:extLst>
          </p:cNvPr>
          <p:cNvCxnSpPr>
            <a:cxnSpLocks/>
          </p:cNvCxnSpPr>
          <p:nvPr/>
        </p:nvCxnSpPr>
        <p:spPr>
          <a:xfrm flipV="1">
            <a:off x="6559388" y="2362193"/>
            <a:ext cx="0" cy="352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C6A172E-BD97-4A83-BD7D-16E810334FB4}"/>
              </a:ext>
            </a:extLst>
          </p:cNvPr>
          <p:cNvCxnSpPr>
            <a:cxnSpLocks/>
          </p:cNvCxnSpPr>
          <p:nvPr/>
        </p:nvCxnSpPr>
        <p:spPr>
          <a:xfrm>
            <a:off x="2626574" y="2760241"/>
            <a:ext cx="7330" cy="7030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AD7E79-999F-45E1-A77D-E9720167604C}"/>
              </a:ext>
            </a:extLst>
          </p:cNvPr>
          <p:cNvCxnSpPr>
            <a:cxnSpLocks/>
          </p:cNvCxnSpPr>
          <p:nvPr/>
        </p:nvCxnSpPr>
        <p:spPr>
          <a:xfrm>
            <a:off x="2613032" y="2736043"/>
            <a:ext cx="512485" cy="1176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C7DCFC-41F1-496A-B3E9-D9E9C0BF6A3A}"/>
              </a:ext>
            </a:extLst>
          </p:cNvPr>
          <p:cNvCxnSpPr>
            <a:cxnSpLocks/>
          </p:cNvCxnSpPr>
          <p:nvPr/>
        </p:nvCxnSpPr>
        <p:spPr>
          <a:xfrm>
            <a:off x="2653362" y="3628101"/>
            <a:ext cx="1918638" cy="590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E7BD99-B1BE-45E7-B611-A9B452871EAD}"/>
              </a:ext>
            </a:extLst>
          </p:cNvPr>
          <p:cNvCxnSpPr>
            <a:cxnSpLocks/>
          </p:cNvCxnSpPr>
          <p:nvPr/>
        </p:nvCxnSpPr>
        <p:spPr>
          <a:xfrm>
            <a:off x="6580467" y="3628101"/>
            <a:ext cx="0" cy="590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236A45-8A22-477A-AF64-D071E7A3176D}"/>
              </a:ext>
            </a:extLst>
          </p:cNvPr>
          <p:cNvCxnSpPr>
            <a:cxnSpLocks/>
          </p:cNvCxnSpPr>
          <p:nvPr/>
        </p:nvCxnSpPr>
        <p:spPr>
          <a:xfrm flipV="1">
            <a:off x="2526407" y="4793381"/>
            <a:ext cx="3989896" cy="4331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8CA509-EFF5-468B-872C-9D08398AAB8F}"/>
              </a:ext>
            </a:extLst>
          </p:cNvPr>
          <p:cNvCxnSpPr>
            <a:cxnSpLocks/>
          </p:cNvCxnSpPr>
          <p:nvPr/>
        </p:nvCxnSpPr>
        <p:spPr>
          <a:xfrm>
            <a:off x="4482842" y="4793381"/>
            <a:ext cx="2033461" cy="4331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3">
            <a:extLst>
              <a:ext uri="{FF2B5EF4-FFF2-40B4-BE49-F238E27FC236}">
                <a16:creationId xmlns:a16="http://schemas.microsoft.com/office/drawing/2014/main" id="{5D9511C7-EEDB-4282-8AA7-0993DC3D6C8F}"/>
              </a:ext>
            </a:extLst>
          </p:cNvPr>
          <p:cNvGrpSpPr>
            <a:grpSpLocks/>
          </p:cNvGrpSpPr>
          <p:nvPr/>
        </p:nvGrpSpPr>
        <p:grpSpPr bwMode="auto">
          <a:xfrm>
            <a:off x="0" y="6488989"/>
            <a:ext cx="1260476" cy="368300"/>
            <a:chOff x="1" y="6007"/>
            <a:chExt cx="794" cy="232"/>
          </a:xfrm>
        </p:grpSpPr>
        <p:pic>
          <p:nvPicPr>
            <p:cNvPr id="28" name="Picture 4">
              <a:extLst>
                <a:ext uri="{FF2B5EF4-FFF2-40B4-BE49-F238E27FC236}">
                  <a16:creationId xmlns:a16="http://schemas.microsoft.com/office/drawing/2014/main" id="{1A33301A-2D36-41E7-9DDA-3FEC21B9D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A8A201E0-3FE2-4D15-991E-F15C595417FF}"/>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00215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D1DCCC05-1073-49C1-9EC5-B7EA1476E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B13D3DFB-496F-4B8F-960B-A3A2F3A8B0D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b="1" u="sng" dirty="0">
              <a:solidFill>
                <a:schemeClr val="bg2">
                  <a:lumMod val="50000"/>
                </a:schemeClr>
              </a:solidFill>
              <a:latin typeface="Century Gothic" panose="020B0502020202020204" pitchFamily="34" charset="0"/>
            </a:endParaRPr>
          </a:p>
          <a:p>
            <a:r>
              <a:rPr lang="en-GB" sz="2400" b="1" dirty="0">
                <a:solidFill>
                  <a:schemeClr val="tx1"/>
                </a:solidFill>
                <a:latin typeface="Century Gothic" panose="020B0502020202020204" pitchFamily="34" charset="0"/>
              </a:rPr>
              <a:t>Jen is trying to tell the time.</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Is Jen right? How do you know?</a:t>
            </a:r>
          </a:p>
          <a:p>
            <a:pPr algn="ctr"/>
            <a:endParaRPr lang="en-GB" sz="2000" u="sng" dirty="0">
              <a:solidFill>
                <a:schemeClr val="bg2">
                  <a:lumMod val="50000"/>
                </a:schemeClr>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DD6BCFE9-408D-408B-83A5-B1902076CF7D}"/>
              </a:ext>
            </a:extLst>
          </p:cNvPr>
          <p:cNvSpPr/>
          <p:nvPr/>
        </p:nvSpPr>
        <p:spPr>
          <a:xfrm>
            <a:off x="3191076" y="2851009"/>
            <a:ext cx="2592000" cy="900000"/>
          </a:xfrm>
          <a:prstGeom prst="wedgeRoundRectCallout">
            <a:avLst>
              <a:gd name="adj1" fmla="val -59241"/>
              <a:gd name="adj2" fmla="val 2367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It’s 5 past 6.</a:t>
            </a:r>
          </a:p>
        </p:txBody>
      </p:sp>
      <p:cxnSp>
        <p:nvCxnSpPr>
          <p:cNvPr id="21" name="Straight Arrow Connector 20">
            <a:extLst>
              <a:ext uri="{FF2B5EF4-FFF2-40B4-BE49-F238E27FC236}">
                <a16:creationId xmlns:a16="http://schemas.microsoft.com/office/drawing/2014/main" id="{A80B0FEE-56A9-43B4-8BF6-026F9D2D75D7}"/>
              </a:ext>
            </a:extLst>
          </p:cNvPr>
          <p:cNvCxnSpPr>
            <a:cxnSpLocks/>
          </p:cNvCxnSpPr>
          <p:nvPr/>
        </p:nvCxnSpPr>
        <p:spPr>
          <a:xfrm>
            <a:off x="7314671" y="2863988"/>
            <a:ext cx="8996" cy="988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046CC7-C029-4E71-8BBE-41D61D9628AA}"/>
              </a:ext>
            </a:extLst>
          </p:cNvPr>
          <p:cNvCxnSpPr>
            <a:cxnSpLocks/>
          </p:cNvCxnSpPr>
          <p:nvPr/>
        </p:nvCxnSpPr>
        <p:spPr>
          <a:xfrm>
            <a:off x="7314671" y="2855166"/>
            <a:ext cx="220662" cy="6331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3">
            <a:extLst>
              <a:ext uri="{FF2B5EF4-FFF2-40B4-BE49-F238E27FC236}">
                <a16:creationId xmlns:a16="http://schemas.microsoft.com/office/drawing/2014/main" id="{20FD2A08-919A-4389-ABA8-34DAA3CADB18}"/>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391064E0-0B87-49F7-A8CE-4FE55B65D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9A629822-54B4-4F71-970D-D781A054D27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83511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D1DCCC05-1073-49C1-9EC5-B7EA1476E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B13D3DFB-496F-4B8F-960B-A3A2F3A8B0D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b="1" u="sng" dirty="0">
              <a:solidFill>
                <a:schemeClr val="bg2">
                  <a:lumMod val="50000"/>
                </a:schemeClr>
              </a:solidFill>
              <a:latin typeface="Century Gothic" panose="020B0502020202020204" pitchFamily="34" charset="0"/>
            </a:endParaRPr>
          </a:p>
          <a:p>
            <a:r>
              <a:rPr lang="en-GB" sz="2400" b="1" dirty="0">
                <a:solidFill>
                  <a:schemeClr val="tx1"/>
                </a:solidFill>
                <a:latin typeface="Century Gothic" panose="020B0502020202020204" pitchFamily="34" charset="0"/>
              </a:rPr>
              <a:t>Jen is trying to tell the time.</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r>
              <a:rPr lang="en-GB" sz="2400" b="1" dirty="0">
                <a:solidFill>
                  <a:schemeClr val="tx1"/>
                </a:solidFill>
                <a:latin typeface="Century Gothic" panose="020B0502020202020204" pitchFamily="34" charset="0"/>
              </a:rPr>
              <a:t>Is Jen right? How do you know?</a:t>
            </a:r>
            <a:endParaRPr lang="en-GB" b="1" u="sng" dirty="0">
              <a:solidFill>
                <a:schemeClr val="bg2">
                  <a:lumMod val="50000"/>
                </a:schemeClr>
              </a:solidFill>
              <a:latin typeface="Century Gothic" panose="020B0502020202020204" pitchFamily="34" charset="0"/>
            </a:endParaRPr>
          </a:p>
          <a:p>
            <a:r>
              <a:rPr lang="en-GB" sz="2400" b="1" dirty="0">
                <a:solidFill>
                  <a:schemeClr val="tx1"/>
                </a:solidFill>
                <a:latin typeface="Century Gothic" panose="020B0502020202020204" pitchFamily="34" charset="0"/>
              </a:rPr>
              <a:t>Jen is wrong because…</a:t>
            </a:r>
            <a:endParaRPr lang="en-GB" b="1" u="sng" dirty="0">
              <a:solidFill>
                <a:schemeClr val="tx1"/>
              </a:solidFill>
              <a:latin typeface="Century Gothic" panose="020B0502020202020204" pitchFamily="34" charset="0"/>
            </a:endParaRPr>
          </a:p>
          <a:p>
            <a:endParaRPr lang="en-GB" sz="2800" dirty="0">
              <a:solidFill>
                <a:schemeClr val="tx1"/>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DD6BCFE9-408D-408B-83A5-B1902076CF7D}"/>
              </a:ext>
            </a:extLst>
          </p:cNvPr>
          <p:cNvSpPr/>
          <p:nvPr/>
        </p:nvSpPr>
        <p:spPr>
          <a:xfrm>
            <a:off x="3191076" y="2851009"/>
            <a:ext cx="2592000" cy="900000"/>
          </a:xfrm>
          <a:prstGeom prst="wedgeRoundRectCallout">
            <a:avLst>
              <a:gd name="adj1" fmla="val -59241"/>
              <a:gd name="adj2" fmla="val 2367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It’s 5 past 6.</a:t>
            </a:r>
          </a:p>
        </p:txBody>
      </p:sp>
      <p:cxnSp>
        <p:nvCxnSpPr>
          <p:cNvPr id="21" name="Straight Arrow Connector 20">
            <a:extLst>
              <a:ext uri="{FF2B5EF4-FFF2-40B4-BE49-F238E27FC236}">
                <a16:creationId xmlns:a16="http://schemas.microsoft.com/office/drawing/2014/main" id="{A80B0FEE-56A9-43B4-8BF6-026F9D2D75D7}"/>
              </a:ext>
            </a:extLst>
          </p:cNvPr>
          <p:cNvCxnSpPr>
            <a:cxnSpLocks/>
          </p:cNvCxnSpPr>
          <p:nvPr/>
        </p:nvCxnSpPr>
        <p:spPr>
          <a:xfrm>
            <a:off x="7314671" y="2863988"/>
            <a:ext cx="8996" cy="988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046CC7-C029-4E71-8BBE-41D61D9628AA}"/>
              </a:ext>
            </a:extLst>
          </p:cNvPr>
          <p:cNvCxnSpPr>
            <a:cxnSpLocks/>
          </p:cNvCxnSpPr>
          <p:nvPr/>
        </p:nvCxnSpPr>
        <p:spPr>
          <a:xfrm>
            <a:off x="7314671" y="2855166"/>
            <a:ext cx="220662" cy="6331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3">
            <a:extLst>
              <a:ext uri="{FF2B5EF4-FFF2-40B4-BE49-F238E27FC236}">
                <a16:creationId xmlns:a16="http://schemas.microsoft.com/office/drawing/2014/main" id="{DB44C983-D3A2-48F1-8D83-D9DC55EF11D5}"/>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BAF9FF21-67A8-4110-BABD-87E1D608D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B73899DE-29B0-40D5-9A15-56095995D9CE}"/>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8065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D1DCCC05-1073-49C1-9EC5-B7EA1476E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B13D3DFB-496F-4B8F-960B-A3A2F3A8B0D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u="sng" dirty="0">
              <a:solidFill>
                <a:schemeClr val="bg2">
                  <a:lumMod val="50000"/>
                </a:schemeClr>
              </a:solidFill>
              <a:latin typeface="SassoonCRInfantMedium" panose="02000603020000020003" pitchFamily="2" charset="0"/>
            </a:endParaRPr>
          </a:p>
          <a:p>
            <a:r>
              <a:rPr lang="en-GB" sz="2400" b="1" dirty="0">
                <a:solidFill>
                  <a:schemeClr val="tx1"/>
                </a:solidFill>
                <a:latin typeface="Century Gothic" panose="020B0502020202020204" pitchFamily="34" charset="0"/>
              </a:rPr>
              <a:t>Jen is trying to tell the time.</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r>
              <a:rPr lang="en-GB" sz="2400" b="1" dirty="0">
                <a:solidFill>
                  <a:schemeClr val="tx1"/>
                </a:solidFill>
                <a:latin typeface="Century Gothic" panose="020B0502020202020204" pitchFamily="34" charset="0"/>
              </a:rPr>
              <a:t>Is Jen right? How do you know?</a:t>
            </a:r>
            <a:endParaRPr lang="en-GB" b="1" u="sng" dirty="0">
              <a:solidFill>
                <a:schemeClr val="bg2">
                  <a:lumMod val="50000"/>
                </a:schemeClr>
              </a:solidFill>
              <a:latin typeface="Century Gothic" panose="020B0502020202020204" pitchFamily="34" charset="0"/>
            </a:endParaRPr>
          </a:p>
          <a:p>
            <a:r>
              <a:rPr lang="en-GB" sz="2400" b="1" dirty="0">
                <a:solidFill>
                  <a:srgbClr val="FF0000"/>
                </a:solidFill>
                <a:latin typeface="Century Gothic" panose="020B0502020202020204" pitchFamily="34" charset="0"/>
              </a:rPr>
              <a:t>Jen is wrong because she has mixed up the hour hand and the minute hand. It is half past 5.</a:t>
            </a:r>
          </a:p>
          <a:p>
            <a:endParaRPr lang="en-GB" sz="2800" dirty="0">
              <a:solidFill>
                <a:schemeClr val="tx1"/>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DD6BCFE9-408D-408B-83A5-B1902076CF7D}"/>
              </a:ext>
            </a:extLst>
          </p:cNvPr>
          <p:cNvSpPr/>
          <p:nvPr/>
        </p:nvSpPr>
        <p:spPr>
          <a:xfrm>
            <a:off x="3191076" y="2851009"/>
            <a:ext cx="2592000" cy="900000"/>
          </a:xfrm>
          <a:prstGeom prst="wedgeRoundRectCallout">
            <a:avLst>
              <a:gd name="adj1" fmla="val -59241"/>
              <a:gd name="adj2" fmla="val 2367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It’s 5 past 6.</a:t>
            </a:r>
          </a:p>
        </p:txBody>
      </p:sp>
      <p:cxnSp>
        <p:nvCxnSpPr>
          <p:cNvPr id="21" name="Straight Arrow Connector 20">
            <a:extLst>
              <a:ext uri="{FF2B5EF4-FFF2-40B4-BE49-F238E27FC236}">
                <a16:creationId xmlns:a16="http://schemas.microsoft.com/office/drawing/2014/main" id="{A80B0FEE-56A9-43B4-8BF6-026F9D2D75D7}"/>
              </a:ext>
            </a:extLst>
          </p:cNvPr>
          <p:cNvCxnSpPr>
            <a:cxnSpLocks/>
          </p:cNvCxnSpPr>
          <p:nvPr/>
        </p:nvCxnSpPr>
        <p:spPr>
          <a:xfrm>
            <a:off x="7314671" y="2863988"/>
            <a:ext cx="8996" cy="988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046CC7-C029-4E71-8BBE-41D61D9628AA}"/>
              </a:ext>
            </a:extLst>
          </p:cNvPr>
          <p:cNvCxnSpPr>
            <a:cxnSpLocks/>
          </p:cNvCxnSpPr>
          <p:nvPr/>
        </p:nvCxnSpPr>
        <p:spPr>
          <a:xfrm>
            <a:off x="7314671" y="2855166"/>
            <a:ext cx="220662" cy="6331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3">
            <a:extLst>
              <a:ext uri="{FF2B5EF4-FFF2-40B4-BE49-F238E27FC236}">
                <a16:creationId xmlns:a16="http://schemas.microsoft.com/office/drawing/2014/main" id="{98E9183C-39B7-413D-8D92-020F9C545AE6}"/>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9034794E-31A1-4A76-AE3C-F3852C024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36E1EDE4-15EE-4BBD-B454-611FA9E2D2F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28372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18D6F428-7461-4224-B61C-17A0CCC2D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3" name="Rectangle 12">
            <a:extLst>
              <a:ext uri="{FF2B5EF4-FFF2-40B4-BE49-F238E27FC236}">
                <a16:creationId xmlns:a16="http://schemas.microsoft.com/office/drawing/2014/main" id="{0C4B594D-A39F-44A7-811E-7D8BB2D5768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US" sz="2000" u="sng" dirty="0">
              <a:solidFill>
                <a:schemeClr val="bg2">
                  <a:lumMod val="50000"/>
                </a:schemeClr>
              </a:solidFill>
              <a:latin typeface="SassoonCRInfantMedium" panose="02000603020000020003" pitchFamily="2" charset="0"/>
            </a:endParaRPr>
          </a:p>
          <a:p>
            <a:r>
              <a:rPr lang="en-GB" sz="2400" b="1" dirty="0">
                <a:solidFill>
                  <a:schemeClr val="tx1"/>
                </a:solidFill>
                <a:latin typeface="Century Gothic" panose="020B0502020202020204" pitchFamily="34" charset="0"/>
              </a:rPr>
              <a:t>The hands have fallen off this clock. Aisha says:</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Is Aisha right? How do you know?</a:t>
            </a:r>
            <a:endParaRPr lang="en-GB" b="1" u="sng" dirty="0">
              <a:solidFill>
                <a:schemeClr val="bg2">
                  <a:lumMod val="50000"/>
                </a:schemeClr>
              </a:solidFill>
              <a:latin typeface="Century Gothic" panose="020B0502020202020204" pitchFamily="34" charset="0"/>
            </a:endParaRPr>
          </a:p>
          <a:p>
            <a:r>
              <a:rPr lang="en-GB" sz="2400" b="1" dirty="0">
                <a:solidFill>
                  <a:schemeClr val="tx1"/>
                </a:solidFill>
                <a:latin typeface="Century Gothic" panose="020B0502020202020204" pitchFamily="34" charset="0"/>
              </a:rPr>
              <a:t>Aisha is right about… but wrong about…</a:t>
            </a:r>
          </a:p>
          <a:p>
            <a:endParaRPr lang="en-GB" sz="2800" dirty="0">
              <a:solidFill>
                <a:schemeClr val="tx1"/>
              </a:solidFill>
              <a:latin typeface="SassoonCRInfantMedium" panose="02000603020000020003" pitchFamily="2" charset="0"/>
            </a:endParaRPr>
          </a:p>
        </p:txBody>
      </p:sp>
      <p:sp>
        <p:nvSpPr>
          <p:cNvPr id="15" name="Speech Bubble: Rectangle with Corners Rounded 14">
            <a:extLst>
              <a:ext uri="{FF2B5EF4-FFF2-40B4-BE49-F238E27FC236}">
                <a16:creationId xmlns:a16="http://schemas.microsoft.com/office/drawing/2014/main" id="{AB6E315F-F70E-4D57-B680-18FE7A82906A}"/>
              </a:ext>
            </a:extLst>
          </p:cNvPr>
          <p:cNvSpPr/>
          <p:nvPr/>
        </p:nvSpPr>
        <p:spPr>
          <a:xfrm>
            <a:off x="2514513" y="1428607"/>
            <a:ext cx="3303527" cy="2787793"/>
          </a:xfrm>
          <a:prstGeom prst="wedgeRoundRectCallout">
            <a:avLst>
              <a:gd name="adj1" fmla="val -63212"/>
              <a:gd name="adj2" fmla="val 2444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It’s half past 4 so the minute hand should be pointing down and the hour hand should be at 4.</a:t>
            </a:r>
          </a:p>
        </p:txBody>
      </p:sp>
      <p:grpSp>
        <p:nvGrpSpPr>
          <p:cNvPr id="9" name="Group 3">
            <a:extLst>
              <a:ext uri="{FF2B5EF4-FFF2-40B4-BE49-F238E27FC236}">
                <a16:creationId xmlns:a16="http://schemas.microsoft.com/office/drawing/2014/main" id="{673DF345-7408-4FAF-8CF4-D12DFE717E45}"/>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id="{AC4C42FD-72B1-4C36-86F6-B7CDCDF39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F2810CDF-F1AF-41FF-98CB-65B991FC572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48821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18D6F428-7461-4224-B61C-17A0CCC2D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3" name="Rectangle 12">
            <a:extLst>
              <a:ext uri="{FF2B5EF4-FFF2-40B4-BE49-F238E27FC236}">
                <a16:creationId xmlns:a16="http://schemas.microsoft.com/office/drawing/2014/main" id="{0C4B594D-A39F-44A7-811E-7D8BB2D5768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US" sz="2000" u="sng" dirty="0">
              <a:solidFill>
                <a:schemeClr val="bg2">
                  <a:lumMod val="50000"/>
                </a:schemeClr>
              </a:solidFill>
              <a:latin typeface="SassoonCRInfantMedium" panose="02000603020000020003" pitchFamily="2" charset="0"/>
            </a:endParaRPr>
          </a:p>
          <a:p>
            <a:r>
              <a:rPr lang="en-GB" sz="2400" b="1" dirty="0">
                <a:solidFill>
                  <a:schemeClr val="tx1"/>
                </a:solidFill>
                <a:latin typeface="Century Gothic" panose="020B0502020202020204" pitchFamily="34" charset="0"/>
              </a:rPr>
              <a:t>The hands have fallen off this clock. Aisha says:</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r>
              <a:rPr lang="en-GB" sz="2400" b="1" dirty="0">
                <a:solidFill>
                  <a:schemeClr val="tx1"/>
                </a:solidFill>
                <a:latin typeface="Century Gothic" panose="020B0502020202020204" pitchFamily="34" charset="0"/>
              </a:rPr>
              <a:t>Is Aisha right? How do you know?</a:t>
            </a:r>
            <a:endParaRPr lang="en-GB" b="1" u="sng" dirty="0">
              <a:solidFill>
                <a:schemeClr val="bg2">
                  <a:lumMod val="50000"/>
                </a:schemeClr>
              </a:solidFill>
              <a:latin typeface="Century Gothic" panose="020B0502020202020204" pitchFamily="34" charset="0"/>
            </a:endParaRPr>
          </a:p>
          <a:p>
            <a:r>
              <a:rPr lang="en-GB" sz="2400" b="1" dirty="0">
                <a:solidFill>
                  <a:srgbClr val="FF0000"/>
                </a:solidFill>
                <a:latin typeface="Century Gothic" panose="020B0502020202020204" pitchFamily="34" charset="0"/>
              </a:rPr>
              <a:t>Aisha is right about the minute hand but wrong about the hour hand. If it is half past then then the hour hand should be between 4 and 5.</a:t>
            </a:r>
          </a:p>
          <a:p>
            <a:endParaRPr lang="en-GB" sz="2800" dirty="0">
              <a:solidFill>
                <a:schemeClr val="tx1"/>
              </a:solidFill>
              <a:latin typeface="SassoonCRInfantMedium" panose="02000603020000020003" pitchFamily="2" charset="0"/>
            </a:endParaRPr>
          </a:p>
        </p:txBody>
      </p:sp>
      <p:sp>
        <p:nvSpPr>
          <p:cNvPr id="15" name="Speech Bubble: Rectangle with Corners Rounded 14">
            <a:extLst>
              <a:ext uri="{FF2B5EF4-FFF2-40B4-BE49-F238E27FC236}">
                <a16:creationId xmlns:a16="http://schemas.microsoft.com/office/drawing/2014/main" id="{AB6E315F-F70E-4D57-B680-18FE7A82906A}"/>
              </a:ext>
            </a:extLst>
          </p:cNvPr>
          <p:cNvSpPr/>
          <p:nvPr/>
        </p:nvSpPr>
        <p:spPr>
          <a:xfrm>
            <a:off x="2514513" y="1428607"/>
            <a:ext cx="3303527" cy="2787793"/>
          </a:xfrm>
          <a:prstGeom prst="wedgeRoundRectCallout">
            <a:avLst>
              <a:gd name="adj1" fmla="val -63212"/>
              <a:gd name="adj2" fmla="val 2444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It’s half past 4 so the minute hand should be pointing down and the hour hand should be at 4.</a:t>
            </a:r>
          </a:p>
        </p:txBody>
      </p:sp>
      <p:grpSp>
        <p:nvGrpSpPr>
          <p:cNvPr id="9" name="Group 3">
            <a:extLst>
              <a:ext uri="{FF2B5EF4-FFF2-40B4-BE49-F238E27FC236}">
                <a16:creationId xmlns:a16="http://schemas.microsoft.com/office/drawing/2014/main" id="{5B1CEA66-470D-48DC-9CB6-8179C54152A7}"/>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id="{BA31BD87-5256-41A6-B0F7-5473BD3C4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2B7948B5-1347-4AD6-B623-FBA72B7039E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58709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758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3 – Time</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O’clock and Half Past</a:t>
            </a:r>
            <a:endParaRPr lang="en-GB" sz="1200" b="1" dirty="0">
              <a:solidFill>
                <a:prstClr val="black"/>
              </a:solidFill>
              <a:latin typeface="Century Gothic" panose="020B0502020202020204" pitchFamily="34" charset="0"/>
            </a:endParaRPr>
          </a:p>
        </p:txBody>
      </p:sp>
      <p:grpSp>
        <p:nvGrpSpPr>
          <p:cNvPr id="7" name="Group 3">
            <a:extLst>
              <a:ext uri="{FF2B5EF4-FFF2-40B4-BE49-F238E27FC236}">
                <a16:creationId xmlns:a16="http://schemas.microsoft.com/office/drawing/2014/main" id="{4BED63F4-FC8C-4A87-8904-CB554041F229}"/>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F75225DA-AD03-45BB-9C4C-892D72F2E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1B43BEE0-0A94-4268-BFB0-3833A7D763C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 y="0"/>
            <a:ext cx="9124950" cy="6858000"/>
          </a:xfrm>
          <a:prstGeom prst="rect">
            <a:avLst/>
          </a:prstGeom>
        </p:spPr>
      </p:pic>
      <p:pic>
        <p:nvPicPr>
          <p:cNvPr id="33" name="Picture 32">
            <a:extLst>
              <a:ext uri="{FF2B5EF4-FFF2-40B4-BE49-F238E27FC236}">
                <a16:creationId xmlns:a16="http://schemas.microsoft.com/office/drawing/2014/main" id="{ADB73E8B-69D3-494C-B0A5-93CC80D9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6" name="Rectangle 35">
            <a:extLst>
              <a:ext uri="{FF2B5EF4-FFF2-40B4-BE49-F238E27FC236}">
                <a16:creationId xmlns:a16="http://schemas.microsoft.com/office/drawing/2014/main" id="{08BB1BA5-222B-4462-BFF1-7FB9E5E55BB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dirty="0">
              <a:solidFill>
                <a:schemeClr val="bg2">
                  <a:lumMod val="25000"/>
                </a:schemeClr>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Label the clock</a:t>
            </a:r>
            <a:r>
              <a:rPr lang="en-GB" sz="2400" dirty="0">
                <a:solidFill>
                  <a:schemeClr val="tx1"/>
                </a:solidFill>
                <a:latin typeface="SassoonCRInfantMedium" panose="02000603020000020003" pitchFamily="2" charset="0"/>
              </a:rPr>
              <a:t>.</a:t>
            </a:r>
          </a:p>
          <a:p>
            <a:pPr algn="ctr"/>
            <a:endParaRPr lang="en-GB" sz="28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p:txBody>
      </p:sp>
      <p:sp>
        <p:nvSpPr>
          <p:cNvPr id="37" name="TextBox 36">
            <a:extLst>
              <a:ext uri="{FF2B5EF4-FFF2-40B4-BE49-F238E27FC236}">
                <a16:creationId xmlns:a16="http://schemas.microsoft.com/office/drawing/2014/main" id="{CC43046E-FB94-47F5-A8E8-AA1CF5F3367E}"/>
              </a:ext>
            </a:extLst>
          </p:cNvPr>
          <p:cNvSpPr txBox="1"/>
          <p:nvPr/>
        </p:nvSpPr>
        <p:spPr>
          <a:xfrm>
            <a:off x="1529573" y="4642664"/>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12</a:t>
            </a:r>
            <a:endParaRPr lang="en-US" sz="2000" b="1" dirty="0">
              <a:solidFill>
                <a:schemeClr val="bg2">
                  <a:lumMod val="25000"/>
                </a:schemeClr>
              </a:solidFill>
              <a:latin typeface="Century Gothic" panose="020B0502020202020204" pitchFamily="34" charset="0"/>
            </a:endParaRPr>
          </a:p>
        </p:txBody>
      </p:sp>
      <p:sp>
        <p:nvSpPr>
          <p:cNvPr id="38" name="TextBox 37">
            <a:extLst>
              <a:ext uri="{FF2B5EF4-FFF2-40B4-BE49-F238E27FC236}">
                <a16:creationId xmlns:a16="http://schemas.microsoft.com/office/drawing/2014/main" id="{07321BF9-3D41-4128-8C4B-ED00189D94D7}"/>
              </a:ext>
            </a:extLst>
          </p:cNvPr>
          <p:cNvSpPr txBox="1"/>
          <p:nvPr/>
        </p:nvSpPr>
        <p:spPr>
          <a:xfrm>
            <a:off x="7370010" y="4199762"/>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9</a:t>
            </a:r>
            <a:endParaRPr lang="en-US" sz="2000" b="1" dirty="0">
              <a:solidFill>
                <a:schemeClr val="bg2">
                  <a:lumMod val="25000"/>
                </a:schemeClr>
              </a:solidFill>
              <a:latin typeface="Century Gothic" panose="020B0502020202020204" pitchFamily="34" charset="0"/>
            </a:endParaRPr>
          </a:p>
        </p:txBody>
      </p:sp>
      <p:sp>
        <p:nvSpPr>
          <p:cNvPr id="39" name="TextBox 38">
            <a:extLst>
              <a:ext uri="{FF2B5EF4-FFF2-40B4-BE49-F238E27FC236}">
                <a16:creationId xmlns:a16="http://schemas.microsoft.com/office/drawing/2014/main" id="{25BAD99C-9692-4405-AA7B-6F12E8A0368A}"/>
              </a:ext>
            </a:extLst>
          </p:cNvPr>
          <p:cNvSpPr txBox="1"/>
          <p:nvPr/>
        </p:nvSpPr>
        <p:spPr>
          <a:xfrm>
            <a:off x="1011385" y="3899094"/>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5</a:t>
            </a:r>
            <a:endParaRPr lang="en-US" sz="2000" b="1" dirty="0">
              <a:solidFill>
                <a:schemeClr val="bg2">
                  <a:lumMod val="25000"/>
                </a:schemeClr>
              </a:solidFill>
              <a:latin typeface="Century Gothic" panose="020B0502020202020204" pitchFamily="34" charset="0"/>
            </a:endParaRPr>
          </a:p>
        </p:txBody>
      </p:sp>
      <p:sp>
        <p:nvSpPr>
          <p:cNvPr id="40" name="TextBox 39">
            <a:extLst>
              <a:ext uri="{FF2B5EF4-FFF2-40B4-BE49-F238E27FC236}">
                <a16:creationId xmlns:a16="http://schemas.microsoft.com/office/drawing/2014/main" id="{6DACC0C6-7F56-4A0D-89AD-65BEA72E47AD}"/>
              </a:ext>
            </a:extLst>
          </p:cNvPr>
          <p:cNvSpPr txBox="1"/>
          <p:nvPr/>
        </p:nvSpPr>
        <p:spPr>
          <a:xfrm>
            <a:off x="434946" y="3414586"/>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1</a:t>
            </a:r>
            <a:endParaRPr lang="en-US" sz="2000" b="1" dirty="0">
              <a:solidFill>
                <a:schemeClr val="bg2">
                  <a:lumMod val="2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69F185CC-798A-4635-B75F-24662483979C}"/>
              </a:ext>
            </a:extLst>
          </p:cNvPr>
          <p:cNvSpPr txBox="1"/>
          <p:nvPr/>
        </p:nvSpPr>
        <p:spPr>
          <a:xfrm>
            <a:off x="7109119" y="2951705"/>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7</a:t>
            </a:r>
            <a:endParaRPr lang="en-US" sz="2000" b="1" dirty="0">
              <a:solidFill>
                <a:schemeClr val="bg2">
                  <a:lumMod val="25000"/>
                </a:schemeClr>
              </a:solidFill>
              <a:latin typeface="Century Gothic" panose="020B0502020202020204" pitchFamily="34" charset="0"/>
            </a:endParaRPr>
          </a:p>
        </p:txBody>
      </p:sp>
      <p:sp>
        <p:nvSpPr>
          <p:cNvPr id="42" name="TextBox 41">
            <a:extLst>
              <a:ext uri="{FF2B5EF4-FFF2-40B4-BE49-F238E27FC236}">
                <a16:creationId xmlns:a16="http://schemas.microsoft.com/office/drawing/2014/main" id="{EA380706-4623-4AA4-8B28-DB1E0B4EC30D}"/>
              </a:ext>
            </a:extLst>
          </p:cNvPr>
          <p:cNvSpPr txBox="1"/>
          <p:nvPr/>
        </p:nvSpPr>
        <p:spPr>
          <a:xfrm>
            <a:off x="1231277" y="2871490"/>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2</a:t>
            </a:r>
            <a:endParaRPr lang="en-US" sz="2000" b="1" dirty="0">
              <a:solidFill>
                <a:schemeClr val="bg2">
                  <a:lumMod val="25000"/>
                </a:schemeClr>
              </a:solidFill>
              <a:latin typeface="Century Gothic" panose="020B0502020202020204" pitchFamily="34" charset="0"/>
            </a:endParaRPr>
          </a:p>
        </p:txBody>
      </p:sp>
      <p:sp>
        <p:nvSpPr>
          <p:cNvPr id="43" name="TextBox 42">
            <a:extLst>
              <a:ext uri="{FF2B5EF4-FFF2-40B4-BE49-F238E27FC236}">
                <a16:creationId xmlns:a16="http://schemas.microsoft.com/office/drawing/2014/main" id="{F9BFA85F-C9E9-41E6-A0E2-BF536BA3F5B8}"/>
              </a:ext>
            </a:extLst>
          </p:cNvPr>
          <p:cNvSpPr txBox="1"/>
          <p:nvPr/>
        </p:nvSpPr>
        <p:spPr>
          <a:xfrm>
            <a:off x="573900" y="2117750"/>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3</a:t>
            </a:r>
            <a:endParaRPr lang="en-US" sz="2000" b="1" dirty="0">
              <a:solidFill>
                <a:schemeClr val="bg2">
                  <a:lumMod val="25000"/>
                </a:schemeClr>
              </a:solidFill>
              <a:latin typeface="Century Gothic" panose="020B0502020202020204" pitchFamily="34" charset="0"/>
            </a:endParaRPr>
          </a:p>
        </p:txBody>
      </p:sp>
      <p:sp>
        <p:nvSpPr>
          <p:cNvPr id="44" name="TextBox 43">
            <a:extLst>
              <a:ext uri="{FF2B5EF4-FFF2-40B4-BE49-F238E27FC236}">
                <a16:creationId xmlns:a16="http://schemas.microsoft.com/office/drawing/2014/main" id="{E255FD19-49D7-4D32-BB3C-644475DFF24E}"/>
              </a:ext>
            </a:extLst>
          </p:cNvPr>
          <p:cNvSpPr txBox="1"/>
          <p:nvPr/>
        </p:nvSpPr>
        <p:spPr>
          <a:xfrm>
            <a:off x="1513305" y="5623978"/>
            <a:ext cx="2182104" cy="461665"/>
          </a:xfrm>
          <a:prstGeom prst="rect">
            <a:avLst/>
          </a:prstGeom>
          <a:noFill/>
        </p:spPr>
        <p:txBody>
          <a:bodyPr wrap="square" rtlCol="0">
            <a:spAutoFit/>
          </a:bodyPr>
          <a:lstStyle/>
          <a:p>
            <a:pPr algn="ctr"/>
            <a:r>
              <a:rPr lang="en-GB" sz="2400" b="1" dirty="0">
                <a:latin typeface="Century Gothic" panose="020B0502020202020204" pitchFamily="34" charset="0"/>
              </a:rPr>
              <a:t>Minute hand </a:t>
            </a:r>
            <a:endParaRPr lang="en-US" sz="2400" b="1" dirty="0">
              <a:latin typeface="Century Gothic" panose="020B0502020202020204" pitchFamily="34" charset="0"/>
            </a:endParaRPr>
          </a:p>
        </p:txBody>
      </p:sp>
      <p:sp>
        <p:nvSpPr>
          <p:cNvPr id="45" name="TextBox 44">
            <a:extLst>
              <a:ext uri="{FF2B5EF4-FFF2-40B4-BE49-F238E27FC236}">
                <a16:creationId xmlns:a16="http://schemas.microsoft.com/office/drawing/2014/main" id="{4928C5D5-6BBC-4AE3-920E-276B1F80F0F6}"/>
              </a:ext>
            </a:extLst>
          </p:cNvPr>
          <p:cNvSpPr txBox="1"/>
          <p:nvPr/>
        </p:nvSpPr>
        <p:spPr>
          <a:xfrm>
            <a:off x="6649508" y="4642664"/>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8</a:t>
            </a:r>
            <a:endParaRPr lang="en-US" sz="2000" b="1" dirty="0">
              <a:solidFill>
                <a:schemeClr val="bg2">
                  <a:lumMod val="25000"/>
                </a:schemeClr>
              </a:solidFill>
              <a:latin typeface="Century Gothic" panose="020B0502020202020204" pitchFamily="34" charset="0"/>
            </a:endParaRPr>
          </a:p>
        </p:txBody>
      </p:sp>
      <p:sp>
        <p:nvSpPr>
          <p:cNvPr id="46" name="TextBox 45">
            <a:extLst>
              <a:ext uri="{FF2B5EF4-FFF2-40B4-BE49-F238E27FC236}">
                <a16:creationId xmlns:a16="http://schemas.microsoft.com/office/drawing/2014/main" id="{AE09F14F-D876-4438-9540-E40E56FD2479}"/>
              </a:ext>
            </a:extLst>
          </p:cNvPr>
          <p:cNvSpPr txBox="1"/>
          <p:nvPr/>
        </p:nvSpPr>
        <p:spPr>
          <a:xfrm>
            <a:off x="6795194" y="1681677"/>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4</a:t>
            </a:r>
            <a:endParaRPr lang="en-US" sz="2000" b="1" dirty="0">
              <a:solidFill>
                <a:schemeClr val="bg2">
                  <a:lumMod val="25000"/>
                </a:schemeClr>
              </a:solidFill>
              <a:latin typeface="Century Gothic" panose="020B0502020202020204" pitchFamily="34" charset="0"/>
            </a:endParaRPr>
          </a:p>
        </p:txBody>
      </p:sp>
      <p:sp>
        <p:nvSpPr>
          <p:cNvPr id="47" name="TextBox 46">
            <a:extLst>
              <a:ext uri="{FF2B5EF4-FFF2-40B4-BE49-F238E27FC236}">
                <a16:creationId xmlns:a16="http://schemas.microsoft.com/office/drawing/2014/main" id="{15DB466D-A938-4395-9AE6-6D9DC08DB4A4}"/>
              </a:ext>
            </a:extLst>
          </p:cNvPr>
          <p:cNvSpPr txBox="1"/>
          <p:nvPr/>
        </p:nvSpPr>
        <p:spPr>
          <a:xfrm>
            <a:off x="1589418" y="1609809"/>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10</a:t>
            </a:r>
            <a:endParaRPr lang="en-US" sz="2000" b="1" dirty="0">
              <a:solidFill>
                <a:schemeClr val="bg2">
                  <a:lumMod val="2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A0F2068D-E29F-4079-8408-EA5E48D4C81E}"/>
              </a:ext>
            </a:extLst>
          </p:cNvPr>
          <p:cNvSpPr txBox="1"/>
          <p:nvPr/>
        </p:nvSpPr>
        <p:spPr>
          <a:xfrm>
            <a:off x="7582909" y="2210045"/>
            <a:ext cx="834887"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6</a:t>
            </a:r>
            <a:endParaRPr lang="en-US" sz="2000" b="1" dirty="0">
              <a:solidFill>
                <a:schemeClr val="bg2">
                  <a:lumMod val="25000"/>
                </a:schemeClr>
              </a:solidFill>
              <a:latin typeface="Century Gothic" panose="020B0502020202020204" pitchFamily="34" charset="0"/>
            </a:endParaRPr>
          </a:p>
        </p:txBody>
      </p:sp>
      <p:sp>
        <p:nvSpPr>
          <p:cNvPr id="49" name="TextBox 48">
            <a:extLst>
              <a:ext uri="{FF2B5EF4-FFF2-40B4-BE49-F238E27FC236}">
                <a16:creationId xmlns:a16="http://schemas.microsoft.com/office/drawing/2014/main" id="{2E830798-21B8-4013-898B-55A7D287F1B8}"/>
              </a:ext>
            </a:extLst>
          </p:cNvPr>
          <p:cNvSpPr txBox="1"/>
          <p:nvPr/>
        </p:nvSpPr>
        <p:spPr>
          <a:xfrm>
            <a:off x="7734668" y="3586883"/>
            <a:ext cx="931618" cy="400110"/>
          </a:xfrm>
          <a:prstGeom prst="rect">
            <a:avLst/>
          </a:prstGeom>
          <a:noFill/>
        </p:spPr>
        <p:txBody>
          <a:bodyPr wrap="square" rtlCol="0">
            <a:spAutoFit/>
          </a:bodyPr>
          <a:lstStyle/>
          <a:p>
            <a:pPr algn="ctr"/>
            <a:r>
              <a:rPr lang="en-GB" sz="2000" b="1" dirty="0">
                <a:solidFill>
                  <a:schemeClr val="bg2">
                    <a:lumMod val="25000"/>
                  </a:schemeClr>
                </a:solidFill>
                <a:latin typeface="Century Gothic" panose="020B0502020202020204" pitchFamily="34" charset="0"/>
              </a:rPr>
              <a:t>11</a:t>
            </a:r>
            <a:endParaRPr lang="en-US" sz="2000" b="1" dirty="0">
              <a:solidFill>
                <a:schemeClr val="bg2">
                  <a:lumMod val="25000"/>
                </a:schemeClr>
              </a:solidFill>
              <a:latin typeface="Century Gothic" panose="020B0502020202020204" pitchFamily="34" charset="0"/>
            </a:endParaRPr>
          </a:p>
        </p:txBody>
      </p:sp>
      <p:sp>
        <p:nvSpPr>
          <p:cNvPr id="50" name="TextBox 49">
            <a:extLst>
              <a:ext uri="{FF2B5EF4-FFF2-40B4-BE49-F238E27FC236}">
                <a16:creationId xmlns:a16="http://schemas.microsoft.com/office/drawing/2014/main" id="{99D85206-33A7-4967-AC2A-2C47B938BC70}"/>
              </a:ext>
            </a:extLst>
          </p:cNvPr>
          <p:cNvSpPr txBox="1"/>
          <p:nvPr/>
        </p:nvSpPr>
        <p:spPr>
          <a:xfrm>
            <a:off x="5447977" y="5623978"/>
            <a:ext cx="2182104" cy="461665"/>
          </a:xfrm>
          <a:prstGeom prst="rect">
            <a:avLst/>
          </a:prstGeom>
          <a:noFill/>
        </p:spPr>
        <p:txBody>
          <a:bodyPr wrap="square" rtlCol="0">
            <a:spAutoFit/>
          </a:bodyPr>
          <a:lstStyle/>
          <a:p>
            <a:pPr algn="ctr"/>
            <a:r>
              <a:rPr lang="en-GB" sz="2400" b="1" dirty="0">
                <a:latin typeface="Century Gothic" panose="020B0502020202020204" pitchFamily="34" charset="0"/>
              </a:rPr>
              <a:t>Hour hand </a:t>
            </a:r>
            <a:endParaRPr lang="en-US" sz="2400" b="1" dirty="0">
              <a:latin typeface="Century Gothic" panose="020B0502020202020204" pitchFamily="34" charset="0"/>
            </a:endParaRPr>
          </a:p>
        </p:txBody>
      </p:sp>
      <p:pic>
        <p:nvPicPr>
          <p:cNvPr id="51" name="Picture 50">
            <a:extLst>
              <a:ext uri="{FF2B5EF4-FFF2-40B4-BE49-F238E27FC236}">
                <a16:creationId xmlns:a16="http://schemas.microsoft.com/office/drawing/2014/main" id="{65AD3FE7-9439-4F81-918B-D8F953E03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711" y="1441149"/>
            <a:ext cx="4326905" cy="4326905"/>
          </a:xfrm>
          <a:prstGeom prst="rect">
            <a:avLst/>
          </a:prstGeom>
        </p:spPr>
      </p:pic>
      <p:cxnSp>
        <p:nvCxnSpPr>
          <p:cNvPr id="52" name="Straight Arrow Connector 51">
            <a:extLst>
              <a:ext uri="{FF2B5EF4-FFF2-40B4-BE49-F238E27FC236}">
                <a16:creationId xmlns:a16="http://schemas.microsoft.com/office/drawing/2014/main" id="{67960106-90B6-45FB-A17F-FE8D78696B70}"/>
              </a:ext>
            </a:extLst>
          </p:cNvPr>
          <p:cNvCxnSpPr>
            <a:cxnSpLocks/>
          </p:cNvCxnSpPr>
          <p:nvPr/>
        </p:nvCxnSpPr>
        <p:spPr>
          <a:xfrm>
            <a:off x="4586163" y="3604601"/>
            <a:ext cx="124479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FAE16F8-8349-45AD-83E3-8EE1AB9FCB49}"/>
              </a:ext>
            </a:extLst>
          </p:cNvPr>
          <p:cNvCxnSpPr>
            <a:cxnSpLocks/>
          </p:cNvCxnSpPr>
          <p:nvPr/>
        </p:nvCxnSpPr>
        <p:spPr>
          <a:xfrm flipV="1">
            <a:off x="4586163" y="2080591"/>
            <a:ext cx="0" cy="16035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3">
            <a:extLst>
              <a:ext uri="{FF2B5EF4-FFF2-40B4-BE49-F238E27FC236}">
                <a16:creationId xmlns:a16="http://schemas.microsoft.com/office/drawing/2014/main" id="{01473883-246A-4EC7-A052-65461CE058EF}"/>
              </a:ext>
            </a:extLst>
          </p:cNvPr>
          <p:cNvGrpSpPr>
            <a:grpSpLocks/>
          </p:cNvGrpSpPr>
          <p:nvPr/>
        </p:nvGrpSpPr>
        <p:grpSpPr bwMode="auto">
          <a:xfrm>
            <a:off x="0" y="6488989"/>
            <a:ext cx="1260476" cy="368300"/>
            <a:chOff x="1" y="6007"/>
            <a:chExt cx="794" cy="232"/>
          </a:xfrm>
        </p:grpSpPr>
        <p:pic>
          <p:nvPicPr>
            <p:cNvPr id="26" name="Picture 4">
              <a:extLst>
                <a:ext uri="{FF2B5EF4-FFF2-40B4-BE49-F238E27FC236}">
                  <a16:creationId xmlns:a16="http://schemas.microsoft.com/office/drawing/2014/main" id="{7813A38F-9FA3-48C0-9C8E-954983837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5">
              <a:extLst>
                <a:ext uri="{FF2B5EF4-FFF2-40B4-BE49-F238E27FC236}">
                  <a16:creationId xmlns:a16="http://schemas.microsoft.com/office/drawing/2014/main" id="{22C92C92-B30E-4B22-9A24-2AA219F0A34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44498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 y="0"/>
            <a:ext cx="9124950" cy="6858000"/>
          </a:xfrm>
          <a:prstGeom prst="rect">
            <a:avLst/>
          </a:prstGeom>
        </p:spPr>
      </p:pic>
      <p:pic>
        <p:nvPicPr>
          <p:cNvPr id="33" name="Picture 32">
            <a:extLst>
              <a:ext uri="{FF2B5EF4-FFF2-40B4-BE49-F238E27FC236}">
                <a16:creationId xmlns:a16="http://schemas.microsoft.com/office/drawing/2014/main" id="{ADB73E8B-69D3-494C-B0A5-93CC80D9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6" name="Rectangle 35">
            <a:extLst>
              <a:ext uri="{FF2B5EF4-FFF2-40B4-BE49-F238E27FC236}">
                <a16:creationId xmlns:a16="http://schemas.microsoft.com/office/drawing/2014/main" id="{08BB1BA5-222B-4462-BFF1-7FB9E5E55BB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Label the clock.</a:t>
            </a:r>
          </a:p>
          <a:p>
            <a:pPr algn="ctr"/>
            <a:endParaRPr lang="en-GB" sz="24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14D64DAD-32AA-4CCD-A651-404F67D4DB17}"/>
              </a:ext>
            </a:extLst>
          </p:cNvPr>
          <p:cNvCxnSpPr>
            <a:cxnSpLocks/>
          </p:cNvCxnSpPr>
          <p:nvPr/>
        </p:nvCxnSpPr>
        <p:spPr>
          <a:xfrm flipV="1">
            <a:off x="4586163" y="2080591"/>
            <a:ext cx="0" cy="16035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8B190D5-C190-4BA7-AC84-75D6616CD68E}"/>
              </a:ext>
            </a:extLst>
          </p:cNvPr>
          <p:cNvCxnSpPr>
            <a:cxnSpLocks/>
          </p:cNvCxnSpPr>
          <p:nvPr/>
        </p:nvCxnSpPr>
        <p:spPr>
          <a:xfrm>
            <a:off x="4586163" y="3604601"/>
            <a:ext cx="124479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48287C4-B719-4037-89CC-5EB72DA860C0}"/>
              </a:ext>
            </a:extLst>
          </p:cNvPr>
          <p:cNvSpPr txBox="1"/>
          <p:nvPr/>
        </p:nvSpPr>
        <p:spPr>
          <a:xfrm>
            <a:off x="4169517" y="1744870"/>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12</a:t>
            </a:r>
            <a:endParaRPr lang="en-US" sz="2000" b="1" dirty="0">
              <a:solidFill>
                <a:srgbClr val="FF0000"/>
              </a:solidFill>
              <a:latin typeface="Century Gothic" panose="020B0502020202020204" pitchFamily="34" charset="0"/>
            </a:endParaRPr>
          </a:p>
        </p:txBody>
      </p:sp>
      <p:sp>
        <p:nvSpPr>
          <p:cNvPr id="28" name="TextBox 27">
            <a:extLst>
              <a:ext uri="{FF2B5EF4-FFF2-40B4-BE49-F238E27FC236}">
                <a16:creationId xmlns:a16="http://schemas.microsoft.com/office/drawing/2014/main" id="{27AA073D-0AB9-4A01-A646-8A9D745E3A43}"/>
              </a:ext>
            </a:extLst>
          </p:cNvPr>
          <p:cNvSpPr txBox="1"/>
          <p:nvPr/>
        </p:nvSpPr>
        <p:spPr>
          <a:xfrm>
            <a:off x="4993188" y="4829103"/>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5</a:t>
            </a:r>
            <a:endParaRPr lang="en-US" sz="2000" b="1" dirty="0">
              <a:solidFill>
                <a:srgbClr val="FF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B78E4650-4302-46BD-9972-AA0C40C02975}"/>
              </a:ext>
            </a:extLst>
          </p:cNvPr>
          <p:cNvSpPr txBox="1"/>
          <p:nvPr/>
        </p:nvSpPr>
        <p:spPr>
          <a:xfrm>
            <a:off x="5002810" y="1964976"/>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a:t>
            </a:r>
            <a:endParaRPr lang="en-US" sz="20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0772E42A-5EF6-4E8B-A168-171ED47640EC}"/>
              </a:ext>
            </a:extLst>
          </p:cNvPr>
          <p:cNvSpPr txBox="1"/>
          <p:nvPr/>
        </p:nvSpPr>
        <p:spPr>
          <a:xfrm>
            <a:off x="5604706" y="2524941"/>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2</a:t>
            </a:r>
            <a:endParaRPr lang="en-US" sz="2000" b="1" dirty="0">
              <a:solidFill>
                <a:srgbClr val="FF0000"/>
              </a:solidFill>
              <a:latin typeface="Century Gothic" panose="020B0502020202020204" pitchFamily="34" charset="0"/>
            </a:endParaRPr>
          </a:p>
        </p:txBody>
      </p:sp>
      <p:sp>
        <p:nvSpPr>
          <p:cNvPr id="31" name="TextBox 30">
            <a:extLst>
              <a:ext uri="{FF2B5EF4-FFF2-40B4-BE49-F238E27FC236}">
                <a16:creationId xmlns:a16="http://schemas.microsoft.com/office/drawing/2014/main" id="{96E231B0-96CD-4A7C-A15A-9A45971D0A5D}"/>
              </a:ext>
            </a:extLst>
          </p:cNvPr>
          <p:cNvSpPr txBox="1"/>
          <p:nvPr/>
        </p:nvSpPr>
        <p:spPr>
          <a:xfrm>
            <a:off x="5807483" y="3373768"/>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3</a:t>
            </a:r>
            <a:endParaRPr lang="en-US" sz="2000" b="1" dirty="0">
              <a:solidFill>
                <a:srgbClr val="FF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8AD0BBC7-6DB4-43EB-AC2F-D61F05A7FA51}"/>
              </a:ext>
            </a:extLst>
          </p:cNvPr>
          <p:cNvSpPr txBox="1"/>
          <p:nvPr/>
        </p:nvSpPr>
        <p:spPr>
          <a:xfrm rot="16200000">
            <a:off x="3188459" y="2704833"/>
            <a:ext cx="2182104"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Minute hand </a:t>
            </a:r>
            <a:endParaRPr lang="en-US" sz="2000" b="1" dirty="0">
              <a:solidFill>
                <a:srgbClr val="FF0000"/>
              </a:solidFill>
              <a:latin typeface="Century Gothic" panose="020B0502020202020204" pitchFamily="34" charset="0"/>
            </a:endParaRPr>
          </a:p>
        </p:txBody>
      </p:sp>
      <p:sp>
        <p:nvSpPr>
          <p:cNvPr id="34" name="TextBox 33">
            <a:extLst>
              <a:ext uri="{FF2B5EF4-FFF2-40B4-BE49-F238E27FC236}">
                <a16:creationId xmlns:a16="http://schemas.microsoft.com/office/drawing/2014/main" id="{71CDD178-F8FB-40C7-8B59-035EC82210EA}"/>
              </a:ext>
            </a:extLst>
          </p:cNvPr>
          <p:cNvSpPr txBox="1"/>
          <p:nvPr/>
        </p:nvSpPr>
        <p:spPr>
          <a:xfrm>
            <a:off x="2796850" y="2524941"/>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10</a:t>
            </a:r>
            <a:endParaRPr lang="en-US" sz="2000" b="1" dirty="0">
              <a:solidFill>
                <a:srgbClr val="FF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B8AF4492-9920-4123-8C2E-129C8C421FB8}"/>
              </a:ext>
            </a:extLst>
          </p:cNvPr>
          <p:cNvSpPr txBox="1"/>
          <p:nvPr/>
        </p:nvSpPr>
        <p:spPr>
          <a:xfrm>
            <a:off x="2529957" y="3373767"/>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9</a:t>
            </a:r>
            <a:endParaRPr lang="en-US" sz="2000" b="1" dirty="0">
              <a:solidFill>
                <a:srgbClr val="FF0000"/>
              </a:solidFill>
              <a:latin typeface="Century Gothic" panose="020B0502020202020204" pitchFamily="34" charset="0"/>
            </a:endParaRPr>
          </a:p>
        </p:txBody>
      </p:sp>
      <p:sp>
        <p:nvSpPr>
          <p:cNvPr id="54" name="TextBox 53">
            <a:extLst>
              <a:ext uri="{FF2B5EF4-FFF2-40B4-BE49-F238E27FC236}">
                <a16:creationId xmlns:a16="http://schemas.microsoft.com/office/drawing/2014/main" id="{67ED0321-3F32-4637-9D10-45D238569994}"/>
              </a:ext>
            </a:extLst>
          </p:cNvPr>
          <p:cNvSpPr txBox="1"/>
          <p:nvPr/>
        </p:nvSpPr>
        <p:spPr>
          <a:xfrm>
            <a:off x="3364844" y="4826658"/>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7</a:t>
            </a:r>
            <a:endParaRPr lang="en-US" sz="2000" b="1" dirty="0">
              <a:solidFill>
                <a:srgbClr val="FF0000"/>
              </a:solidFill>
              <a:latin typeface="Century Gothic" panose="020B0502020202020204" pitchFamily="34" charset="0"/>
            </a:endParaRPr>
          </a:p>
        </p:txBody>
      </p:sp>
      <p:sp>
        <p:nvSpPr>
          <p:cNvPr id="55" name="TextBox 54">
            <a:extLst>
              <a:ext uri="{FF2B5EF4-FFF2-40B4-BE49-F238E27FC236}">
                <a16:creationId xmlns:a16="http://schemas.microsoft.com/office/drawing/2014/main" id="{F791EE3A-BA2D-4DD5-874B-D07F4D8051D7}"/>
              </a:ext>
            </a:extLst>
          </p:cNvPr>
          <p:cNvSpPr txBox="1"/>
          <p:nvPr/>
        </p:nvSpPr>
        <p:spPr>
          <a:xfrm>
            <a:off x="2731537" y="4200833"/>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8</a:t>
            </a:r>
            <a:endParaRPr lang="en-US" sz="2000" b="1" dirty="0">
              <a:solidFill>
                <a:srgbClr val="FF0000"/>
              </a:solidFill>
              <a:latin typeface="Century Gothic" panose="020B0502020202020204" pitchFamily="34" charset="0"/>
            </a:endParaRPr>
          </a:p>
        </p:txBody>
      </p:sp>
      <p:sp>
        <p:nvSpPr>
          <p:cNvPr id="56" name="TextBox 55">
            <a:extLst>
              <a:ext uri="{FF2B5EF4-FFF2-40B4-BE49-F238E27FC236}">
                <a16:creationId xmlns:a16="http://schemas.microsoft.com/office/drawing/2014/main" id="{82EE0237-5C99-446F-9084-7FA9ABE6CC88}"/>
              </a:ext>
            </a:extLst>
          </p:cNvPr>
          <p:cNvSpPr txBox="1"/>
          <p:nvPr/>
        </p:nvSpPr>
        <p:spPr>
          <a:xfrm>
            <a:off x="5604705" y="4200833"/>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4</a:t>
            </a:r>
            <a:endParaRPr lang="en-US" sz="2000" b="1" dirty="0">
              <a:solidFill>
                <a:srgbClr val="FF0000"/>
              </a:solidFill>
              <a:latin typeface="Century Gothic" panose="020B0502020202020204" pitchFamily="34" charset="0"/>
            </a:endParaRPr>
          </a:p>
        </p:txBody>
      </p:sp>
      <p:sp>
        <p:nvSpPr>
          <p:cNvPr id="57" name="TextBox 56">
            <a:extLst>
              <a:ext uri="{FF2B5EF4-FFF2-40B4-BE49-F238E27FC236}">
                <a16:creationId xmlns:a16="http://schemas.microsoft.com/office/drawing/2014/main" id="{008C1691-6E0A-469C-8560-4EA49F3F13E1}"/>
              </a:ext>
            </a:extLst>
          </p:cNvPr>
          <p:cNvSpPr txBox="1"/>
          <p:nvPr/>
        </p:nvSpPr>
        <p:spPr>
          <a:xfrm>
            <a:off x="4154556" y="4965599"/>
            <a:ext cx="834887"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6</a:t>
            </a:r>
            <a:endParaRPr lang="en-US" sz="2000" b="1" dirty="0">
              <a:solidFill>
                <a:srgbClr val="FF0000"/>
              </a:solidFill>
              <a:latin typeface="Century Gothic" panose="020B0502020202020204" pitchFamily="34" charset="0"/>
            </a:endParaRPr>
          </a:p>
        </p:txBody>
      </p:sp>
      <p:sp>
        <p:nvSpPr>
          <p:cNvPr id="58" name="TextBox 57">
            <a:extLst>
              <a:ext uri="{FF2B5EF4-FFF2-40B4-BE49-F238E27FC236}">
                <a16:creationId xmlns:a16="http://schemas.microsoft.com/office/drawing/2014/main" id="{E1680FE2-6371-4513-9EF2-EC0957A8A1B4}"/>
              </a:ext>
            </a:extLst>
          </p:cNvPr>
          <p:cNvSpPr txBox="1"/>
          <p:nvPr/>
        </p:nvSpPr>
        <p:spPr>
          <a:xfrm>
            <a:off x="3335914" y="1945793"/>
            <a:ext cx="931618"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11</a:t>
            </a:r>
            <a:endParaRPr lang="en-US" sz="2000" b="1" dirty="0">
              <a:solidFill>
                <a:srgbClr val="FF0000"/>
              </a:solidFill>
              <a:latin typeface="Century Gothic" panose="020B0502020202020204" pitchFamily="34" charset="0"/>
            </a:endParaRPr>
          </a:p>
        </p:txBody>
      </p:sp>
      <p:sp>
        <p:nvSpPr>
          <p:cNvPr id="59" name="TextBox 58">
            <a:extLst>
              <a:ext uri="{FF2B5EF4-FFF2-40B4-BE49-F238E27FC236}">
                <a16:creationId xmlns:a16="http://schemas.microsoft.com/office/drawing/2014/main" id="{8B4A84DC-310D-4C7F-890A-939934774022}"/>
              </a:ext>
            </a:extLst>
          </p:cNvPr>
          <p:cNvSpPr txBox="1"/>
          <p:nvPr/>
        </p:nvSpPr>
        <p:spPr>
          <a:xfrm>
            <a:off x="4117508" y="3674071"/>
            <a:ext cx="2182104"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Hour hand </a:t>
            </a:r>
            <a:endParaRPr lang="en-US" sz="2000" b="1" dirty="0">
              <a:solidFill>
                <a:srgbClr val="FF0000"/>
              </a:solidFill>
              <a:latin typeface="Century Gothic" panose="020B0502020202020204" pitchFamily="34" charset="0"/>
            </a:endParaRPr>
          </a:p>
        </p:txBody>
      </p:sp>
      <p:grpSp>
        <p:nvGrpSpPr>
          <p:cNvPr id="24" name="Group 3">
            <a:extLst>
              <a:ext uri="{FF2B5EF4-FFF2-40B4-BE49-F238E27FC236}">
                <a16:creationId xmlns:a16="http://schemas.microsoft.com/office/drawing/2014/main" id="{8A7FCCDA-C855-4DE5-8F9E-CD22AFAACC98}"/>
              </a:ext>
            </a:extLst>
          </p:cNvPr>
          <p:cNvGrpSpPr>
            <a:grpSpLocks/>
          </p:cNvGrpSpPr>
          <p:nvPr/>
        </p:nvGrpSpPr>
        <p:grpSpPr bwMode="auto">
          <a:xfrm>
            <a:off x="0" y="6488989"/>
            <a:ext cx="1260476" cy="368300"/>
            <a:chOff x="1" y="6007"/>
            <a:chExt cx="794" cy="232"/>
          </a:xfrm>
        </p:grpSpPr>
        <p:pic>
          <p:nvPicPr>
            <p:cNvPr id="37" name="Picture 4">
              <a:extLst>
                <a:ext uri="{FF2B5EF4-FFF2-40B4-BE49-F238E27FC236}">
                  <a16:creationId xmlns:a16="http://schemas.microsoft.com/office/drawing/2014/main" id="{3A111333-BB84-47DF-BA11-33206E7FD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Rectangle 5">
              <a:extLst>
                <a:ext uri="{FF2B5EF4-FFF2-40B4-BE49-F238E27FC236}">
                  <a16:creationId xmlns:a16="http://schemas.microsoft.com/office/drawing/2014/main" id="{40F89397-59D6-4479-A3D6-F2E8254B3623}"/>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06295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639878AE-DF77-4B59-90C7-CE8DF7B28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3" name="Rectangle 12">
            <a:extLst>
              <a:ext uri="{FF2B5EF4-FFF2-40B4-BE49-F238E27FC236}">
                <a16:creationId xmlns:a16="http://schemas.microsoft.com/office/drawing/2014/main" id="{7B92BD6A-B0D0-44FE-AA73-9A996C87327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US" sz="2000" u="sng" dirty="0">
              <a:solidFill>
                <a:schemeClr val="bg2">
                  <a:lumMod val="50000"/>
                </a:schemeClr>
              </a:solidFill>
              <a:latin typeface="SassoonCRInfantMedium" panose="02000603020000020003" pitchFamily="2" charset="0"/>
            </a:endParaRPr>
          </a:p>
          <a:p>
            <a:pPr algn="ctr"/>
            <a:r>
              <a:rPr lang="en-GB" sz="2400" b="1" dirty="0">
                <a:solidFill>
                  <a:schemeClr val="tx1"/>
                </a:solidFill>
                <a:latin typeface="Century Gothic" panose="020B0502020202020204" pitchFamily="34" charset="0"/>
              </a:rPr>
              <a:t>Write the time shown on this clock.</a:t>
            </a:r>
          </a:p>
          <a:p>
            <a:pPr algn="ctr"/>
            <a:endParaRPr lang="en-GB" sz="2000" u="sng" dirty="0">
              <a:solidFill>
                <a:schemeClr val="bg2">
                  <a:lumMod val="50000"/>
                </a:schemeClr>
              </a:solidFill>
              <a:latin typeface="SassoonCRInfantMedium" panose="02000603020000020003" pitchFamily="2" charset="0"/>
            </a:endParaRPr>
          </a:p>
        </p:txBody>
      </p:sp>
      <p:cxnSp>
        <p:nvCxnSpPr>
          <p:cNvPr id="14" name="Straight Arrow Connector 13">
            <a:extLst>
              <a:ext uri="{FF2B5EF4-FFF2-40B4-BE49-F238E27FC236}">
                <a16:creationId xmlns:a16="http://schemas.microsoft.com/office/drawing/2014/main" id="{1DEB01B8-8FC6-481E-BF74-6EEC14951709}"/>
              </a:ext>
            </a:extLst>
          </p:cNvPr>
          <p:cNvCxnSpPr>
            <a:cxnSpLocks/>
          </p:cNvCxnSpPr>
          <p:nvPr/>
        </p:nvCxnSpPr>
        <p:spPr>
          <a:xfrm>
            <a:off x="4522840" y="3628101"/>
            <a:ext cx="0" cy="14732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B06D63-528C-4FDF-83D2-1FF60D2AB6AF}"/>
              </a:ext>
            </a:extLst>
          </p:cNvPr>
          <p:cNvCxnSpPr>
            <a:cxnSpLocks/>
          </p:cNvCxnSpPr>
          <p:nvPr/>
        </p:nvCxnSpPr>
        <p:spPr>
          <a:xfrm flipV="1">
            <a:off x="4522840" y="2812024"/>
            <a:ext cx="245805" cy="8037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3">
            <a:extLst>
              <a:ext uri="{FF2B5EF4-FFF2-40B4-BE49-F238E27FC236}">
                <a16:creationId xmlns:a16="http://schemas.microsoft.com/office/drawing/2014/main" id="{EEC1F086-4A93-4F71-BAE3-E9F3B8F9704C}"/>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CEA7F10-34FE-4CEF-909D-B604BF953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5">
              <a:extLst>
                <a:ext uri="{FF2B5EF4-FFF2-40B4-BE49-F238E27FC236}">
                  <a16:creationId xmlns:a16="http://schemas.microsoft.com/office/drawing/2014/main" id="{307FF704-FFFB-4D36-84B2-9E7A1FD4059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1738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639878AE-DF77-4B59-90C7-CE8DF7B28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3" name="Rectangle 12">
            <a:extLst>
              <a:ext uri="{FF2B5EF4-FFF2-40B4-BE49-F238E27FC236}">
                <a16:creationId xmlns:a16="http://schemas.microsoft.com/office/drawing/2014/main" id="{7B92BD6A-B0D0-44FE-AA73-9A996C87327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US" sz="2000" b="1" u="sng" dirty="0">
              <a:solidFill>
                <a:schemeClr val="bg2">
                  <a:lumMod val="50000"/>
                </a:schemeClr>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Write the time shown on this clock.</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US" sz="2400" b="1" dirty="0">
                <a:solidFill>
                  <a:srgbClr val="FF0000"/>
                </a:solidFill>
                <a:latin typeface="Century Gothic" panose="020B0502020202020204" pitchFamily="34" charset="0"/>
              </a:rPr>
              <a:t>Half</a:t>
            </a:r>
            <a:r>
              <a:rPr lang="en-GB" sz="2400" b="1" dirty="0">
                <a:solidFill>
                  <a:srgbClr val="FF0000"/>
                </a:solidFill>
                <a:latin typeface="Century Gothic" panose="020B0502020202020204" pitchFamily="34" charset="0"/>
              </a:rPr>
              <a:t> past 12</a:t>
            </a:r>
            <a:endParaRPr lang="en-GB" sz="24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cxnSp>
        <p:nvCxnSpPr>
          <p:cNvPr id="14" name="Straight Arrow Connector 13">
            <a:extLst>
              <a:ext uri="{FF2B5EF4-FFF2-40B4-BE49-F238E27FC236}">
                <a16:creationId xmlns:a16="http://schemas.microsoft.com/office/drawing/2014/main" id="{1DEB01B8-8FC6-481E-BF74-6EEC14951709}"/>
              </a:ext>
            </a:extLst>
          </p:cNvPr>
          <p:cNvCxnSpPr>
            <a:cxnSpLocks/>
          </p:cNvCxnSpPr>
          <p:nvPr/>
        </p:nvCxnSpPr>
        <p:spPr>
          <a:xfrm>
            <a:off x="4522840" y="3628101"/>
            <a:ext cx="0" cy="14732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B06D63-528C-4FDF-83D2-1FF60D2AB6AF}"/>
              </a:ext>
            </a:extLst>
          </p:cNvPr>
          <p:cNvCxnSpPr>
            <a:cxnSpLocks/>
          </p:cNvCxnSpPr>
          <p:nvPr/>
        </p:nvCxnSpPr>
        <p:spPr>
          <a:xfrm flipV="1">
            <a:off x="4522840" y="2812024"/>
            <a:ext cx="245805" cy="8037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3">
            <a:extLst>
              <a:ext uri="{FF2B5EF4-FFF2-40B4-BE49-F238E27FC236}">
                <a16:creationId xmlns:a16="http://schemas.microsoft.com/office/drawing/2014/main" id="{14E30B0C-621C-4B66-9495-D3E098ED6415}"/>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8D73866E-F96D-4ADF-8E0D-4110AB748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5">
              <a:extLst>
                <a:ext uri="{FF2B5EF4-FFF2-40B4-BE49-F238E27FC236}">
                  <a16:creationId xmlns:a16="http://schemas.microsoft.com/office/drawing/2014/main" id="{DC260A70-6E89-4AE8-B66D-2C55C993D62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35977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639878AE-DF77-4B59-90C7-CE8DF7B28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0" name="Rectangle 9">
            <a:extLst>
              <a:ext uri="{FF2B5EF4-FFF2-40B4-BE49-F238E27FC236}">
                <a16:creationId xmlns:a16="http://schemas.microsoft.com/office/drawing/2014/main" id="{CA1959B0-FBB6-4AD0-BD65-B7D565B379A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US" sz="2000" b="1" u="sng" dirty="0">
              <a:solidFill>
                <a:schemeClr val="bg2">
                  <a:lumMod val="50000"/>
                </a:schemeClr>
              </a:solidFill>
              <a:latin typeface="Century Gothic" panose="020B0502020202020204" pitchFamily="34" charset="0"/>
            </a:endParaRPr>
          </a:p>
          <a:p>
            <a:pPr lvl="0" algn="ctr" defTabSz="685800">
              <a:defRPr/>
            </a:pPr>
            <a:r>
              <a:rPr lang="en-GB" sz="2400" b="1" dirty="0">
                <a:solidFill>
                  <a:schemeClr val="tx1"/>
                </a:solidFill>
                <a:latin typeface="Century Gothic" panose="020B0502020202020204" pitchFamily="34" charset="0"/>
              </a:rPr>
              <a:t>Draw the missing hands on the clock so that it shows the correct time written beneath it.</a:t>
            </a: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lvl="0" algn="ctr" defTabSz="685800">
              <a:defRPr/>
            </a:pPr>
            <a:r>
              <a:rPr lang="en-GB" sz="2400" b="1" dirty="0">
                <a:solidFill>
                  <a:schemeClr val="tx1"/>
                </a:solidFill>
                <a:latin typeface="Century Gothic" panose="020B0502020202020204" pitchFamily="34" charset="0"/>
              </a:rPr>
              <a:t>Half past 6</a:t>
            </a:r>
          </a:p>
          <a:p>
            <a:pPr algn="ctr"/>
            <a:endParaRPr lang="en-GB" sz="2000" u="sng" dirty="0">
              <a:solidFill>
                <a:schemeClr val="bg2">
                  <a:lumMod val="50000"/>
                </a:schemeClr>
              </a:solidFill>
              <a:latin typeface="SassoonCRInfantMedium" panose="02000603020000020003" pitchFamily="2" charset="0"/>
            </a:endParaRPr>
          </a:p>
        </p:txBody>
      </p:sp>
      <p:grpSp>
        <p:nvGrpSpPr>
          <p:cNvPr id="9" name="Group 3">
            <a:extLst>
              <a:ext uri="{FF2B5EF4-FFF2-40B4-BE49-F238E27FC236}">
                <a16:creationId xmlns:a16="http://schemas.microsoft.com/office/drawing/2014/main" id="{9ABEF02D-F5F2-43A3-A4A6-1EB70D8C4D02}"/>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FD11160-7235-40D7-9D69-76458775E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7ED55797-C62D-4084-802C-E7E5F14E2AB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99702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639878AE-DF77-4B59-90C7-CE8DF7B28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0" name="Rectangle 9">
            <a:extLst>
              <a:ext uri="{FF2B5EF4-FFF2-40B4-BE49-F238E27FC236}">
                <a16:creationId xmlns:a16="http://schemas.microsoft.com/office/drawing/2014/main" id="{CA1959B0-FBB6-4AD0-BD65-B7D565B379A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US" sz="2000" u="sng" dirty="0">
              <a:solidFill>
                <a:schemeClr val="bg2">
                  <a:lumMod val="50000"/>
                </a:schemeClr>
              </a:solidFill>
              <a:latin typeface="SassoonCRInfantMedium" panose="02000603020000020003" pitchFamily="2" charset="0"/>
            </a:endParaRPr>
          </a:p>
          <a:p>
            <a:pPr lvl="0" algn="ctr" defTabSz="685800">
              <a:defRPr/>
            </a:pPr>
            <a:r>
              <a:rPr lang="en-GB" sz="2400" b="1" dirty="0">
                <a:solidFill>
                  <a:schemeClr val="tx1"/>
                </a:solidFill>
                <a:latin typeface="Century Gothic" panose="020B0502020202020204" pitchFamily="34" charset="0"/>
              </a:rPr>
              <a:t>Draw the missing hands on the clock so that it shows the correct time written beneath it.</a:t>
            </a: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lvl="0" algn="ctr" defTabSz="685800">
              <a:defRPr/>
            </a:pPr>
            <a:r>
              <a:rPr lang="en-GB" sz="2400" b="1" dirty="0">
                <a:solidFill>
                  <a:schemeClr val="tx1"/>
                </a:solidFill>
                <a:latin typeface="Century Gothic" panose="020B0502020202020204" pitchFamily="34" charset="0"/>
              </a:rPr>
              <a:t>Half past 6</a:t>
            </a:r>
          </a:p>
          <a:p>
            <a:pPr algn="ctr"/>
            <a:endParaRPr lang="en-GB" sz="2000" u="sng" dirty="0">
              <a:solidFill>
                <a:schemeClr val="bg2">
                  <a:lumMod val="50000"/>
                </a:schemeClr>
              </a:solidFill>
              <a:latin typeface="SassoonCRInfantMedium" panose="02000603020000020003" pitchFamily="2" charset="0"/>
            </a:endParaRPr>
          </a:p>
        </p:txBody>
      </p:sp>
      <p:cxnSp>
        <p:nvCxnSpPr>
          <p:cNvPr id="9" name="Straight Arrow Connector 8">
            <a:extLst>
              <a:ext uri="{FF2B5EF4-FFF2-40B4-BE49-F238E27FC236}">
                <a16:creationId xmlns:a16="http://schemas.microsoft.com/office/drawing/2014/main" id="{23B5EBA5-CA6E-43CF-A836-7BACC6AB558F}"/>
              </a:ext>
            </a:extLst>
          </p:cNvPr>
          <p:cNvCxnSpPr>
            <a:cxnSpLocks/>
          </p:cNvCxnSpPr>
          <p:nvPr/>
        </p:nvCxnSpPr>
        <p:spPr>
          <a:xfrm>
            <a:off x="4522840" y="3628101"/>
            <a:ext cx="0" cy="14732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889EAE-C6FA-4648-B4A4-708614A961C1}"/>
              </a:ext>
            </a:extLst>
          </p:cNvPr>
          <p:cNvCxnSpPr>
            <a:cxnSpLocks/>
          </p:cNvCxnSpPr>
          <p:nvPr/>
        </p:nvCxnSpPr>
        <p:spPr>
          <a:xfrm flipH="1">
            <a:off x="4257368" y="3615812"/>
            <a:ext cx="265472" cy="9070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3">
            <a:extLst>
              <a:ext uri="{FF2B5EF4-FFF2-40B4-BE49-F238E27FC236}">
                <a16:creationId xmlns:a16="http://schemas.microsoft.com/office/drawing/2014/main" id="{12722BD8-2653-42B0-9F84-6F4FD9F2591E}"/>
              </a:ext>
            </a:extLst>
          </p:cNvPr>
          <p:cNvGrpSpPr>
            <a:grpSpLocks/>
          </p:cNvGrpSpPr>
          <p:nvPr/>
        </p:nvGrpSpPr>
        <p:grpSpPr bwMode="auto">
          <a:xfrm>
            <a:off x="0" y="6488989"/>
            <a:ext cx="1260476" cy="368300"/>
            <a:chOff x="1" y="6007"/>
            <a:chExt cx="794" cy="232"/>
          </a:xfrm>
        </p:grpSpPr>
        <p:pic>
          <p:nvPicPr>
            <p:cNvPr id="14" name="Picture 4">
              <a:extLst>
                <a:ext uri="{FF2B5EF4-FFF2-40B4-BE49-F238E27FC236}">
                  <a16:creationId xmlns:a16="http://schemas.microsoft.com/office/drawing/2014/main" id="{913A7D40-DED2-4BD2-ACAF-9C7F7AD1B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5">
              <a:extLst>
                <a:ext uri="{FF2B5EF4-FFF2-40B4-BE49-F238E27FC236}">
                  <a16:creationId xmlns:a16="http://schemas.microsoft.com/office/drawing/2014/main" id="{BD054616-E251-4C81-B422-7FEA81AEC15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59513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21">
            <a:extLst>
              <a:ext uri="{FF2B5EF4-FFF2-40B4-BE49-F238E27FC236}">
                <a16:creationId xmlns:a16="http://schemas.microsoft.com/office/drawing/2014/main" id="{0C114A55-6505-44A0-92CD-308F8D46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graphicFrame>
        <p:nvGraphicFramePr>
          <p:cNvPr id="13" name="Table 12">
            <a:extLst>
              <a:ext uri="{FF2B5EF4-FFF2-40B4-BE49-F238E27FC236}">
                <a16:creationId xmlns:a16="http://schemas.microsoft.com/office/drawing/2014/main" id="{00614228-FC59-41C2-9F14-9EE73799A7B7}"/>
              </a:ext>
            </a:extLst>
          </p:cNvPr>
          <p:cNvGraphicFramePr>
            <a:graphicFrameLocks noGrp="1"/>
          </p:cNvGraphicFramePr>
          <p:nvPr>
            <p:extLst/>
          </p:nvPr>
        </p:nvGraphicFramePr>
        <p:xfrm>
          <a:off x="5359877" y="2371527"/>
          <a:ext cx="2723974" cy="2867994"/>
        </p:xfrm>
        <a:graphic>
          <a:graphicData uri="http://schemas.openxmlformats.org/drawingml/2006/table">
            <a:tbl>
              <a:tblPr firstRow="1" bandRow="1">
                <a:tableStyleId>{5940675A-B579-460E-94D1-54222C63F5DA}</a:tableStyleId>
              </a:tblPr>
              <a:tblGrid>
                <a:gridCol w="2723974">
                  <a:extLst>
                    <a:ext uri="{9D8B030D-6E8A-4147-A177-3AD203B41FA5}">
                      <a16:colId xmlns:a16="http://schemas.microsoft.com/office/drawing/2014/main" val="1556652529"/>
                    </a:ext>
                  </a:extLst>
                </a:gridCol>
              </a:tblGrid>
              <a:tr h="742186">
                <a:tc>
                  <a:txBody>
                    <a:bodyPr/>
                    <a:lstStyle/>
                    <a:p>
                      <a:pPr algn="ctr"/>
                      <a:r>
                        <a:rPr lang="en-GB" sz="2400" dirty="0">
                          <a:latin typeface="SassoonCRInfantMedium" panose="02000603020000020003" pitchFamily="2" charset="0"/>
                        </a:rPr>
                        <a:t>Half past12</a:t>
                      </a:r>
                    </a:p>
                  </a:txBody>
                  <a:tcPr marL="180506" marR="180506" marT="90253" marB="902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313368">
                <a:tc>
                  <a:txBody>
                    <a:bodyPr/>
                    <a:lstStyle/>
                    <a:p>
                      <a:pPr algn="ctr"/>
                      <a:endParaRPr lang="en-GB" sz="200" dirty="0">
                        <a:latin typeface="SassoonCRInfantMedium" panose="02000603020000020003" pitchFamily="2" charset="0"/>
                      </a:endParaRPr>
                    </a:p>
                  </a:txBody>
                  <a:tcPr marL="180506" marR="180506" marT="90253" marB="902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742186">
                <a:tc>
                  <a:txBody>
                    <a:bodyPr/>
                    <a:lstStyle/>
                    <a:p>
                      <a:pPr algn="ctr"/>
                      <a:r>
                        <a:rPr lang="en-GB" sz="2400" dirty="0">
                          <a:latin typeface="SassoonCRInfantMedium" panose="02000603020000020003" pitchFamily="2" charset="0"/>
                        </a:rPr>
                        <a:t>3 o’clock</a:t>
                      </a:r>
                    </a:p>
                  </a:txBody>
                  <a:tcPr marL="180506" marR="180506" marT="90253" marB="902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67157"/>
                  </a:ext>
                </a:extLst>
              </a:tr>
              <a:tr h="328068">
                <a:tc>
                  <a:txBody>
                    <a:bodyPr/>
                    <a:lstStyle/>
                    <a:p>
                      <a:pPr algn="ctr"/>
                      <a:endParaRPr lang="en-GB" sz="400" dirty="0">
                        <a:latin typeface="SassoonCRInfantMedium" panose="02000603020000020003" pitchFamily="2" charset="0"/>
                      </a:endParaRPr>
                    </a:p>
                  </a:txBody>
                  <a:tcPr marL="180506" marR="180506" marT="90253" marB="902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73588"/>
                  </a:ext>
                </a:extLst>
              </a:tr>
              <a:tr h="742186">
                <a:tc>
                  <a:txBody>
                    <a:bodyPr/>
                    <a:lstStyle/>
                    <a:p>
                      <a:pPr algn="ctr"/>
                      <a:r>
                        <a:rPr lang="en-GB" sz="2400" dirty="0">
                          <a:latin typeface="SassoonCRInfantMedium" panose="02000603020000020003" pitchFamily="2" charset="0"/>
                        </a:rPr>
                        <a:t>Half past 6</a:t>
                      </a:r>
                    </a:p>
                  </a:txBody>
                  <a:tcPr marL="180506" marR="180506" marT="90253" marB="9025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314708"/>
                  </a:ext>
                </a:extLst>
              </a:tr>
            </a:tbl>
          </a:graphicData>
        </a:graphic>
      </p:graphicFrame>
      <p:sp>
        <p:nvSpPr>
          <p:cNvPr id="23" name="Rectangle 22">
            <a:extLst>
              <a:ext uri="{FF2B5EF4-FFF2-40B4-BE49-F238E27FC236}">
                <a16:creationId xmlns:a16="http://schemas.microsoft.com/office/drawing/2014/main" id="{6DC45C10-9F52-4DCC-8519-FE663FD441E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US" sz="2000" u="sng" dirty="0">
              <a:solidFill>
                <a:schemeClr val="bg2">
                  <a:lumMod val="50000"/>
                </a:schemeClr>
              </a:solidFill>
              <a:latin typeface="SassoonCRInfantMedium" panose="02000603020000020003" pitchFamily="2" charset="0"/>
            </a:endParaRPr>
          </a:p>
          <a:p>
            <a:pPr lvl="0" algn="ctr"/>
            <a:r>
              <a:rPr lang="en-GB" sz="2400" b="1" dirty="0">
                <a:solidFill>
                  <a:schemeClr val="tx1"/>
                </a:solidFill>
                <a:latin typeface="Century Gothic" panose="020B0502020202020204" pitchFamily="34" charset="0"/>
              </a:rPr>
              <a:t>Draw a line to match the clocks to the correct </a:t>
            </a:r>
          </a:p>
          <a:p>
            <a:pPr lvl="0" algn="ctr"/>
            <a:r>
              <a:rPr lang="en-GB" sz="2400" b="1" dirty="0">
                <a:solidFill>
                  <a:schemeClr val="tx1"/>
                </a:solidFill>
                <a:latin typeface="Century Gothic" panose="020B0502020202020204" pitchFamily="34" charset="0"/>
              </a:rPr>
              <a:t>written time.</a:t>
            </a: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US" sz="28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cxnSp>
        <p:nvCxnSpPr>
          <p:cNvPr id="24" name="Straight Arrow Connector 23">
            <a:extLst>
              <a:ext uri="{FF2B5EF4-FFF2-40B4-BE49-F238E27FC236}">
                <a16:creationId xmlns:a16="http://schemas.microsoft.com/office/drawing/2014/main" id="{BCE9021E-2156-46F6-9553-4F44522A25BA}"/>
              </a:ext>
            </a:extLst>
          </p:cNvPr>
          <p:cNvCxnSpPr>
            <a:cxnSpLocks/>
          </p:cNvCxnSpPr>
          <p:nvPr/>
        </p:nvCxnSpPr>
        <p:spPr>
          <a:xfrm>
            <a:off x="2113936" y="2729214"/>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8C641C-2962-4AB2-9463-18B70F18B2FB}"/>
              </a:ext>
            </a:extLst>
          </p:cNvPr>
          <p:cNvCxnSpPr>
            <a:cxnSpLocks/>
          </p:cNvCxnSpPr>
          <p:nvPr/>
        </p:nvCxnSpPr>
        <p:spPr>
          <a:xfrm flipH="1">
            <a:off x="1973870" y="2716925"/>
            <a:ext cx="140066" cy="4785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DEA91F2-BE37-46F0-8DC4-DCE78647EB55}"/>
              </a:ext>
            </a:extLst>
          </p:cNvPr>
          <p:cNvCxnSpPr>
            <a:cxnSpLocks/>
          </p:cNvCxnSpPr>
          <p:nvPr/>
        </p:nvCxnSpPr>
        <p:spPr>
          <a:xfrm flipV="1">
            <a:off x="2116438" y="4140143"/>
            <a:ext cx="0" cy="7514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ADABAC7-72BE-454E-89A5-D48B3F2B81CD}"/>
              </a:ext>
            </a:extLst>
          </p:cNvPr>
          <p:cNvCxnSpPr>
            <a:cxnSpLocks/>
          </p:cNvCxnSpPr>
          <p:nvPr/>
        </p:nvCxnSpPr>
        <p:spPr>
          <a:xfrm>
            <a:off x="2102896" y="4867351"/>
            <a:ext cx="4928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3FE7F331-99CC-402F-B96B-4D49B7E0AA8E}"/>
              </a:ext>
            </a:extLst>
          </p:cNvPr>
          <p:cNvGraphicFramePr>
            <a:graphicFrameLocks noGrp="1"/>
          </p:cNvGraphicFramePr>
          <p:nvPr>
            <p:extLst>
              <p:ext uri="{D42A27DB-BD31-4B8C-83A1-F6EECF244321}">
                <p14:modId xmlns:p14="http://schemas.microsoft.com/office/powerpoint/2010/main" val="436981556"/>
              </p:ext>
            </p:extLst>
          </p:nvPr>
        </p:nvGraphicFramePr>
        <p:xfrm>
          <a:off x="5354748" y="2376412"/>
          <a:ext cx="2723974" cy="2867994"/>
        </p:xfrm>
        <a:graphic>
          <a:graphicData uri="http://schemas.openxmlformats.org/drawingml/2006/table">
            <a:tbl>
              <a:tblPr firstRow="1" bandRow="1">
                <a:tableStyleId>{5940675A-B579-460E-94D1-54222C63F5DA}</a:tableStyleId>
              </a:tblPr>
              <a:tblGrid>
                <a:gridCol w="2723974">
                  <a:extLst>
                    <a:ext uri="{9D8B030D-6E8A-4147-A177-3AD203B41FA5}">
                      <a16:colId xmlns:a16="http://schemas.microsoft.com/office/drawing/2014/main" val="1556652529"/>
                    </a:ext>
                  </a:extLst>
                </a:gridCol>
              </a:tblGrid>
              <a:tr h="742186">
                <a:tc>
                  <a:txBody>
                    <a:bodyPr/>
                    <a:lstStyle/>
                    <a:p>
                      <a:pPr algn="ctr"/>
                      <a:r>
                        <a:rPr lang="en-GB" sz="2000" b="1" dirty="0">
                          <a:latin typeface="Century Gothic" panose="020B0502020202020204" pitchFamily="34" charset="0"/>
                        </a:rPr>
                        <a:t>Half past 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3133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742186">
                <a:tc>
                  <a:txBody>
                    <a:bodyPr/>
                    <a:lstStyle/>
                    <a:p>
                      <a:pPr algn="ctr"/>
                      <a:r>
                        <a:rPr lang="en-GB" sz="2000" b="1" dirty="0">
                          <a:latin typeface="Century Gothic" panose="020B0502020202020204" pitchFamily="34" charset="0"/>
                        </a:rPr>
                        <a:t>3 o’clock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67157"/>
                  </a:ext>
                </a:extLst>
              </a:tr>
              <a:tr h="328068">
                <a:tc>
                  <a:txBody>
                    <a:bodyPr/>
                    <a:lstStyle/>
                    <a:p>
                      <a:pPr algn="ctr"/>
                      <a:endParaRPr lang="en-GB" sz="1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73588"/>
                  </a:ext>
                </a:extLst>
              </a:tr>
              <a:tr h="742186">
                <a:tc>
                  <a:txBody>
                    <a:bodyPr/>
                    <a:lstStyle/>
                    <a:p>
                      <a:pPr algn="ctr"/>
                      <a:r>
                        <a:rPr lang="en-GB" sz="2000" b="1" dirty="0">
                          <a:latin typeface="Century Gothic" panose="020B0502020202020204" pitchFamily="34" charset="0"/>
                        </a:rPr>
                        <a:t>Half past 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314708"/>
                  </a:ext>
                </a:extLst>
              </a:tr>
            </a:tbl>
          </a:graphicData>
        </a:graphic>
      </p:graphicFrame>
      <p:grpSp>
        <p:nvGrpSpPr>
          <p:cNvPr id="15" name="Group 3">
            <a:extLst>
              <a:ext uri="{FF2B5EF4-FFF2-40B4-BE49-F238E27FC236}">
                <a16:creationId xmlns:a16="http://schemas.microsoft.com/office/drawing/2014/main" id="{EE30C16B-5482-45F7-BA9C-02F9863BFCB6}"/>
              </a:ext>
            </a:extLst>
          </p:cNvPr>
          <p:cNvGrpSpPr>
            <a:grpSpLocks/>
          </p:cNvGrpSpPr>
          <p:nvPr/>
        </p:nvGrpSpPr>
        <p:grpSpPr bwMode="auto">
          <a:xfrm>
            <a:off x="0" y="6488989"/>
            <a:ext cx="1260476" cy="368300"/>
            <a:chOff x="1" y="6007"/>
            <a:chExt cx="794" cy="232"/>
          </a:xfrm>
        </p:grpSpPr>
        <p:pic>
          <p:nvPicPr>
            <p:cNvPr id="19" name="Picture 4">
              <a:extLst>
                <a:ext uri="{FF2B5EF4-FFF2-40B4-BE49-F238E27FC236}">
                  <a16:creationId xmlns:a16="http://schemas.microsoft.com/office/drawing/2014/main" id="{3F418AAC-44AA-4521-AF56-BB6459995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Rectangle 5">
              <a:extLst>
                <a:ext uri="{FF2B5EF4-FFF2-40B4-BE49-F238E27FC236}">
                  <a16:creationId xmlns:a16="http://schemas.microsoft.com/office/drawing/2014/main" id="{17F12FF3-89B4-4157-9543-F9BDB989BC62}"/>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6663860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openxmlformats.org/package/2006/metadata/core-properties"/>
    <ds:schemaRef ds:uri="86144f90-c7b6-48d0-aae5-f5e9e48cc3df"/>
    <ds:schemaRef ds:uri="http://schemas.microsoft.com/office/infopath/2007/PartnerControl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0f0ae0ff-29c4-4766-b250-c1a9bee8d430"/>
    <ds:schemaRef ds:uri="http://schemas.microsoft.com/sharepoint/v3"/>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B6C6BE15-D6D0-4018-AE13-1DB36D846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1393</TotalTime>
  <Words>743</Words>
  <Application>Microsoft Office PowerPoint</Application>
  <PresentationFormat>On-screen Show (4:3)</PresentationFormat>
  <Paragraphs>289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Century Gothic</vt:lpstr>
      <vt:lpstr>Arial</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Louise Pezzaioli</cp:lastModifiedBy>
  <cp:revision>96</cp:revision>
  <dcterms:created xsi:type="dcterms:W3CDTF">2018-03-17T10:08:43Z</dcterms:created>
  <dcterms:modified xsi:type="dcterms:W3CDTF">2019-04-19T14:24:59Z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