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314" r:id="rId3"/>
    <p:sldId id="274" r:id="rId4"/>
    <p:sldId id="409" r:id="rId5"/>
    <p:sldId id="378" r:id="rId6"/>
    <p:sldId id="410" r:id="rId7"/>
    <p:sldId id="261" r:id="rId8"/>
    <p:sldId id="428" r:id="rId9"/>
    <p:sldId id="429" r:id="rId10"/>
    <p:sldId id="430" r:id="rId11"/>
    <p:sldId id="431" r:id="rId12"/>
    <p:sldId id="432" r:id="rId13"/>
    <p:sldId id="433" r:id="rId14"/>
    <p:sldId id="434" r:id="rId15"/>
    <p:sldId id="421" r:id="rId16"/>
    <p:sldId id="445" r:id="rId17"/>
    <p:sldId id="444" r:id="rId18"/>
    <p:sldId id="446" r:id="rId19"/>
    <p:sldId id="435" r:id="rId20"/>
    <p:sldId id="436" r:id="rId21"/>
    <p:sldId id="437" r:id="rId22"/>
    <p:sldId id="438" r:id="rId23"/>
    <p:sldId id="439" r:id="rId24"/>
    <p:sldId id="440" r:id="rId25"/>
    <p:sldId id="441" r:id="rId26"/>
    <p:sldId id="442" r:id="rId27"/>
    <p:sldId id="44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ly Meehan" initials="SM" lastIdx="1" clrIdx="0">
    <p:extLst>
      <p:ext uri="{19B8F6BF-5375-455C-9EA6-DF929625EA0E}">
        <p15:presenceInfo xmlns:p15="http://schemas.microsoft.com/office/powerpoint/2012/main" userId="49939650c274be34" providerId="Windows Live"/>
      </p:ext>
    </p:extLst>
  </p:cmAuthor>
  <p:cmAuthor id="2" name="phillippa headlam" initials="ph" lastIdx="5" clrIdx="1">
    <p:extLst>
      <p:ext uri="{19B8F6BF-5375-455C-9EA6-DF929625EA0E}">
        <p15:presenceInfo xmlns:p15="http://schemas.microsoft.com/office/powerpoint/2012/main" userId="f73a376c65370ff2" providerId="Windows Live"/>
      </p:ext>
    </p:extLst>
  </p:cmAuthor>
  <p:cmAuthor id="3" name="joalicehagger@gmail.com" initials="j" lastIdx="4" clrIdx="2">
    <p:extLst>
      <p:ext uri="{19B8F6BF-5375-455C-9EA6-DF929625EA0E}">
        <p15:presenceInfo xmlns:p15="http://schemas.microsoft.com/office/powerpoint/2012/main" userId="c5b25edc9d54547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ED8"/>
    <a:srgbClr val="FDFEDA"/>
    <a:srgbClr val="FFE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3" autoAdjust="0"/>
    <p:restoredTop sz="83401" autoAdjust="0"/>
  </p:normalViewPr>
  <p:slideViewPr>
    <p:cSldViewPr snapToGrid="0" snapToObjects="1">
      <p:cViewPr varScale="1">
        <p:scale>
          <a:sx n="60" d="100"/>
          <a:sy n="60" d="100"/>
        </p:scale>
        <p:origin x="21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73711-1194-42B9-9CDA-B1B0A2D93EE2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B26F9-6C30-451D-94A7-041482C70B6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4835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186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067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10598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928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24541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0906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87255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10276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71796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72838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8180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61581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98050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36371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77913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21031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4987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5324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4935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0092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2450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4824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8735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8827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667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219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791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713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895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8/26/2019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96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8/26/2019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946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8/26/2019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4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8/26/2019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763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8/26/2019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762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8/26/2019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144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EC995-22F9-6844-A10F-3113ED1F20BA}" type="datetimeFigureOut">
              <a:rPr lang="en-US" smtClean="0"/>
              <a:pPr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5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1527" y="1984223"/>
            <a:ext cx="9967652" cy="2054474"/>
          </a:xfrm>
        </p:spPr>
        <p:txBody>
          <a:bodyPr>
            <a:noAutofit/>
          </a:bodyPr>
          <a:lstStyle/>
          <a:p>
            <a:r>
              <a:rPr lang="en-GB" sz="4000" dirty="0">
                <a:solidFill>
                  <a:srgbClr val="002060"/>
                </a:solidFill>
              </a:rPr>
              <a:t>.</a:t>
            </a:r>
            <a:r>
              <a:rPr lang="en-GB" sz="4000" dirty="0">
                <a:solidFill>
                  <a:schemeClr val="tx2"/>
                </a:solidFill>
              </a:rPr>
              <a:t> </a:t>
            </a:r>
          </a:p>
          <a:p>
            <a:endParaRPr lang="en-GB" sz="4000" dirty="0">
              <a:solidFill>
                <a:schemeClr val="tx2"/>
              </a:solidFill>
            </a:endParaRPr>
          </a:p>
          <a:p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933700" y="4856698"/>
            <a:ext cx="6324600" cy="1262748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en-GB" sz="1000" dirty="0"/>
              <a:t>This resource is strictly for the use of member schools for as long as they remain members of The </a:t>
            </a:r>
            <a:r>
              <a:rPr lang="en-GB" sz="1000" dirty="0" err="1"/>
              <a:t>PiXL</a:t>
            </a:r>
            <a:r>
              <a:rPr lang="en-GB" sz="1000" dirty="0"/>
              <a:t> Club. It may not be copied, sold nor transferred to a third party or used by the school after membership ceases. Until such time it may be freely used within the member school.</a:t>
            </a:r>
          </a:p>
          <a:p>
            <a:pPr algn="ctr" fontAlgn="base"/>
            <a:r>
              <a:rPr lang="en-GB" sz="1000" dirty="0"/>
              <a:t>All opinions and contributions are those of the authors. The contents of this resource are not connected with nor endorsed by any other company, organisation or institution.</a:t>
            </a:r>
          </a:p>
          <a:p>
            <a:pPr algn="ctr" fontAlgn="base"/>
            <a:r>
              <a:rPr lang="en-GB" sz="1000" dirty="0" err="1"/>
              <a:t>PiXL</a:t>
            </a:r>
            <a:r>
              <a:rPr lang="en-GB" sz="1000" dirty="0"/>
              <a:t> Club Ltd endeavour to trace and contact copyright owners. If there are any inadvertent omissions or errors in the acknowledgements or usage, this is unintended and </a:t>
            </a:r>
            <a:r>
              <a:rPr lang="en-GB" sz="1000" dirty="0" err="1"/>
              <a:t>PiXL</a:t>
            </a:r>
            <a:r>
              <a:rPr lang="en-GB" sz="1000" dirty="0"/>
              <a:t> will remedy these on written notification.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91263" y="4038696"/>
            <a:ext cx="3478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Commissioned by The </a:t>
            </a:r>
            <a:r>
              <a:rPr lang="en-US" sz="1600" dirty="0" err="1"/>
              <a:t>PiXL</a:t>
            </a:r>
            <a:r>
              <a:rPr lang="en-US" sz="1600" dirty="0"/>
              <a:t> Club Ltd.</a:t>
            </a:r>
          </a:p>
          <a:p>
            <a:pPr algn="ctr"/>
            <a:r>
              <a:rPr lang="en-US" sz="1600" dirty="0"/>
              <a:t>June 2019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04447" y="6239435"/>
            <a:ext cx="3783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© Copyright The </a:t>
            </a:r>
            <a:r>
              <a:rPr lang="en-GB" sz="1600" dirty="0" err="1"/>
              <a:t>PiXL</a:t>
            </a:r>
            <a:r>
              <a:rPr lang="en-GB" sz="1600" dirty="0"/>
              <a:t> Club Limited, 2019</a:t>
            </a:r>
            <a:endParaRPr lang="en-US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38CD9E-900A-46CB-9AE4-4E909240DE8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43" y="368526"/>
            <a:ext cx="1284605" cy="14109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1F3E41-9D41-664D-8FEC-012C9DB3CC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B99E886-8FA3-47AA-A500-478849FBC43B}"/>
              </a:ext>
            </a:extLst>
          </p:cNvPr>
          <p:cNvSpPr/>
          <p:nvPr/>
        </p:nvSpPr>
        <p:spPr>
          <a:xfrm>
            <a:off x="2085474" y="2084077"/>
            <a:ext cx="8712284" cy="16580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solidFill>
                  <a:schemeClr val="accent1">
                    <a:lumMod val="50000"/>
                  </a:schemeClr>
                </a:solidFill>
              </a:rPr>
              <a:t>Y4 </a:t>
            </a:r>
            <a:r>
              <a:rPr lang="en-GB" sz="3200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GB" sz="3200" dirty="0">
                <a:solidFill>
                  <a:srgbClr val="002060"/>
                </a:solidFill>
              </a:rPr>
              <a:t>2e. Can solve two-step problems involving addition and subtraction, deciding which operation to use. </a:t>
            </a:r>
          </a:p>
        </p:txBody>
      </p:sp>
    </p:spTree>
    <p:extLst>
      <p:ext uri="{BB962C8B-B14F-4D97-AF65-F5344CB8AC3E}">
        <p14:creationId xmlns:p14="http://schemas.microsoft.com/office/powerpoint/2010/main" val="190172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en-GB" sz="3200" b="1" dirty="0">
                <a:solidFill>
                  <a:srgbClr val="002060"/>
                </a:solidFill>
              </a:rPr>
              <a:t>Can solve two-step problems involving addition and subtraction, deciding which operation to use.</a:t>
            </a:r>
            <a:endParaRPr lang="en-GB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75A7142-34F1-4E54-A85B-FF703025B360}"/>
              </a:ext>
            </a:extLst>
          </p:cNvPr>
          <p:cNvSpPr/>
          <p:nvPr/>
        </p:nvSpPr>
        <p:spPr>
          <a:xfrm>
            <a:off x="273208" y="1854558"/>
            <a:ext cx="4333631" cy="4499390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Let’s look at some problems together and decide whether we would need to use </a:t>
            </a:r>
            <a:r>
              <a:rPr lang="en-GB" sz="3600" dirty="0">
                <a:solidFill>
                  <a:srgbClr val="FF0000"/>
                </a:solidFill>
              </a:rPr>
              <a:t>addition</a:t>
            </a:r>
            <a:r>
              <a:rPr lang="en-GB" sz="3600" dirty="0">
                <a:solidFill>
                  <a:srgbClr val="002060"/>
                </a:solidFill>
              </a:rPr>
              <a:t> or </a:t>
            </a:r>
            <a:r>
              <a:rPr lang="en-GB" sz="3600" dirty="0">
                <a:solidFill>
                  <a:srgbClr val="FF0000"/>
                </a:solidFill>
              </a:rPr>
              <a:t>subtraction</a:t>
            </a:r>
            <a:r>
              <a:rPr lang="en-GB" sz="3600" dirty="0">
                <a:solidFill>
                  <a:srgbClr val="002060"/>
                </a:solidFill>
              </a:rPr>
              <a:t> to solve them.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3D67DEC-B659-2240-BFB9-FE40A17639DF}"/>
              </a:ext>
            </a:extLst>
          </p:cNvPr>
          <p:cNvSpPr/>
          <p:nvPr/>
        </p:nvSpPr>
        <p:spPr>
          <a:xfrm>
            <a:off x="5009881" y="1725261"/>
            <a:ext cx="6650115" cy="2255460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One ribbon is 17cm long and </a:t>
            </a:r>
          </a:p>
          <a:p>
            <a:pPr algn="ctr"/>
            <a:r>
              <a:rPr lang="en-GB" sz="3200" dirty="0">
                <a:solidFill>
                  <a:srgbClr val="002060"/>
                </a:solidFill>
              </a:rPr>
              <a:t>another ribbon is 53cm long. </a:t>
            </a:r>
          </a:p>
          <a:p>
            <a:pPr algn="ctr"/>
            <a:r>
              <a:rPr lang="en-GB" sz="3200" dirty="0">
                <a:solidFill>
                  <a:srgbClr val="002060"/>
                </a:solidFill>
              </a:rPr>
              <a:t>How much ribbon is there altogether?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688A487-1921-3345-AE3F-252F4EB349A7}"/>
              </a:ext>
            </a:extLst>
          </p:cNvPr>
          <p:cNvSpPr/>
          <p:nvPr/>
        </p:nvSpPr>
        <p:spPr>
          <a:xfrm>
            <a:off x="5009881" y="4237416"/>
            <a:ext cx="6650115" cy="2255460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I thought it would take me </a:t>
            </a:r>
          </a:p>
          <a:p>
            <a:pPr algn="ctr"/>
            <a:r>
              <a:rPr lang="en-GB" sz="3200" dirty="0">
                <a:solidFill>
                  <a:srgbClr val="002060"/>
                </a:solidFill>
              </a:rPr>
              <a:t>60 minutes to do my homework but it actually only took 37 minutes. </a:t>
            </a:r>
          </a:p>
          <a:p>
            <a:pPr algn="ctr"/>
            <a:r>
              <a:rPr lang="en-GB" sz="3200" dirty="0">
                <a:solidFill>
                  <a:srgbClr val="002060"/>
                </a:solidFill>
              </a:rPr>
              <a:t>How much time did I save?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ED167E7-7215-3E40-B77A-8B1142A3C0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84116" y="1504019"/>
            <a:ext cx="1116565" cy="1116565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CD08CBAC-A398-AA49-A301-9EC4FE5841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00991" y="3962972"/>
            <a:ext cx="1391009" cy="139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4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en-GB" sz="3200" b="1" dirty="0">
                <a:solidFill>
                  <a:srgbClr val="002060"/>
                </a:solidFill>
              </a:rPr>
              <a:t>Can solve two-step problems involving addition and subtraction, deciding which operation to use.</a:t>
            </a:r>
            <a:endParaRPr lang="en-GB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75A7142-34F1-4E54-A85B-FF703025B360}"/>
              </a:ext>
            </a:extLst>
          </p:cNvPr>
          <p:cNvSpPr/>
          <p:nvPr/>
        </p:nvSpPr>
        <p:spPr>
          <a:xfrm>
            <a:off x="273208" y="1854558"/>
            <a:ext cx="3726284" cy="4499390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What </a:t>
            </a:r>
            <a:r>
              <a:rPr lang="en-GB" sz="3600" dirty="0">
                <a:solidFill>
                  <a:srgbClr val="FF0000"/>
                </a:solidFill>
              </a:rPr>
              <a:t>language</a:t>
            </a:r>
            <a:r>
              <a:rPr lang="en-GB" sz="3600" dirty="0">
                <a:solidFill>
                  <a:srgbClr val="002060"/>
                </a:solidFill>
              </a:rPr>
              <a:t> in the question helped you decide which </a:t>
            </a:r>
            <a:r>
              <a:rPr lang="en-GB" sz="3600" dirty="0">
                <a:solidFill>
                  <a:srgbClr val="FF0000"/>
                </a:solidFill>
              </a:rPr>
              <a:t>operation</a:t>
            </a:r>
            <a:r>
              <a:rPr lang="en-GB" sz="3600" dirty="0">
                <a:solidFill>
                  <a:srgbClr val="002060"/>
                </a:solidFill>
              </a:rPr>
              <a:t> you needed to use?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3D67DEC-B659-2240-BFB9-FE40A17639DF}"/>
              </a:ext>
            </a:extLst>
          </p:cNvPr>
          <p:cNvSpPr/>
          <p:nvPr/>
        </p:nvSpPr>
        <p:spPr>
          <a:xfrm>
            <a:off x="4340178" y="1731822"/>
            <a:ext cx="7319817" cy="2255460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One ribbon is 17cm long and the other ribbon is 53cm long. How much ribbon is there altogether?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688A487-1921-3345-AE3F-252F4EB349A7}"/>
              </a:ext>
            </a:extLst>
          </p:cNvPr>
          <p:cNvSpPr/>
          <p:nvPr/>
        </p:nvSpPr>
        <p:spPr>
          <a:xfrm>
            <a:off x="4340178" y="4328095"/>
            <a:ext cx="7319817" cy="2255460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I thought it would take me 60 minutes to do my homework but it actually only took 37 minutes. How much time did I save?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ED167E7-7215-3E40-B77A-8B1142A3C0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84116" y="1504019"/>
            <a:ext cx="1116565" cy="1116565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CD08CBAC-A398-AA49-A301-9EC4FE5841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00991" y="3902030"/>
            <a:ext cx="1391009" cy="139100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3712350-1BF6-3744-8021-40231B591F30}"/>
              </a:ext>
            </a:extLst>
          </p:cNvPr>
          <p:cNvSpPr/>
          <p:nvPr/>
        </p:nvSpPr>
        <p:spPr>
          <a:xfrm>
            <a:off x="7456868" y="2963944"/>
            <a:ext cx="2142000" cy="72121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A2BBC1E-5F44-0B47-8D2F-30729877CEC9}"/>
              </a:ext>
            </a:extLst>
          </p:cNvPr>
          <p:cNvSpPr/>
          <p:nvPr/>
        </p:nvSpPr>
        <p:spPr>
          <a:xfrm>
            <a:off x="6639585" y="5577689"/>
            <a:ext cx="2142000" cy="72121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CEE926-FB52-DA4D-BA68-61CB71CE3411}"/>
              </a:ext>
            </a:extLst>
          </p:cNvPr>
          <p:cNvSpPr/>
          <p:nvPr/>
        </p:nvSpPr>
        <p:spPr>
          <a:xfrm>
            <a:off x="10051389" y="5660116"/>
            <a:ext cx="1391009" cy="55636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23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en-GB" sz="3200" b="1" dirty="0">
                <a:solidFill>
                  <a:srgbClr val="002060"/>
                </a:solidFill>
              </a:rPr>
              <a:t>Can solve two-step problems involving addition and subtraction, deciding which operation to use.</a:t>
            </a:r>
            <a:endParaRPr lang="en-GB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75A7142-34F1-4E54-A85B-FF703025B360}"/>
              </a:ext>
            </a:extLst>
          </p:cNvPr>
          <p:cNvSpPr/>
          <p:nvPr/>
        </p:nvSpPr>
        <p:spPr>
          <a:xfrm>
            <a:off x="1191746" y="1837069"/>
            <a:ext cx="9888223" cy="2029673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Sometimes you will come across a problem in which you will need to use </a:t>
            </a:r>
            <a:r>
              <a:rPr lang="en-GB" sz="3600" dirty="0">
                <a:solidFill>
                  <a:srgbClr val="FF0000"/>
                </a:solidFill>
              </a:rPr>
              <a:t>two</a:t>
            </a:r>
            <a:r>
              <a:rPr lang="en-GB" sz="3600" dirty="0">
                <a:solidFill>
                  <a:srgbClr val="002060"/>
                </a:solidFill>
              </a:rPr>
              <a:t> operations.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3D67DEC-B659-2240-BFB9-FE40A17639DF}"/>
              </a:ext>
            </a:extLst>
          </p:cNvPr>
          <p:cNvSpPr/>
          <p:nvPr/>
        </p:nvSpPr>
        <p:spPr>
          <a:xfrm>
            <a:off x="1191746" y="4075740"/>
            <a:ext cx="9967938" cy="2203396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These are called ‘</a:t>
            </a:r>
            <a:r>
              <a:rPr lang="en-GB" sz="3600" dirty="0">
                <a:solidFill>
                  <a:srgbClr val="FF0000"/>
                </a:solidFill>
              </a:rPr>
              <a:t>two-step problems</a:t>
            </a:r>
            <a:r>
              <a:rPr lang="en-GB" sz="3600" dirty="0">
                <a:solidFill>
                  <a:srgbClr val="002060"/>
                </a:solidFill>
              </a:rPr>
              <a:t>’ because you are required to make </a:t>
            </a:r>
            <a:r>
              <a:rPr lang="en-GB" sz="3600" dirty="0">
                <a:solidFill>
                  <a:srgbClr val="FF0000"/>
                </a:solidFill>
              </a:rPr>
              <a:t>two steps </a:t>
            </a:r>
            <a:r>
              <a:rPr lang="en-GB" sz="3600" dirty="0">
                <a:solidFill>
                  <a:srgbClr val="002060"/>
                </a:solidFill>
              </a:rPr>
              <a:t>in order to solve them. </a:t>
            </a:r>
          </a:p>
        </p:txBody>
      </p:sp>
    </p:spTree>
    <p:extLst>
      <p:ext uri="{BB962C8B-B14F-4D97-AF65-F5344CB8AC3E}">
        <p14:creationId xmlns:p14="http://schemas.microsoft.com/office/powerpoint/2010/main" val="2849498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en-GB" sz="3200" b="1" dirty="0">
                <a:solidFill>
                  <a:srgbClr val="002060"/>
                </a:solidFill>
              </a:rPr>
              <a:t>Can solve two-step problems involving addition and subtraction, deciding which operation to use.</a:t>
            </a:r>
            <a:endParaRPr lang="en-GB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75A7142-34F1-4E54-A85B-FF703025B360}"/>
              </a:ext>
            </a:extLst>
          </p:cNvPr>
          <p:cNvSpPr/>
          <p:nvPr/>
        </p:nvSpPr>
        <p:spPr>
          <a:xfrm>
            <a:off x="682580" y="1837069"/>
            <a:ext cx="10972800" cy="2029673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I poured two 250ml glasses of orange juice from a 900ml bottle. How much orange juice is left in the bottle?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3D67DEC-B659-2240-BFB9-FE40A17639DF}"/>
              </a:ext>
            </a:extLst>
          </p:cNvPr>
          <p:cNvSpPr/>
          <p:nvPr/>
        </p:nvSpPr>
        <p:spPr>
          <a:xfrm>
            <a:off x="2154216" y="4289480"/>
            <a:ext cx="8029527" cy="2203396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Talk to the person next to you. </a:t>
            </a:r>
          </a:p>
          <a:p>
            <a:pPr algn="ctr"/>
            <a:r>
              <a:rPr lang="en-GB" sz="3600" dirty="0">
                <a:solidFill>
                  <a:srgbClr val="002060"/>
                </a:solidFill>
              </a:rPr>
              <a:t>What do you think we need to do to solve this problem?</a:t>
            </a:r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5C5B0ED4-C66F-A54A-BB27-2271CBFBFF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5380" y="4564622"/>
            <a:ext cx="25400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615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en-GB" sz="3200" b="1" dirty="0">
                <a:solidFill>
                  <a:srgbClr val="002060"/>
                </a:solidFill>
              </a:rPr>
              <a:t>Can solve two-step problems involving addition and subtraction, deciding which operation to use.</a:t>
            </a:r>
            <a:endParaRPr lang="en-GB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75A7142-34F1-4E54-A85B-FF703025B360}"/>
              </a:ext>
            </a:extLst>
          </p:cNvPr>
          <p:cNvSpPr/>
          <p:nvPr/>
        </p:nvSpPr>
        <p:spPr>
          <a:xfrm>
            <a:off x="6903076" y="1837069"/>
            <a:ext cx="4752304" cy="4074334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I poured two 250ml glasses of orange juice from a 900ml bottle. How much orange juice is left in the bottle?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3D67DEC-B659-2240-BFB9-FE40A17639DF}"/>
              </a:ext>
            </a:extLst>
          </p:cNvPr>
          <p:cNvSpPr/>
          <p:nvPr/>
        </p:nvSpPr>
        <p:spPr>
          <a:xfrm>
            <a:off x="273208" y="2122535"/>
            <a:ext cx="6101833" cy="3312350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First, let’s highlight the important information that tells us what we need to do.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43FD7A-32E2-E040-B9B3-1E964FB6A922}"/>
              </a:ext>
            </a:extLst>
          </p:cNvPr>
          <p:cNvSpPr/>
          <p:nvPr/>
        </p:nvSpPr>
        <p:spPr>
          <a:xfrm>
            <a:off x="9028090" y="2228045"/>
            <a:ext cx="2150772" cy="5537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0A207D-F6E5-8148-9C3B-7D55C18D7AA1}"/>
              </a:ext>
            </a:extLst>
          </p:cNvPr>
          <p:cNvSpPr/>
          <p:nvPr/>
        </p:nvSpPr>
        <p:spPr>
          <a:xfrm>
            <a:off x="8613818" y="3305419"/>
            <a:ext cx="2565043" cy="5537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6FE036-2024-0B47-92BB-70E8055D2D9D}"/>
              </a:ext>
            </a:extLst>
          </p:cNvPr>
          <p:cNvSpPr/>
          <p:nvPr/>
        </p:nvSpPr>
        <p:spPr>
          <a:xfrm>
            <a:off x="7538432" y="3874236"/>
            <a:ext cx="2150772" cy="5537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0C3439-C1A0-4C4F-80E9-B3705724E8B0}"/>
              </a:ext>
            </a:extLst>
          </p:cNvPr>
          <p:cNvSpPr/>
          <p:nvPr/>
        </p:nvSpPr>
        <p:spPr>
          <a:xfrm>
            <a:off x="8613818" y="4428028"/>
            <a:ext cx="1174126" cy="5537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AE120FE-2CD6-0D4A-9C20-729717C4AACD}"/>
              </a:ext>
            </a:extLst>
          </p:cNvPr>
          <p:cNvSpPr/>
          <p:nvPr/>
        </p:nvSpPr>
        <p:spPr>
          <a:xfrm>
            <a:off x="263550" y="1890102"/>
            <a:ext cx="6101833" cy="4074334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We know that there are two 250ml glasses of orange juice. So the first operation we will need to use is…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09F43F-065A-C44A-9425-B48B90FBAAE3}"/>
              </a:ext>
            </a:extLst>
          </p:cNvPr>
          <p:cNvSpPr txBox="1"/>
          <p:nvPr/>
        </p:nvSpPr>
        <p:spPr>
          <a:xfrm>
            <a:off x="1466495" y="5133439"/>
            <a:ext cx="3715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rgbClr val="00B050"/>
                </a:solidFill>
              </a:rPr>
              <a:t>addition.</a:t>
            </a:r>
          </a:p>
        </p:txBody>
      </p:sp>
    </p:spTree>
    <p:extLst>
      <p:ext uri="{BB962C8B-B14F-4D97-AF65-F5344CB8AC3E}">
        <p14:creationId xmlns:p14="http://schemas.microsoft.com/office/powerpoint/2010/main" val="167903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75A7142-34F1-4E54-A85B-FF703025B360}"/>
              </a:ext>
            </a:extLst>
          </p:cNvPr>
          <p:cNvSpPr/>
          <p:nvPr/>
        </p:nvSpPr>
        <p:spPr>
          <a:xfrm>
            <a:off x="273208" y="1828800"/>
            <a:ext cx="5078281" cy="4557251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We need to use addition because we need to know how much </a:t>
            </a:r>
            <a:r>
              <a:rPr lang="en-GB" sz="3600" dirty="0">
                <a:solidFill>
                  <a:srgbClr val="FF0000"/>
                </a:solidFill>
              </a:rPr>
              <a:t>two 250ml glasses</a:t>
            </a:r>
            <a:r>
              <a:rPr lang="en-GB" sz="3600" dirty="0">
                <a:solidFill>
                  <a:srgbClr val="002060"/>
                </a:solidFill>
              </a:rPr>
              <a:t> of orange juice makes </a:t>
            </a:r>
            <a:r>
              <a:rPr lang="en-GB" sz="3600" dirty="0">
                <a:solidFill>
                  <a:srgbClr val="FF0000"/>
                </a:solidFill>
              </a:rPr>
              <a:t>altogether</a:t>
            </a:r>
            <a:r>
              <a:rPr lang="en-GB" sz="3600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037ED3D-4640-4C99-BD8E-7128C709FBE2}"/>
              </a:ext>
            </a:extLst>
          </p:cNvPr>
          <p:cNvSpPr/>
          <p:nvPr/>
        </p:nvSpPr>
        <p:spPr>
          <a:xfrm>
            <a:off x="5802566" y="4134133"/>
            <a:ext cx="5945535" cy="2143768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To make </a:t>
            </a:r>
            <a:r>
              <a:rPr lang="en-GB" sz="3200" dirty="0">
                <a:solidFill>
                  <a:srgbClr val="FF0000"/>
                </a:solidFill>
              </a:rPr>
              <a:t>doubling</a:t>
            </a:r>
            <a:r>
              <a:rPr lang="en-GB" sz="3200" dirty="0">
                <a:solidFill>
                  <a:srgbClr val="002060"/>
                </a:solidFill>
              </a:rPr>
              <a:t> even quicker we can </a:t>
            </a:r>
            <a:r>
              <a:rPr lang="en-GB" sz="3200" dirty="0">
                <a:solidFill>
                  <a:srgbClr val="FF0000"/>
                </a:solidFill>
              </a:rPr>
              <a:t>partition</a:t>
            </a:r>
            <a:r>
              <a:rPr lang="en-GB" sz="3200" dirty="0">
                <a:solidFill>
                  <a:srgbClr val="002060"/>
                </a:solidFill>
              </a:rPr>
              <a:t> those two numbers.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25813E5-D93D-A548-A1A5-C40EC9125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en-GB" sz="3200" b="1" dirty="0">
                <a:solidFill>
                  <a:srgbClr val="002060"/>
                </a:solidFill>
              </a:rPr>
              <a:t>Can solve two-step problems involving addition and subtraction, deciding which operation to use.</a:t>
            </a:r>
            <a:endParaRPr lang="en-GB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8" name="Rectangle: Rounded Corners 7">
            <a:extLst>
              <a:ext uri="{FF2B5EF4-FFF2-40B4-BE49-F238E27FC236}">
                <a16:creationId xmlns:a16="http://schemas.microsoft.com/office/drawing/2014/main" id="{BDDB16FF-4A95-114C-A861-87525ABD05DF}"/>
              </a:ext>
            </a:extLst>
          </p:cNvPr>
          <p:cNvSpPr/>
          <p:nvPr/>
        </p:nvSpPr>
        <p:spPr>
          <a:xfrm>
            <a:off x="5511213" y="1690687"/>
            <a:ext cx="6407579" cy="2143768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To do this quickly in our heads, we could use </a:t>
            </a:r>
            <a:r>
              <a:rPr lang="en-GB" sz="3200" dirty="0">
                <a:solidFill>
                  <a:srgbClr val="FF0000"/>
                </a:solidFill>
              </a:rPr>
              <a:t>doubling</a:t>
            </a:r>
            <a:r>
              <a:rPr lang="en-GB" sz="3200" dirty="0">
                <a:solidFill>
                  <a:srgbClr val="002060"/>
                </a:solidFill>
              </a:rPr>
              <a:t> as we know there are two </a:t>
            </a:r>
            <a:r>
              <a:rPr lang="en-GB" sz="3200" dirty="0">
                <a:solidFill>
                  <a:srgbClr val="FF0000"/>
                </a:solidFill>
              </a:rPr>
              <a:t>250ml</a:t>
            </a:r>
            <a:r>
              <a:rPr lang="en-GB" sz="3200" dirty="0">
                <a:solidFill>
                  <a:srgbClr val="002060"/>
                </a:solidFill>
              </a:rPr>
              <a:t> glasses. </a:t>
            </a:r>
          </a:p>
        </p:txBody>
      </p:sp>
    </p:spTree>
    <p:extLst>
      <p:ext uri="{BB962C8B-B14F-4D97-AF65-F5344CB8AC3E}">
        <p14:creationId xmlns:p14="http://schemas.microsoft.com/office/powerpoint/2010/main" val="18658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75A7142-34F1-4E54-A85B-FF703025B360}"/>
              </a:ext>
            </a:extLst>
          </p:cNvPr>
          <p:cNvSpPr/>
          <p:nvPr/>
        </p:nvSpPr>
        <p:spPr>
          <a:xfrm>
            <a:off x="273208" y="1828800"/>
            <a:ext cx="11546757" cy="3442447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FF0000"/>
                </a:solidFill>
              </a:rPr>
              <a:t>Partitioning</a:t>
            </a:r>
            <a:r>
              <a:rPr lang="en-GB" sz="3600" dirty="0">
                <a:solidFill>
                  <a:srgbClr val="002060"/>
                </a:solidFill>
              </a:rPr>
              <a:t> 250 twice would look like this:</a:t>
            </a:r>
          </a:p>
          <a:p>
            <a:pPr algn="ctr"/>
            <a:r>
              <a:rPr lang="en-GB" sz="7200" dirty="0">
                <a:solidFill>
                  <a:srgbClr val="002060"/>
                </a:solidFill>
              </a:rPr>
              <a:t>200 + 50 </a:t>
            </a:r>
          </a:p>
          <a:p>
            <a:pPr algn="ctr"/>
            <a:r>
              <a:rPr lang="en-GB" sz="7200" dirty="0">
                <a:solidFill>
                  <a:srgbClr val="002060"/>
                </a:solidFill>
              </a:rPr>
              <a:t>200 + 50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25813E5-D93D-A548-A1A5-C40EC9125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en-GB" sz="3200" b="1" dirty="0">
                <a:solidFill>
                  <a:srgbClr val="002060"/>
                </a:solidFill>
              </a:rPr>
              <a:t>Can solve two-step problems involving addition and subtraction, deciding which operation to use.</a:t>
            </a:r>
            <a:endParaRPr lang="en-GB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8" name="Rectangle: Rounded Corners 7">
            <a:extLst>
              <a:ext uri="{FF2B5EF4-FFF2-40B4-BE49-F238E27FC236}">
                <a16:creationId xmlns:a16="http://schemas.microsoft.com/office/drawing/2014/main" id="{BDDB16FF-4A95-114C-A861-87525ABD05DF}"/>
              </a:ext>
            </a:extLst>
          </p:cNvPr>
          <p:cNvSpPr/>
          <p:nvPr/>
        </p:nvSpPr>
        <p:spPr>
          <a:xfrm>
            <a:off x="618565" y="5409360"/>
            <a:ext cx="10784541" cy="1325563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Then we could </a:t>
            </a:r>
            <a:r>
              <a:rPr lang="en-GB" sz="3200" dirty="0">
                <a:solidFill>
                  <a:srgbClr val="FF0000"/>
                </a:solidFill>
              </a:rPr>
              <a:t>add</a:t>
            </a:r>
            <a:r>
              <a:rPr lang="en-GB" sz="3200" dirty="0">
                <a:solidFill>
                  <a:srgbClr val="002060"/>
                </a:solidFill>
              </a:rPr>
              <a:t> these numbers in our heads to find the </a:t>
            </a:r>
            <a:r>
              <a:rPr lang="en-GB" sz="3200" dirty="0">
                <a:solidFill>
                  <a:srgbClr val="FF0000"/>
                </a:solidFill>
              </a:rPr>
              <a:t>total</a:t>
            </a:r>
            <a:r>
              <a:rPr lang="en-GB" sz="32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382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25813E5-D93D-A548-A1A5-C40EC9125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en-GB" sz="3200" b="1" dirty="0">
                <a:solidFill>
                  <a:srgbClr val="002060"/>
                </a:solidFill>
              </a:rPr>
              <a:t>Can solve two-step problems involving addition and subtraction, deciding which operation to use.</a:t>
            </a:r>
            <a:endParaRPr lang="en-GB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8" name="Rectangle: Rounded Corners 7">
            <a:extLst>
              <a:ext uri="{FF2B5EF4-FFF2-40B4-BE49-F238E27FC236}">
                <a16:creationId xmlns:a16="http://schemas.microsoft.com/office/drawing/2014/main" id="{BDDB16FF-4A95-114C-A861-87525ABD05DF}"/>
              </a:ext>
            </a:extLst>
          </p:cNvPr>
          <p:cNvSpPr/>
          <p:nvPr/>
        </p:nvSpPr>
        <p:spPr>
          <a:xfrm>
            <a:off x="160224" y="4734266"/>
            <a:ext cx="11871552" cy="1832441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To begin to </a:t>
            </a:r>
            <a:r>
              <a:rPr lang="en-GB" sz="3200" dirty="0">
                <a:solidFill>
                  <a:srgbClr val="FF0000"/>
                </a:solidFill>
              </a:rPr>
              <a:t>add</a:t>
            </a:r>
            <a:r>
              <a:rPr lang="en-GB" sz="3200" dirty="0">
                <a:solidFill>
                  <a:srgbClr val="002060"/>
                </a:solidFill>
              </a:rPr>
              <a:t> these quickly in our heads, we only really have to add the numbers in the </a:t>
            </a:r>
            <a:r>
              <a:rPr lang="en-GB" sz="3200" dirty="0">
                <a:solidFill>
                  <a:srgbClr val="FF0000"/>
                </a:solidFill>
              </a:rPr>
              <a:t>hundreds</a:t>
            </a:r>
            <a:r>
              <a:rPr lang="en-GB" sz="3200" dirty="0">
                <a:solidFill>
                  <a:srgbClr val="002060"/>
                </a:solidFill>
              </a:rPr>
              <a:t> for </a:t>
            </a:r>
            <a:r>
              <a:rPr lang="en-GB" sz="3200" dirty="0">
                <a:solidFill>
                  <a:srgbClr val="FF0000"/>
                </a:solidFill>
              </a:rPr>
              <a:t>2</a:t>
            </a:r>
            <a:r>
              <a:rPr lang="en-GB" sz="3200" dirty="0">
                <a:solidFill>
                  <a:srgbClr val="002060"/>
                </a:solidFill>
              </a:rPr>
              <a:t>00 + </a:t>
            </a:r>
            <a:r>
              <a:rPr lang="en-GB" sz="3200" dirty="0">
                <a:solidFill>
                  <a:srgbClr val="FF0000"/>
                </a:solidFill>
              </a:rPr>
              <a:t>2</a:t>
            </a:r>
            <a:r>
              <a:rPr lang="en-GB" sz="3200" dirty="0">
                <a:solidFill>
                  <a:srgbClr val="002060"/>
                </a:solidFill>
              </a:rPr>
              <a:t>00 and we only need to </a:t>
            </a:r>
            <a:r>
              <a:rPr lang="en-GB" sz="3200" dirty="0">
                <a:solidFill>
                  <a:srgbClr val="FF0000"/>
                </a:solidFill>
              </a:rPr>
              <a:t>add</a:t>
            </a:r>
            <a:r>
              <a:rPr lang="en-GB" sz="3200" dirty="0">
                <a:solidFill>
                  <a:srgbClr val="002060"/>
                </a:solidFill>
              </a:rPr>
              <a:t> the numbers in the </a:t>
            </a:r>
            <a:r>
              <a:rPr lang="en-GB" sz="3200" dirty="0">
                <a:solidFill>
                  <a:srgbClr val="FF0000"/>
                </a:solidFill>
              </a:rPr>
              <a:t>tens</a:t>
            </a:r>
            <a:r>
              <a:rPr lang="en-GB" sz="3200" dirty="0">
                <a:solidFill>
                  <a:srgbClr val="002060"/>
                </a:solidFill>
              </a:rPr>
              <a:t> for </a:t>
            </a:r>
            <a:r>
              <a:rPr lang="en-GB" sz="3200" dirty="0">
                <a:solidFill>
                  <a:srgbClr val="FF0000"/>
                </a:solidFill>
              </a:rPr>
              <a:t>5</a:t>
            </a:r>
            <a:r>
              <a:rPr lang="en-GB" sz="3200" dirty="0">
                <a:solidFill>
                  <a:srgbClr val="002060"/>
                </a:solidFill>
              </a:rPr>
              <a:t>0 + </a:t>
            </a:r>
            <a:r>
              <a:rPr lang="en-GB" sz="3200" dirty="0">
                <a:solidFill>
                  <a:srgbClr val="FF0000"/>
                </a:solidFill>
              </a:rPr>
              <a:t>5</a:t>
            </a:r>
            <a:r>
              <a:rPr lang="en-GB" sz="3200" dirty="0">
                <a:solidFill>
                  <a:srgbClr val="002060"/>
                </a:solidFill>
              </a:rPr>
              <a:t>0.</a:t>
            </a:r>
          </a:p>
        </p:txBody>
      </p:sp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id="{2926B768-7AA6-A14B-B6D6-493FB25DAC65}"/>
              </a:ext>
            </a:extLst>
          </p:cNvPr>
          <p:cNvSpPr/>
          <p:nvPr/>
        </p:nvSpPr>
        <p:spPr>
          <a:xfrm>
            <a:off x="3392926" y="1637099"/>
            <a:ext cx="4971145" cy="2894560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FF0000"/>
                </a:solidFill>
              </a:rPr>
              <a:t>2</a:t>
            </a:r>
            <a:r>
              <a:rPr lang="en-GB" sz="3600" dirty="0">
                <a:solidFill>
                  <a:srgbClr val="002060"/>
                </a:solidFill>
              </a:rPr>
              <a:t>00ml + </a:t>
            </a:r>
            <a:r>
              <a:rPr lang="en-GB" sz="3600" dirty="0">
                <a:solidFill>
                  <a:srgbClr val="FF0000"/>
                </a:solidFill>
              </a:rPr>
              <a:t>2</a:t>
            </a:r>
            <a:r>
              <a:rPr lang="en-GB" sz="3600" dirty="0">
                <a:solidFill>
                  <a:srgbClr val="002060"/>
                </a:solidFill>
              </a:rPr>
              <a:t>00ml = </a:t>
            </a:r>
            <a:r>
              <a:rPr lang="en-GB" sz="3600" dirty="0">
                <a:solidFill>
                  <a:srgbClr val="FF0000"/>
                </a:solidFill>
              </a:rPr>
              <a:t>4</a:t>
            </a:r>
            <a:r>
              <a:rPr lang="en-GB" sz="3600" dirty="0">
                <a:solidFill>
                  <a:srgbClr val="002060"/>
                </a:solidFill>
              </a:rPr>
              <a:t>00ml</a:t>
            </a:r>
          </a:p>
          <a:p>
            <a:pPr algn="ctr"/>
            <a:endParaRPr lang="en-GB" sz="3600" dirty="0">
              <a:solidFill>
                <a:srgbClr val="002060"/>
              </a:solidFill>
            </a:endParaRPr>
          </a:p>
          <a:p>
            <a:pPr algn="ctr"/>
            <a:r>
              <a:rPr lang="en-GB" sz="3600" dirty="0">
                <a:solidFill>
                  <a:srgbClr val="FF0000"/>
                </a:solidFill>
              </a:rPr>
              <a:t>5</a:t>
            </a:r>
            <a:r>
              <a:rPr lang="en-GB" sz="3600" dirty="0">
                <a:solidFill>
                  <a:srgbClr val="002060"/>
                </a:solidFill>
              </a:rPr>
              <a:t>0ml + </a:t>
            </a:r>
            <a:r>
              <a:rPr lang="en-GB" sz="3600" dirty="0">
                <a:solidFill>
                  <a:srgbClr val="FF0000"/>
                </a:solidFill>
              </a:rPr>
              <a:t>5</a:t>
            </a:r>
            <a:r>
              <a:rPr lang="en-GB" sz="3600" dirty="0">
                <a:solidFill>
                  <a:srgbClr val="002060"/>
                </a:solidFill>
              </a:rPr>
              <a:t>0ml = </a:t>
            </a:r>
            <a:r>
              <a:rPr lang="en-GB" sz="3600" dirty="0">
                <a:solidFill>
                  <a:srgbClr val="FF0000"/>
                </a:solidFill>
              </a:rPr>
              <a:t>10</a:t>
            </a:r>
            <a:r>
              <a:rPr lang="en-GB" sz="3600" dirty="0">
                <a:solidFill>
                  <a:srgbClr val="002060"/>
                </a:solidFill>
              </a:rPr>
              <a:t>0ml</a:t>
            </a:r>
          </a:p>
          <a:p>
            <a:pPr algn="ctr"/>
            <a:endParaRPr lang="en-GB" sz="3600" dirty="0">
              <a:solidFill>
                <a:srgbClr val="002060"/>
              </a:solidFill>
            </a:endParaRPr>
          </a:p>
          <a:p>
            <a:pPr algn="ctr"/>
            <a:r>
              <a:rPr lang="en-GB" sz="3600" dirty="0">
                <a:solidFill>
                  <a:srgbClr val="FF0000"/>
                </a:solidFill>
              </a:rPr>
              <a:t>4</a:t>
            </a:r>
            <a:r>
              <a:rPr lang="en-GB" sz="3600" dirty="0">
                <a:solidFill>
                  <a:srgbClr val="002060"/>
                </a:solidFill>
              </a:rPr>
              <a:t>00ml + </a:t>
            </a:r>
            <a:r>
              <a:rPr lang="en-GB" sz="3600" dirty="0">
                <a:solidFill>
                  <a:srgbClr val="FF0000"/>
                </a:solidFill>
              </a:rPr>
              <a:t>1</a:t>
            </a:r>
            <a:r>
              <a:rPr lang="en-GB" sz="3600" dirty="0">
                <a:solidFill>
                  <a:srgbClr val="002060"/>
                </a:solidFill>
              </a:rPr>
              <a:t>00ml = </a:t>
            </a:r>
            <a:r>
              <a:rPr lang="en-GB" sz="3600" dirty="0">
                <a:solidFill>
                  <a:srgbClr val="FF0000"/>
                </a:solidFill>
              </a:rPr>
              <a:t>5</a:t>
            </a:r>
            <a:r>
              <a:rPr lang="en-GB" sz="3600" dirty="0">
                <a:solidFill>
                  <a:srgbClr val="002060"/>
                </a:solidFill>
              </a:rPr>
              <a:t>00ml</a:t>
            </a:r>
          </a:p>
        </p:txBody>
      </p:sp>
    </p:spTree>
    <p:extLst>
      <p:ext uri="{BB962C8B-B14F-4D97-AF65-F5344CB8AC3E}">
        <p14:creationId xmlns:p14="http://schemas.microsoft.com/office/powerpoint/2010/main" val="218525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037ED3D-4640-4C99-BD8E-7128C709FBE2}"/>
              </a:ext>
            </a:extLst>
          </p:cNvPr>
          <p:cNvSpPr/>
          <p:nvPr/>
        </p:nvSpPr>
        <p:spPr>
          <a:xfrm>
            <a:off x="7328646" y="2638346"/>
            <a:ext cx="4507040" cy="3146612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So now we know the </a:t>
            </a:r>
            <a:r>
              <a:rPr lang="en-GB" sz="3200" dirty="0">
                <a:solidFill>
                  <a:srgbClr val="FF0000"/>
                </a:solidFill>
              </a:rPr>
              <a:t>total amount </a:t>
            </a:r>
            <a:r>
              <a:rPr lang="en-GB" sz="3200" dirty="0">
                <a:solidFill>
                  <a:srgbClr val="002060"/>
                </a:solidFill>
              </a:rPr>
              <a:t>of orange juice taken from the bottle was </a:t>
            </a:r>
            <a:r>
              <a:rPr lang="en-GB" sz="3200" b="1" u="sng" dirty="0">
                <a:solidFill>
                  <a:srgbClr val="FF0000"/>
                </a:solidFill>
              </a:rPr>
              <a:t>500ml.</a:t>
            </a:r>
            <a:r>
              <a:rPr lang="en-GB" sz="32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25813E5-D93D-A548-A1A5-C40EC9125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en-GB" sz="3200" b="1" dirty="0">
                <a:solidFill>
                  <a:srgbClr val="002060"/>
                </a:solidFill>
              </a:rPr>
              <a:t>Can solve two-step problems involving addition and subtraction, deciding which operation to use.</a:t>
            </a:r>
            <a:endParaRPr lang="en-GB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id="{2926B768-7AA6-A14B-B6D6-493FB25DAC65}"/>
              </a:ext>
            </a:extLst>
          </p:cNvPr>
          <p:cNvSpPr/>
          <p:nvPr/>
        </p:nvSpPr>
        <p:spPr>
          <a:xfrm>
            <a:off x="138738" y="1940226"/>
            <a:ext cx="6732709" cy="4542852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FF0000"/>
                </a:solidFill>
              </a:rPr>
              <a:t>4</a:t>
            </a:r>
            <a:r>
              <a:rPr lang="en-GB" sz="3600" dirty="0">
                <a:solidFill>
                  <a:srgbClr val="002060"/>
                </a:solidFill>
              </a:rPr>
              <a:t>00ml + </a:t>
            </a:r>
            <a:r>
              <a:rPr lang="en-GB" sz="3600" dirty="0">
                <a:solidFill>
                  <a:srgbClr val="FF0000"/>
                </a:solidFill>
              </a:rPr>
              <a:t>1</a:t>
            </a:r>
            <a:r>
              <a:rPr lang="en-GB" sz="3600" dirty="0">
                <a:solidFill>
                  <a:srgbClr val="002060"/>
                </a:solidFill>
              </a:rPr>
              <a:t>00ml = </a:t>
            </a:r>
            <a:r>
              <a:rPr lang="en-GB" sz="3600" dirty="0">
                <a:solidFill>
                  <a:srgbClr val="FF0000"/>
                </a:solidFill>
              </a:rPr>
              <a:t>5</a:t>
            </a:r>
            <a:r>
              <a:rPr lang="en-GB" sz="3600" dirty="0">
                <a:solidFill>
                  <a:srgbClr val="002060"/>
                </a:solidFill>
              </a:rPr>
              <a:t>00ml</a:t>
            </a:r>
          </a:p>
          <a:p>
            <a:pPr algn="ctr"/>
            <a:endParaRPr lang="en-GB" sz="3600" dirty="0">
              <a:solidFill>
                <a:srgbClr val="002060"/>
              </a:solidFill>
            </a:endParaRPr>
          </a:p>
          <a:p>
            <a:pPr algn="ctr"/>
            <a:r>
              <a:rPr lang="en-GB" sz="3600" dirty="0">
                <a:solidFill>
                  <a:srgbClr val="002060"/>
                </a:solidFill>
              </a:rPr>
              <a:t>The final stage is </a:t>
            </a:r>
            <a:r>
              <a:rPr lang="en-GB" sz="3600" dirty="0">
                <a:solidFill>
                  <a:srgbClr val="FF0000"/>
                </a:solidFill>
              </a:rPr>
              <a:t>adding</a:t>
            </a:r>
            <a:r>
              <a:rPr lang="en-GB" sz="3600" dirty="0">
                <a:solidFill>
                  <a:srgbClr val="002060"/>
                </a:solidFill>
              </a:rPr>
              <a:t> the two answers together. We know </a:t>
            </a:r>
          </a:p>
          <a:p>
            <a:pPr algn="ctr"/>
            <a:r>
              <a:rPr lang="en-GB" sz="3600" dirty="0">
                <a:solidFill>
                  <a:srgbClr val="FF0000"/>
                </a:solidFill>
              </a:rPr>
              <a:t>4 + 1 = 5 </a:t>
            </a:r>
            <a:r>
              <a:rPr lang="en-GB" sz="3600" dirty="0">
                <a:solidFill>
                  <a:srgbClr val="002060"/>
                </a:solidFill>
              </a:rPr>
              <a:t>so </a:t>
            </a:r>
          </a:p>
          <a:p>
            <a:pPr algn="ctr"/>
            <a:r>
              <a:rPr lang="en-GB" sz="3600" dirty="0">
                <a:solidFill>
                  <a:srgbClr val="FF0000"/>
                </a:solidFill>
              </a:rPr>
              <a:t>400 + 100 = 500</a:t>
            </a:r>
          </a:p>
        </p:txBody>
      </p:sp>
    </p:spTree>
    <p:extLst>
      <p:ext uri="{BB962C8B-B14F-4D97-AF65-F5344CB8AC3E}">
        <p14:creationId xmlns:p14="http://schemas.microsoft.com/office/powerpoint/2010/main" val="423704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en-GB" sz="3200" b="1" dirty="0">
                <a:solidFill>
                  <a:srgbClr val="002060"/>
                </a:solidFill>
              </a:rPr>
              <a:t>Can solve two-step problems involving addition and subtraction, deciding which operation to use.</a:t>
            </a:r>
            <a:endParaRPr lang="en-GB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3D67DEC-B659-2240-BFB9-FE40A17639DF}"/>
              </a:ext>
            </a:extLst>
          </p:cNvPr>
          <p:cNvSpPr/>
          <p:nvPr/>
        </p:nvSpPr>
        <p:spPr>
          <a:xfrm>
            <a:off x="428447" y="1818102"/>
            <a:ext cx="5667553" cy="3320568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Have we answered the question yet? What else do we need to do? Talk to the person next to you. </a:t>
            </a:r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5C5B0ED4-C66F-A54A-BB27-2271CBFBFF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9169" y="4313907"/>
            <a:ext cx="2540000" cy="2082800"/>
          </a:xfrm>
          <a:prstGeom prst="rect">
            <a:avLst/>
          </a:prstGeom>
        </p:spPr>
      </p:pic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id="{D876973D-6276-944D-9FA4-D891AA1B1B76}"/>
              </a:ext>
            </a:extLst>
          </p:cNvPr>
          <p:cNvSpPr/>
          <p:nvPr/>
        </p:nvSpPr>
        <p:spPr>
          <a:xfrm>
            <a:off x="7011249" y="2186060"/>
            <a:ext cx="4752304" cy="4074334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I poured two 250ml glasses of orange juice from a 900ml bottle. How much orange juice is left in the bottle?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FF95E4-0BF8-3249-8FCC-E15B7AD0B823}"/>
              </a:ext>
            </a:extLst>
          </p:cNvPr>
          <p:cNvSpPr/>
          <p:nvPr/>
        </p:nvSpPr>
        <p:spPr>
          <a:xfrm>
            <a:off x="9136263" y="2601532"/>
            <a:ext cx="2150772" cy="5537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FA3C73-1B87-464F-8015-26ABFD85DDA8}"/>
              </a:ext>
            </a:extLst>
          </p:cNvPr>
          <p:cNvSpPr/>
          <p:nvPr/>
        </p:nvSpPr>
        <p:spPr>
          <a:xfrm>
            <a:off x="8721991" y="3678906"/>
            <a:ext cx="2565043" cy="5537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201050-AA8E-A248-BA5B-F16F1E8C8F0C}"/>
              </a:ext>
            </a:extLst>
          </p:cNvPr>
          <p:cNvSpPr/>
          <p:nvPr/>
        </p:nvSpPr>
        <p:spPr>
          <a:xfrm>
            <a:off x="7646605" y="4247723"/>
            <a:ext cx="2150772" cy="5537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6F14C0-729B-BE40-A275-6ABF0DA7FD83}"/>
              </a:ext>
            </a:extLst>
          </p:cNvPr>
          <p:cNvSpPr/>
          <p:nvPr/>
        </p:nvSpPr>
        <p:spPr>
          <a:xfrm>
            <a:off x="8721991" y="4801515"/>
            <a:ext cx="1174126" cy="5537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45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9376D-388B-42B4-8FDC-F31CA81FB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6234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</a:rPr>
              <a:t>Teachers’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A3911-D43C-4A93-B4BD-61D5D7DCE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53" y="1318522"/>
            <a:ext cx="10681447" cy="5068209"/>
          </a:xfrm>
          <a:solidFill>
            <a:srgbClr val="FFFED8"/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endParaRPr lang="en-GB" sz="24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2060"/>
                </a:solidFill>
              </a:rPr>
              <a:t>The </a:t>
            </a:r>
            <a:r>
              <a:rPr lang="en-GB" sz="2400" dirty="0" err="1">
                <a:solidFill>
                  <a:srgbClr val="002060"/>
                </a:solidFill>
              </a:rPr>
              <a:t>PiXL</a:t>
            </a:r>
            <a:r>
              <a:rPr lang="en-GB" sz="2400" dirty="0">
                <a:solidFill>
                  <a:srgbClr val="002060"/>
                </a:solidFill>
              </a:rPr>
              <a:t> therapies can be taught to a whole class or a target group. Year 3-5 therapies are designed to take approximately 30-40 minutes. However, this is flexible: it may be that only part of the therapy is taught or it could, of course, be adapted or extended.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2060"/>
                </a:solidFill>
              </a:rPr>
              <a:t>Each therapy begins with a LORIC activity to develop relevant learning behaviours.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2060"/>
                </a:solidFill>
              </a:rPr>
              <a:t>This is followed by a vocabulary task, which uses the </a:t>
            </a:r>
            <a:r>
              <a:rPr lang="en-GB" sz="2400" dirty="0" err="1">
                <a:solidFill>
                  <a:srgbClr val="002060"/>
                </a:solidFill>
              </a:rPr>
              <a:t>PiXL</a:t>
            </a:r>
            <a:r>
              <a:rPr lang="en-GB" sz="2400" dirty="0">
                <a:solidFill>
                  <a:srgbClr val="002060"/>
                </a:solidFill>
              </a:rPr>
              <a:t> 5-phase approach to teach key mathematical vocabulary. Further resources to develop vocabulary can be found in the Whole School area.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2060"/>
                </a:solidFill>
              </a:rPr>
              <a:t> Each therapy adopts the ‘Teach, model and apply’ process with opportunities for pupils to demonstrate the taught skill independently.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2060"/>
                </a:solidFill>
              </a:rPr>
              <a:t> Problem solving and reasoning activities are an integral part of each therapy.</a:t>
            </a:r>
          </a:p>
        </p:txBody>
      </p:sp>
      <p:sp>
        <p:nvSpPr>
          <p:cNvPr id="4" name="5-Point Star 4">
            <a:extLst>
              <a:ext uri="{FF2B5EF4-FFF2-40B4-BE49-F238E27FC236}">
                <a16:creationId xmlns:a16="http://schemas.microsoft.com/office/drawing/2014/main" id="{8B3E8FF2-5177-4593-ACA3-98E208BBB75E}"/>
              </a:ext>
            </a:extLst>
          </p:cNvPr>
          <p:cNvSpPr/>
          <p:nvPr/>
        </p:nvSpPr>
        <p:spPr>
          <a:xfrm>
            <a:off x="3480964" y="365126"/>
            <a:ext cx="859708" cy="780090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5725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en-GB" sz="3200" b="1" dirty="0">
                <a:solidFill>
                  <a:srgbClr val="002060"/>
                </a:solidFill>
              </a:rPr>
              <a:t>Can solve two-step problems involving addition and subtraction, deciding which operation to use.</a:t>
            </a:r>
            <a:endParaRPr lang="en-GB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3D67DEC-B659-2240-BFB9-FE40A17639DF}"/>
              </a:ext>
            </a:extLst>
          </p:cNvPr>
          <p:cNvSpPr/>
          <p:nvPr/>
        </p:nvSpPr>
        <p:spPr>
          <a:xfrm>
            <a:off x="428447" y="1818102"/>
            <a:ext cx="5667553" cy="1791434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We have worked out this part...</a:t>
            </a:r>
          </a:p>
        </p:txBody>
      </p:sp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id="{D876973D-6276-944D-9FA4-D891AA1B1B76}"/>
              </a:ext>
            </a:extLst>
          </p:cNvPr>
          <p:cNvSpPr/>
          <p:nvPr/>
        </p:nvSpPr>
        <p:spPr>
          <a:xfrm>
            <a:off x="7011249" y="2186060"/>
            <a:ext cx="4752304" cy="4074334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I poured two 250ml glasses of orange juice from a 900ml bottle. How much orange juice is left in the bottle?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FF95E4-0BF8-3249-8FCC-E15B7AD0B823}"/>
              </a:ext>
            </a:extLst>
          </p:cNvPr>
          <p:cNvSpPr/>
          <p:nvPr/>
        </p:nvSpPr>
        <p:spPr>
          <a:xfrm>
            <a:off x="7212170" y="2601531"/>
            <a:ext cx="4314422" cy="10623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201050-AA8E-A248-BA5B-F16F1E8C8F0C}"/>
              </a:ext>
            </a:extLst>
          </p:cNvPr>
          <p:cNvSpPr/>
          <p:nvPr/>
        </p:nvSpPr>
        <p:spPr>
          <a:xfrm>
            <a:off x="7646605" y="4247722"/>
            <a:ext cx="3483286" cy="16250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0A7029BA-FF38-3E40-BE9B-80691870FB44}"/>
              </a:ext>
            </a:extLst>
          </p:cNvPr>
          <p:cNvSpPr/>
          <p:nvPr/>
        </p:nvSpPr>
        <p:spPr>
          <a:xfrm>
            <a:off x="273208" y="3935726"/>
            <a:ext cx="5949141" cy="2411545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However, we still need to work out the second part in order to solve the word problem. </a:t>
            </a:r>
          </a:p>
        </p:txBody>
      </p:sp>
    </p:spTree>
    <p:extLst>
      <p:ext uri="{BB962C8B-B14F-4D97-AF65-F5344CB8AC3E}">
        <p14:creationId xmlns:p14="http://schemas.microsoft.com/office/powerpoint/2010/main" val="366412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en-GB" sz="3200" b="1" dirty="0">
                <a:solidFill>
                  <a:srgbClr val="002060"/>
                </a:solidFill>
              </a:rPr>
              <a:t>Can solve two-step problems involving addition and subtraction, deciding which operation to use.</a:t>
            </a:r>
            <a:endParaRPr lang="en-GB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3D67DEC-B659-2240-BFB9-FE40A17639DF}"/>
              </a:ext>
            </a:extLst>
          </p:cNvPr>
          <p:cNvSpPr/>
          <p:nvPr/>
        </p:nvSpPr>
        <p:spPr>
          <a:xfrm>
            <a:off x="428447" y="2031006"/>
            <a:ext cx="6474629" cy="4356915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We know there was 900ml of orange juice in the bottle. We also know that 500ml of orange was poured in to the glasses.</a:t>
            </a: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r>
              <a:rPr lang="en-GB" sz="3200" dirty="0">
                <a:solidFill>
                  <a:srgbClr val="002060"/>
                </a:solidFill>
              </a:rPr>
              <a:t> What operation do we need to use to solve the final part of this problem?</a:t>
            </a:r>
          </a:p>
        </p:txBody>
      </p:sp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id="{D876973D-6276-944D-9FA4-D891AA1B1B76}"/>
              </a:ext>
            </a:extLst>
          </p:cNvPr>
          <p:cNvSpPr/>
          <p:nvPr/>
        </p:nvSpPr>
        <p:spPr>
          <a:xfrm>
            <a:off x="7051183" y="2172296"/>
            <a:ext cx="4752304" cy="4074334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I poured two 250ml glasses of orange juice from a 900ml bottle. How much orange juice is left in the bottle?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201050-AA8E-A248-BA5B-F16F1E8C8F0C}"/>
              </a:ext>
            </a:extLst>
          </p:cNvPr>
          <p:cNvSpPr/>
          <p:nvPr/>
        </p:nvSpPr>
        <p:spPr>
          <a:xfrm>
            <a:off x="7392473" y="3657662"/>
            <a:ext cx="4069724" cy="22632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23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en-GB" sz="3200" b="1" dirty="0">
                <a:solidFill>
                  <a:srgbClr val="002060"/>
                </a:solidFill>
              </a:rPr>
              <a:t>Can solve two-step problems involving addition and subtraction, deciding which operation to use.</a:t>
            </a:r>
            <a:endParaRPr lang="en-GB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3D67DEC-B659-2240-BFB9-FE40A17639DF}"/>
              </a:ext>
            </a:extLst>
          </p:cNvPr>
          <p:cNvSpPr/>
          <p:nvPr/>
        </p:nvSpPr>
        <p:spPr>
          <a:xfrm>
            <a:off x="235264" y="1889715"/>
            <a:ext cx="6474629" cy="4603161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The problem is asking us to work out </a:t>
            </a:r>
            <a:r>
              <a:rPr lang="en-GB" sz="3200" dirty="0">
                <a:solidFill>
                  <a:srgbClr val="FF0000"/>
                </a:solidFill>
              </a:rPr>
              <a:t>how much juice is left </a:t>
            </a:r>
            <a:r>
              <a:rPr lang="en-GB" sz="3200" dirty="0">
                <a:solidFill>
                  <a:srgbClr val="002060"/>
                </a:solidFill>
              </a:rPr>
              <a:t>in the </a:t>
            </a:r>
            <a:r>
              <a:rPr lang="en-GB" sz="3200" dirty="0">
                <a:solidFill>
                  <a:srgbClr val="FF0000"/>
                </a:solidFill>
              </a:rPr>
              <a:t>900ml</a:t>
            </a:r>
            <a:r>
              <a:rPr lang="en-GB" sz="3200" dirty="0">
                <a:solidFill>
                  <a:srgbClr val="002060"/>
                </a:solidFill>
              </a:rPr>
              <a:t> bottle after </a:t>
            </a:r>
            <a:r>
              <a:rPr lang="en-GB" sz="3200" dirty="0">
                <a:solidFill>
                  <a:srgbClr val="FF0000"/>
                </a:solidFill>
              </a:rPr>
              <a:t>500ml</a:t>
            </a:r>
            <a:r>
              <a:rPr lang="en-GB" sz="3200" dirty="0">
                <a:solidFill>
                  <a:srgbClr val="002060"/>
                </a:solidFill>
              </a:rPr>
              <a:t> of it was poured out. </a:t>
            </a: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r>
              <a:rPr lang="en-GB" sz="3200" dirty="0">
                <a:solidFill>
                  <a:srgbClr val="002060"/>
                </a:solidFill>
              </a:rPr>
              <a:t>The operation we now need to use is…</a:t>
            </a:r>
          </a:p>
        </p:txBody>
      </p:sp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id="{D876973D-6276-944D-9FA4-D891AA1B1B76}"/>
              </a:ext>
            </a:extLst>
          </p:cNvPr>
          <p:cNvSpPr/>
          <p:nvPr/>
        </p:nvSpPr>
        <p:spPr>
          <a:xfrm>
            <a:off x="7051183" y="2172296"/>
            <a:ext cx="4752304" cy="4074334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I poured two 250ml glasses of orange juice from a 900ml bottle. How much orange juice is left in the bottle?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201050-AA8E-A248-BA5B-F16F1E8C8F0C}"/>
              </a:ext>
            </a:extLst>
          </p:cNvPr>
          <p:cNvSpPr/>
          <p:nvPr/>
        </p:nvSpPr>
        <p:spPr>
          <a:xfrm>
            <a:off x="7392473" y="3657662"/>
            <a:ext cx="4069724" cy="22632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7AC636-3C53-524B-A4B8-F6BDA8085468}"/>
              </a:ext>
            </a:extLst>
          </p:cNvPr>
          <p:cNvSpPr txBox="1"/>
          <p:nvPr/>
        </p:nvSpPr>
        <p:spPr>
          <a:xfrm>
            <a:off x="1777747" y="5735605"/>
            <a:ext cx="3421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B050"/>
                </a:solidFill>
              </a:rPr>
              <a:t>subtraction.</a:t>
            </a:r>
          </a:p>
        </p:txBody>
      </p:sp>
    </p:spTree>
    <p:extLst>
      <p:ext uri="{BB962C8B-B14F-4D97-AF65-F5344CB8AC3E}">
        <p14:creationId xmlns:p14="http://schemas.microsoft.com/office/powerpoint/2010/main" val="109906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75A7142-34F1-4E54-A85B-FF703025B360}"/>
              </a:ext>
            </a:extLst>
          </p:cNvPr>
          <p:cNvSpPr/>
          <p:nvPr/>
        </p:nvSpPr>
        <p:spPr>
          <a:xfrm>
            <a:off x="738082" y="1917519"/>
            <a:ext cx="5997362" cy="2432753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We need to </a:t>
            </a:r>
            <a:r>
              <a:rPr lang="en-GB" sz="3600" dirty="0">
                <a:solidFill>
                  <a:srgbClr val="FF0000"/>
                </a:solidFill>
              </a:rPr>
              <a:t>subtract</a:t>
            </a:r>
            <a:r>
              <a:rPr lang="en-GB" sz="3600" dirty="0">
                <a:solidFill>
                  <a:srgbClr val="002060"/>
                </a:solidFill>
              </a:rPr>
              <a:t> 500ml from 900ml to find out how much juice is left in the bottle.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037ED3D-4640-4C99-BD8E-7128C709FBE2}"/>
              </a:ext>
            </a:extLst>
          </p:cNvPr>
          <p:cNvSpPr/>
          <p:nvPr/>
        </p:nvSpPr>
        <p:spPr>
          <a:xfrm>
            <a:off x="7206612" y="1917519"/>
            <a:ext cx="4041432" cy="2432753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This subtraction is fairly simple as we only really need to </a:t>
            </a:r>
            <a:r>
              <a:rPr lang="en-GB" sz="3600" dirty="0">
                <a:solidFill>
                  <a:srgbClr val="FF0000"/>
                </a:solidFill>
              </a:rPr>
              <a:t>subtract</a:t>
            </a:r>
            <a:r>
              <a:rPr lang="en-GB" sz="3600" dirty="0">
                <a:solidFill>
                  <a:srgbClr val="002060"/>
                </a:solidFill>
              </a:rPr>
              <a:t> 5 from 9!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25813E5-D93D-A548-A1A5-C40EC9125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en-GB" sz="3200" b="1" dirty="0">
                <a:solidFill>
                  <a:srgbClr val="002060"/>
                </a:solidFill>
              </a:rPr>
              <a:t>Can solve two-step problems involving addition and subtraction, deciding which operation to use.</a:t>
            </a:r>
            <a:endParaRPr lang="en-GB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5B57AB-DE4E-2B46-A844-5B39C0ADCC17}"/>
              </a:ext>
            </a:extLst>
          </p:cNvPr>
          <p:cNvSpPr txBox="1"/>
          <p:nvPr/>
        </p:nvSpPr>
        <p:spPr>
          <a:xfrm>
            <a:off x="6973009" y="2884868"/>
            <a:ext cx="399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</a:t>
            </a:r>
          </a:p>
        </p:txBody>
      </p:sp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3039E678-3E9C-D44B-8B4B-26FE1A260734}"/>
              </a:ext>
            </a:extLst>
          </p:cNvPr>
          <p:cNvSpPr/>
          <p:nvPr/>
        </p:nvSpPr>
        <p:spPr>
          <a:xfrm>
            <a:off x="738082" y="4662076"/>
            <a:ext cx="10509962" cy="1660645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In the same way as before, we know that </a:t>
            </a:r>
            <a:r>
              <a:rPr lang="en-GB" sz="3600" dirty="0">
                <a:solidFill>
                  <a:srgbClr val="FF0000"/>
                </a:solidFill>
              </a:rPr>
              <a:t>9 – 5 = 4 </a:t>
            </a:r>
            <a:r>
              <a:rPr lang="en-GB" sz="3600" dirty="0">
                <a:solidFill>
                  <a:srgbClr val="002060"/>
                </a:solidFill>
              </a:rPr>
              <a:t>so </a:t>
            </a:r>
            <a:r>
              <a:rPr lang="en-GB" sz="3600" dirty="0">
                <a:solidFill>
                  <a:srgbClr val="FF0000"/>
                </a:solidFill>
              </a:rPr>
              <a:t>900 – 500 = 400.</a:t>
            </a:r>
          </a:p>
        </p:txBody>
      </p:sp>
    </p:spTree>
    <p:extLst>
      <p:ext uri="{BB962C8B-B14F-4D97-AF65-F5344CB8AC3E}">
        <p14:creationId xmlns:p14="http://schemas.microsoft.com/office/powerpoint/2010/main" val="14877258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en-GB" sz="3200" b="1" dirty="0">
                <a:solidFill>
                  <a:srgbClr val="002060"/>
                </a:solidFill>
              </a:rPr>
              <a:t>Can solve two-step problems involving addition and subtraction, deciding which operation to use.</a:t>
            </a:r>
            <a:endParaRPr lang="en-GB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3D67DEC-B659-2240-BFB9-FE40A17639DF}"/>
              </a:ext>
            </a:extLst>
          </p:cNvPr>
          <p:cNvSpPr/>
          <p:nvPr/>
        </p:nvSpPr>
        <p:spPr>
          <a:xfrm>
            <a:off x="2342147" y="1945227"/>
            <a:ext cx="4452714" cy="1116565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Have we answered the question yet?</a:t>
            </a:r>
          </a:p>
        </p:txBody>
      </p:sp>
      <p:sp>
        <p:nvSpPr>
          <p:cNvPr id="14" name="Rectangle: Rounded Corners 2">
            <a:extLst>
              <a:ext uri="{FF2B5EF4-FFF2-40B4-BE49-F238E27FC236}">
                <a16:creationId xmlns:a16="http://schemas.microsoft.com/office/drawing/2014/main" id="{0E8CC0B0-CB55-374B-9E22-9C12C5982655}"/>
              </a:ext>
            </a:extLst>
          </p:cNvPr>
          <p:cNvSpPr/>
          <p:nvPr/>
        </p:nvSpPr>
        <p:spPr>
          <a:xfrm>
            <a:off x="388513" y="3270790"/>
            <a:ext cx="6525634" cy="3380873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Yes! We </a:t>
            </a:r>
            <a:r>
              <a:rPr lang="en-GB" sz="3600" dirty="0">
                <a:solidFill>
                  <a:srgbClr val="FF0000"/>
                </a:solidFill>
              </a:rPr>
              <a:t>added two 250ml glasses together </a:t>
            </a:r>
            <a:r>
              <a:rPr lang="en-GB" sz="3600" dirty="0">
                <a:solidFill>
                  <a:srgbClr val="002060"/>
                </a:solidFill>
              </a:rPr>
              <a:t>to give us 500ml. </a:t>
            </a:r>
          </a:p>
          <a:p>
            <a:pPr algn="ctr"/>
            <a:r>
              <a:rPr lang="en-GB" sz="3600" dirty="0">
                <a:solidFill>
                  <a:srgbClr val="002060"/>
                </a:solidFill>
              </a:rPr>
              <a:t>Then we </a:t>
            </a:r>
            <a:r>
              <a:rPr lang="en-GB" sz="3600" dirty="0">
                <a:solidFill>
                  <a:srgbClr val="FF0000"/>
                </a:solidFill>
              </a:rPr>
              <a:t>subtracted 500ml from 900ml </a:t>
            </a:r>
            <a:r>
              <a:rPr lang="en-GB" sz="3600" dirty="0">
                <a:solidFill>
                  <a:srgbClr val="002060"/>
                </a:solidFill>
              </a:rPr>
              <a:t>to give the answer </a:t>
            </a:r>
            <a:r>
              <a:rPr lang="en-GB" sz="3600" dirty="0">
                <a:solidFill>
                  <a:srgbClr val="FF0000"/>
                </a:solidFill>
              </a:rPr>
              <a:t>400ml</a:t>
            </a:r>
            <a:r>
              <a:rPr lang="en-GB" sz="3600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id="{4561A671-87D6-464E-8929-6D4C0D2B3E38}"/>
              </a:ext>
            </a:extLst>
          </p:cNvPr>
          <p:cNvSpPr/>
          <p:nvPr/>
        </p:nvSpPr>
        <p:spPr>
          <a:xfrm>
            <a:off x="7051183" y="1945227"/>
            <a:ext cx="4752304" cy="4074334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I poured two 250ml glasses of orange juice from a 900ml bottle. How much orange juice is left in the bottle?</a:t>
            </a:r>
          </a:p>
        </p:txBody>
      </p:sp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:a16="http://schemas.microsoft.com/office/drawing/2014/main" id="{89074B8E-172F-453B-A1E1-69A31A8837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7853" y="1690687"/>
            <a:ext cx="25400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34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en-GB" sz="3200" b="1" dirty="0">
                <a:solidFill>
                  <a:srgbClr val="002060"/>
                </a:solidFill>
              </a:rPr>
              <a:t>Can solve two-step problems involving addition and subtraction, deciding which operation to use.</a:t>
            </a:r>
            <a:endParaRPr lang="en-GB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75A7142-34F1-4E54-A85B-FF703025B360}"/>
              </a:ext>
            </a:extLst>
          </p:cNvPr>
          <p:cNvSpPr/>
          <p:nvPr/>
        </p:nvSpPr>
        <p:spPr>
          <a:xfrm>
            <a:off x="682580" y="1837069"/>
            <a:ext cx="10972800" cy="2029673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I poured two 250ml glasses of orange juice from a 900ml bottle. How much orange juice is left in the bottle?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3D67DEC-B659-2240-BFB9-FE40A17639DF}"/>
              </a:ext>
            </a:extLst>
          </p:cNvPr>
          <p:cNvSpPr/>
          <p:nvPr/>
        </p:nvSpPr>
        <p:spPr>
          <a:xfrm>
            <a:off x="2154216" y="4289480"/>
            <a:ext cx="8029527" cy="2203396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solidFill>
                  <a:srgbClr val="FF0000"/>
                </a:solidFill>
              </a:rPr>
              <a:t>400ml</a:t>
            </a:r>
          </a:p>
        </p:txBody>
      </p:sp>
      <p:pic>
        <p:nvPicPr>
          <p:cNvPr id="8" name="Picture 7" descr="A picture containing plant&#10;&#10;Description automatically generated">
            <a:extLst>
              <a:ext uri="{FF2B5EF4-FFF2-40B4-BE49-F238E27FC236}">
                <a16:creationId xmlns:a16="http://schemas.microsoft.com/office/drawing/2014/main" id="{684B21F8-2717-D44B-8EE0-2B06997CB7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1246" y="3866742"/>
            <a:ext cx="2094597" cy="239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49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</a:rPr>
              <a:t>Your turn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75A7142-34F1-4E54-A85B-FF703025B360}"/>
              </a:ext>
            </a:extLst>
          </p:cNvPr>
          <p:cNvSpPr/>
          <p:nvPr/>
        </p:nvSpPr>
        <p:spPr>
          <a:xfrm>
            <a:off x="682580" y="1837069"/>
            <a:ext cx="10972800" cy="2361731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I have two pieces of rope. One is 170cm long and the other is 220cm long. I tie them together and then cut 35cm off to make it the right length. What length of rope do I have now?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3D67DEC-B659-2240-BFB9-FE40A17639DF}"/>
              </a:ext>
            </a:extLst>
          </p:cNvPr>
          <p:cNvSpPr/>
          <p:nvPr/>
        </p:nvSpPr>
        <p:spPr>
          <a:xfrm>
            <a:off x="2154216" y="4417816"/>
            <a:ext cx="8029527" cy="2203396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solidFill>
                  <a:srgbClr val="FF0000"/>
                </a:solidFill>
              </a:rPr>
              <a:t>355cm</a:t>
            </a:r>
          </a:p>
        </p:txBody>
      </p:sp>
      <p:pic>
        <p:nvPicPr>
          <p:cNvPr id="8" name="Picture 7" descr="A picture containing plant&#10;&#10;Description automatically generated">
            <a:extLst>
              <a:ext uri="{FF2B5EF4-FFF2-40B4-BE49-F238E27FC236}">
                <a16:creationId xmlns:a16="http://schemas.microsoft.com/office/drawing/2014/main" id="{684B21F8-2717-D44B-8EE0-2B06997CB7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1246" y="3898826"/>
            <a:ext cx="2094597" cy="239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39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3345" y="259206"/>
            <a:ext cx="6571267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</a:rPr>
              <a:t>Your turn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75A7142-34F1-4E54-A85B-FF703025B360}"/>
              </a:ext>
            </a:extLst>
          </p:cNvPr>
          <p:cNvSpPr/>
          <p:nvPr/>
        </p:nvSpPr>
        <p:spPr>
          <a:xfrm>
            <a:off x="682580" y="1837069"/>
            <a:ext cx="10972800" cy="2361731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Kie has two 50 pence pieces. He goes to the shop and buys an apple for 24 pence. How much money does Kie have left?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3D67DEC-B659-2240-BFB9-FE40A17639DF}"/>
              </a:ext>
            </a:extLst>
          </p:cNvPr>
          <p:cNvSpPr/>
          <p:nvPr/>
        </p:nvSpPr>
        <p:spPr>
          <a:xfrm>
            <a:off x="2154216" y="4369690"/>
            <a:ext cx="8029527" cy="2203396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solidFill>
                  <a:srgbClr val="FF0000"/>
                </a:solidFill>
              </a:rPr>
              <a:t>76 pence</a:t>
            </a:r>
          </a:p>
        </p:txBody>
      </p:sp>
      <p:pic>
        <p:nvPicPr>
          <p:cNvPr id="8" name="Picture 7" descr="A picture containing plant&#10;&#10;Description automatically generated">
            <a:extLst>
              <a:ext uri="{FF2B5EF4-FFF2-40B4-BE49-F238E27FC236}">
                <a16:creationId xmlns:a16="http://schemas.microsoft.com/office/drawing/2014/main" id="{684B21F8-2717-D44B-8EE0-2B06997CB7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8975" y="3876231"/>
            <a:ext cx="2094597" cy="239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25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94689F8-0C3A-4726-BA8E-75FFDFF2B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329532"/>
            <a:ext cx="10777538" cy="1143000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</a:rPr>
              <a:t>Progress across amber – the 4-stage model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AC7E47D-C58C-4734-8F8A-588C184F59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296650"/>
              </p:ext>
            </p:extLst>
          </p:nvPr>
        </p:nvGraphicFramePr>
        <p:xfrm>
          <a:off x="2373306" y="2708007"/>
          <a:ext cx="9397218" cy="3291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397218">
                  <a:extLst>
                    <a:ext uri="{9D8B030D-6E8A-4147-A177-3AD203B41FA5}">
                      <a16:colId xmlns:a16="http://schemas.microsoft.com/office/drawing/2014/main" val="29518885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A child has successfully completed a therapy test independently, following a set of therapy sessions.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021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0" dirty="0"/>
                        <a:t>A child has successfully completed a therapy test independently, a period after the relevant therapy sessions – we would advise about 2 weeks.</a:t>
                      </a:r>
                      <a:endParaRPr lang="en-GB" sz="2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257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A child has successfully applied their knowledge or skill in an unfamiliar context. This may be application across the curriculum or in a problem.</a:t>
                      </a:r>
                    </a:p>
                  </a:txBody>
                  <a:tcPr>
                    <a:solidFill>
                      <a:srgbClr val="F89A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036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/>
                        <a:t>A pupil has </a:t>
                      </a:r>
                      <a:r>
                        <a:rPr lang="en-GB" sz="2400" b="0" u="sng" dirty="0">
                          <a:solidFill>
                            <a:schemeClr val="tx1"/>
                          </a:solidFill>
                        </a:rPr>
                        <a:t>successfully re-visited the skills at a later point, and applies these in an unfamiliar context or problem, or across the curriculum.</a:t>
                      </a:r>
                    </a:p>
                  </a:txBody>
                  <a:tcPr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018175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B7C6A851-0154-48F5-8207-47FA4C6FFC67}"/>
              </a:ext>
            </a:extLst>
          </p:cNvPr>
          <p:cNvSpPr/>
          <p:nvPr/>
        </p:nvSpPr>
        <p:spPr>
          <a:xfrm>
            <a:off x="1426867" y="2742122"/>
            <a:ext cx="769888" cy="724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sym typeface="Wingdings" panose="05000000000000000000" pitchFamily="2" charset="2"/>
              </a:rPr>
              <a:t>A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A476F67-0853-4B67-BCBA-F468BCCBAFBC}"/>
              </a:ext>
            </a:extLst>
          </p:cNvPr>
          <p:cNvSpPr/>
          <p:nvPr/>
        </p:nvSpPr>
        <p:spPr>
          <a:xfrm>
            <a:off x="1425920" y="3576591"/>
            <a:ext cx="769888" cy="724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sym typeface="Wingdings" panose="05000000000000000000" pitchFamily="2" charset="2"/>
              </a:rPr>
              <a:t>A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8C30849-73C6-4D5A-8148-C862E000E0AA}"/>
              </a:ext>
            </a:extLst>
          </p:cNvPr>
          <p:cNvSpPr/>
          <p:nvPr/>
        </p:nvSpPr>
        <p:spPr>
          <a:xfrm>
            <a:off x="1425920" y="4374839"/>
            <a:ext cx="769888" cy="724729"/>
          </a:xfrm>
          <a:prstGeom prst="ellipse">
            <a:avLst/>
          </a:prstGeom>
          <a:solidFill>
            <a:srgbClr val="F89A1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sym typeface="Wingdings" panose="05000000000000000000" pitchFamily="2" charset="2"/>
              </a:rPr>
              <a:t>DA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2101EFF-0E1F-42A3-9F84-B574E6CBEF5C}"/>
              </a:ext>
            </a:extLst>
          </p:cNvPr>
          <p:cNvSpPr/>
          <p:nvPr/>
        </p:nvSpPr>
        <p:spPr>
          <a:xfrm>
            <a:off x="1426867" y="5231056"/>
            <a:ext cx="769888" cy="724729"/>
          </a:xfrm>
          <a:prstGeom prst="ellipse">
            <a:avLst/>
          </a:prstGeom>
          <a:solidFill>
            <a:srgbClr val="66FF6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sym typeface="Wingdings" panose="05000000000000000000" pitchFamily="2" charset="2"/>
              </a:rPr>
              <a:t>G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E5E9217-7DF5-41CB-84D4-48056C3F206A}"/>
              </a:ext>
            </a:extLst>
          </p:cNvPr>
          <p:cNvSpPr/>
          <p:nvPr/>
        </p:nvSpPr>
        <p:spPr>
          <a:xfrm>
            <a:off x="698500" y="1379620"/>
            <a:ext cx="10948068" cy="11035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400" dirty="0">
                <a:solidFill>
                  <a:srgbClr val="002060"/>
                </a:solidFill>
              </a:rPr>
              <a:t>The three therapy tests which accompany this resource can be used to revisit the taught skill to check that the pupil is able to perform it independently and consistently. </a:t>
            </a:r>
          </a:p>
        </p:txBody>
      </p:sp>
    </p:spTree>
    <p:extLst>
      <p:ext uri="{BB962C8B-B14F-4D97-AF65-F5344CB8AC3E}">
        <p14:creationId xmlns:p14="http://schemas.microsoft.com/office/powerpoint/2010/main" val="3495078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Content Placeholder 6" descr="Screen Clipping">
            <a:extLst>
              <a:ext uri="{FF2B5EF4-FFF2-40B4-BE49-F238E27FC236}">
                <a16:creationId xmlns:a16="http://schemas.microsoft.com/office/drawing/2014/main" id="{57824423-EDA8-4492-9382-3C9EA37E07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05370" y="420961"/>
            <a:ext cx="6370638" cy="1654175"/>
          </a:xfrm>
        </p:spPr>
      </p:pic>
      <p:sp>
        <p:nvSpPr>
          <p:cNvPr id="6148" name="TextBox 7">
            <a:extLst>
              <a:ext uri="{FF2B5EF4-FFF2-40B4-BE49-F238E27FC236}">
                <a16:creationId xmlns:a16="http://schemas.microsoft.com/office/drawing/2014/main" id="{C3725F48-3E10-472C-A749-2B9B670BC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7436" y="2382565"/>
            <a:ext cx="8424862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Our Primary Edge attributes help us to become better learners and today is no exception. Before you start this activity, here are some ideas for how you will need your </a:t>
            </a:r>
            <a:r>
              <a:rPr lang="en-GB" altLang="en-US" sz="2500" b="1" u="sng" dirty="0">
                <a:latin typeface="Calibri" panose="020F0502020204030204" pitchFamily="34" charset="0"/>
                <a:cs typeface="Calibri" panose="020F0502020204030204" pitchFamily="34" charset="0"/>
              </a:rPr>
              <a:t>Raj Resilience </a:t>
            </a:r>
            <a:r>
              <a:rPr lang="en-GB" alt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skills today: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TextBox 8">
            <a:extLst>
              <a:ext uri="{FF2B5EF4-FFF2-40B4-BE49-F238E27FC236}">
                <a16:creationId xmlns:a16="http://schemas.microsoft.com/office/drawing/2014/main" id="{CD474635-4C61-42C7-94F9-CD68244B2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7436" y="4244976"/>
            <a:ext cx="4621212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Trying hard even when it is challenging</a:t>
            </a:r>
          </a:p>
          <a:p>
            <a:pPr>
              <a:spcBef>
                <a:spcPct val="0"/>
              </a:spcBef>
            </a:pPr>
            <a:r>
              <a:rPr lang="en-GB" alt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Learn from your mistakes</a:t>
            </a:r>
          </a:p>
          <a:p>
            <a:pPr>
              <a:spcBef>
                <a:spcPct val="0"/>
              </a:spcBef>
            </a:pPr>
            <a:r>
              <a:rPr lang="en-GB" alt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Asking for help if you need it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41491B9-BA03-4E69-B30E-A6C24036D0C2}"/>
              </a:ext>
            </a:extLst>
          </p:cNvPr>
          <p:cNvSpPr/>
          <p:nvPr/>
        </p:nvSpPr>
        <p:spPr>
          <a:xfrm>
            <a:off x="7930974" y="3908427"/>
            <a:ext cx="3690937" cy="2303462"/>
          </a:xfrm>
          <a:prstGeom prst="roundRect">
            <a:avLst/>
          </a:prstGeom>
          <a:solidFill>
            <a:srgbClr val="FFFED8"/>
          </a:solidFill>
          <a:ln>
            <a:solidFill>
              <a:schemeClr val="accent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5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Command Words:</a:t>
            </a:r>
          </a:p>
          <a:p>
            <a:pPr>
              <a:defRPr/>
            </a:pPr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Persevere     Complete</a:t>
            </a:r>
          </a:p>
          <a:p>
            <a:pPr>
              <a:defRPr/>
            </a:pPr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Overcome    Achieve Sustain          Undertake</a:t>
            </a:r>
          </a:p>
          <a:p>
            <a:pPr>
              <a:defRPr/>
            </a:pPr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 over time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6B07E3-AF17-EE4D-ACE1-B7F6D633F1C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15248"/>
            <a:ext cx="1330509" cy="1325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59D31F-2ACD-7F41-959A-6F8A5D3ABB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9262BF4-D9B5-4340-8BC1-38D1FB12851F}"/>
              </a:ext>
            </a:extLst>
          </p:cNvPr>
          <p:cNvSpPr txBox="1">
            <a:spLocks/>
          </p:cNvSpPr>
          <p:nvPr/>
        </p:nvSpPr>
        <p:spPr>
          <a:xfrm rot="16200000">
            <a:off x="-1533389" y="3686694"/>
            <a:ext cx="4729760" cy="1116565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dirty="0">
                <a:solidFill>
                  <a:srgbClr val="002060"/>
                </a:solidFill>
              </a:rPr>
              <a:t>LORIC Task</a:t>
            </a:r>
          </a:p>
        </p:txBody>
      </p:sp>
    </p:spTree>
    <p:extLst>
      <p:ext uri="{BB962C8B-B14F-4D97-AF65-F5344CB8AC3E}">
        <p14:creationId xmlns:p14="http://schemas.microsoft.com/office/powerpoint/2010/main" val="3351564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E7595C9-38B6-2547-BE4E-595AF9068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5532" y="2368525"/>
            <a:ext cx="1841500" cy="2044700"/>
          </a:xfrm>
          <a:prstGeom prst="rect">
            <a:avLst/>
          </a:prstGeom>
        </p:spPr>
      </p:pic>
      <p:pic>
        <p:nvPicPr>
          <p:cNvPr id="7" name="Content Placeholder 6" descr="Screen Clipping">
            <a:extLst>
              <a:ext uri="{FF2B5EF4-FFF2-40B4-BE49-F238E27FC236}">
                <a16:creationId xmlns:a16="http://schemas.microsoft.com/office/drawing/2014/main" id="{7F990901-5F9A-4C4B-A8BC-9B0DB6BDDA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282" y="5935838"/>
            <a:ext cx="3216197" cy="834826"/>
          </a:xfr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61665C8-11A3-4052-B1B7-E5971A9D18AB}"/>
              </a:ext>
            </a:extLst>
          </p:cNvPr>
          <p:cNvSpPr/>
          <p:nvPr/>
        </p:nvSpPr>
        <p:spPr>
          <a:xfrm>
            <a:off x="1881085" y="334714"/>
            <a:ext cx="8662361" cy="1842413"/>
          </a:xfrm>
          <a:prstGeom prst="roundRect">
            <a:avLst/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Which two numbers can you subtract to give an odd number?</a:t>
            </a:r>
          </a:p>
          <a:p>
            <a:pPr algn="ctr"/>
            <a:endParaRPr lang="en-GB" sz="900" dirty="0">
              <a:solidFill>
                <a:srgbClr val="002060"/>
              </a:solidFill>
            </a:endParaRPr>
          </a:p>
          <a:p>
            <a:pPr algn="ctr"/>
            <a:r>
              <a:rPr lang="en-GB" sz="3200" dirty="0">
                <a:solidFill>
                  <a:srgbClr val="002060"/>
                </a:solidFill>
              </a:rPr>
              <a:t>Explain how you chose your numbers.</a:t>
            </a:r>
            <a:endParaRPr lang="en-GB" sz="3200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B9BE71E-0F19-4DCC-84CD-355454E729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0815" y="227881"/>
            <a:ext cx="1081574" cy="724226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F7316D77-7104-D04A-9578-9071CEFD76FF}"/>
              </a:ext>
            </a:extLst>
          </p:cNvPr>
          <p:cNvSpPr/>
          <p:nvPr/>
        </p:nvSpPr>
        <p:spPr>
          <a:xfrm>
            <a:off x="8430019" y="3042820"/>
            <a:ext cx="852525" cy="8424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E203EC-5B26-E348-9517-82B3B14A7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0065" y="2289164"/>
            <a:ext cx="1841500" cy="20447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F885D7A-FD65-A64F-B1D0-DFD83156259E}"/>
              </a:ext>
            </a:extLst>
          </p:cNvPr>
          <p:cNvSpPr/>
          <p:nvPr/>
        </p:nvSpPr>
        <p:spPr>
          <a:xfrm>
            <a:off x="10394552" y="2969644"/>
            <a:ext cx="852525" cy="8424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14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1CA694B-DC3B-3D4E-82D3-1DDAC3C81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319" y="2441701"/>
            <a:ext cx="1841500" cy="20447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D63D75D-47E9-AF4E-88F9-9683F8622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176" y="2431310"/>
            <a:ext cx="1841500" cy="20447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538B8AF-922C-8346-B7B5-C6015A92F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643" y="2391120"/>
            <a:ext cx="1841500" cy="2044700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E3EADA2D-30BF-0143-8E35-CB55A42E1B53}"/>
              </a:ext>
            </a:extLst>
          </p:cNvPr>
          <p:cNvSpPr/>
          <p:nvPr/>
        </p:nvSpPr>
        <p:spPr>
          <a:xfrm>
            <a:off x="4313663" y="3107912"/>
            <a:ext cx="852525" cy="8424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16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0D1424F-0DC6-444B-A62B-A7766C254959}"/>
              </a:ext>
            </a:extLst>
          </p:cNvPr>
          <p:cNvSpPr/>
          <p:nvPr/>
        </p:nvSpPr>
        <p:spPr>
          <a:xfrm>
            <a:off x="2176064" y="3101117"/>
            <a:ext cx="852525" cy="8424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15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D12B81F-69A5-7948-B1B1-E84D84CF7BF7}"/>
              </a:ext>
            </a:extLst>
          </p:cNvPr>
          <p:cNvSpPr/>
          <p:nvPr/>
        </p:nvSpPr>
        <p:spPr>
          <a:xfrm>
            <a:off x="6383130" y="3107912"/>
            <a:ext cx="852525" cy="8424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13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A76688F-A776-A54D-B83F-657CC23F8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3860" y="4308551"/>
            <a:ext cx="1841500" cy="20447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B36CBA5-4CA5-F442-8D7E-E1FE73E28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576" y="4371564"/>
            <a:ext cx="1841500" cy="2044700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AE534029-F238-634A-825D-C1C7D67C97AF}"/>
              </a:ext>
            </a:extLst>
          </p:cNvPr>
          <p:cNvSpPr/>
          <p:nvPr/>
        </p:nvSpPr>
        <p:spPr>
          <a:xfrm>
            <a:off x="3349091" y="5093376"/>
            <a:ext cx="852525" cy="8424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800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CD4673A-45AE-6845-A60D-C6A8F0524322}"/>
              </a:ext>
            </a:extLst>
          </p:cNvPr>
          <p:cNvSpPr/>
          <p:nvPr/>
        </p:nvSpPr>
        <p:spPr>
          <a:xfrm>
            <a:off x="7488347" y="4994594"/>
            <a:ext cx="852525" cy="8424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12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C1F0D11-2372-AF4B-9BC7-6F49D97B0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45" y="4373306"/>
            <a:ext cx="1841500" cy="2044700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CE6DD07E-3ECA-8C40-B94C-DB7EAEE30F8F}"/>
              </a:ext>
            </a:extLst>
          </p:cNvPr>
          <p:cNvSpPr/>
          <p:nvPr/>
        </p:nvSpPr>
        <p:spPr>
          <a:xfrm>
            <a:off x="5515343" y="5070817"/>
            <a:ext cx="852525" cy="8424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18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B1383D8D-4BFF-4583-A930-9EBCCBA1ADF4}"/>
              </a:ext>
            </a:extLst>
          </p:cNvPr>
          <p:cNvSpPr txBox="1">
            <a:spLocks/>
          </p:cNvSpPr>
          <p:nvPr/>
        </p:nvSpPr>
        <p:spPr>
          <a:xfrm rot="16200000">
            <a:off x="-1533389" y="3686694"/>
            <a:ext cx="4729760" cy="1116565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dirty="0">
                <a:solidFill>
                  <a:srgbClr val="002060"/>
                </a:solidFill>
              </a:rPr>
              <a:t>LORIC Task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A04F48B-A031-4CDE-B195-C156B01F59E4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15248"/>
            <a:ext cx="1330509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293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</a:rPr>
              <a:t>Vocabulary</a:t>
            </a:r>
            <a:endParaRPr lang="en-GB" sz="2400" b="1" i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75A7142-34F1-4E54-A85B-FF703025B360}"/>
              </a:ext>
            </a:extLst>
          </p:cNvPr>
          <p:cNvSpPr/>
          <p:nvPr/>
        </p:nvSpPr>
        <p:spPr>
          <a:xfrm>
            <a:off x="223182" y="1879337"/>
            <a:ext cx="2888134" cy="4101737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multiplication</a:t>
            </a: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r>
              <a:rPr lang="en-GB" sz="3200" dirty="0">
                <a:solidFill>
                  <a:srgbClr val="002060"/>
                </a:solidFill>
              </a:rPr>
              <a:t>division </a:t>
            </a: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r>
              <a:rPr lang="en-GB" sz="3200" dirty="0">
                <a:solidFill>
                  <a:srgbClr val="002060"/>
                </a:solidFill>
              </a:rPr>
              <a:t>addition</a:t>
            </a: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r>
              <a:rPr lang="en-GB" sz="3200" dirty="0">
                <a:solidFill>
                  <a:srgbClr val="002060"/>
                </a:solidFill>
              </a:rPr>
              <a:t>subtraction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58AC46A-DE99-5445-ACF1-4F140DF32659}"/>
              </a:ext>
            </a:extLst>
          </p:cNvPr>
          <p:cNvGrpSpPr/>
          <p:nvPr/>
        </p:nvGrpSpPr>
        <p:grpSpPr>
          <a:xfrm>
            <a:off x="3450823" y="1690687"/>
            <a:ext cx="5830257" cy="4934555"/>
            <a:chOff x="2674825" y="1473835"/>
            <a:chExt cx="6817360" cy="5319713"/>
          </a:xfrm>
        </p:grpSpPr>
        <p:pic>
          <p:nvPicPr>
            <p:cNvPr id="10" name="Picture 6">
              <a:extLst>
                <a:ext uri="{FF2B5EF4-FFF2-40B4-BE49-F238E27FC236}">
                  <a16:creationId xmlns:a16="http://schemas.microsoft.com/office/drawing/2014/main" id="{14509DC9-5E80-F747-A3CB-B5DF321704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1813" y="5449888"/>
              <a:ext cx="1695450" cy="1195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7">
              <a:extLst>
                <a:ext uri="{FF2B5EF4-FFF2-40B4-BE49-F238E27FC236}">
                  <a16:creationId xmlns:a16="http://schemas.microsoft.com/office/drawing/2014/main" id="{8FE767CB-D273-164A-BF08-BF44AB969E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4825" y="1473835"/>
              <a:ext cx="6817360" cy="5319713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FE836BE-CC06-C24D-AA93-DBCD56985E82}"/>
                </a:ext>
              </a:extLst>
            </p:cNvPr>
            <p:cNvSpPr txBox="1"/>
            <p:nvPr/>
          </p:nvSpPr>
          <p:spPr>
            <a:xfrm>
              <a:off x="5655301" y="4040949"/>
              <a:ext cx="1833609" cy="4976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operation</a:t>
              </a:r>
              <a:endParaRPr lang="en-GB" sz="2800" dirty="0"/>
            </a:p>
          </p:txBody>
        </p:sp>
      </p:grpSp>
      <p:sp>
        <p:nvSpPr>
          <p:cNvPr id="13" name="Rectangle: Rounded Corners 2">
            <a:extLst>
              <a:ext uri="{FF2B5EF4-FFF2-40B4-BE49-F238E27FC236}">
                <a16:creationId xmlns:a16="http://schemas.microsoft.com/office/drawing/2014/main" id="{C18D710B-E54D-DC44-9BA5-53C060E44797}"/>
              </a:ext>
            </a:extLst>
          </p:cNvPr>
          <p:cNvSpPr/>
          <p:nvPr/>
        </p:nvSpPr>
        <p:spPr>
          <a:xfrm>
            <a:off x="9620587" y="2403475"/>
            <a:ext cx="2242801" cy="3336925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3200" dirty="0">
              <a:solidFill>
                <a:srgbClr val="002060"/>
              </a:solidFill>
            </a:endParaRPr>
          </a:p>
          <a:p>
            <a:pPr algn="ctr">
              <a:defRPr/>
            </a:pPr>
            <a:endParaRPr lang="en-GB" sz="3200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en-GB" sz="3200" dirty="0">
                <a:solidFill>
                  <a:srgbClr val="002060"/>
                </a:solidFill>
              </a:rPr>
              <a:t>Use the words in the box opposite to define ‘operation’.</a:t>
            </a:r>
          </a:p>
          <a:p>
            <a:pPr algn="ctr">
              <a:defRPr/>
            </a:pPr>
            <a:endParaRPr lang="en-GB" sz="3200" dirty="0">
              <a:solidFill>
                <a:srgbClr val="002060"/>
              </a:solidFill>
            </a:endParaRPr>
          </a:p>
          <a:p>
            <a:pPr algn="ctr">
              <a:defRPr/>
            </a:pPr>
            <a:endParaRPr lang="en-GB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571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en-GB" sz="3200" b="1" dirty="0">
                <a:solidFill>
                  <a:srgbClr val="002060"/>
                </a:solidFill>
              </a:rPr>
              <a:t>Can solve two-step problems involving addition and subtraction, deciding which operation to use.</a:t>
            </a:r>
            <a:endParaRPr lang="en-GB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75A7142-34F1-4E54-A85B-FF703025B360}"/>
              </a:ext>
            </a:extLst>
          </p:cNvPr>
          <p:cNvSpPr/>
          <p:nvPr/>
        </p:nvSpPr>
        <p:spPr>
          <a:xfrm>
            <a:off x="273209" y="1828800"/>
            <a:ext cx="3924038" cy="4557010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Mathematical language is really important when trying to solve any problem.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3D67DEC-B659-2240-BFB9-FE40A17639DF}"/>
              </a:ext>
            </a:extLst>
          </p:cNvPr>
          <p:cNvSpPr/>
          <p:nvPr/>
        </p:nvSpPr>
        <p:spPr>
          <a:xfrm>
            <a:off x="4362305" y="1865781"/>
            <a:ext cx="7556486" cy="2226434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It helps you understand what the question is asking you to do and understand which </a:t>
            </a:r>
            <a:r>
              <a:rPr lang="en-GB" sz="3200" dirty="0">
                <a:solidFill>
                  <a:srgbClr val="FF0000"/>
                </a:solidFill>
              </a:rPr>
              <a:t>operation</a:t>
            </a:r>
            <a:r>
              <a:rPr lang="en-GB" sz="3200" dirty="0">
                <a:solidFill>
                  <a:srgbClr val="002060"/>
                </a:solidFill>
              </a:rPr>
              <a:t> is best to use to find the answer. 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217F57A-A6C7-C348-A37A-991770D91E81}"/>
              </a:ext>
            </a:extLst>
          </p:cNvPr>
          <p:cNvSpPr/>
          <p:nvPr/>
        </p:nvSpPr>
        <p:spPr>
          <a:xfrm>
            <a:off x="4362305" y="4409446"/>
            <a:ext cx="6215357" cy="1976363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Lets think of some different words/phrases that are used for </a:t>
            </a:r>
            <a:r>
              <a:rPr lang="en-GB" sz="3200" dirty="0">
                <a:solidFill>
                  <a:srgbClr val="FF0000"/>
                </a:solidFill>
              </a:rPr>
              <a:t>add</a:t>
            </a:r>
            <a:r>
              <a:rPr lang="en-GB" sz="3200" dirty="0">
                <a:solidFill>
                  <a:srgbClr val="002060"/>
                </a:solidFill>
              </a:rPr>
              <a:t> and </a:t>
            </a:r>
            <a:r>
              <a:rPr lang="en-GB" sz="3200" dirty="0">
                <a:solidFill>
                  <a:srgbClr val="FF0000"/>
                </a:solidFill>
              </a:rPr>
              <a:t>subtract</a:t>
            </a:r>
            <a:r>
              <a:rPr lang="en-GB" sz="3200" dirty="0">
                <a:solidFill>
                  <a:srgbClr val="002060"/>
                </a:solidFill>
              </a:rPr>
              <a:t>. Talk to the person next to you.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26DEC9-A37B-3F45-B116-082C1171D5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3458" y="4476307"/>
            <a:ext cx="2534487" cy="253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55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en-GB" sz="3200" b="1" dirty="0">
                <a:solidFill>
                  <a:srgbClr val="002060"/>
                </a:solidFill>
              </a:rPr>
              <a:t>Can solve two-step problems involving addition and subtraction, deciding which operation to use.</a:t>
            </a:r>
            <a:endParaRPr lang="en-GB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75A7142-34F1-4E54-A85B-FF703025B360}"/>
              </a:ext>
            </a:extLst>
          </p:cNvPr>
          <p:cNvSpPr/>
          <p:nvPr/>
        </p:nvSpPr>
        <p:spPr>
          <a:xfrm>
            <a:off x="1927846" y="1619057"/>
            <a:ext cx="8416023" cy="835385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What words or phrases did you think of?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26DEC9-A37B-3F45-B116-082C1171D5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9893" y="4323513"/>
            <a:ext cx="2534487" cy="253448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870D1AA-18C8-42D5-B813-7155453142C0}"/>
              </a:ext>
            </a:extLst>
          </p:cNvPr>
          <p:cNvGrpSpPr/>
          <p:nvPr/>
        </p:nvGrpSpPr>
        <p:grpSpPr>
          <a:xfrm>
            <a:off x="-448440" y="2551004"/>
            <a:ext cx="6241883" cy="3882663"/>
            <a:chOff x="-448440" y="2551004"/>
            <a:chExt cx="6241883" cy="388266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15CA72F-005D-4B70-901D-94FC4CA19EFD}"/>
                </a:ext>
              </a:extLst>
            </p:cNvPr>
            <p:cNvGrpSpPr/>
            <p:nvPr/>
          </p:nvGrpSpPr>
          <p:grpSpPr>
            <a:xfrm>
              <a:off x="-448440" y="2551004"/>
              <a:ext cx="6241883" cy="3882663"/>
              <a:chOff x="-533838" y="2610213"/>
              <a:chExt cx="6241883" cy="3882663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B66CA02-3947-7345-9003-E8BF8462474E}"/>
                  </a:ext>
                </a:extLst>
              </p:cNvPr>
              <p:cNvSpPr txBox="1"/>
              <p:nvPr/>
            </p:nvSpPr>
            <p:spPr>
              <a:xfrm>
                <a:off x="700705" y="2610213"/>
                <a:ext cx="120595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solidFill>
                      <a:srgbClr val="00B050"/>
                    </a:solidFill>
                  </a:rPr>
                  <a:t>add</a:t>
                </a:r>
                <a:r>
                  <a:rPr lang="en-GB" sz="3200" dirty="0"/>
                  <a:t> 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9213D9E-D4A9-2940-8753-E6B8F090BA62}"/>
                  </a:ext>
                </a:extLst>
              </p:cNvPr>
              <p:cNvSpPr txBox="1"/>
              <p:nvPr/>
            </p:nvSpPr>
            <p:spPr>
              <a:xfrm>
                <a:off x="2770193" y="3071470"/>
                <a:ext cx="293785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solidFill>
                      <a:srgbClr val="00B050"/>
                    </a:solidFill>
                  </a:rPr>
                  <a:t>altogether</a:t>
                </a:r>
                <a:endParaRPr lang="en-GB" sz="3200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15C81FD-7344-664D-BDC6-560440F0E2A1}"/>
                  </a:ext>
                </a:extLst>
              </p:cNvPr>
              <p:cNvSpPr txBox="1"/>
              <p:nvPr/>
            </p:nvSpPr>
            <p:spPr>
              <a:xfrm>
                <a:off x="-533838" y="3358071"/>
                <a:ext cx="427510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solidFill>
                      <a:srgbClr val="00B050"/>
                    </a:solidFill>
                  </a:rPr>
                  <a:t>how many more?</a:t>
                </a:r>
                <a:r>
                  <a:rPr lang="en-GB" sz="3200" dirty="0"/>
                  <a:t> 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626793-21E8-B04D-B04A-09B3178D31A9}"/>
                  </a:ext>
                </a:extLst>
              </p:cNvPr>
              <p:cNvSpPr txBox="1"/>
              <p:nvPr/>
            </p:nvSpPr>
            <p:spPr>
              <a:xfrm>
                <a:off x="1340819" y="4707589"/>
                <a:ext cx="120595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solidFill>
                      <a:srgbClr val="00B050"/>
                    </a:solidFill>
                  </a:rPr>
                  <a:t>plus</a:t>
                </a:r>
                <a:r>
                  <a:rPr lang="en-GB" sz="3200" dirty="0"/>
                  <a:t> 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455C744-74C8-6940-94BF-D0FE606B9F59}"/>
                  </a:ext>
                </a:extLst>
              </p:cNvPr>
              <p:cNvSpPr txBox="1"/>
              <p:nvPr/>
            </p:nvSpPr>
            <p:spPr>
              <a:xfrm>
                <a:off x="-128107" y="5486458"/>
                <a:ext cx="293785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solidFill>
                      <a:srgbClr val="00B050"/>
                    </a:solidFill>
                  </a:rPr>
                  <a:t>combined</a:t>
                </a:r>
                <a:r>
                  <a:rPr lang="en-GB" sz="3200" dirty="0"/>
                  <a:t> 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2B68A0A-9339-7042-A1EA-CE63BDB96835}"/>
                  </a:ext>
                </a:extLst>
              </p:cNvPr>
              <p:cNvSpPr txBox="1"/>
              <p:nvPr/>
            </p:nvSpPr>
            <p:spPr>
              <a:xfrm>
                <a:off x="97730" y="4311790"/>
                <a:ext cx="120595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solidFill>
                      <a:srgbClr val="00B050"/>
                    </a:solidFill>
                  </a:rPr>
                  <a:t>sum</a:t>
                </a:r>
                <a:r>
                  <a:rPr lang="en-GB" sz="3200" dirty="0"/>
                  <a:t> 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AA2DDDC-02AE-1544-8AD8-CA0105637501}"/>
                  </a:ext>
                </a:extLst>
              </p:cNvPr>
              <p:cNvSpPr txBox="1"/>
              <p:nvPr/>
            </p:nvSpPr>
            <p:spPr>
              <a:xfrm>
                <a:off x="1264863" y="4064612"/>
                <a:ext cx="315679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solidFill>
                      <a:srgbClr val="00B050"/>
                    </a:solidFill>
                  </a:rPr>
                  <a:t>double</a:t>
                </a:r>
                <a:endParaRPr lang="en-GB" sz="3200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CD2C924-C172-EC4F-BFE0-AEB5CCE3CC8E}"/>
                  </a:ext>
                </a:extLst>
              </p:cNvPr>
              <p:cNvSpPr txBox="1"/>
              <p:nvPr/>
            </p:nvSpPr>
            <p:spPr>
              <a:xfrm>
                <a:off x="2465486" y="5908101"/>
                <a:ext cx="280937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solidFill>
                      <a:srgbClr val="00B050"/>
                    </a:solidFill>
                  </a:rPr>
                  <a:t>more than</a:t>
                </a:r>
                <a:r>
                  <a:rPr lang="en-GB" sz="3200" dirty="0"/>
                  <a:t> 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ED94F81-76FF-0B4D-8883-197760EA01CD}"/>
                  </a:ext>
                </a:extLst>
              </p:cNvPr>
              <p:cNvSpPr txBox="1"/>
              <p:nvPr/>
            </p:nvSpPr>
            <p:spPr>
              <a:xfrm>
                <a:off x="3789859" y="4289094"/>
                <a:ext cx="150561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solidFill>
                      <a:srgbClr val="00B050"/>
                    </a:solidFill>
                  </a:rPr>
                  <a:t>score</a:t>
                </a:r>
                <a:r>
                  <a:rPr lang="en-GB" sz="3200" dirty="0"/>
                  <a:t> 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FC7021E-01A8-F144-AD61-1F09A21EE8B1}"/>
                </a:ext>
              </a:extLst>
            </p:cNvPr>
            <p:cNvSpPr txBox="1"/>
            <p:nvPr/>
          </p:nvSpPr>
          <p:spPr>
            <a:xfrm>
              <a:off x="2398204" y="4946555"/>
              <a:ext cx="22440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00B050"/>
                  </a:solidFill>
                </a:rPr>
                <a:t>increase</a:t>
              </a:r>
              <a:r>
                <a:rPr lang="en-GB" sz="3200" dirty="0"/>
                <a:t>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A9FF953-DFFF-4347-95FE-0B1E04EECB63}"/>
              </a:ext>
            </a:extLst>
          </p:cNvPr>
          <p:cNvGrpSpPr/>
          <p:nvPr/>
        </p:nvGrpSpPr>
        <p:grpSpPr>
          <a:xfrm>
            <a:off x="4798656" y="2790551"/>
            <a:ext cx="7551250" cy="4067449"/>
            <a:chOff x="4604808" y="2614037"/>
            <a:chExt cx="7551250" cy="406744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A7902FC-AF88-554F-A3E4-F4DA76234E38}"/>
                </a:ext>
              </a:extLst>
            </p:cNvPr>
            <p:cNvSpPr txBox="1"/>
            <p:nvPr/>
          </p:nvSpPr>
          <p:spPr>
            <a:xfrm>
              <a:off x="7406017" y="3296673"/>
              <a:ext cx="29378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</a:rPr>
                <a:t>less than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F1DCF0-BBE6-9A4D-ACDB-72D3D373EF27}"/>
                </a:ext>
              </a:extLst>
            </p:cNvPr>
            <p:cNvSpPr txBox="1"/>
            <p:nvPr/>
          </p:nvSpPr>
          <p:spPr>
            <a:xfrm>
              <a:off x="5010539" y="5675068"/>
              <a:ext cx="29378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</a:rPr>
                <a:t>how much less?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FD357CB-8CBE-A04A-AE88-D5C5E25D2AE3}"/>
                </a:ext>
              </a:extLst>
            </p:cNvPr>
            <p:cNvSpPr txBox="1"/>
            <p:nvPr/>
          </p:nvSpPr>
          <p:spPr>
            <a:xfrm>
              <a:off x="4646662" y="4987754"/>
              <a:ext cx="20798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</a:rPr>
                <a:t>half/halve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58A836F-BA84-4E41-ABBA-4EEEBE7E192C}"/>
                </a:ext>
              </a:extLst>
            </p:cNvPr>
            <p:cNvSpPr txBox="1"/>
            <p:nvPr/>
          </p:nvSpPr>
          <p:spPr>
            <a:xfrm>
              <a:off x="8999265" y="2614037"/>
              <a:ext cx="31567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</a:rPr>
                <a:t>difference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E310C34-1918-E147-9CEF-67F1759B2FFA}"/>
                </a:ext>
              </a:extLst>
            </p:cNvPr>
            <p:cNvSpPr txBox="1"/>
            <p:nvPr/>
          </p:nvSpPr>
          <p:spPr>
            <a:xfrm>
              <a:off x="7604132" y="6096711"/>
              <a:ext cx="28093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</a:rPr>
                <a:t>how many left?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8361EC4-F704-47E8-A8C1-D305E89E0866}"/>
                </a:ext>
              </a:extLst>
            </p:cNvPr>
            <p:cNvSpPr txBox="1"/>
            <p:nvPr/>
          </p:nvSpPr>
          <p:spPr>
            <a:xfrm>
              <a:off x="5839351" y="2860538"/>
              <a:ext cx="12059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</a:rPr>
                <a:t>take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9E6960E-FAEF-4614-B33C-9DA6E0AF1125}"/>
                </a:ext>
              </a:extLst>
            </p:cNvPr>
            <p:cNvSpPr txBox="1"/>
            <p:nvPr/>
          </p:nvSpPr>
          <p:spPr>
            <a:xfrm>
              <a:off x="4604808" y="3608396"/>
              <a:ext cx="42751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</a:rPr>
                <a:t>subtract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364C48C-0FF5-4EE5-A492-0CC901CDF292}"/>
                </a:ext>
              </a:extLst>
            </p:cNvPr>
            <p:cNvSpPr txBox="1"/>
            <p:nvPr/>
          </p:nvSpPr>
          <p:spPr>
            <a:xfrm>
              <a:off x="6576577" y="4464729"/>
              <a:ext cx="18725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</a:rPr>
                <a:t>decrease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8C1AB83-96A0-4B87-B1B7-99122F47D8CB}"/>
                </a:ext>
              </a:extLst>
            </p:cNvPr>
            <p:cNvSpPr txBox="1"/>
            <p:nvPr/>
          </p:nvSpPr>
          <p:spPr>
            <a:xfrm>
              <a:off x="8449115" y="4191167"/>
              <a:ext cx="15056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</a:rPr>
                <a:t>fewer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722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en-GB" sz="3200" b="1" dirty="0">
                <a:solidFill>
                  <a:srgbClr val="002060"/>
                </a:solidFill>
              </a:rPr>
              <a:t>Can solve two-step problems involving addition and subtraction, deciding which operation to use.</a:t>
            </a:r>
            <a:endParaRPr lang="en-GB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75A7142-34F1-4E54-A85B-FF703025B360}"/>
              </a:ext>
            </a:extLst>
          </p:cNvPr>
          <p:cNvSpPr/>
          <p:nvPr/>
        </p:nvSpPr>
        <p:spPr>
          <a:xfrm>
            <a:off x="766403" y="2884868"/>
            <a:ext cx="6861687" cy="2987899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Be careful with the word ‘</a:t>
            </a:r>
            <a:r>
              <a:rPr lang="en-GB" sz="3600" dirty="0">
                <a:solidFill>
                  <a:srgbClr val="FF0000"/>
                </a:solidFill>
              </a:rPr>
              <a:t>more</a:t>
            </a:r>
            <a:r>
              <a:rPr lang="en-GB" sz="3600" dirty="0">
                <a:solidFill>
                  <a:srgbClr val="002060"/>
                </a:solidFill>
              </a:rPr>
              <a:t>’ as it sometimes can be used to refer to a </a:t>
            </a:r>
            <a:r>
              <a:rPr lang="en-GB" sz="3600" dirty="0">
                <a:solidFill>
                  <a:srgbClr val="FF0000"/>
                </a:solidFill>
              </a:rPr>
              <a:t>subtraction</a:t>
            </a:r>
            <a:r>
              <a:rPr lang="en-GB" sz="3600" dirty="0">
                <a:solidFill>
                  <a:srgbClr val="002060"/>
                </a:solidFill>
              </a:rPr>
              <a:t> problem.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3D67DEC-B659-2240-BFB9-FE40A17639DF}"/>
              </a:ext>
            </a:extLst>
          </p:cNvPr>
          <p:cNvSpPr/>
          <p:nvPr/>
        </p:nvSpPr>
        <p:spPr>
          <a:xfrm>
            <a:off x="7880652" y="2007447"/>
            <a:ext cx="3925079" cy="4277443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For example: </a:t>
            </a:r>
          </a:p>
          <a:p>
            <a:pPr algn="ctr"/>
            <a:r>
              <a:rPr lang="en-GB" sz="3200" dirty="0">
                <a:solidFill>
                  <a:srgbClr val="002060"/>
                </a:solidFill>
              </a:rPr>
              <a:t>how many </a:t>
            </a:r>
            <a:r>
              <a:rPr lang="en-GB" sz="3200" dirty="0">
                <a:solidFill>
                  <a:srgbClr val="FF0000"/>
                </a:solidFill>
              </a:rPr>
              <a:t>more</a:t>
            </a:r>
            <a:r>
              <a:rPr lang="en-GB" sz="3200" dirty="0">
                <a:solidFill>
                  <a:srgbClr val="002060"/>
                </a:solidFill>
              </a:rPr>
              <a:t> </a:t>
            </a:r>
            <a:r>
              <a:rPr lang="en-GB" sz="3200" dirty="0">
                <a:solidFill>
                  <a:srgbClr val="FF0000"/>
                </a:solidFill>
              </a:rPr>
              <a:t>than</a:t>
            </a:r>
            <a:r>
              <a:rPr lang="en-GB" sz="3200" dirty="0">
                <a:solidFill>
                  <a:srgbClr val="002060"/>
                </a:solidFill>
              </a:rPr>
              <a:t> 18 is 54?</a:t>
            </a:r>
          </a:p>
          <a:p>
            <a:pPr algn="ctr"/>
            <a:endParaRPr lang="en-GB" dirty="0">
              <a:solidFill>
                <a:srgbClr val="002060"/>
              </a:solidFill>
            </a:endParaRPr>
          </a:p>
          <a:p>
            <a:pPr algn="ctr"/>
            <a:r>
              <a:rPr lang="en-GB" sz="3200" dirty="0">
                <a:solidFill>
                  <a:srgbClr val="002060"/>
                </a:solidFill>
              </a:rPr>
              <a:t>We could use a </a:t>
            </a:r>
            <a:r>
              <a:rPr lang="en-GB" sz="3200" dirty="0">
                <a:solidFill>
                  <a:srgbClr val="FF0000"/>
                </a:solidFill>
              </a:rPr>
              <a:t>subtraction</a:t>
            </a:r>
            <a:r>
              <a:rPr lang="en-GB" sz="3200" dirty="0">
                <a:solidFill>
                  <a:srgbClr val="002060"/>
                </a:solidFill>
              </a:rPr>
              <a:t> calculation to work this out. 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2EA0CD83-EC34-5D4B-B7A8-76E4E93A9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637" y="1833362"/>
            <a:ext cx="1821851" cy="159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921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3264</TotalTime>
  <Words>1890</Words>
  <Application>Microsoft Office PowerPoint</Application>
  <PresentationFormat>Widescreen</PresentationFormat>
  <Paragraphs>197</Paragraphs>
  <Slides>27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Office Theme</vt:lpstr>
      <vt:lpstr>PowerPoint Presentation</vt:lpstr>
      <vt:lpstr>Teachers’ Notes</vt:lpstr>
      <vt:lpstr>Progress across amber – the 4-stage model</vt:lpstr>
      <vt:lpstr>PowerPoint Presentation</vt:lpstr>
      <vt:lpstr>PowerPoint Presentation</vt:lpstr>
      <vt:lpstr>Vocabulary</vt:lpstr>
      <vt:lpstr>Can solve two-step problems involving addition and subtraction, deciding which operation to use.</vt:lpstr>
      <vt:lpstr>Can solve two-step problems involving addition and subtraction, deciding which operation to use.</vt:lpstr>
      <vt:lpstr>Can solve two-step problems involving addition and subtraction, deciding which operation to use.</vt:lpstr>
      <vt:lpstr>Can solve two-step problems involving addition and subtraction, deciding which operation to use.</vt:lpstr>
      <vt:lpstr>Can solve two-step problems involving addition and subtraction, deciding which operation to use.</vt:lpstr>
      <vt:lpstr>Can solve two-step problems involving addition and subtraction, deciding which operation to use.</vt:lpstr>
      <vt:lpstr>Can solve two-step problems involving addition and subtraction, deciding which operation to use.</vt:lpstr>
      <vt:lpstr>Can solve two-step problems involving addition and subtraction, deciding which operation to use.</vt:lpstr>
      <vt:lpstr>Can solve two-step problems involving addition and subtraction, deciding which operation to use.</vt:lpstr>
      <vt:lpstr>Can solve two-step problems involving addition and subtraction, deciding which operation to use.</vt:lpstr>
      <vt:lpstr>Can solve two-step problems involving addition and subtraction, deciding which operation to use.</vt:lpstr>
      <vt:lpstr>Can solve two-step problems involving addition and subtraction, deciding which operation to use.</vt:lpstr>
      <vt:lpstr>Can solve two-step problems involving addition and subtraction, deciding which operation to use.</vt:lpstr>
      <vt:lpstr>Can solve two-step problems involving addition and subtraction, deciding which operation to use.</vt:lpstr>
      <vt:lpstr>Can solve two-step problems involving addition and subtraction, deciding which operation to use.</vt:lpstr>
      <vt:lpstr>Can solve two-step problems involving addition and subtraction, deciding which operation to use.</vt:lpstr>
      <vt:lpstr>Can solve two-step problems involving addition and subtraction, deciding which operation to use.</vt:lpstr>
      <vt:lpstr>Can solve two-step problems involving addition and subtraction, deciding which operation to use.</vt:lpstr>
      <vt:lpstr>Can solve two-step problems involving addition and subtraction, deciding which operation to use.</vt:lpstr>
      <vt:lpstr>Your turn</vt:lpstr>
      <vt:lpstr>Your turn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Resource</dc:title>
  <dc:creator>Microsoft Office User</dc:creator>
  <cp:lastModifiedBy>phillippa headlam</cp:lastModifiedBy>
  <cp:revision>172</cp:revision>
  <dcterms:created xsi:type="dcterms:W3CDTF">2017-03-29T13:14:03Z</dcterms:created>
  <dcterms:modified xsi:type="dcterms:W3CDTF">2019-08-26T10:47:45Z</dcterms:modified>
</cp:coreProperties>
</file>