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353" r:id="rId2"/>
    <p:sldId id="314" r:id="rId3"/>
    <p:sldId id="391" r:id="rId4"/>
    <p:sldId id="430" r:id="rId5"/>
    <p:sldId id="447" r:id="rId6"/>
    <p:sldId id="448" r:id="rId7"/>
    <p:sldId id="449" r:id="rId8"/>
    <p:sldId id="450" r:id="rId9"/>
    <p:sldId id="451" r:id="rId10"/>
    <p:sldId id="452" r:id="rId11"/>
    <p:sldId id="453" r:id="rId12"/>
    <p:sldId id="454" r:id="rId13"/>
    <p:sldId id="455" r:id="rId14"/>
    <p:sldId id="457" r:id="rId15"/>
    <p:sldId id="460" r:id="rId16"/>
    <p:sldId id="458" r:id="rId17"/>
    <p:sldId id="459" r:id="rId18"/>
    <p:sldId id="461" r:id="rId19"/>
    <p:sldId id="462" r:id="rId20"/>
    <p:sldId id="463" r:id="rId21"/>
    <p:sldId id="465" r:id="rId22"/>
    <p:sldId id="466" r:id="rId23"/>
    <p:sldId id="467" r:id="rId24"/>
    <p:sldId id="468" r:id="rId25"/>
    <p:sldId id="469" r:id="rId26"/>
    <p:sldId id="470" r:id="rId27"/>
    <p:sldId id="471" r:id="rId28"/>
    <p:sldId id="477" r:id="rId29"/>
    <p:sldId id="474" r:id="rId30"/>
    <p:sldId id="475" r:id="rId31"/>
    <p:sldId id="476" r:id="rId32"/>
    <p:sldId id="478" r:id="rId33"/>
    <p:sldId id="479" r:id="rId34"/>
    <p:sldId id="480" r:id="rId35"/>
    <p:sldId id="44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eehan" initials="SM" lastIdx="3" clrIdx="0">
    <p:extLst>
      <p:ext uri="{19B8F6BF-5375-455C-9EA6-DF929625EA0E}">
        <p15:presenceInfo xmlns:p15="http://schemas.microsoft.com/office/powerpoint/2012/main" userId="49939650c274be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D8"/>
    <a:srgbClr val="FFEBB3"/>
    <a:srgbClr val="ED7D31"/>
    <a:srgbClr val="FDFE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/>
    <p:restoredTop sz="94268"/>
  </p:normalViewPr>
  <p:slideViewPr>
    <p:cSldViewPr snapToGrid="0" snapToObjects="1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73711-1194-42B9-9CDA-B1B0A2D93EE2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B26F9-6C30-451D-94A7-041482C70B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83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437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7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96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21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5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41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18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5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05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03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63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42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28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217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29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61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798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74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521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937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8937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33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63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847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19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00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35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49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72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47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96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7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6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1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9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B9ECEA-F938-423F-8CBC-97E2E9EAC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28114-5556-477D-9ADA-6FE9D7D67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CF0BEF-8123-4C00-A0D6-B29F0D255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CB4DA-DC2E-4529-B463-4A6200D05A1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597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1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4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6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auth.pixl.org.uk/primary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34076"/>
            <a:ext cx="9144000" cy="1675656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accent2"/>
                </a:solidFill>
              </a:rPr>
              <a:t>Y4 M1f. Can round any number to the nearest 10, 100 or 1000, using the context of measures</a:t>
            </a:r>
            <a:endParaRPr lang="en-US" sz="4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33700" y="4856698"/>
            <a:ext cx="6324600" cy="126274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GB" sz="1000" dirty="0"/>
              <a:t>This resource is strictly for the use of member schools for as long as they remain members of The </a:t>
            </a:r>
            <a:r>
              <a:rPr lang="en-GB" sz="1000" dirty="0" err="1"/>
              <a:t>PiXL</a:t>
            </a:r>
            <a:r>
              <a:rPr lang="en-GB" sz="1000" dirty="0"/>
              <a:t> Club. It may not be copied, sold nor transferred to a third party or used by the school after membership ceases. Until such time it may be freely used within the member school.</a:t>
            </a:r>
          </a:p>
          <a:p>
            <a:pPr algn="ctr" fontAlgn="base"/>
            <a:r>
              <a:rPr lang="en-GB" sz="1000" dirty="0"/>
              <a:t>All opinions and contributions are those of the authors. The contents of this resource are not connected with nor endorsed by any other company, organisation or institution.</a:t>
            </a:r>
          </a:p>
          <a:p>
            <a:pPr algn="ctr" fontAlgn="base"/>
            <a:r>
              <a:rPr lang="en-GB" sz="1000" dirty="0" err="1"/>
              <a:t>PiXL</a:t>
            </a:r>
            <a:r>
              <a:rPr lang="en-GB" sz="1000" dirty="0"/>
              <a:t> Club Ltd endeavour to trace and contact copyright owners. If there are any inadvertent omissions or errors in the acknowledgements or usage, this is unintended and </a:t>
            </a:r>
            <a:r>
              <a:rPr lang="en-GB" sz="1000" dirty="0" err="1"/>
              <a:t>PiXL</a:t>
            </a:r>
            <a:r>
              <a:rPr lang="en-GB" sz="1000" dirty="0"/>
              <a:t> will remedy these on </a:t>
            </a:r>
            <a:r>
              <a:rPr lang="en-GB" sz="1000"/>
              <a:t>written notification.</a:t>
            </a:r>
            <a:endParaRPr lang="en-GB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4509247" y="4038696"/>
            <a:ext cx="347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Commissioned by The </a:t>
            </a:r>
            <a:r>
              <a:rPr lang="en-US" sz="1600" dirty="0" err="1"/>
              <a:t>PiXL</a:t>
            </a:r>
            <a:r>
              <a:rPr lang="en-US" sz="1600" dirty="0"/>
              <a:t> Club Ltd.</a:t>
            </a:r>
          </a:p>
          <a:p>
            <a:pPr algn="ctr"/>
            <a:r>
              <a:rPr lang="en-US" sz="1600" dirty="0"/>
              <a:t>September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4447" y="6239435"/>
            <a:ext cx="378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© Copyright The </a:t>
            </a:r>
            <a:r>
              <a:rPr lang="en-GB" sz="1600" dirty="0" err="1"/>
              <a:t>PiXL</a:t>
            </a:r>
            <a:r>
              <a:rPr lang="en-GB" sz="1600" dirty="0"/>
              <a:t> Club Limited, 2018</a:t>
            </a:r>
            <a:r>
              <a:rPr lang="en-US" sz="1600" dirty="0">
                <a:effectLst/>
              </a:rPr>
              <a:t> </a:t>
            </a: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E0A8F2-C167-4BA5-B91A-859EC2A67F2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2" y="286367"/>
            <a:ext cx="1328517" cy="1373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01645A-3A91-4938-914E-465C2A01E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591" y="286367"/>
            <a:ext cx="1469375" cy="98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28DAB7-6266-4591-9C71-D010580DA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05" y="3825504"/>
            <a:ext cx="11163300" cy="2590800"/>
          </a:xfrm>
          <a:prstGeom prst="rect">
            <a:avLst/>
          </a:prstGeom>
        </p:spPr>
      </p:pic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111167" y="1412459"/>
            <a:ext cx="4939004" cy="2052735"/>
          </a:xfrm>
          <a:prstGeom prst="wedgeEllipseCallout">
            <a:avLst>
              <a:gd name="adj1" fmla="val -66765"/>
              <a:gd name="adj2" fmla="val -1114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When we round, we don’t have to draw a number line every time.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074" name="Picture 2" descr="Leopard, Spots, Yellow, Wildlife, Safari, African, Cat">
            <a:extLst>
              <a:ext uri="{FF2B5EF4-FFF2-40B4-BE49-F238E27FC236}">
                <a16:creationId xmlns:a16="http://schemas.microsoft.com/office/drawing/2014/main" id="{C9ACD5CA-9571-45A5-A181-03F69C80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48" y="1101013"/>
            <a:ext cx="1494031" cy="23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0657CE-5AC5-4E38-B4DF-B222C9B77527}"/>
              </a:ext>
            </a:extLst>
          </p:cNvPr>
          <p:cNvSpPr/>
          <p:nvPr/>
        </p:nvSpPr>
        <p:spPr>
          <a:xfrm>
            <a:off x="529289" y="5460377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480</a:t>
            </a:r>
            <a:endParaRPr lang="en-GB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33678D-74EF-4279-A9FD-22B2E38EC734}"/>
              </a:ext>
            </a:extLst>
          </p:cNvPr>
          <p:cNvSpPr/>
          <p:nvPr/>
        </p:nvSpPr>
        <p:spPr>
          <a:xfrm>
            <a:off x="10588282" y="5435139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490</a:t>
            </a:r>
            <a:endParaRPr lang="en-GB" sz="2800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8B1F3DDC-3899-47B7-9DF8-F6B7802A949B}"/>
              </a:ext>
            </a:extLst>
          </p:cNvPr>
          <p:cNvSpPr/>
          <p:nvPr/>
        </p:nvSpPr>
        <p:spPr>
          <a:xfrm>
            <a:off x="2696548" y="4478694"/>
            <a:ext cx="401216" cy="6344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0F3AFF-DEB9-4E0F-A133-C649D5B5FF10}"/>
              </a:ext>
            </a:extLst>
          </p:cNvPr>
          <p:cNvSpPr/>
          <p:nvPr/>
        </p:nvSpPr>
        <p:spPr>
          <a:xfrm>
            <a:off x="2622080" y="3955474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482</a:t>
            </a:r>
            <a:endParaRPr lang="en-GB" sz="28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7B87F51-0D6D-41A2-BF41-C7D3959546D5}"/>
              </a:ext>
            </a:extLst>
          </p:cNvPr>
          <p:cNvSpPr/>
          <p:nvPr/>
        </p:nvSpPr>
        <p:spPr>
          <a:xfrm>
            <a:off x="576251" y="5435139"/>
            <a:ext cx="638971" cy="63897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55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3" grpId="0" animBg="1"/>
      <p:bldP spid="11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111166" y="1412459"/>
            <a:ext cx="6384147" cy="2748994"/>
          </a:xfrm>
          <a:prstGeom prst="wedgeEllipseCallout">
            <a:avLst>
              <a:gd name="adj1" fmla="val -66765"/>
              <a:gd name="adj2" fmla="val -1114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We can circle the column we are </a:t>
            </a:r>
            <a:r>
              <a:rPr lang="en-GB" sz="2800" b="1" dirty="0">
                <a:solidFill>
                  <a:srgbClr val="002060"/>
                </a:solidFill>
              </a:rPr>
              <a:t>rounding</a:t>
            </a:r>
            <a:r>
              <a:rPr lang="en-GB" sz="2800" dirty="0">
                <a:solidFill>
                  <a:srgbClr val="002060"/>
                </a:solidFill>
              </a:rPr>
              <a:t> to (for example, if we are rounding to the </a:t>
            </a:r>
            <a:r>
              <a:rPr lang="en-GB" sz="2800" b="1" dirty="0">
                <a:solidFill>
                  <a:srgbClr val="002060"/>
                </a:solidFill>
              </a:rPr>
              <a:t>nearest ten</a:t>
            </a:r>
            <a:r>
              <a:rPr lang="en-GB" sz="2800" dirty="0">
                <a:solidFill>
                  <a:srgbClr val="002060"/>
                </a:solidFill>
              </a:rPr>
              <a:t>, we circle the </a:t>
            </a:r>
            <a:r>
              <a:rPr lang="en-GB" sz="2800" b="1" dirty="0">
                <a:solidFill>
                  <a:srgbClr val="002060"/>
                </a:solidFill>
              </a:rPr>
              <a:t>tens</a:t>
            </a:r>
            <a:r>
              <a:rPr lang="en-GB" sz="2800" dirty="0">
                <a:solidFill>
                  <a:srgbClr val="002060"/>
                </a:solidFill>
              </a:rPr>
              <a:t> column).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074" name="Picture 2" descr="Leopard, Spots, Yellow, Wildlife, Safari, African, Cat">
            <a:extLst>
              <a:ext uri="{FF2B5EF4-FFF2-40B4-BE49-F238E27FC236}">
                <a16:creationId xmlns:a16="http://schemas.microsoft.com/office/drawing/2014/main" id="{C9ACD5CA-9571-45A5-A181-03F69C80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48" y="1101013"/>
            <a:ext cx="1494031" cy="23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3B4193-D6B5-4A44-B45D-B5D6387FE832}"/>
              </a:ext>
            </a:extLst>
          </p:cNvPr>
          <p:cNvSpPr/>
          <p:nvPr/>
        </p:nvSpPr>
        <p:spPr>
          <a:xfrm>
            <a:off x="3975018" y="3845996"/>
            <a:ext cx="342112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solidFill>
                  <a:srgbClr val="002060"/>
                </a:solidFill>
              </a:rPr>
              <a:t>482</a:t>
            </a:r>
            <a:endParaRPr lang="en-GB" sz="166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E94691-1A51-4A6D-836B-05B9CCD65A09}"/>
              </a:ext>
            </a:extLst>
          </p:cNvPr>
          <p:cNvSpPr/>
          <p:nvPr/>
        </p:nvSpPr>
        <p:spPr>
          <a:xfrm>
            <a:off x="5067386" y="4245429"/>
            <a:ext cx="1249438" cy="189411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78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728525" y="1457255"/>
            <a:ext cx="6064898" cy="5080415"/>
          </a:xfrm>
          <a:prstGeom prst="wedgeEllipseCallout">
            <a:avLst>
              <a:gd name="adj1" fmla="val -69563"/>
              <a:gd name="adj2" fmla="val -24915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We then underline the next column to the </a:t>
            </a:r>
            <a:r>
              <a:rPr lang="en-GB" sz="2800" b="1" dirty="0">
                <a:solidFill>
                  <a:srgbClr val="002060"/>
                </a:solidFill>
              </a:rPr>
              <a:t>right</a:t>
            </a:r>
            <a:r>
              <a:rPr lang="en-GB" sz="2800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If the number is 0, 1, 2, 3, 4,</a:t>
            </a:r>
          </a:p>
          <a:p>
            <a:pPr algn="ctr"/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the rounded number is the ten before.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</a:rPr>
              <a:t>If it is 5, 6, 7, 8 or 9,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</a:rPr>
              <a:t>round to the next ten on the number line!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074" name="Picture 2" descr="Leopard, Spots, Yellow, Wildlife, Safari, African, Cat">
            <a:extLst>
              <a:ext uri="{FF2B5EF4-FFF2-40B4-BE49-F238E27FC236}">
                <a16:creationId xmlns:a16="http://schemas.microsoft.com/office/drawing/2014/main" id="{C9ACD5CA-9571-45A5-A181-03F69C80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44" y="1160800"/>
            <a:ext cx="1494031" cy="23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3B4193-D6B5-4A44-B45D-B5D6387FE832}"/>
              </a:ext>
            </a:extLst>
          </p:cNvPr>
          <p:cNvSpPr/>
          <p:nvPr/>
        </p:nvSpPr>
        <p:spPr>
          <a:xfrm>
            <a:off x="1791655" y="3724698"/>
            <a:ext cx="342112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solidFill>
                  <a:srgbClr val="002060"/>
                </a:solidFill>
              </a:rPr>
              <a:t>48</a:t>
            </a:r>
            <a:r>
              <a:rPr lang="en-GB" sz="166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E94691-1A51-4A6D-836B-05B9CCD65A09}"/>
              </a:ext>
            </a:extLst>
          </p:cNvPr>
          <p:cNvSpPr/>
          <p:nvPr/>
        </p:nvSpPr>
        <p:spPr>
          <a:xfrm>
            <a:off x="2884023" y="4124131"/>
            <a:ext cx="1249438" cy="189411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14DBC86-08DC-4666-8748-F6C75DBC22A3}"/>
              </a:ext>
            </a:extLst>
          </p:cNvPr>
          <p:cNvCxnSpPr/>
          <p:nvPr/>
        </p:nvCxnSpPr>
        <p:spPr>
          <a:xfrm>
            <a:off x="4042072" y="6018244"/>
            <a:ext cx="1143464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447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3B4193-D6B5-4A44-B45D-B5D6387FE832}"/>
              </a:ext>
            </a:extLst>
          </p:cNvPr>
          <p:cNvSpPr/>
          <p:nvPr/>
        </p:nvSpPr>
        <p:spPr>
          <a:xfrm>
            <a:off x="1791655" y="3724698"/>
            <a:ext cx="342112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solidFill>
                  <a:srgbClr val="002060"/>
                </a:solidFill>
              </a:rPr>
              <a:t>48</a:t>
            </a:r>
            <a:r>
              <a:rPr lang="en-GB" sz="16600" dirty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E94691-1A51-4A6D-836B-05B9CCD65A09}"/>
              </a:ext>
            </a:extLst>
          </p:cNvPr>
          <p:cNvSpPr/>
          <p:nvPr/>
        </p:nvSpPr>
        <p:spPr>
          <a:xfrm>
            <a:off x="2877500" y="4124131"/>
            <a:ext cx="1164572" cy="189411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14DBC86-08DC-4666-8748-F6C75DBC22A3}"/>
              </a:ext>
            </a:extLst>
          </p:cNvPr>
          <p:cNvCxnSpPr/>
          <p:nvPr/>
        </p:nvCxnSpPr>
        <p:spPr>
          <a:xfrm>
            <a:off x="4042072" y="6018244"/>
            <a:ext cx="1143464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E5F6736C-9A64-4DC7-AFCE-B9BD30FE5BB1}"/>
              </a:ext>
            </a:extLst>
          </p:cNvPr>
          <p:cNvSpPr/>
          <p:nvPr/>
        </p:nvSpPr>
        <p:spPr>
          <a:xfrm>
            <a:off x="5728525" y="1457255"/>
            <a:ext cx="6064898" cy="5080415"/>
          </a:xfrm>
          <a:prstGeom prst="wedgeEllipseCallout">
            <a:avLst>
              <a:gd name="adj1" fmla="val -69563"/>
              <a:gd name="adj2" fmla="val -24915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Remember the rhyme when you are rounding today!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If the number is 0, 1, 2, 3, 4,</a:t>
            </a:r>
          </a:p>
          <a:p>
            <a:pPr algn="ctr"/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the rounded number is the ten before.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</a:rPr>
              <a:t>If it is 5, 6, 7, 8 or 9,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</a:rPr>
              <a:t>round to the next ten on the number line!</a:t>
            </a:r>
          </a:p>
        </p:txBody>
      </p:sp>
      <p:pic>
        <p:nvPicPr>
          <p:cNvPr id="11" name="Picture 2" descr="Leopard, Spots, Yellow, Wildlife, Safari, African, Cat">
            <a:extLst>
              <a:ext uri="{FF2B5EF4-FFF2-40B4-BE49-F238E27FC236}">
                <a16:creationId xmlns:a16="http://schemas.microsoft.com/office/drawing/2014/main" id="{C0D16A5B-95F1-44D0-A6D1-B70D9E407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44" y="1160800"/>
            <a:ext cx="1494031" cy="23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238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067386" y="1754155"/>
            <a:ext cx="4701765" cy="2250864"/>
          </a:xfrm>
          <a:prstGeom prst="wedgeEllipseCallout">
            <a:avLst>
              <a:gd name="adj1" fmla="val -66765"/>
              <a:gd name="adj2" fmla="val -1114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For example, what is 34 millimetres to the nearest 10mm?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074" name="Picture 2" descr="Leopard, Spots, Yellow, Wildlife, Safari, African, Cat">
            <a:extLst>
              <a:ext uri="{FF2B5EF4-FFF2-40B4-BE49-F238E27FC236}">
                <a16:creationId xmlns:a16="http://schemas.microsoft.com/office/drawing/2014/main" id="{C9ACD5CA-9571-45A5-A181-03F69C80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48" y="1101013"/>
            <a:ext cx="1494031" cy="23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3B4193-D6B5-4A44-B45D-B5D6387FE832}"/>
              </a:ext>
            </a:extLst>
          </p:cNvPr>
          <p:cNvSpPr/>
          <p:nvPr/>
        </p:nvSpPr>
        <p:spPr>
          <a:xfrm>
            <a:off x="1798130" y="3845996"/>
            <a:ext cx="4144083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solidFill>
                  <a:srgbClr val="002060"/>
                </a:solidFill>
              </a:rPr>
              <a:t>34</a:t>
            </a:r>
            <a:r>
              <a:rPr lang="en-GB" sz="8800" dirty="0">
                <a:solidFill>
                  <a:srgbClr val="002060"/>
                </a:solidFill>
              </a:rPr>
              <a:t>mm</a:t>
            </a:r>
            <a:endParaRPr lang="en-GB" sz="166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E94691-1A51-4A6D-836B-05B9CCD65A09}"/>
              </a:ext>
            </a:extLst>
          </p:cNvPr>
          <p:cNvSpPr/>
          <p:nvPr/>
        </p:nvSpPr>
        <p:spPr>
          <a:xfrm>
            <a:off x="1798130" y="4245429"/>
            <a:ext cx="1249438" cy="189411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A50C2F-05BE-40F9-B6FB-63A9851CFB3E}"/>
              </a:ext>
            </a:extLst>
          </p:cNvPr>
          <p:cNvCxnSpPr/>
          <p:nvPr/>
        </p:nvCxnSpPr>
        <p:spPr>
          <a:xfrm>
            <a:off x="2900195" y="6018244"/>
            <a:ext cx="1143464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8674337-A5C0-4712-B634-6C9E842727C7}"/>
              </a:ext>
            </a:extLst>
          </p:cNvPr>
          <p:cNvSpPr/>
          <p:nvPr/>
        </p:nvSpPr>
        <p:spPr>
          <a:xfrm>
            <a:off x="6249789" y="4702904"/>
            <a:ext cx="5427149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If the number is 0, 1, 2, 3, 4,</a:t>
            </a:r>
          </a:p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the rounded number is the ten before.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If it is 5, 6, 7, 8 or 9,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round to the next ten on the number line!</a:t>
            </a:r>
          </a:p>
        </p:txBody>
      </p:sp>
    </p:spTree>
    <p:extLst>
      <p:ext uri="{BB962C8B-B14F-4D97-AF65-F5344CB8AC3E}">
        <p14:creationId xmlns:p14="http://schemas.microsoft.com/office/powerpoint/2010/main" val="185670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067386" y="1754155"/>
            <a:ext cx="4701765" cy="2250864"/>
          </a:xfrm>
          <a:prstGeom prst="wedgeEllipseCallout">
            <a:avLst>
              <a:gd name="adj1" fmla="val -66765"/>
              <a:gd name="adj2" fmla="val -1114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34 millimetres rounds to 30 millimetres.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074" name="Picture 2" descr="Leopard, Spots, Yellow, Wildlife, Safari, African, Cat">
            <a:extLst>
              <a:ext uri="{FF2B5EF4-FFF2-40B4-BE49-F238E27FC236}">
                <a16:creationId xmlns:a16="http://schemas.microsoft.com/office/drawing/2014/main" id="{C9ACD5CA-9571-45A5-A181-03F69C80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48" y="1101013"/>
            <a:ext cx="1494031" cy="23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3B4193-D6B5-4A44-B45D-B5D6387FE832}"/>
              </a:ext>
            </a:extLst>
          </p:cNvPr>
          <p:cNvSpPr/>
          <p:nvPr/>
        </p:nvSpPr>
        <p:spPr>
          <a:xfrm>
            <a:off x="1798130" y="3845996"/>
            <a:ext cx="4310795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solidFill>
                  <a:srgbClr val="002060"/>
                </a:solidFill>
              </a:rPr>
              <a:t>30</a:t>
            </a:r>
            <a:r>
              <a:rPr lang="en-GB" sz="9600" dirty="0">
                <a:solidFill>
                  <a:srgbClr val="002060"/>
                </a:solidFill>
              </a:rPr>
              <a:t>mm</a:t>
            </a:r>
            <a:endParaRPr lang="en-GB" sz="166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E94691-1A51-4A6D-836B-05B9CCD65A09}"/>
              </a:ext>
            </a:extLst>
          </p:cNvPr>
          <p:cNvSpPr/>
          <p:nvPr/>
        </p:nvSpPr>
        <p:spPr>
          <a:xfrm>
            <a:off x="1798130" y="4245429"/>
            <a:ext cx="1249438" cy="189411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A50C2F-05BE-40F9-B6FB-63A9851CFB3E}"/>
              </a:ext>
            </a:extLst>
          </p:cNvPr>
          <p:cNvCxnSpPr/>
          <p:nvPr/>
        </p:nvCxnSpPr>
        <p:spPr>
          <a:xfrm>
            <a:off x="2900195" y="6018244"/>
            <a:ext cx="1143464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8674337-A5C0-4712-B634-6C9E842727C7}"/>
              </a:ext>
            </a:extLst>
          </p:cNvPr>
          <p:cNvSpPr/>
          <p:nvPr/>
        </p:nvSpPr>
        <p:spPr>
          <a:xfrm>
            <a:off x="6371551" y="4749766"/>
            <a:ext cx="5655584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If the number is 0, 1, 2, 3, 4,</a:t>
            </a:r>
          </a:p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the rounded number is the ten before.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If it is 5, 6, 7, 8 or 9,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round to the next ten on the number line!</a:t>
            </a:r>
          </a:p>
        </p:txBody>
      </p:sp>
    </p:spTree>
    <p:extLst>
      <p:ext uri="{BB962C8B-B14F-4D97-AF65-F5344CB8AC3E}">
        <p14:creationId xmlns:p14="http://schemas.microsoft.com/office/powerpoint/2010/main" val="1837440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067386" y="1754155"/>
            <a:ext cx="4701765" cy="2250864"/>
          </a:xfrm>
          <a:prstGeom prst="wedgeEllipseCallout">
            <a:avLst>
              <a:gd name="adj1" fmla="val -66765"/>
              <a:gd name="adj2" fmla="val -1114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What is 67 millimetres to the nearest 10mm?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074" name="Picture 2" descr="Leopard, Spots, Yellow, Wildlife, Safari, African, Cat">
            <a:extLst>
              <a:ext uri="{FF2B5EF4-FFF2-40B4-BE49-F238E27FC236}">
                <a16:creationId xmlns:a16="http://schemas.microsoft.com/office/drawing/2014/main" id="{C9ACD5CA-9571-45A5-A181-03F69C80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48" y="1101013"/>
            <a:ext cx="1494031" cy="23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3B4193-D6B5-4A44-B45D-B5D6387FE832}"/>
              </a:ext>
            </a:extLst>
          </p:cNvPr>
          <p:cNvSpPr/>
          <p:nvPr/>
        </p:nvSpPr>
        <p:spPr>
          <a:xfrm>
            <a:off x="1798130" y="3845996"/>
            <a:ext cx="4310795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solidFill>
                  <a:srgbClr val="002060"/>
                </a:solidFill>
              </a:rPr>
              <a:t>67</a:t>
            </a:r>
            <a:r>
              <a:rPr lang="en-GB" sz="9600" dirty="0">
                <a:solidFill>
                  <a:srgbClr val="002060"/>
                </a:solidFill>
              </a:rPr>
              <a:t>mm</a:t>
            </a:r>
            <a:endParaRPr lang="en-GB" sz="166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E94691-1A51-4A6D-836B-05B9CCD65A09}"/>
              </a:ext>
            </a:extLst>
          </p:cNvPr>
          <p:cNvSpPr/>
          <p:nvPr/>
        </p:nvSpPr>
        <p:spPr>
          <a:xfrm>
            <a:off x="1798130" y="4245429"/>
            <a:ext cx="1249438" cy="189411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A50C2F-05BE-40F9-B6FB-63A9851CFB3E}"/>
              </a:ext>
            </a:extLst>
          </p:cNvPr>
          <p:cNvCxnSpPr/>
          <p:nvPr/>
        </p:nvCxnSpPr>
        <p:spPr>
          <a:xfrm>
            <a:off x="2900195" y="6018244"/>
            <a:ext cx="1143464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8674337-A5C0-4712-B634-6C9E842727C7}"/>
              </a:ext>
            </a:extLst>
          </p:cNvPr>
          <p:cNvSpPr/>
          <p:nvPr/>
        </p:nvSpPr>
        <p:spPr>
          <a:xfrm>
            <a:off x="6284002" y="4901982"/>
            <a:ext cx="5655584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If the number is 0, 1, 2, 3, 4,</a:t>
            </a:r>
          </a:p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the rounded number is the ten before.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If it is 5, 6, 7, 8 or 9,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round to the next ten on the number line!</a:t>
            </a:r>
          </a:p>
        </p:txBody>
      </p:sp>
    </p:spTree>
    <p:extLst>
      <p:ext uri="{BB962C8B-B14F-4D97-AF65-F5344CB8AC3E}">
        <p14:creationId xmlns:p14="http://schemas.microsoft.com/office/powerpoint/2010/main" val="35769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067386" y="1754155"/>
            <a:ext cx="4701765" cy="2250864"/>
          </a:xfrm>
          <a:prstGeom prst="wedgeEllipseCallout">
            <a:avLst>
              <a:gd name="adj1" fmla="val -66765"/>
              <a:gd name="adj2" fmla="val -1114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What is 123 millimetres to the nearest 10mm?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074" name="Picture 2" descr="Leopard, Spots, Yellow, Wildlife, Safari, African, Cat">
            <a:extLst>
              <a:ext uri="{FF2B5EF4-FFF2-40B4-BE49-F238E27FC236}">
                <a16:creationId xmlns:a16="http://schemas.microsoft.com/office/drawing/2014/main" id="{C9ACD5CA-9571-45A5-A181-03F69C80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48" y="1101013"/>
            <a:ext cx="1494031" cy="23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3B4193-D6B5-4A44-B45D-B5D6387FE832}"/>
              </a:ext>
            </a:extLst>
          </p:cNvPr>
          <p:cNvSpPr/>
          <p:nvPr/>
        </p:nvSpPr>
        <p:spPr>
          <a:xfrm>
            <a:off x="712284" y="3869046"/>
            <a:ext cx="538961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solidFill>
                  <a:srgbClr val="002060"/>
                </a:solidFill>
              </a:rPr>
              <a:t>123</a:t>
            </a:r>
            <a:r>
              <a:rPr lang="en-GB" sz="9600" dirty="0">
                <a:solidFill>
                  <a:srgbClr val="002060"/>
                </a:solidFill>
              </a:rPr>
              <a:t>mm</a:t>
            </a:r>
            <a:endParaRPr lang="en-GB" sz="166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E94691-1A51-4A6D-836B-05B9CCD65A09}"/>
              </a:ext>
            </a:extLst>
          </p:cNvPr>
          <p:cNvSpPr/>
          <p:nvPr/>
        </p:nvSpPr>
        <p:spPr>
          <a:xfrm>
            <a:off x="1798130" y="4245429"/>
            <a:ext cx="1249438" cy="189411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A50C2F-05BE-40F9-B6FB-63A9851CFB3E}"/>
              </a:ext>
            </a:extLst>
          </p:cNvPr>
          <p:cNvCxnSpPr/>
          <p:nvPr/>
        </p:nvCxnSpPr>
        <p:spPr>
          <a:xfrm>
            <a:off x="2900195" y="6018244"/>
            <a:ext cx="1143464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8674337-A5C0-4712-B634-6C9E842727C7}"/>
              </a:ext>
            </a:extLst>
          </p:cNvPr>
          <p:cNvSpPr/>
          <p:nvPr/>
        </p:nvSpPr>
        <p:spPr>
          <a:xfrm>
            <a:off x="6274274" y="4839091"/>
            <a:ext cx="5655584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If the number is 0, 1, 2, 3, 4,</a:t>
            </a:r>
          </a:p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the rounded number is the ten before.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If it is 5, 6, 7, 8 or 9,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round to the next ten on the number line!</a:t>
            </a:r>
          </a:p>
        </p:txBody>
      </p:sp>
    </p:spTree>
    <p:extLst>
      <p:ext uri="{BB962C8B-B14F-4D97-AF65-F5344CB8AC3E}">
        <p14:creationId xmlns:p14="http://schemas.microsoft.com/office/powerpoint/2010/main" val="219500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111166" y="1412459"/>
            <a:ext cx="6384147" cy="2748994"/>
          </a:xfrm>
          <a:prstGeom prst="wedgeEllipseCallout">
            <a:avLst>
              <a:gd name="adj1" fmla="val -66765"/>
              <a:gd name="adj2" fmla="val -1114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If we want to round to the </a:t>
            </a:r>
            <a:r>
              <a:rPr lang="en-GB" sz="2800" b="1" dirty="0">
                <a:solidFill>
                  <a:srgbClr val="002060"/>
                </a:solidFill>
              </a:rPr>
              <a:t>nearest hundred</a:t>
            </a:r>
            <a:r>
              <a:rPr lang="en-GB" sz="2800" dirty="0">
                <a:solidFill>
                  <a:srgbClr val="002060"/>
                </a:solidFill>
              </a:rPr>
              <a:t>, we circle the </a:t>
            </a:r>
            <a:r>
              <a:rPr lang="en-GB" sz="2800" b="1" dirty="0">
                <a:solidFill>
                  <a:srgbClr val="002060"/>
                </a:solidFill>
              </a:rPr>
              <a:t>hundreds</a:t>
            </a:r>
            <a:r>
              <a:rPr lang="en-GB" sz="2800" dirty="0">
                <a:solidFill>
                  <a:srgbClr val="002060"/>
                </a:solidFill>
              </a:rPr>
              <a:t> column.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074" name="Picture 2" descr="Leopard, Spots, Yellow, Wildlife, Safari, African, Cat">
            <a:extLst>
              <a:ext uri="{FF2B5EF4-FFF2-40B4-BE49-F238E27FC236}">
                <a16:creationId xmlns:a16="http://schemas.microsoft.com/office/drawing/2014/main" id="{C9ACD5CA-9571-45A5-A181-03F69C80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48" y="1101013"/>
            <a:ext cx="1494031" cy="23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3B4193-D6B5-4A44-B45D-B5D6387FE832}"/>
              </a:ext>
            </a:extLst>
          </p:cNvPr>
          <p:cNvSpPr/>
          <p:nvPr/>
        </p:nvSpPr>
        <p:spPr>
          <a:xfrm>
            <a:off x="3975018" y="3845996"/>
            <a:ext cx="342112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solidFill>
                  <a:srgbClr val="002060"/>
                </a:solidFill>
              </a:rPr>
              <a:t>482</a:t>
            </a:r>
            <a:endParaRPr lang="en-GB" sz="166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E94691-1A51-4A6D-836B-05B9CCD65A09}"/>
              </a:ext>
            </a:extLst>
          </p:cNvPr>
          <p:cNvSpPr/>
          <p:nvPr/>
        </p:nvSpPr>
        <p:spPr>
          <a:xfrm>
            <a:off x="3975018" y="4322552"/>
            <a:ext cx="1249438" cy="189411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300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728525" y="1457255"/>
            <a:ext cx="6064898" cy="5080415"/>
          </a:xfrm>
          <a:prstGeom prst="wedgeEllipseCallout">
            <a:avLst>
              <a:gd name="adj1" fmla="val -69563"/>
              <a:gd name="adj2" fmla="val -24915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We then underline the next column to the </a:t>
            </a:r>
            <a:r>
              <a:rPr lang="en-GB" sz="2800" b="1" dirty="0">
                <a:solidFill>
                  <a:srgbClr val="002060"/>
                </a:solidFill>
              </a:rPr>
              <a:t>right</a:t>
            </a:r>
            <a:r>
              <a:rPr lang="en-GB" sz="2800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If the number is 0, 1, 2, 3, 4,</a:t>
            </a:r>
          </a:p>
          <a:p>
            <a:pPr algn="ctr"/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the rounded number is the hundred before.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</a:rPr>
              <a:t>If it is 5, 6, 7, 8 or 9,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</a:rPr>
              <a:t>round to the next hundred on the number line!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074" name="Picture 2" descr="Leopard, Spots, Yellow, Wildlife, Safari, African, Cat">
            <a:extLst>
              <a:ext uri="{FF2B5EF4-FFF2-40B4-BE49-F238E27FC236}">
                <a16:creationId xmlns:a16="http://schemas.microsoft.com/office/drawing/2014/main" id="{C9ACD5CA-9571-45A5-A181-03F69C80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44" y="1160800"/>
            <a:ext cx="1494031" cy="23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3B4193-D6B5-4A44-B45D-B5D6387FE832}"/>
              </a:ext>
            </a:extLst>
          </p:cNvPr>
          <p:cNvSpPr/>
          <p:nvPr/>
        </p:nvSpPr>
        <p:spPr>
          <a:xfrm>
            <a:off x="1791655" y="3724698"/>
            <a:ext cx="342112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solidFill>
                  <a:srgbClr val="002060"/>
                </a:solidFill>
              </a:rPr>
              <a:t>4</a:t>
            </a:r>
            <a:r>
              <a:rPr lang="en-GB" sz="16600" dirty="0">
                <a:solidFill>
                  <a:schemeClr val="accent2"/>
                </a:solidFill>
              </a:rPr>
              <a:t>8</a:t>
            </a:r>
            <a:r>
              <a:rPr lang="en-GB" sz="166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E94691-1A51-4A6D-836B-05B9CCD65A09}"/>
              </a:ext>
            </a:extLst>
          </p:cNvPr>
          <p:cNvSpPr/>
          <p:nvPr/>
        </p:nvSpPr>
        <p:spPr>
          <a:xfrm>
            <a:off x="1791655" y="4124131"/>
            <a:ext cx="1249438" cy="189411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14DBC86-08DC-4666-8748-F6C75DBC22A3}"/>
              </a:ext>
            </a:extLst>
          </p:cNvPr>
          <p:cNvCxnSpPr/>
          <p:nvPr/>
        </p:nvCxnSpPr>
        <p:spPr>
          <a:xfrm>
            <a:off x="2898608" y="5999582"/>
            <a:ext cx="1143464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12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9376D-388B-42B4-8FDC-F31CA81F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234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Teachers’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A3911-D43C-4A93-B4BD-61D5D7DC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318522"/>
            <a:ext cx="10681447" cy="5068209"/>
          </a:xfrm>
          <a:solidFill>
            <a:srgbClr val="FFFED8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The purpose of the priority therapies is to support the teaching of fundamental concepts for the year group.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The therapies can be taught to a whole class or a target group. Year 4 therapies are designed to take approximately 30 minutes. However, this is flexible: it may be that only part of the therapy is taught or it could, of course, be adapted or extended.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A vocabulary slide is included in each therapy. This identifies key words which relate to the taught concept along with a link to the ‘Vocabulary Shorts’ on </a:t>
            </a:r>
            <a:r>
              <a:rPr lang="en-GB" sz="2400" dirty="0" err="1">
                <a:solidFill>
                  <a:srgbClr val="002060"/>
                </a:solidFill>
              </a:rPr>
              <a:t>PrimaryWise</a:t>
            </a:r>
            <a:r>
              <a:rPr lang="en-GB" sz="2400" dirty="0">
                <a:solidFill>
                  <a:srgbClr val="002060"/>
                </a:solidFill>
              </a:rPr>
              <a:t> (20 activities to develop vocabulary). The intention is that the therapy begins with explicit teaching of this vocabulary.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The therapy adopts the ‘Teach, model and apply’ process with plenty of opportunities for pupils to demonstrate the taught skill.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Problem solving and reasoning activities are an integral part of each therapy.</a:t>
            </a:r>
          </a:p>
        </p:txBody>
      </p:sp>
      <p:sp>
        <p:nvSpPr>
          <p:cNvPr id="4" name="5-Point Star 4">
            <a:extLst>
              <a:ext uri="{FF2B5EF4-FFF2-40B4-BE49-F238E27FC236}">
                <a16:creationId xmlns:a16="http://schemas.microsoft.com/office/drawing/2014/main" id="{8B3E8FF2-5177-4593-ACA3-98E208BBB75E}"/>
              </a:ext>
            </a:extLst>
          </p:cNvPr>
          <p:cNvSpPr/>
          <p:nvPr/>
        </p:nvSpPr>
        <p:spPr>
          <a:xfrm>
            <a:off x="3051110" y="365126"/>
            <a:ext cx="859708" cy="780090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725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074" name="Picture 2" descr="Leopard, Spots, Yellow, Wildlife, Safari, African, Cat">
            <a:extLst>
              <a:ext uri="{FF2B5EF4-FFF2-40B4-BE49-F238E27FC236}">
                <a16:creationId xmlns:a16="http://schemas.microsoft.com/office/drawing/2014/main" id="{C9ACD5CA-9571-45A5-A181-03F69C80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206" y="1320788"/>
            <a:ext cx="1494031" cy="23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3B4193-D6B5-4A44-B45D-B5D6387FE832}"/>
              </a:ext>
            </a:extLst>
          </p:cNvPr>
          <p:cNvSpPr/>
          <p:nvPr/>
        </p:nvSpPr>
        <p:spPr>
          <a:xfrm>
            <a:off x="1791655" y="3724698"/>
            <a:ext cx="342112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solidFill>
                  <a:srgbClr val="FF0000"/>
                </a:solidFill>
              </a:rPr>
              <a:t>5</a:t>
            </a:r>
            <a:r>
              <a:rPr lang="en-GB" sz="16600" dirty="0">
                <a:solidFill>
                  <a:schemeClr val="accent2"/>
                </a:solidFill>
              </a:rPr>
              <a:t>00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E94691-1A51-4A6D-836B-05B9CCD65A09}"/>
              </a:ext>
            </a:extLst>
          </p:cNvPr>
          <p:cNvSpPr/>
          <p:nvPr/>
        </p:nvSpPr>
        <p:spPr>
          <a:xfrm>
            <a:off x="1791655" y="4245429"/>
            <a:ext cx="1164572" cy="189411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14DBC86-08DC-4666-8748-F6C75DBC22A3}"/>
              </a:ext>
            </a:extLst>
          </p:cNvPr>
          <p:cNvCxnSpPr/>
          <p:nvPr/>
        </p:nvCxnSpPr>
        <p:spPr>
          <a:xfrm>
            <a:off x="2956227" y="6018244"/>
            <a:ext cx="1143464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11C5DB31-E685-423B-878B-A9AAFBFCE280}"/>
              </a:ext>
            </a:extLst>
          </p:cNvPr>
          <p:cNvSpPr/>
          <p:nvPr/>
        </p:nvSpPr>
        <p:spPr>
          <a:xfrm>
            <a:off x="5728525" y="1457255"/>
            <a:ext cx="6064898" cy="5080415"/>
          </a:xfrm>
          <a:prstGeom prst="wedgeEllipseCallout">
            <a:avLst>
              <a:gd name="adj1" fmla="val -69563"/>
              <a:gd name="adj2" fmla="val -24915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Remember this rhyme!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If the number is 0, 1, 2, 3, 4,</a:t>
            </a:r>
          </a:p>
          <a:p>
            <a:pPr algn="ctr"/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the rounded number is the hundred before.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</a:rPr>
              <a:t>If it is 5, 6, 7, 8 or 9,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</a:rPr>
              <a:t>round to the next hundred on the number line!</a:t>
            </a:r>
          </a:p>
        </p:txBody>
      </p:sp>
    </p:spTree>
    <p:extLst>
      <p:ext uri="{BB962C8B-B14F-4D97-AF65-F5344CB8AC3E}">
        <p14:creationId xmlns:p14="http://schemas.microsoft.com/office/powerpoint/2010/main" val="910529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067386" y="1754155"/>
            <a:ext cx="4701765" cy="2250864"/>
          </a:xfrm>
          <a:prstGeom prst="wedgeEllipseCallout">
            <a:avLst>
              <a:gd name="adj1" fmla="val -66765"/>
              <a:gd name="adj2" fmla="val -1114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For example, what is 320 centimetres to the nearest 100cm?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074" name="Picture 2" descr="Leopard, Spots, Yellow, Wildlife, Safari, African, Cat">
            <a:extLst>
              <a:ext uri="{FF2B5EF4-FFF2-40B4-BE49-F238E27FC236}">
                <a16:creationId xmlns:a16="http://schemas.microsoft.com/office/drawing/2014/main" id="{C9ACD5CA-9571-45A5-A181-03F69C80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48" y="1101013"/>
            <a:ext cx="1494031" cy="23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3B4193-D6B5-4A44-B45D-B5D6387FE832}"/>
              </a:ext>
            </a:extLst>
          </p:cNvPr>
          <p:cNvSpPr/>
          <p:nvPr/>
        </p:nvSpPr>
        <p:spPr>
          <a:xfrm>
            <a:off x="1798130" y="3845996"/>
            <a:ext cx="492634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solidFill>
                  <a:srgbClr val="002060"/>
                </a:solidFill>
              </a:rPr>
              <a:t>320</a:t>
            </a:r>
            <a:r>
              <a:rPr lang="en-GB" sz="9600" dirty="0">
                <a:solidFill>
                  <a:srgbClr val="002060"/>
                </a:solidFill>
              </a:rPr>
              <a:t>cm</a:t>
            </a:r>
            <a:endParaRPr lang="en-GB" sz="166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E94691-1A51-4A6D-836B-05B9CCD65A09}"/>
              </a:ext>
            </a:extLst>
          </p:cNvPr>
          <p:cNvSpPr/>
          <p:nvPr/>
        </p:nvSpPr>
        <p:spPr>
          <a:xfrm>
            <a:off x="1798130" y="4245429"/>
            <a:ext cx="1249438" cy="189411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A50C2F-05BE-40F9-B6FB-63A9851CFB3E}"/>
              </a:ext>
            </a:extLst>
          </p:cNvPr>
          <p:cNvCxnSpPr/>
          <p:nvPr/>
        </p:nvCxnSpPr>
        <p:spPr>
          <a:xfrm>
            <a:off x="2900195" y="6018244"/>
            <a:ext cx="1143464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8674337-A5C0-4712-B634-6C9E842727C7}"/>
              </a:ext>
            </a:extLst>
          </p:cNvPr>
          <p:cNvSpPr/>
          <p:nvPr/>
        </p:nvSpPr>
        <p:spPr>
          <a:xfrm>
            <a:off x="7333861" y="4385821"/>
            <a:ext cx="4457095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If the number is 0, 1, 2, 3, 4,</a:t>
            </a:r>
          </a:p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the rounded number is the hundred before.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If it is 5, 6, 7, 8 or 9,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round to the next hundred on the number line!</a:t>
            </a:r>
          </a:p>
        </p:txBody>
      </p:sp>
    </p:spTree>
    <p:extLst>
      <p:ext uri="{BB962C8B-B14F-4D97-AF65-F5344CB8AC3E}">
        <p14:creationId xmlns:p14="http://schemas.microsoft.com/office/powerpoint/2010/main" val="167814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067386" y="1754155"/>
            <a:ext cx="4701765" cy="2250864"/>
          </a:xfrm>
          <a:prstGeom prst="wedgeEllipseCallout">
            <a:avLst>
              <a:gd name="adj1" fmla="val -66765"/>
              <a:gd name="adj2" fmla="val -1114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320 centimetres rounds to 300 centimetres to the nearest 100cm.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074" name="Picture 2" descr="Leopard, Spots, Yellow, Wildlife, Safari, African, Cat">
            <a:extLst>
              <a:ext uri="{FF2B5EF4-FFF2-40B4-BE49-F238E27FC236}">
                <a16:creationId xmlns:a16="http://schemas.microsoft.com/office/drawing/2014/main" id="{C9ACD5CA-9571-45A5-A181-03F69C80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48" y="1101013"/>
            <a:ext cx="1494031" cy="23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3B4193-D6B5-4A44-B45D-B5D6387FE832}"/>
              </a:ext>
            </a:extLst>
          </p:cNvPr>
          <p:cNvSpPr/>
          <p:nvPr/>
        </p:nvSpPr>
        <p:spPr>
          <a:xfrm>
            <a:off x="1798130" y="3845996"/>
            <a:ext cx="492634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solidFill>
                  <a:srgbClr val="002060"/>
                </a:solidFill>
              </a:rPr>
              <a:t>300</a:t>
            </a:r>
            <a:r>
              <a:rPr lang="en-GB" sz="9600" dirty="0">
                <a:solidFill>
                  <a:srgbClr val="002060"/>
                </a:solidFill>
              </a:rPr>
              <a:t>cm</a:t>
            </a:r>
            <a:endParaRPr lang="en-GB" sz="166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E94691-1A51-4A6D-836B-05B9CCD65A09}"/>
              </a:ext>
            </a:extLst>
          </p:cNvPr>
          <p:cNvSpPr/>
          <p:nvPr/>
        </p:nvSpPr>
        <p:spPr>
          <a:xfrm>
            <a:off x="1798130" y="4245429"/>
            <a:ext cx="1249438" cy="189411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A50C2F-05BE-40F9-B6FB-63A9851CFB3E}"/>
              </a:ext>
            </a:extLst>
          </p:cNvPr>
          <p:cNvCxnSpPr/>
          <p:nvPr/>
        </p:nvCxnSpPr>
        <p:spPr>
          <a:xfrm>
            <a:off x="2900195" y="6018244"/>
            <a:ext cx="1143464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90F2D25-16E6-45FB-AA1E-89F75E88DF73}"/>
              </a:ext>
            </a:extLst>
          </p:cNvPr>
          <p:cNvSpPr/>
          <p:nvPr/>
        </p:nvSpPr>
        <p:spPr>
          <a:xfrm>
            <a:off x="7315200" y="4245429"/>
            <a:ext cx="4475756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If the number is 0, 1, 2, 3, 4,</a:t>
            </a:r>
          </a:p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the rounded number is the hundred before.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If it is 5, 6, 7, 8 or 9,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round to the next hundred on the number line!</a:t>
            </a:r>
          </a:p>
        </p:txBody>
      </p:sp>
    </p:spTree>
    <p:extLst>
      <p:ext uri="{BB962C8B-B14F-4D97-AF65-F5344CB8AC3E}">
        <p14:creationId xmlns:p14="http://schemas.microsoft.com/office/powerpoint/2010/main" val="1073618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067386" y="1754155"/>
            <a:ext cx="4701765" cy="2250864"/>
          </a:xfrm>
          <a:prstGeom prst="wedgeEllipseCallout">
            <a:avLst>
              <a:gd name="adj1" fmla="val -66765"/>
              <a:gd name="adj2" fmla="val -1114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What is 670 centimetres to the nearest 100cm?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074" name="Picture 2" descr="Leopard, Spots, Yellow, Wildlife, Safari, African, Cat">
            <a:extLst>
              <a:ext uri="{FF2B5EF4-FFF2-40B4-BE49-F238E27FC236}">
                <a16:creationId xmlns:a16="http://schemas.microsoft.com/office/drawing/2014/main" id="{C9ACD5CA-9571-45A5-A181-03F69C80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48" y="1101013"/>
            <a:ext cx="1494031" cy="23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3B4193-D6B5-4A44-B45D-B5D6387FE832}"/>
              </a:ext>
            </a:extLst>
          </p:cNvPr>
          <p:cNvSpPr/>
          <p:nvPr/>
        </p:nvSpPr>
        <p:spPr>
          <a:xfrm>
            <a:off x="1798130" y="3845996"/>
            <a:ext cx="492634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solidFill>
                  <a:srgbClr val="002060"/>
                </a:solidFill>
              </a:rPr>
              <a:t>670</a:t>
            </a:r>
            <a:r>
              <a:rPr lang="en-GB" sz="9600" dirty="0">
                <a:solidFill>
                  <a:srgbClr val="002060"/>
                </a:solidFill>
              </a:rPr>
              <a:t>cm</a:t>
            </a:r>
            <a:endParaRPr lang="en-GB" sz="166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E94691-1A51-4A6D-836B-05B9CCD65A09}"/>
              </a:ext>
            </a:extLst>
          </p:cNvPr>
          <p:cNvSpPr/>
          <p:nvPr/>
        </p:nvSpPr>
        <p:spPr>
          <a:xfrm>
            <a:off x="1798130" y="4245429"/>
            <a:ext cx="1249438" cy="189411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A50C2F-05BE-40F9-B6FB-63A9851CFB3E}"/>
              </a:ext>
            </a:extLst>
          </p:cNvPr>
          <p:cNvCxnSpPr/>
          <p:nvPr/>
        </p:nvCxnSpPr>
        <p:spPr>
          <a:xfrm>
            <a:off x="2900195" y="6018244"/>
            <a:ext cx="1143464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34AD0B3-A6DD-4B85-83A6-B1C066E0D148}"/>
              </a:ext>
            </a:extLst>
          </p:cNvPr>
          <p:cNvSpPr/>
          <p:nvPr/>
        </p:nvSpPr>
        <p:spPr>
          <a:xfrm>
            <a:off x="7604448" y="4245429"/>
            <a:ext cx="4186507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If the number is 0, 1, 2, 3, 4,</a:t>
            </a:r>
          </a:p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the rounded number is the hundred before.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If it is 5, 6, 7, 8 or 9,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round to the next hundred on the number line!</a:t>
            </a:r>
          </a:p>
        </p:txBody>
      </p:sp>
    </p:spTree>
    <p:extLst>
      <p:ext uri="{BB962C8B-B14F-4D97-AF65-F5344CB8AC3E}">
        <p14:creationId xmlns:p14="http://schemas.microsoft.com/office/powerpoint/2010/main" val="64688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067386" y="1754155"/>
            <a:ext cx="4701765" cy="2250864"/>
          </a:xfrm>
          <a:prstGeom prst="wedgeEllipseCallout">
            <a:avLst>
              <a:gd name="adj1" fmla="val -66765"/>
              <a:gd name="adj2" fmla="val -1114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What is 405 centimetres to the nearest 100cm?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074" name="Picture 2" descr="Leopard, Spots, Yellow, Wildlife, Safari, African, Cat">
            <a:extLst>
              <a:ext uri="{FF2B5EF4-FFF2-40B4-BE49-F238E27FC236}">
                <a16:creationId xmlns:a16="http://schemas.microsoft.com/office/drawing/2014/main" id="{C9ACD5CA-9571-45A5-A181-03F69C80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48" y="1101013"/>
            <a:ext cx="1494031" cy="23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3B4193-D6B5-4A44-B45D-B5D6387FE832}"/>
              </a:ext>
            </a:extLst>
          </p:cNvPr>
          <p:cNvSpPr/>
          <p:nvPr/>
        </p:nvSpPr>
        <p:spPr>
          <a:xfrm>
            <a:off x="1798130" y="3845996"/>
            <a:ext cx="492634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solidFill>
                  <a:srgbClr val="002060"/>
                </a:solidFill>
              </a:rPr>
              <a:t>405</a:t>
            </a:r>
            <a:r>
              <a:rPr lang="en-GB" sz="9600" dirty="0">
                <a:solidFill>
                  <a:srgbClr val="002060"/>
                </a:solidFill>
              </a:rPr>
              <a:t>cm</a:t>
            </a:r>
            <a:endParaRPr lang="en-GB" sz="166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E94691-1A51-4A6D-836B-05B9CCD65A09}"/>
              </a:ext>
            </a:extLst>
          </p:cNvPr>
          <p:cNvSpPr/>
          <p:nvPr/>
        </p:nvSpPr>
        <p:spPr>
          <a:xfrm>
            <a:off x="1798130" y="4245429"/>
            <a:ext cx="1249438" cy="189411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A50C2F-05BE-40F9-B6FB-63A9851CFB3E}"/>
              </a:ext>
            </a:extLst>
          </p:cNvPr>
          <p:cNvCxnSpPr/>
          <p:nvPr/>
        </p:nvCxnSpPr>
        <p:spPr>
          <a:xfrm>
            <a:off x="2900195" y="6018244"/>
            <a:ext cx="1143464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34AD0B3-A6DD-4B85-83A6-B1C066E0D148}"/>
              </a:ext>
            </a:extLst>
          </p:cNvPr>
          <p:cNvSpPr/>
          <p:nvPr/>
        </p:nvSpPr>
        <p:spPr>
          <a:xfrm>
            <a:off x="7268546" y="4161453"/>
            <a:ext cx="4522409" cy="23314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If the number is 0, 1, 2, 3, 4,</a:t>
            </a:r>
          </a:p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the rounded number is the hundred before.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If it is 5, 6, 7, 8 or 9,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round to the next hundred on the number line!</a:t>
            </a:r>
          </a:p>
        </p:txBody>
      </p:sp>
    </p:spTree>
    <p:extLst>
      <p:ext uri="{BB962C8B-B14F-4D97-AF65-F5344CB8AC3E}">
        <p14:creationId xmlns:p14="http://schemas.microsoft.com/office/powerpoint/2010/main" val="192595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067386" y="1754155"/>
            <a:ext cx="4701765" cy="2250864"/>
          </a:xfrm>
          <a:prstGeom prst="wedgeEllipseCallout">
            <a:avLst>
              <a:gd name="adj1" fmla="val -66765"/>
              <a:gd name="adj2" fmla="val -1114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What is 691 centimetres to the nearest 100cm?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074" name="Picture 2" descr="Leopard, Spots, Yellow, Wildlife, Safari, African, Cat">
            <a:extLst>
              <a:ext uri="{FF2B5EF4-FFF2-40B4-BE49-F238E27FC236}">
                <a16:creationId xmlns:a16="http://schemas.microsoft.com/office/drawing/2014/main" id="{C9ACD5CA-9571-45A5-A181-03F69C80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48" y="1101013"/>
            <a:ext cx="1494031" cy="23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3B4193-D6B5-4A44-B45D-B5D6387FE832}"/>
              </a:ext>
            </a:extLst>
          </p:cNvPr>
          <p:cNvSpPr/>
          <p:nvPr/>
        </p:nvSpPr>
        <p:spPr>
          <a:xfrm>
            <a:off x="1798130" y="3845996"/>
            <a:ext cx="492634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solidFill>
                  <a:srgbClr val="002060"/>
                </a:solidFill>
              </a:rPr>
              <a:t>691</a:t>
            </a:r>
            <a:r>
              <a:rPr lang="en-GB" sz="9600" dirty="0">
                <a:solidFill>
                  <a:srgbClr val="002060"/>
                </a:solidFill>
              </a:rPr>
              <a:t>cm</a:t>
            </a:r>
            <a:endParaRPr lang="en-GB" sz="166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E94691-1A51-4A6D-836B-05B9CCD65A09}"/>
              </a:ext>
            </a:extLst>
          </p:cNvPr>
          <p:cNvSpPr/>
          <p:nvPr/>
        </p:nvSpPr>
        <p:spPr>
          <a:xfrm>
            <a:off x="1798130" y="4245429"/>
            <a:ext cx="1249438" cy="189411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A50C2F-05BE-40F9-B6FB-63A9851CFB3E}"/>
              </a:ext>
            </a:extLst>
          </p:cNvPr>
          <p:cNvCxnSpPr/>
          <p:nvPr/>
        </p:nvCxnSpPr>
        <p:spPr>
          <a:xfrm>
            <a:off x="2900195" y="6018244"/>
            <a:ext cx="1143464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34AD0B3-A6DD-4B85-83A6-B1C066E0D148}"/>
              </a:ext>
            </a:extLst>
          </p:cNvPr>
          <p:cNvSpPr/>
          <p:nvPr/>
        </p:nvSpPr>
        <p:spPr>
          <a:xfrm>
            <a:off x="7520472" y="4152122"/>
            <a:ext cx="4270483" cy="23407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If the number is 0, 1, 2, 3, 4,</a:t>
            </a:r>
          </a:p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the rounded number is the hundred before.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If it is 5, 6, 7, 8 or 9,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round to the next hundred on the number line!</a:t>
            </a:r>
          </a:p>
        </p:txBody>
      </p:sp>
    </p:spTree>
    <p:extLst>
      <p:ext uri="{BB962C8B-B14F-4D97-AF65-F5344CB8AC3E}">
        <p14:creationId xmlns:p14="http://schemas.microsoft.com/office/powerpoint/2010/main" val="29940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111166" y="1412459"/>
            <a:ext cx="6384147" cy="2748994"/>
          </a:xfrm>
          <a:prstGeom prst="wedgeEllipseCallout">
            <a:avLst>
              <a:gd name="adj1" fmla="val -66765"/>
              <a:gd name="adj2" fmla="val -1114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If we want to round to the </a:t>
            </a:r>
            <a:r>
              <a:rPr lang="en-GB" sz="2800" b="1" dirty="0">
                <a:solidFill>
                  <a:srgbClr val="002060"/>
                </a:solidFill>
              </a:rPr>
              <a:t>nearest thousand</a:t>
            </a:r>
            <a:r>
              <a:rPr lang="en-GB" sz="2800" dirty="0">
                <a:solidFill>
                  <a:srgbClr val="002060"/>
                </a:solidFill>
              </a:rPr>
              <a:t>, we circle the </a:t>
            </a:r>
            <a:r>
              <a:rPr lang="en-GB" sz="2800" b="1" dirty="0">
                <a:solidFill>
                  <a:srgbClr val="002060"/>
                </a:solidFill>
              </a:rPr>
              <a:t>thousands</a:t>
            </a:r>
            <a:r>
              <a:rPr lang="en-GB" sz="2800" dirty="0">
                <a:solidFill>
                  <a:srgbClr val="002060"/>
                </a:solidFill>
              </a:rPr>
              <a:t> column.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074" name="Picture 2" descr="Leopard, Spots, Yellow, Wildlife, Safari, African, Cat">
            <a:extLst>
              <a:ext uri="{FF2B5EF4-FFF2-40B4-BE49-F238E27FC236}">
                <a16:creationId xmlns:a16="http://schemas.microsoft.com/office/drawing/2014/main" id="{C9ACD5CA-9571-45A5-A181-03F69C80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48" y="1101013"/>
            <a:ext cx="1494031" cy="23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3B4193-D6B5-4A44-B45D-B5D6387FE832}"/>
              </a:ext>
            </a:extLst>
          </p:cNvPr>
          <p:cNvSpPr/>
          <p:nvPr/>
        </p:nvSpPr>
        <p:spPr>
          <a:xfrm>
            <a:off x="3975018" y="3845996"/>
            <a:ext cx="449995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/>
              <a:t>5612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E94691-1A51-4A6D-836B-05B9CCD65A09}"/>
              </a:ext>
            </a:extLst>
          </p:cNvPr>
          <p:cNvSpPr/>
          <p:nvPr/>
        </p:nvSpPr>
        <p:spPr>
          <a:xfrm>
            <a:off x="3975018" y="4322552"/>
            <a:ext cx="1249438" cy="189411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653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834743" y="1452026"/>
            <a:ext cx="6096000" cy="5080415"/>
          </a:xfrm>
          <a:prstGeom prst="wedgeEllipseCallout">
            <a:avLst>
              <a:gd name="adj1" fmla="val -69563"/>
              <a:gd name="adj2" fmla="val -24915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We then underline the next column to the </a:t>
            </a:r>
            <a:r>
              <a:rPr lang="en-GB" sz="2800" b="1" dirty="0">
                <a:solidFill>
                  <a:srgbClr val="002060"/>
                </a:solidFill>
              </a:rPr>
              <a:t>right</a:t>
            </a:r>
            <a:r>
              <a:rPr lang="en-GB" sz="2800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If the number is 0, 1, 2, 3, 4,</a:t>
            </a:r>
          </a:p>
          <a:p>
            <a:pPr algn="ctr"/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the rounded number is the thousand before.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</a:rPr>
              <a:t>If it is 5, 6, 7, 8 or 9,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</a:rPr>
              <a:t>round to the next thousand on the number line!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074" name="Picture 2" descr="Leopard, Spots, Yellow, Wildlife, Safari, African, Cat">
            <a:extLst>
              <a:ext uri="{FF2B5EF4-FFF2-40B4-BE49-F238E27FC236}">
                <a16:creationId xmlns:a16="http://schemas.microsoft.com/office/drawing/2014/main" id="{C9ACD5CA-9571-45A5-A181-03F69C80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44" y="1160800"/>
            <a:ext cx="1494031" cy="23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3B4193-D6B5-4A44-B45D-B5D6387FE832}"/>
              </a:ext>
            </a:extLst>
          </p:cNvPr>
          <p:cNvSpPr/>
          <p:nvPr/>
        </p:nvSpPr>
        <p:spPr>
          <a:xfrm>
            <a:off x="1110521" y="3724698"/>
            <a:ext cx="449995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/>
              <a:t>5</a:t>
            </a:r>
            <a:r>
              <a:rPr lang="en-GB" sz="16600" dirty="0">
                <a:solidFill>
                  <a:schemeClr val="accent2"/>
                </a:solidFill>
              </a:rPr>
              <a:t>6</a:t>
            </a:r>
            <a:r>
              <a:rPr lang="en-GB" sz="16600" dirty="0"/>
              <a:t>12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E94691-1A51-4A6D-836B-05B9CCD65A09}"/>
              </a:ext>
            </a:extLst>
          </p:cNvPr>
          <p:cNvSpPr/>
          <p:nvPr/>
        </p:nvSpPr>
        <p:spPr>
          <a:xfrm>
            <a:off x="1063614" y="4124131"/>
            <a:ext cx="1249438" cy="189411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14DBC86-08DC-4666-8748-F6C75DBC22A3}"/>
              </a:ext>
            </a:extLst>
          </p:cNvPr>
          <p:cNvCxnSpPr/>
          <p:nvPr/>
        </p:nvCxnSpPr>
        <p:spPr>
          <a:xfrm>
            <a:off x="2217474" y="5999582"/>
            <a:ext cx="1143464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381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3B4193-D6B5-4A44-B45D-B5D6387FE832}"/>
              </a:ext>
            </a:extLst>
          </p:cNvPr>
          <p:cNvSpPr/>
          <p:nvPr/>
        </p:nvSpPr>
        <p:spPr>
          <a:xfrm>
            <a:off x="1110521" y="3724698"/>
            <a:ext cx="449995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solidFill>
                  <a:srgbClr val="FF0000"/>
                </a:solidFill>
              </a:rPr>
              <a:t>6</a:t>
            </a:r>
            <a:r>
              <a:rPr lang="en-GB" sz="16600" dirty="0">
                <a:solidFill>
                  <a:schemeClr val="accent2"/>
                </a:solidFill>
              </a:rPr>
              <a:t>000</a:t>
            </a:r>
            <a:endParaRPr lang="en-GB" sz="166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E94691-1A51-4A6D-836B-05B9CCD65A09}"/>
              </a:ext>
            </a:extLst>
          </p:cNvPr>
          <p:cNvSpPr/>
          <p:nvPr/>
        </p:nvSpPr>
        <p:spPr>
          <a:xfrm>
            <a:off x="1063614" y="4124131"/>
            <a:ext cx="1249438" cy="189411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14DBC86-08DC-4666-8748-F6C75DBC22A3}"/>
              </a:ext>
            </a:extLst>
          </p:cNvPr>
          <p:cNvCxnSpPr/>
          <p:nvPr/>
        </p:nvCxnSpPr>
        <p:spPr>
          <a:xfrm>
            <a:off x="2217474" y="5999582"/>
            <a:ext cx="1143464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C6A54D60-5EC9-451E-9C67-3EE5887CAC22}"/>
              </a:ext>
            </a:extLst>
          </p:cNvPr>
          <p:cNvSpPr/>
          <p:nvPr/>
        </p:nvSpPr>
        <p:spPr>
          <a:xfrm>
            <a:off x="5834743" y="1452026"/>
            <a:ext cx="6096000" cy="5080415"/>
          </a:xfrm>
          <a:prstGeom prst="wedgeEllipseCallout">
            <a:avLst>
              <a:gd name="adj1" fmla="val -69563"/>
              <a:gd name="adj2" fmla="val -24915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Don’t forget this rhyme!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If the number is 0, 1, 2, 3, 4,</a:t>
            </a:r>
          </a:p>
          <a:p>
            <a:pPr algn="ctr"/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the rounded number is the thousand before.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</a:rPr>
              <a:t>If it is 5, 6, 7, 8 or 9,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</a:rPr>
              <a:t>round to the next thousand on the number line!</a:t>
            </a:r>
          </a:p>
        </p:txBody>
      </p:sp>
      <p:pic>
        <p:nvPicPr>
          <p:cNvPr id="12" name="Picture 2" descr="Leopard, Spots, Yellow, Wildlife, Safari, African, Cat">
            <a:extLst>
              <a:ext uri="{FF2B5EF4-FFF2-40B4-BE49-F238E27FC236}">
                <a16:creationId xmlns:a16="http://schemas.microsoft.com/office/drawing/2014/main" id="{C62A7542-27CA-495F-9BC3-BBCFF891B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44" y="1160800"/>
            <a:ext cx="1494031" cy="23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788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067386" y="1754155"/>
            <a:ext cx="4701765" cy="2250864"/>
          </a:xfrm>
          <a:prstGeom prst="wedgeEllipseCallout">
            <a:avLst>
              <a:gd name="adj1" fmla="val -66765"/>
              <a:gd name="adj2" fmla="val -1114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For example, what is 2394 metres to the nearest 1000m?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074" name="Picture 2" descr="Leopard, Spots, Yellow, Wildlife, Safari, African, Cat">
            <a:extLst>
              <a:ext uri="{FF2B5EF4-FFF2-40B4-BE49-F238E27FC236}">
                <a16:creationId xmlns:a16="http://schemas.microsoft.com/office/drawing/2014/main" id="{C9ACD5CA-9571-45A5-A181-03F69C80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48" y="1101013"/>
            <a:ext cx="1494031" cy="23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3B4193-D6B5-4A44-B45D-B5D6387FE832}"/>
              </a:ext>
            </a:extLst>
          </p:cNvPr>
          <p:cNvSpPr/>
          <p:nvPr/>
        </p:nvSpPr>
        <p:spPr>
          <a:xfrm>
            <a:off x="567436" y="3845996"/>
            <a:ext cx="567815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solidFill>
                  <a:srgbClr val="002060"/>
                </a:solidFill>
              </a:rPr>
              <a:t>2394</a:t>
            </a:r>
            <a:r>
              <a:rPr lang="en-GB" sz="11500" dirty="0">
                <a:solidFill>
                  <a:srgbClr val="002060"/>
                </a:solidFill>
              </a:rPr>
              <a:t>m</a:t>
            </a:r>
            <a:endParaRPr lang="en-GB" sz="166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E94691-1A51-4A6D-836B-05B9CCD65A09}"/>
              </a:ext>
            </a:extLst>
          </p:cNvPr>
          <p:cNvSpPr/>
          <p:nvPr/>
        </p:nvSpPr>
        <p:spPr>
          <a:xfrm>
            <a:off x="567436" y="4245429"/>
            <a:ext cx="1249438" cy="189411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A50C2F-05BE-40F9-B6FB-63A9851CFB3E}"/>
              </a:ext>
            </a:extLst>
          </p:cNvPr>
          <p:cNvCxnSpPr/>
          <p:nvPr/>
        </p:nvCxnSpPr>
        <p:spPr>
          <a:xfrm>
            <a:off x="1669501" y="6018244"/>
            <a:ext cx="1143464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8674337-A5C0-4712-B634-6C9E842727C7}"/>
              </a:ext>
            </a:extLst>
          </p:cNvPr>
          <p:cNvSpPr/>
          <p:nvPr/>
        </p:nvSpPr>
        <p:spPr>
          <a:xfrm>
            <a:off x="7013642" y="4319081"/>
            <a:ext cx="4525559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If the number is 0, 1, 2, 3, 4,</a:t>
            </a:r>
          </a:p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the rounded number is the thousand before.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If it is 5, 6, 7, 8 or 9,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round to the next thousand on the number line!</a:t>
            </a:r>
          </a:p>
        </p:txBody>
      </p:sp>
    </p:spTree>
    <p:extLst>
      <p:ext uri="{BB962C8B-B14F-4D97-AF65-F5344CB8AC3E}">
        <p14:creationId xmlns:p14="http://schemas.microsoft.com/office/powerpoint/2010/main" val="80330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24" y="212725"/>
            <a:ext cx="8250641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Vocabulary: measurement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058C4BA-2080-4F3B-B074-AF152FFEA8FA}"/>
              </a:ext>
            </a:extLst>
          </p:cNvPr>
          <p:cNvSpPr/>
          <p:nvPr/>
        </p:nvSpPr>
        <p:spPr>
          <a:xfrm>
            <a:off x="1209823" y="1872637"/>
            <a:ext cx="3235569" cy="4678101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round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multiple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measure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estimate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approximate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17DE871-CA1E-4990-928F-9C57D6CCFFE8}"/>
              </a:ext>
            </a:extLst>
          </p:cNvPr>
          <p:cNvSpPr/>
          <p:nvPr/>
        </p:nvSpPr>
        <p:spPr>
          <a:xfrm>
            <a:off x="5471160" y="2514600"/>
            <a:ext cx="5196840" cy="262128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Please select an activity from the ‘</a:t>
            </a:r>
            <a:r>
              <a:rPr lang="en-GB" sz="2800" dirty="0">
                <a:solidFill>
                  <a:srgbClr val="002060"/>
                </a:solidFill>
                <a:hlinkClick r:id="rId4"/>
              </a:rPr>
              <a:t>Vocabulary Shorts</a:t>
            </a:r>
            <a:r>
              <a:rPr lang="en-GB" sz="2800" dirty="0">
                <a:solidFill>
                  <a:srgbClr val="002060"/>
                </a:solidFill>
              </a:rPr>
              <a:t>’ to develop understanding of the key vocabulary.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4532CB-3CC8-44ED-9171-01BCAB8CC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0" y="365124"/>
            <a:ext cx="1223033" cy="81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11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067386" y="1754155"/>
            <a:ext cx="4701765" cy="2250864"/>
          </a:xfrm>
          <a:prstGeom prst="wedgeEllipseCallout">
            <a:avLst>
              <a:gd name="adj1" fmla="val -66765"/>
              <a:gd name="adj2" fmla="val -1114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2394 metres rounds to 2000 metres to the nearest 1000m.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074" name="Picture 2" descr="Leopard, Spots, Yellow, Wildlife, Safari, African, Cat">
            <a:extLst>
              <a:ext uri="{FF2B5EF4-FFF2-40B4-BE49-F238E27FC236}">
                <a16:creationId xmlns:a16="http://schemas.microsoft.com/office/drawing/2014/main" id="{C9ACD5CA-9571-45A5-A181-03F69C80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48" y="1101013"/>
            <a:ext cx="1494031" cy="23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3B4193-D6B5-4A44-B45D-B5D6387FE832}"/>
              </a:ext>
            </a:extLst>
          </p:cNvPr>
          <p:cNvSpPr/>
          <p:nvPr/>
        </p:nvSpPr>
        <p:spPr>
          <a:xfrm>
            <a:off x="567436" y="3816772"/>
            <a:ext cx="567815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/>
              <a:t>2000</a:t>
            </a:r>
            <a:r>
              <a:rPr lang="en-GB" sz="11500" dirty="0">
                <a:solidFill>
                  <a:srgbClr val="002060"/>
                </a:solidFill>
              </a:rPr>
              <a:t>m</a:t>
            </a:r>
            <a:endParaRPr lang="en-GB" sz="166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E94691-1A51-4A6D-836B-05B9CCD65A09}"/>
              </a:ext>
            </a:extLst>
          </p:cNvPr>
          <p:cNvSpPr/>
          <p:nvPr/>
        </p:nvSpPr>
        <p:spPr>
          <a:xfrm>
            <a:off x="567436" y="4216205"/>
            <a:ext cx="1249438" cy="189411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A50C2F-05BE-40F9-B6FB-63A9851CFB3E}"/>
              </a:ext>
            </a:extLst>
          </p:cNvPr>
          <p:cNvCxnSpPr/>
          <p:nvPr/>
        </p:nvCxnSpPr>
        <p:spPr>
          <a:xfrm>
            <a:off x="1669501" y="5989020"/>
            <a:ext cx="1143464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6F9E1C4-D543-4B32-8EBE-D653D2177C22}"/>
              </a:ext>
            </a:extLst>
          </p:cNvPr>
          <p:cNvSpPr/>
          <p:nvPr/>
        </p:nvSpPr>
        <p:spPr>
          <a:xfrm>
            <a:off x="6858000" y="4216205"/>
            <a:ext cx="4932956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If the number is 0, 1, 2, 3, 4,</a:t>
            </a:r>
          </a:p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the rounded number is the thousand before.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If it is 5, 6, 7, 8 or 9,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round to the next thousand on the number line!</a:t>
            </a:r>
          </a:p>
        </p:txBody>
      </p:sp>
    </p:spTree>
    <p:extLst>
      <p:ext uri="{BB962C8B-B14F-4D97-AF65-F5344CB8AC3E}">
        <p14:creationId xmlns:p14="http://schemas.microsoft.com/office/powerpoint/2010/main" val="1995260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067386" y="1754155"/>
            <a:ext cx="4701765" cy="2250864"/>
          </a:xfrm>
          <a:prstGeom prst="wedgeEllipseCallout">
            <a:avLst>
              <a:gd name="adj1" fmla="val -66765"/>
              <a:gd name="adj2" fmla="val -1114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What is 6720 metres to the nearest 1000m?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074" name="Picture 2" descr="Leopard, Spots, Yellow, Wildlife, Safari, African, Cat">
            <a:extLst>
              <a:ext uri="{FF2B5EF4-FFF2-40B4-BE49-F238E27FC236}">
                <a16:creationId xmlns:a16="http://schemas.microsoft.com/office/drawing/2014/main" id="{C9ACD5CA-9571-45A5-A181-03F69C80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48" y="1101013"/>
            <a:ext cx="1494031" cy="23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3B4193-D6B5-4A44-B45D-B5D6387FE832}"/>
              </a:ext>
            </a:extLst>
          </p:cNvPr>
          <p:cNvSpPr/>
          <p:nvPr/>
        </p:nvSpPr>
        <p:spPr>
          <a:xfrm>
            <a:off x="567436" y="3780682"/>
            <a:ext cx="567815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solidFill>
                  <a:srgbClr val="002060"/>
                </a:solidFill>
              </a:rPr>
              <a:t>6720</a:t>
            </a:r>
            <a:r>
              <a:rPr lang="en-GB" sz="11500" dirty="0">
                <a:solidFill>
                  <a:srgbClr val="002060"/>
                </a:solidFill>
              </a:rPr>
              <a:t>m</a:t>
            </a:r>
            <a:endParaRPr lang="en-GB" sz="166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E94691-1A51-4A6D-836B-05B9CCD65A09}"/>
              </a:ext>
            </a:extLst>
          </p:cNvPr>
          <p:cNvSpPr/>
          <p:nvPr/>
        </p:nvSpPr>
        <p:spPr>
          <a:xfrm>
            <a:off x="567436" y="4180115"/>
            <a:ext cx="1249438" cy="189411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A50C2F-05BE-40F9-B6FB-63A9851CFB3E}"/>
              </a:ext>
            </a:extLst>
          </p:cNvPr>
          <p:cNvCxnSpPr/>
          <p:nvPr/>
        </p:nvCxnSpPr>
        <p:spPr>
          <a:xfrm>
            <a:off x="1669501" y="5952930"/>
            <a:ext cx="1143464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B6D3C03-267A-4433-977B-7B80534888A2}"/>
              </a:ext>
            </a:extLst>
          </p:cNvPr>
          <p:cNvSpPr/>
          <p:nvPr/>
        </p:nvSpPr>
        <p:spPr>
          <a:xfrm>
            <a:off x="7089190" y="4367719"/>
            <a:ext cx="4701766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If the number is 0, 1, 2, 3, 4,</a:t>
            </a:r>
          </a:p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the rounded number is the thousand before.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If it is 5, 6, 7, 8 or 9,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round to the next thousand on the number line!</a:t>
            </a:r>
          </a:p>
        </p:txBody>
      </p:sp>
    </p:spTree>
    <p:extLst>
      <p:ext uri="{BB962C8B-B14F-4D97-AF65-F5344CB8AC3E}">
        <p14:creationId xmlns:p14="http://schemas.microsoft.com/office/powerpoint/2010/main" val="201064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067386" y="1754155"/>
            <a:ext cx="4701765" cy="2250864"/>
          </a:xfrm>
          <a:prstGeom prst="wedgeEllipseCallout">
            <a:avLst>
              <a:gd name="adj1" fmla="val -66765"/>
              <a:gd name="adj2" fmla="val -1114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What is 3300 metres to the nearest 1000m?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074" name="Picture 2" descr="Leopard, Spots, Yellow, Wildlife, Safari, African, Cat">
            <a:extLst>
              <a:ext uri="{FF2B5EF4-FFF2-40B4-BE49-F238E27FC236}">
                <a16:creationId xmlns:a16="http://schemas.microsoft.com/office/drawing/2014/main" id="{C9ACD5CA-9571-45A5-A181-03F69C80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48" y="1101013"/>
            <a:ext cx="1494031" cy="23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3B4193-D6B5-4A44-B45D-B5D6387FE832}"/>
              </a:ext>
            </a:extLst>
          </p:cNvPr>
          <p:cNvSpPr/>
          <p:nvPr/>
        </p:nvSpPr>
        <p:spPr>
          <a:xfrm>
            <a:off x="567436" y="3780682"/>
            <a:ext cx="567815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solidFill>
                  <a:srgbClr val="002060"/>
                </a:solidFill>
              </a:rPr>
              <a:t>3300</a:t>
            </a:r>
            <a:r>
              <a:rPr lang="en-GB" sz="11500" dirty="0">
                <a:solidFill>
                  <a:srgbClr val="002060"/>
                </a:solidFill>
              </a:rPr>
              <a:t>m</a:t>
            </a:r>
            <a:endParaRPr lang="en-GB" sz="166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E94691-1A51-4A6D-836B-05B9CCD65A09}"/>
              </a:ext>
            </a:extLst>
          </p:cNvPr>
          <p:cNvSpPr/>
          <p:nvPr/>
        </p:nvSpPr>
        <p:spPr>
          <a:xfrm>
            <a:off x="567436" y="4180115"/>
            <a:ext cx="1249438" cy="189411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A50C2F-05BE-40F9-B6FB-63A9851CFB3E}"/>
              </a:ext>
            </a:extLst>
          </p:cNvPr>
          <p:cNvCxnSpPr/>
          <p:nvPr/>
        </p:nvCxnSpPr>
        <p:spPr>
          <a:xfrm>
            <a:off x="1669501" y="5952930"/>
            <a:ext cx="1143464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B6D3C03-267A-4433-977B-7B80534888A2}"/>
              </a:ext>
            </a:extLst>
          </p:cNvPr>
          <p:cNvSpPr/>
          <p:nvPr/>
        </p:nvSpPr>
        <p:spPr>
          <a:xfrm>
            <a:off x="6906638" y="4242010"/>
            <a:ext cx="4884318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If the number is 0, 1, 2, 3, 4,</a:t>
            </a:r>
          </a:p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the rounded number is the thousand before.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If it is 5, 6, 7, 8 or 9,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round to the next thousand on the number line!</a:t>
            </a:r>
          </a:p>
        </p:txBody>
      </p:sp>
    </p:spTree>
    <p:extLst>
      <p:ext uri="{BB962C8B-B14F-4D97-AF65-F5344CB8AC3E}">
        <p14:creationId xmlns:p14="http://schemas.microsoft.com/office/powerpoint/2010/main" val="383492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067386" y="1754155"/>
            <a:ext cx="4701765" cy="2250864"/>
          </a:xfrm>
          <a:prstGeom prst="wedgeEllipseCallout">
            <a:avLst>
              <a:gd name="adj1" fmla="val -66765"/>
              <a:gd name="adj2" fmla="val -1114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What is 8250 metres to the nearest 1000m?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074" name="Picture 2" descr="Leopard, Spots, Yellow, Wildlife, Safari, African, Cat">
            <a:extLst>
              <a:ext uri="{FF2B5EF4-FFF2-40B4-BE49-F238E27FC236}">
                <a16:creationId xmlns:a16="http://schemas.microsoft.com/office/drawing/2014/main" id="{C9ACD5CA-9571-45A5-A181-03F69C80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48" y="1101013"/>
            <a:ext cx="1494031" cy="23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3B4193-D6B5-4A44-B45D-B5D6387FE832}"/>
              </a:ext>
            </a:extLst>
          </p:cNvPr>
          <p:cNvSpPr/>
          <p:nvPr/>
        </p:nvSpPr>
        <p:spPr>
          <a:xfrm>
            <a:off x="567436" y="3780682"/>
            <a:ext cx="567815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solidFill>
                  <a:srgbClr val="002060"/>
                </a:solidFill>
              </a:rPr>
              <a:t>8250</a:t>
            </a:r>
            <a:r>
              <a:rPr lang="en-GB" sz="11500" dirty="0">
                <a:solidFill>
                  <a:srgbClr val="002060"/>
                </a:solidFill>
              </a:rPr>
              <a:t>m</a:t>
            </a:r>
            <a:endParaRPr lang="en-GB" sz="166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E94691-1A51-4A6D-836B-05B9CCD65A09}"/>
              </a:ext>
            </a:extLst>
          </p:cNvPr>
          <p:cNvSpPr/>
          <p:nvPr/>
        </p:nvSpPr>
        <p:spPr>
          <a:xfrm>
            <a:off x="567436" y="4180115"/>
            <a:ext cx="1249438" cy="189411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A50C2F-05BE-40F9-B6FB-63A9851CFB3E}"/>
              </a:ext>
            </a:extLst>
          </p:cNvPr>
          <p:cNvCxnSpPr/>
          <p:nvPr/>
        </p:nvCxnSpPr>
        <p:spPr>
          <a:xfrm>
            <a:off x="1669501" y="5952930"/>
            <a:ext cx="1143464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B6D3C03-267A-4433-977B-7B80534888A2}"/>
              </a:ext>
            </a:extLst>
          </p:cNvPr>
          <p:cNvSpPr/>
          <p:nvPr/>
        </p:nvSpPr>
        <p:spPr>
          <a:xfrm>
            <a:off x="6712086" y="4262629"/>
            <a:ext cx="5078870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If the number is 0, 1, 2, 3, 4,</a:t>
            </a:r>
          </a:p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the rounded number is the thousand before.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If it is 5, 6, 7, 8 or 9,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round to the next thousand on the number line!</a:t>
            </a:r>
          </a:p>
        </p:txBody>
      </p:sp>
    </p:spTree>
    <p:extLst>
      <p:ext uri="{BB962C8B-B14F-4D97-AF65-F5344CB8AC3E}">
        <p14:creationId xmlns:p14="http://schemas.microsoft.com/office/powerpoint/2010/main" val="215792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067386" y="1754155"/>
            <a:ext cx="4701765" cy="2250864"/>
          </a:xfrm>
          <a:prstGeom prst="wedgeEllipseCallout">
            <a:avLst>
              <a:gd name="adj1" fmla="val -66765"/>
              <a:gd name="adj2" fmla="val -1114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Now try these!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074" name="Picture 2" descr="Leopard, Spots, Yellow, Wildlife, Safari, African, Cat">
            <a:extLst>
              <a:ext uri="{FF2B5EF4-FFF2-40B4-BE49-F238E27FC236}">
                <a16:creationId xmlns:a16="http://schemas.microsoft.com/office/drawing/2014/main" id="{C9ACD5CA-9571-45A5-A181-03F69C80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48" y="1101013"/>
            <a:ext cx="1494031" cy="23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B6D3C03-267A-4433-977B-7B80534888A2}"/>
              </a:ext>
            </a:extLst>
          </p:cNvPr>
          <p:cNvSpPr/>
          <p:nvPr/>
        </p:nvSpPr>
        <p:spPr>
          <a:xfrm>
            <a:off x="558328" y="4400581"/>
            <a:ext cx="3286451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Round £1.31 to the nearest 10p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350C7F-1A3A-485E-BCF8-F516DA88AD35}"/>
              </a:ext>
            </a:extLst>
          </p:cNvPr>
          <p:cNvSpPr/>
          <p:nvPr/>
        </p:nvSpPr>
        <p:spPr>
          <a:xfrm>
            <a:off x="1587820" y="5859188"/>
            <a:ext cx="5046444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2"/>
                </a:solidFill>
              </a:rPr>
              <a:t>Round £645 to the nearest £100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3EB094-984A-42CC-A597-5C13B208F2F6}"/>
              </a:ext>
            </a:extLst>
          </p:cNvPr>
          <p:cNvSpPr/>
          <p:nvPr/>
        </p:nvSpPr>
        <p:spPr>
          <a:xfrm>
            <a:off x="7857149" y="5272658"/>
            <a:ext cx="3824003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Round 5682ml to the nearest 1000ml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C0BD23-745E-494A-972A-B902362E0FA0}"/>
              </a:ext>
            </a:extLst>
          </p:cNvPr>
          <p:cNvSpPr/>
          <p:nvPr/>
        </p:nvSpPr>
        <p:spPr>
          <a:xfrm>
            <a:off x="5286838" y="4246204"/>
            <a:ext cx="5845913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Round 7462g to the nearest 100g</a:t>
            </a:r>
          </a:p>
        </p:txBody>
      </p:sp>
    </p:spTree>
    <p:extLst>
      <p:ext uri="{BB962C8B-B14F-4D97-AF65-F5344CB8AC3E}">
        <p14:creationId xmlns:p14="http://schemas.microsoft.com/office/powerpoint/2010/main" val="37464419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EAC6E6-B3F7-4B64-8740-0C85F4F06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A17C98E-37C3-42AA-AE7C-CF3BF3FA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Evaluate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98B16D23-E6E7-49CF-8E5E-E24BD3F51E5D}"/>
              </a:ext>
            </a:extLst>
          </p:cNvPr>
          <p:cNvSpPr/>
          <p:nvPr/>
        </p:nvSpPr>
        <p:spPr>
          <a:xfrm>
            <a:off x="4124044" y="2081339"/>
            <a:ext cx="3943911" cy="3675157"/>
          </a:xfrm>
          <a:prstGeom prst="wedgeEllipseCallout">
            <a:avLst>
              <a:gd name="adj1" fmla="val -60622"/>
              <a:gd name="adj2" fmla="val 4969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Can you round any number to the nearest 10, 100 or 1000, using the context of measures?</a:t>
            </a:r>
            <a:endParaRPr lang="en-GB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2" descr="Elephant, Africa, Animal, India, Mammal, Cute, Cartoon">
            <a:extLst>
              <a:ext uri="{FF2B5EF4-FFF2-40B4-BE49-F238E27FC236}">
                <a16:creationId xmlns:a16="http://schemas.microsoft.com/office/drawing/2014/main" id="{5E8577C5-6FA2-488A-A158-E26DA94E3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79" y="3002137"/>
            <a:ext cx="2535127" cy="230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56C8BB2-3978-45E9-BACC-A8842080F5B8}"/>
              </a:ext>
            </a:extLst>
          </p:cNvPr>
          <p:cNvGrpSpPr/>
          <p:nvPr/>
        </p:nvGrpSpPr>
        <p:grpSpPr>
          <a:xfrm>
            <a:off x="8900171" y="1490771"/>
            <a:ext cx="1182452" cy="4624535"/>
            <a:chOff x="8900171" y="1490771"/>
            <a:chExt cx="1182452" cy="4624535"/>
          </a:xfrm>
        </p:grpSpPr>
        <p:pic>
          <p:nvPicPr>
            <p:cNvPr id="10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444E1975-123B-498A-B240-E66452B64D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78" t="1650" r="59526" b="65276"/>
            <a:stretch/>
          </p:blipFill>
          <p:spPr bwMode="auto">
            <a:xfrm>
              <a:off x="8900171" y="1490771"/>
              <a:ext cx="1182452" cy="1211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A75B3A24-6F42-4D9A-A532-5CED55C027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10" t="65428" r="39874" b="1498"/>
            <a:stretch/>
          </p:blipFill>
          <p:spPr bwMode="auto">
            <a:xfrm>
              <a:off x="8900171" y="3787810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794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BFA29C8F-DEE3-4E38-A1C4-4F96FD62B1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" t="889" r="79388" b="66038"/>
            <a:stretch/>
          </p:blipFill>
          <p:spPr bwMode="auto">
            <a:xfrm>
              <a:off x="8900171" y="2645290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9830C322-BBB6-4D66-B3E3-D9EE8AA36A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10" t="33377" r="39874" b="33549"/>
            <a:stretch/>
          </p:blipFill>
          <p:spPr bwMode="auto">
            <a:xfrm>
              <a:off x="8900171" y="4946596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4464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156996" y="2167101"/>
            <a:ext cx="5386873" cy="3748507"/>
          </a:xfrm>
          <a:prstGeom prst="wedgeEllipseCallout">
            <a:avLst>
              <a:gd name="adj1" fmla="val 61320"/>
              <a:gd name="adj2" fmla="val -1250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We can </a:t>
            </a:r>
            <a:r>
              <a:rPr lang="en-GB" sz="4000" b="1" dirty="0">
                <a:solidFill>
                  <a:srgbClr val="002060"/>
                </a:solidFill>
              </a:rPr>
              <a:t>round</a:t>
            </a:r>
            <a:r>
              <a:rPr lang="en-GB" sz="4000" dirty="0">
                <a:solidFill>
                  <a:srgbClr val="002060"/>
                </a:solidFill>
              </a:rPr>
              <a:t> numbers to give an </a:t>
            </a:r>
            <a:r>
              <a:rPr lang="en-GB" sz="4000" b="1" dirty="0">
                <a:solidFill>
                  <a:srgbClr val="002060"/>
                </a:solidFill>
              </a:rPr>
              <a:t>estimation </a:t>
            </a:r>
            <a:r>
              <a:rPr lang="en-GB" sz="4000" dirty="0">
                <a:solidFill>
                  <a:srgbClr val="002060"/>
                </a:solidFill>
              </a:rPr>
              <a:t>or an </a:t>
            </a:r>
            <a:r>
              <a:rPr lang="en-GB" sz="4000" b="1" dirty="0">
                <a:solidFill>
                  <a:srgbClr val="002060"/>
                </a:solidFill>
              </a:rPr>
              <a:t>approximate value.</a:t>
            </a:r>
            <a:endParaRPr lang="en-GB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074" name="Picture 2" descr="Leopard, Spots, Yellow, Wildlife, Safari, African, Cat">
            <a:extLst>
              <a:ext uri="{FF2B5EF4-FFF2-40B4-BE49-F238E27FC236}">
                <a16:creationId xmlns:a16="http://schemas.microsoft.com/office/drawing/2014/main" id="{C9ACD5CA-9571-45A5-A181-03F69C80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796" y="1433378"/>
            <a:ext cx="2832521" cy="448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370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156996" y="2167101"/>
            <a:ext cx="5386873" cy="3748507"/>
          </a:xfrm>
          <a:prstGeom prst="wedgeEllipseCallout">
            <a:avLst>
              <a:gd name="adj1" fmla="val 61320"/>
              <a:gd name="adj2" fmla="val -1250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Rounding</a:t>
            </a:r>
            <a:r>
              <a:rPr lang="en-GB" sz="3600" dirty="0">
                <a:solidFill>
                  <a:srgbClr val="002060"/>
                </a:solidFill>
              </a:rPr>
              <a:t> is when we say which </a:t>
            </a:r>
            <a:r>
              <a:rPr lang="en-GB" sz="3600" b="1" dirty="0">
                <a:solidFill>
                  <a:srgbClr val="002060"/>
                </a:solidFill>
              </a:rPr>
              <a:t>multiple</a:t>
            </a:r>
            <a:r>
              <a:rPr lang="en-GB" sz="3600" dirty="0">
                <a:solidFill>
                  <a:srgbClr val="002060"/>
                </a:solidFill>
              </a:rPr>
              <a:t> of 10, 100 or 1000 is closest to our number.</a:t>
            </a:r>
            <a:endParaRPr lang="en-GB" sz="3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074" name="Picture 2" descr="Leopard, Spots, Yellow, Wildlife, Safari, African, Cat">
            <a:extLst>
              <a:ext uri="{FF2B5EF4-FFF2-40B4-BE49-F238E27FC236}">
                <a16:creationId xmlns:a16="http://schemas.microsoft.com/office/drawing/2014/main" id="{C9ACD5CA-9571-45A5-A181-03F69C80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796" y="1433378"/>
            <a:ext cx="2832521" cy="448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74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28DAB7-6266-4591-9C71-D010580DA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05" y="3825504"/>
            <a:ext cx="11163300" cy="2590800"/>
          </a:xfrm>
          <a:prstGeom prst="rect">
            <a:avLst/>
          </a:prstGeom>
        </p:spPr>
      </p:pic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903446" y="1452026"/>
            <a:ext cx="4939004" cy="2052735"/>
          </a:xfrm>
          <a:prstGeom prst="wedgeEllipseCallout">
            <a:avLst>
              <a:gd name="adj1" fmla="val 59809"/>
              <a:gd name="adj2" fmla="val -13413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For example, let’s look at the number 82. Is it closer to 80 or 90?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074" name="Picture 2" descr="Leopard, Spots, Yellow, Wildlife, Safari, African, Cat">
            <a:extLst>
              <a:ext uri="{FF2B5EF4-FFF2-40B4-BE49-F238E27FC236}">
                <a16:creationId xmlns:a16="http://schemas.microsoft.com/office/drawing/2014/main" id="{C9ACD5CA-9571-45A5-A181-03F69C80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669" y="920194"/>
            <a:ext cx="1494031" cy="23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0657CE-5AC5-4E38-B4DF-B222C9B77527}"/>
              </a:ext>
            </a:extLst>
          </p:cNvPr>
          <p:cNvSpPr/>
          <p:nvPr/>
        </p:nvSpPr>
        <p:spPr>
          <a:xfrm>
            <a:off x="620662" y="5435139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80</a:t>
            </a:r>
            <a:endParaRPr lang="en-GB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33678D-74EF-4279-A9FD-22B2E38EC734}"/>
              </a:ext>
            </a:extLst>
          </p:cNvPr>
          <p:cNvSpPr/>
          <p:nvPr/>
        </p:nvSpPr>
        <p:spPr>
          <a:xfrm>
            <a:off x="10588282" y="5435139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90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47988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28DAB7-6266-4591-9C71-D010580DA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05" y="3825504"/>
            <a:ext cx="11163300" cy="2590800"/>
          </a:xfrm>
          <a:prstGeom prst="rect">
            <a:avLst/>
          </a:prstGeom>
        </p:spPr>
      </p:pic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903446" y="1452026"/>
            <a:ext cx="4939004" cy="2052735"/>
          </a:xfrm>
          <a:prstGeom prst="wedgeEllipseCallout">
            <a:avLst>
              <a:gd name="adj1" fmla="val 59809"/>
              <a:gd name="adj2" fmla="val -13413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It is closer to 80. Therefore, we can say 82 is 80 </a:t>
            </a:r>
            <a:r>
              <a:rPr lang="en-GB" sz="2800" b="1" dirty="0">
                <a:solidFill>
                  <a:srgbClr val="002060"/>
                </a:solidFill>
              </a:rPr>
              <a:t>rounded to the nearest 10.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074" name="Picture 2" descr="Leopard, Spots, Yellow, Wildlife, Safari, African, Cat">
            <a:extLst>
              <a:ext uri="{FF2B5EF4-FFF2-40B4-BE49-F238E27FC236}">
                <a16:creationId xmlns:a16="http://schemas.microsoft.com/office/drawing/2014/main" id="{C9ACD5CA-9571-45A5-A181-03F69C80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669" y="920194"/>
            <a:ext cx="1494031" cy="23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0657CE-5AC5-4E38-B4DF-B222C9B77527}"/>
              </a:ext>
            </a:extLst>
          </p:cNvPr>
          <p:cNvSpPr/>
          <p:nvPr/>
        </p:nvSpPr>
        <p:spPr>
          <a:xfrm>
            <a:off x="620662" y="5435139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80</a:t>
            </a:r>
            <a:endParaRPr lang="en-GB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33678D-74EF-4279-A9FD-22B2E38EC734}"/>
              </a:ext>
            </a:extLst>
          </p:cNvPr>
          <p:cNvSpPr/>
          <p:nvPr/>
        </p:nvSpPr>
        <p:spPr>
          <a:xfrm>
            <a:off x="10588282" y="5435139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90</a:t>
            </a:r>
            <a:endParaRPr lang="en-GB" sz="2800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8B1F3DDC-3899-47B7-9DF8-F6B7802A949B}"/>
              </a:ext>
            </a:extLst>
          </p:cNvPr>
          <p:cNvSpPr/>
          <p:nvPr/>
        </p:nvSpPr>
        <p:spPr>
          <a:xfrm>
            <a:off x="2696548" y="4478694"/>
            <a:ext cx="401216" cy="6344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0F3AFF-DEB9-4E0F-A133-C649D5B5FF10}"/>
              </a:ext>
            </a:extLst>
          </p:cNvPr>
          <p:cNvSpPr/>
          <p:nvPr/>
        </p:nvSpPr>
        <p:spPr>
          <a:xfrm>
            <a:off x="2622080" y="3955474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82</a:t>
            </a:r>
            <a:endParaRPr lang="en-GB" sz="28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7B87F51-0D6D-41A2-BF41-C7D3959546D5}"/>
              </a:ext>
            </a:extLst>
          </p:cNvPr>
          <p:cNvSpPr/>
          <p:nvPr/>
        </p:nvSpPr>
        <p:spPr>
          <a:xfrm>
            <a:off x="576251" y="5435139"/>
            <a:ext cx="638971" cy="63897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637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28DAB7-6266-4591-9C71-D010580DA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05" y="3825504"/>
            <a:ext cx="11163300" cy="2590800"/>
          </a:xfrm>
          <a:prstGeom prst="rect">
            <a:avLst/>
          </a:prstGeom>
        </p:spPr>
      </p:pic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903446" y="1452026"/>
            <a:ext cx="4939004" cy="2052735"/>
          </a:xfrm>
          <a:prstGeom prst="wedgeEllipseCallout">
            <a:avLst>
              <a:gd name="adj1" fmla="val 59809"/>
              <a:gd name="adj2" fmla="val -13413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Now let’s look at the number 482. Is it closer to 480 or 490?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074" name="Picture 2" descr="Leopard, Spots, Yellow, Wildlife, Safari, African, Cat">
            <a:extLst>
              <a:ext uri="{FF2B5EF4-FFF2-40B4-BE49-F238E27FC236}">
                <a16:creationId xmlns:a16="http://schemas.microsoft.com/office/drawing/2014/main" id="{C9ACD5CA-9571-45A5-A181-03F69C80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669" y="920194"/>
            <a:ext cx="1494031" cy="23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0657CE-5AC5-4E38-B4DF-B222C9B77527}"/>
              </a:ext>
            </a:extLst>
          </p:cNvPr>
          <p:cNvSpPr/>
          <p:nvPr/>
        </p:nvSpPr>
        <p:spPr>
          <a:xfrm>
            <a:off x="620662" y="5435139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480</a:t>
            </a:r>
            <a:endParaRPr lang="en-GB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33678D-74EF-4279-A9FD-22B2E38EC734}"/>
              </a:ext>
            </a:extLst>
          </p:cNvPr>
          <p:cNvSpPr/>
          <p:nvPr/>
        </p:nvSpPr>
        <p:spPr>
          <a:xfrm>
            <a:off x="10588282" y="5435139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490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11381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28DAB7-6266-4591-9C71-D010580DA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05" y="3825504"/>
            <a:ext cx="11163300" cy="2590800"/>
          </a:xfrm>
          <a:prstGeom prst="rect">
            <a:avLst/>
          </a:prstGeom>
        </p:spPr>
      </p:pic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903446" y="1452026"/>
            <a:ext cx="4939004" cy="2052735"/>
          </a:xfrm>
          <a:prstGeom prst="wedgeEllipseCallout">
            <a:avLst>
              <a:gd name="adj1" fmla="val 59809"/>
              <a:gd name="adj2" fmla="val -13413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It is closer to 480. Therefore, we can say 482 is 480 </a:t>
            </a:r>
            <a:r>
              <a:rPr lang="en-GB" sz="2800" b="1" dirty="0">
                <a:solidFill>
                  <a:srgbClr val="002060"/>
                </a:solidFill>
              </a:rPr>
              <a:t>rounded to the nearest 10.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074" name="Picture 2" descr="Leopard, Spots, Yellow, Wildlife, Safari, African, Cat">
            <a:extLst>
              <a:ext uri="{FF2B5EF4-FFF2-40B4-BE49-F238E27FC236}">
                <a16:creationId xmlns:a16="http://schemas.microsoft.com/office/drawing/2014/main" id="{C9ACD5CA-9571-45A5-A181-03F69C80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669" y="920194"/>
            <a:ext cx="1494031" cy="23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0657CE-5AC5-4E38-B4DF-B222C9B77527}"/>
              </a:ext>
            </a:extLst>
          </p:cNvPr>
          <p:cNvSpPr/>
          <p:nvPr/>
        </p:nvSpPr>
        <p:spPr>
          <a:xfrm>
            <a:off x="529289" y="5460377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480</a:t>
            </a:r>
            <a:endParaRPr lang="en-GB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33678D-74EF-4279-A9FD-22B2E38EC734}"/>
              </a:ext>
            </a:extLst>
          </p:cNvPr>
          <p:cNvSpPr/>
          <p:nvPr/>
        </p:nvSpPr>
        <p:spPr>
          <a:xfrm>
            <a:off x="10588282" y="5435139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490</a:t>
            </a:r>
            <a:endParaRPr lang="en-GB" sz="2800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8B1F3DDC-3899-47B7-9DF8-F6B7802A949B}"/>
              </a:ext>
            </a:extLst>
          </p:cNvPr>
          <p:cNvSpPr/>
          <p:nvPr/>
        </p:nvSpPr>
        <p:spPr>
          <a:xfrm>
            <a:off x="2696548" y="4478694"/>
            <a:ext cx="401216" cy="6344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0F3AFF-DEB9-4E0F-A133-C649D5B5FF10}"/>
              </a:ext>
            </a:extLst>
          </p:cNvPr>
          <p:cNvSpPr/>
          <p:nvPr/>
        </p:nvSpPr>
        <p:spPr>
          <a:xfrm>
            <a:off x="2622080" y="3955474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482</a:t>
            </a:r>
            <a:endParaRPr lang="en-GB" sz="28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7B87F51-0D6D-41A2-BF41-C7D3959546D5}"/>
              </a:ext>
            </a:extLst>
          </p:cNvPr>
          <p:cNvSpPr/>
          <p:nvPr/>
        </p:nvSpPr>
        <p:spPr>
          <a:xfrm>
            <a:off x="576251" y="5435139"/>
            <a:ext cx="638971" cy="63897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462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2670</TotalTime>
  <Words>1775</Words>
  <Application>Microsoft Office PowerPoint</Application>
  <PresentationFormat>Widescreen</PresentationFormat>
  <Paragraphs>242</Paragraphs>
  <Slides>35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Wingdings</vt:lpstr>
      <vt:lpstr>Office Theme</vt:lpstr>
      <vt:lpstr>Y4 M1f. Can round any number to the nearest 10, 100 or 1000, using the context of measures</vt:lpstr>
      <vt:lpstr>Teachers’ Notes</vt:lpstr>
      <vt:lpstr>Vocabulary: measurement</vt:lpstr>
      <vt:lpstr>Teach</vt:lpstr>
      <vt:lpstr>Teach</vt:lpstr>
      <vt:lpstr>Model</vt:lpstr>
      <vt:lpstr>Model</vt:lpstr>
      <vt:lpstr>Model</vt:lpstr>
      <vt:lpstr>Model</vt:lpstr>
      <vt:lpstr>Model</vt:lpstr>
      <vt:lpstr>Model</vt:lpstr>
      <vt:lpstr>Model</vt:lpstr>
      <vt:lpstr>Model</vt:lpstr>
      <vt:lpstr>Model</vt:lpstr>
      <vt:lpstr>Model</vt:lpstr>
      <vt:lpstr>Apply</vt:lpstr>
      <vt:lpstr>Apply</vt:lpstr>
      <vt:lpstr>Model</vt:lpstr>
      <vt:lpstr>Model</vt:lpstr>
      <vt:lpstr>Model</vt:lpstr>
      <vt:lpstr>Model</vt:lpstr>
      <vt:lpstr>Model</vt:lpstr>
      <vt:lpstr>Apply</vt:lpstr>
      <vt:lpstr>Apply</vt:lpstr>
      <vt:lpstr>Apply</vt:lpstr>
      <vt:lpstr>Model</vt:lpstr>
      <vt:lpstr>Model</vt:lpstr>
      <vt:lpstr>Model</vt:lpstr>
      <vt:lpstr>Model</vt:lpstr>
      <vt:lpstr>Model</vt:lpstr>
      <vt:lpstr>Apply</vt:lpstr>
      <vt:lpstr>Apply</vt:lpstr>
      <vt:lpstr>Apply</vt:lpstr>
      <vt:lpstr>Apply</vt:lpstr>
      <vt:lpstr>Evaluate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Resource</dc:title>
  <dc:creator>Microsoft Office User</dc:creator>
  <cp:lastModifiedBy>Jessica Flisher</cp:lastModifiedBy>
  <cp:revision>128</cp:revision>
  <dcterms:created xsi:type="dcterms:W3CDTF">2017-03-29T13:14:03Z</dcterms:created>
  <dcterms:modified xsi:type="dcterms:W3CDTF">2020-04-22T12:37:12Z</dcterms:modified>
</cp:coreProperties>
</file>