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14" r:id="rId3"/>
    <p:sldId id="274" r:id="rId4"/>
    <p:sldId id="258" r:id="rId5"/>
    <p:sldId id="315" r:id="rId6"/>
    <p:sldId id="259" r:id="rId7"/>
    <p:sldId id="261" r:id="rId8"/>
    <p:sldId id="318" r:id="rId9"/>
    <p:sldId id="323" r:id="rId10"/>
    <p:sldId id="324" r:id="rId11"/>
    <p:sldId id="325" r:id="rId12"/>
    <p:sldId id="326" r:id="rId13"/>
    <p:sldId id="327" r:id="rId14"/>
    <p:sldId id="328" r:id="rId15"/>
    <p:sldId id="329" r:id="rId16"/>
    <p:sldId id="330" r:id="rId17"/>
    <p:sldId id="262" r:id="rId18"/>
    <p:sldId id="320" r:id="rId19"/>
    <p:sldId id="331" r:id="rId20"/>
    <p:sldId id="33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561606-A4E7-41D9-AE48-2CA37C92FF32}" v="1" dt="2019-08-06T14:14:30.3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3571" autoAdjust="0"/>
  </p:normalViewPr>
  <p:slideViewPr>
    <p:cSldViewPr snapToGrid="0" snapToObjects="1">
      <p:cViewPr varScale="1">
        <p:scale>
          <a:sx n="61" d="100"/>
          <a:sy n="61" d="100"/>
        </p:scale>
        <p:origin x="1302" y="60"/>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23/04/2020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Reinforce the point that finding a</a:t>
            </a:r>
            <a:r>
              <a:rPr lang="en-GB" sz="1200" kern="1200" baseline="0" dirty="0">
                <a:solidFill>
                  <a:schemeClr val="tx1"/>
                </a:solidFill>
                <a:effectLst/>
                <a:latin typeface="+mn-lt"/>
                <a:ea typeface="+mn-ea"/>
                <a:cs typeface="+mn-cs"/>
              </a:rPr>
              <a:t> ninth </a:t>
            </a:r>
            <a:r>
              <a:rPr lang="en-GB" sz="1200" kern="1200" dirty="0">
                <a:solidFill>
                  <a:schemeClr val="tx1"/>
                </a:solidFill>
                <a:effectLst/>
                <a:latin typeface="+mn-lt"/>
                <a:ea typeface="+mn-ea"/>
                <a:cs typeface="+mn-cs"/>
              </a:rPr>
              <a:t>is the same as dividing by 9.</a:t>
            </a: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may be a teaching point for children who are secure in creating the fact families.</a:t>
            </a:r>
            <a:r>
              <a:rPr lang="en-GB" sz="1200" kern="1200" dirty="0">
                <a:solidFill>
                  <a:schemeClr val="tx1"/>
                </a:solidFill>
                <a:effectLst/>
                <a:latin typeface="+mn-lt"/>
                <a:ea typeface="+mn-ea"/>
                <a:cs typeface="+mn-cs"/>
              </a:rPr>
              <a:t> </a:t>
            </a:r>
            <a:endParaRPr lang="en-GB" dirty="0"/>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513556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255009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394266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403685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3628641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101912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39550572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373670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382559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3134521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41740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Reinforce the point that finding a</a:t>
            </a:r>
            <a:r>
              <a:rPr lang="en-GB" sz="1200" kern="1200" baseline="0" dirty="0">
                <a:solidFill>
                  <a:schemeClr val="tx1"/>
                </a:solidFill>
                <a:effectLst/>
                <a:latin typeface="+mn-lt"/>
                <a:ea typeface="+mn-ea"/>
                <a:cs typeface="+mn-cs"/>
              </a:rPr>
              <a:t> sixth </a:t>
            </a:r>
            <a:r>
              <a:rPr lang="en-GB" sz="1200" kern="1200" dirty="0">
                <a:solidFill>
                  <a:schemeClr val="tx1"/>
                </a:solidFill>
                <a:effectLst/>
                <a:latin typeface="+mn-lt"/>
                <a:ea typeface="+mn-ea"/>
                <a:cs typeface="+mn-cs"/>
              </a:rPr>
              <a:t>is the same as dividing by 6.</a:t>
            </a: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may be a teaching point for children who are secure in creating the fact families.</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374883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103681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Reinforce the point that finding a</a:t>
            </a:r>
            <a:r>
              <a:rPr lang="en-GB" sz="1200" kern="1200" baseline="0" dirty="0">
                <a:solidFill>
                  <a:schemeClr val="tx1"/>
                </a:solidFill>
                <a:effectLst/>
                <a:latin typeface="+mn-lt"/>
                <a:ea typeface="+mn-ea"/>
                <a:cs typeface="+mn-cs"/>
              </a:rPr>
              <a:t> seventh </a:t>
            </a:r>
            <a:r>
              <a:rPr lang="en-GB" sz="1200" kern="1200" dirty="0">
                <a:solidFill>
                  <a:schemeClr val="tx1"/>
                </a:solidFill>
                <a:effectLst/>
                <a:latin typeface="+mn-lt"/>
                <a:ea typeface="+mn-ea"/>
                <a:cs typeface="+mn-cs"/>
              </a:rPr>
              <a:t>is the same as dividing by 7.</a:t>
            </a: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may be a teaching point for children who are secure in creating the fact families.</a:t>
            </a:r>
            <a:r>
              <a:rPr lang="en-GB" sz="1200" kern="1200" dirty="0">
                <a:solidFill>
                  <a:schemeClr val="tx1"/>
                </a:solidFill>
                <a:effectLst/>
                <a:latin typeface="+mn-lt"/>
                <a:ea typeface="+mn-ea"/>
                <a:cs typeface="+mn-cs"/>
              </a:rPr>
              <a:t> </a:t>
            </a:r>
            <a:endParaRPr lang="en-GB" dirty="0"/>
          </a:p>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36890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603237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91263" y="403869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June 2019</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rgbClr val="002060"/>
                </a:solidFill>
              </a:rPr>
              <a:t>Y4 M3b Can recall and use multiplication and division facts for all the times tables (learning 6, 12, 9, 11 and 7)</a:t>
            </a:r>
            <a:endParaRPr lang="en-GB" sz="36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38231" y="1828800"/>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The </a:t>
            </a:r>
            <a:r>
              <a:rPr lang="en-GB" sz="3000" b="1" dirty="0">
                <a:solidFill>
                  <a:srgbClr val="002060"/>
                </a:solidFill>
              </a:rPr>
              <a:t>inverse</a:t>
            </a:r>
            <a:r>
              <a:rPr lang="en-GB" sz="3000" dirty="0">
                <a:solidFill>
                  <a:srgbClr val="002060"/>
                </a:solidFill>
              </a:rPr>
              <a:t> of multiplication is division. </a:t>
            </a:r>
          </a:p>
          <a:p>
            <a:pPr algn="ctr"/>
            <a:endParaRPr lang="en-GB" sz="3000" dirty="0">
              <a:solidFill>
                <a:srgbClr val="002060"/>
              </a:solidFill>
            </a:endParaRPr>
          </a:p>
          <a:p>
            <a:pPr algn="ctr"/>
            <a:r>
              <a:rPr lang="en-GB" sz="3000" dirty="0">
                <a:solidFill>
                  <a:srgbClr val="002060"/>
                </a:solidFill>
              </a:rPr>
              <a:t>We can create a </a:t>
            </a:r>
            <a:r>
              <a:rPr lang="en-GB" sz="3000" b="1" dirty="0">
                <a:solidFill>
                  <a:srgbClr val="002060"/>
                </a:solidFill>
              </a:rPr>
              <a:t>fact family </a:t>
            </a:r>
            <a:r>
              <a:rPr lang="en-GB" sz="3000" dirty="0">
                <a:solidFill>
                  <a:srgbClr val="002060"/>
                </a:solidFill>
              </a:rPr>
              <a:t>from our known fact</a:t>
            </a:r>
            <a:r>
              <a:rPr lang="en-GB" sz="2400" dirty="0">
                <a:solidFill>
                  <a:srgbClr val="002060"/>
                </a:solidFill>
              </a:rPr>
              <a:t>.</a:t>
            </a:r>
            <a:endParaRPr lang="en-GB" sz="2400" dirty="0">
              <a:solidFill>
                <a:schemeClr val="accent5">
                  <a:lumMod val="60000"/>
                  <a:lumOff val="40000"/>
                </a:schemeClr>
              </a:solidFill>
            </a:endParaRP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4340450" y="1991518"/>
                <a:ext cx="5435106" cy="43624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4800" b="1" dirty="0">
                  <a:solidFill>
                    <a:srgbClr val="002060"/>
                  </a:solidFill>
                </a:endParaRPr>
              </a:p>
              <a:p>
                <a:pPr lvl="0" algn="ctr"/>
                <a:r>
                  <a:rPr lang="en-GB" sz="4800" b="1" dirty="0">
                    <a:solidFill>
                      <a:srgbClr val="002060"/>
                    </a:solidFill>
                  </a:rPr>
                  <a:t>7 x 12 = 84</a:t>
                </a:r>
              </a:p>
              <a:p>
                <a:pPr lvl="0" algn="ctr"/>
                <a:endParaRPr lang="en-GB" sz="4800" dirty="0">
                  <a:solidFill>
                    <a:srgbClr val="002060"/>
                  </a:solidFill>
                </a:endParaRPr>
              </a:p>
              <a:p>
                <a:pPr lvl="0" algn="ctr"/>
                <a:r>
                  <a:rPr lang="en-GB" sz="4800" dirty="0">
                    <a:solidFill>
                      <a:srgbClr val="002060"/>
                    </a:solidFill>
                  </a:rPr>
                  <a:t>84 ÷ 12 = 7</a:t>
                </a:r>
              </a:p>
              <a:p>
                <a:pPr algn="ctr"/>
                <a:r>
                  <a:rPr lang="en-GB" sz="4800" dirty="0">
                    <a:solidFill>
                      <a:srgbClr val="002060"/>
                    </a:solidFill>
                  </a:rPr>
                  <a:t>84 ÷ 7 = 12</a:t>
                </a:r>
              </a:p>
              <a:p>
                <a:pPr algn="ctr"/>
                <a14:m>
                  <m:oMath xmlns:m="http://schemas.openxmlformats.org/officeDocument/2006/math">
                    <m:f>
                      <m:fPr>
                        <m:ctrlPr>
                          <a:rPr lang="en-GB" sz="4800" b="0" i="1" smtClean="0">
                            <a:solidFill>
                              <a:srgbClr val="002060"/>
                            </a:solidFill>
                            <a:latin typeface="Cambria Math" panose="02040503050406030204" pitchFamily="18" charset="0"/>
                          </a:rPr>
                        </m:ctrlPr>
                      </m:fPr>
                      <m:num>
                        <m:r>
                          <a:rPr lang="en-GB" sz="4800" b="0" i="1" smtClean="0">
                            <a:solidFill>
                              <a:srgbClr val="002060"/>
                            </a:solidFill>
                            <a:latin typeface="Cambria Math" panose="02040503050406030204" pitchFamily="18" charset="0"/>
                          </a:rPr>
                          <m:t>1</m:t>
                        </m:r>
                      </m:num>
                      <m:den>
                        <m:r>
                          <a:rPr lang="en-GB" sz="4800" b="0" i="1" smtClean="0">
                            <a:solidFill>
                              <a:srgbClr val="002060"/>
                            </a:solidFill>
                            <a:latin typeface="Cambria Math" panose="02040503050406030204" pitchFamily="18" charset="0"/>
                          </a:rPr>
                          <m:t>7</m:t>
                        </m:r>
                      </m:den>
                    </m:f>
                  </m:oMath>
                </a14:m>
                <a:r>
                  <a:rPr lang="en-GB" sz="4800" b="0" dirty="0">
                    <a:solidFill>
                      <a:srgbClr val="002060"/>
                    </a:solidFill>
                  </a:rPr>
                  <a:t> of 84 = 12</a:t>
                </a:r>
              </a:p>
              <a:p>
                <a:pPr algn="ctr"/>
                <a:r>
                  <a:rPr lang="en-GB" sz="4800" dirty="0">
                    <a:solidFill>
                      <a:srgbClr val="002060"/>
                    </a:solidFill>
                  </a:rPr>
                  <a:t> </a:t>
                </a: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4340450" y="1991518"/>
                <a:ext cx="5435106" cy="4362449"/>
              </a:xfrm>
              <a:prstGeom prst="roundRect">
                <a:avLst/>
              </a:prstGeom>
              <a:blipFill>
                <a:blip r:embed="rId4"/>
                <a:stretch>
                  <a:fillRect b="-418"/>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5" name="Thought Bubble: Cloud 4">
            <a:extLst>
              <a:ext uri="{FF2B5EF4-FFF2-40B4-BE49-F238E27FC236}">
                <a16:creationId xmlns:a16="http://schemas.microsoft.com/office/drawing/2014/main" id="{42DE6F4F-A49F-48C0-83C1-CCB334F8C56E}"/>
              </a:ext>
            </a:extLst>
          </p:cNvPr>
          <p:cNvSpPr/>
          <p:nvPr/>
        </p:nvSpPr>
        <p:spPr>
          <a:xfrm>
            <a:off x="8817569" y="2871536"/>
            <a:ext cx="3256547" cy="2759243"/>
          </a:xfrm>
          <a:prstGeom prst="cloudCallout">
            <a:avLst>
              <a:gd name="adj1" fmla="val 36137"/>
              <a:gd name="adj2" fmla="val -9423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002060"/>
                </a:solidFill>
              </a:rPr>
              <a:t>Can you think of another fact?</a:t>
            </a:r>
          </a:p>
        </p:txBody>
      </p:sp>
    </p:spTree>
    <p:extLst>
      <p:ext uri="{BB962C8B-B14F-4D97-AF65-F5344CB8AC3E}">
        <p14:creationId xmlns:p14="http://schemas.microsoft.com/office/powerpoint/2010/main" val="691654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TextBox 18">
            <a:extLst>
              <a:ext uri="{FF2B5EF4-FFF2-40B4-BE49-F238E27FC236}">
                <a16:creationId xmlns:a16="http://schemas.microsoft.com/office/drawing/2014/main" id="{C1738E7C-E301-487E-BFE1-0011670357E5}"/>
              </a:ext>
            </a:extLst>
          </p:cNvPr>
          <p:cNvSpPr txBox="1"/>
          <p:nvPr/>
        </p:nvSpPr>
        <p:spPr>
          <a:xfrm>
            <a:off x="4788934" y="1802460"/>
            <a:ext cx="1287532" cy="4832092"/>
          </a:xfrm>
          <a:prstGeom prst="rect">
            <a:avLst/>
          </a:prstGeom>
          <a:noFill/>
        </p:spPr>
        <p:txBody>
          <a:bodyPr wrap="none" rtlCol="0">
            <a:spAutoFit/>
          </a:bodyPr>
          <a:lstStyle/>
          <a:p>
            <a:r>
              <a:rPr lang="en-GB" sz="2800" dirty="0"/>
              <a:t>1 x 9 	=</a:t>
            </a:r>
          </a:p>
          <a:p>
            <a:endParaRPr lang="en-GB" sz="2800" dirty="0"/>
          </a:p>
          <a:p>
            <a:r>
              <a:rPr lang="en-GB" sz="2800" dirty="0"/>
              <a:t>2 x 9  	=</a:t>
            </a:r>
          </a:p>
          <a:p>
            <a:endParaRPr lang="en-GB" sz="2800" dirty="0"/>
          </a:p>
          <a:p>
            <a:r>
              <a:rPr lang="en-GB" sz="2800" dirty="0"/>
              <a:t>3 x 9 	=</a:t>
            </a:r>
          </a:p>
          <a:p>
            <a:endParaRPr lang="en-GB" sz="2800" dirty="0"/>
          </a:p>
          <a:p>
            <a:r>
              <a:rPr lang="en-GB" sz="2800" dirty="0"/>
              <a:t>4 x 9	=</a:t>
            </a:r>
          </a:p>
          <a:p>
            <a:endParaRPr lang="en-GB" sz="2800" dirty="0"/>
          </a:p>
          <a:p>
            <a:r>
              <a:rPr lang="en-GB" sz="2800" dirty="0"/>
              <a:t>5 x 9	=</a:t>
            </a:r>
          </a:p>
          <a:p>
            <a:endParaRPr lang="en-GB" sz="2800" dirty="0"/>
          </a:p>
          <a:p>
            <a:r>
              <a:rPr lang="en-GB" sz="2800" dirty="0"/>
              <a:t>6 x 9 	=</a:t>
            </a:r>
          </a:p>
        </p:txBody>
      </p:sp>
      <p:sp>
        <p:nvSpPr>
          <p:cNvPr id="20" name="TextBox 19">
            <a:extLst>
              <a:ext uri="{FF2B5EF4-FFF2-40B4-BE49-F238E27FC236}">
                <a16:creationId xmlns:a16="http://schemas.microsoft.com/office/drawing/2014/main" id="{76326925-CCA5-4602-9E68-49B6B2FEFBCB}"/>
              </a:ext>
            </a:extLst>
          </p:cNvPr>
          <p:cNvSpPr txBox="1"/>
          <p:nvPr/>
        </p:nvSpPr>
        <p:spPr>
          <a:xfrm>
            <a:off x="7877808" y="1811826"/>
            <a:ext cx="1394934" cy="4832092"/>
          </a:xfrm>
          <a:prstGeom prst="rect">
            <a:avLst/>
          </a:prstGeom>
          <a:noFill/>
        </p:spPr>
        <p:txBody>
          <a:bodyPr wrap="none" rtlCol="0">
            <a:spAutoFit/>
          </a:bodyPr>
          <a:lstStyle/>
          <a:p>
            <a:r>
              <a:rPr lang="en-GB" sz="2800" dirty="0"/>
              <a:t>7 x 9 	=</a:t>
            </a:r>
          </a:p>
          <a:p>
            <a:endParaRPr lang="en-GB" sz="2800" dirty="0"/>
          </a:p>
          <a:p>
            <a:r>
              <a:rPr lang="en-GB" sz="2800" dirty="0"/>
              <a:t>8 x 9  	=</a:t>
            </a:r>
          </a:p>
          <a:p>
            <a:endParaRPr lang="en-GB" sz="2800" dirty="0"/>
          </a:p>
          <a:p>
            <a:r>
              <a:rPr lang="en-GB" sz="2800" dirty="0"/>
              <a:t>9 x 9 	=</a:t>
            </a:r>
          </a:p>
          <a:p>
            <a:endParaRPr lang="en-GB" sz="2800" dirty="0"/>
          </a:p>
          <a:p>
            <a:r>
              <a:rPr lang="en-GB" sz="2800" dirty="0"/>
              <a:t>10 x 9	 =</a:t>
            </a:r>
          </a:p>
          <a:p>
            <a:endParaRPr lang="en-GB" sz="2800" dirty="0"/>
          </a:p>
          <a:p>
            <a:r>
              <a:rPr lang="en-GB" sz="2800" dirty="0"/>
              <a:t>11 x 9	 =</a:t>
            </a:r>
          </a:p>
          <a:p>
            <a:endParaRPr lang="en-GB" sz="2800" dirty="0"/>
          </a:p>
          <a:p>
            <a:r>
              <a:rPr lang="en-GB" sz="2800" dirty="0"/>
              <a:t>12 x 9  =</a:t>
            </a:r>
          </a:p>
        </p:txBody>
      </p:sp>
      <p:sp>
        <p:nvSpPr>
          <p:cNvPr id="21" name="TextBox 20">
            <a:extLst>
              <a:ext uri="{FF2B5EF4-FFF2-40B4-BE49-F238E27FC236}">
                <a16:creationId xmlns:a16="http://schemas.microsoft.com/office/drawing/2014/main" id="{2B7CD2D4-A639-4690-9E7E-7005DBC4E899}"/>
              </a:ext>
            </a:extLst>
          </p:cNvPr>
          <p:cNvSpPr txBox="1"/>
          <p:nvPr/>
        </p:nvSpPr>
        <p:spPr>
          <a:xfrm>
            <a:off x="6242561" y="1754135"/>
            <a:ext cx="418704" cy="646331"/>
          </a:xfrm>
          <a:prstGeom prst="rect">
            <a:avLst/>
          </a:prstGeom>
          <a:noFill/>
        </p:spPr>
        <p:txBody>
          <a:bodyPr wrap="none" rtlCol="0">
            <a:spAutoFit/>
          </a:bodyPr>
          <a:lstStyle/>
          <a:p>
            <a:r>
              <a:rPr lang="en-GB" sz="3600" dirty="0">
                <a:solidFill>
                  <a:schemeClr val="accent1"/>
                </a:solidFill>
              </a:rPr>
              <a:t>9</a:t>
            </a:r>
          </a:p>
        </p:txBody>
      </p:sp>
      <p:sp>
        <p:nvSpPr>
          <p:cNvPr id="22" name="TextBox 21">
            <a:extLst>
              <a:ext uri="{FF2B5EF4-FFF2-40B4-BE49-F238E27FC236}">
                <a16:creationId xmlns:a16="http://schemas.microsoft.com/office/drawing/2014/main" id="{65F847F6-4722-49AC-97D8-1CB79F121BEE}"/>
              </a:ext>
            </a:extLst>
          </p:cNvPr>
          <p:cNvSpPr txBox="1"/>
          <p:nvPr/>
        </p:nvSpPr>
        <p:spPr>
          <a:xfrm>
            <a:off x="6214907" y="2516095"/>
            <a:ext cx="652743" cy="646331"/>
          </a:xfrm>
          <a:prstGeom prst="rect">
            <a:avLst/>
          </a:prstGeom>
          <a:noFill/>
        </p:spPr>
        <p:txBody>
          <a:bodyPr wrap="none" rtlCol="0">
            <a:spAutoFit/>
          </a:bodyPr>
          <a:lstStyle/>
          <a:p>
            <a:r>
              <a:rPr lang="en-GB" sz="3600" dirty="0">
                <a:solidFill>
                  <a:schemeClr val="accent1"/>
                </a:solidFill>
              </a:rPr>
              <a:t>18</a:t>
            </a:r>
          </a:p>
        </p:txBody>
      </p:sp>
      <p:sp>
        <p:nvSpPr>
          <p:cNvPr id="23" name="TextBox 22">
            <a:extLst>
              <a:ext uri="{FF2B5EF4-FFF2-40B4-BE49-F238E27FC236}">
                <a16:creationId xmlns:a16="http://schemas.microsoft.com/office/drawing/2014/main" id="{B4AE7EE9-15C5-4CC1-9292-1735F9818DA0}"/>
              </a:ext>
            </a:extLst>
          </p:cNvPr>
          <p:cNvSpPr txBox="1"/>
          <p:nvPr/>
        </p:nvSpPr>
        <p:spPr>
          <a:xfrm>
            <a:off x="6242561" y="3345797"/>
            <a:ext cx="652743" cy="646331"/>
          </a:xfrm>
          <a:prstGeom prst="rect">
            <a:avLst/>
          </a:prstGeom>
          <a:noFill/>
        </p:spPr>
        <p:txBody>
          <a:bodyPr wrap="none" rtlCol="0">
            <a:spAutoFit/>
          </a:bodyPr>
          <a:lstStyle/>
          <a:p>
            <a:r>
              <a:rPr lang="en-GB" sz="3600" dirty="0">
                <a:solidFill>
                  <a:schemeClr val="accent1"/>
                </a:solidFill>
              </a:rPr>
              <a:t>27</a:t>
            </a:r>
          </a:p>
        </p:txBody>
      </p:sp>
      <p:sp>
        <p:nvSpPr>
          <p:cNvPr id="24" name="TextBox 23">
            <a:extLst>
              <a:ext uri="{FF2B5EF4-FFF2-40B4-BE49-F238E27FC236}">
                <a16:creationId xmlns:a16="http://schemas.microsoft.com/office/drawing/2014/main" id="{1D0DEE8A-A3D9-4083-A137-AE0917F9D4BE}"/>
              </a:ext>
            </a:extLst>
          </p:cNvPr>
          <p:cNvSpPr txBox="1"/>
          <p:nvPr/>
        </p:nvSpPr>
        <p:spPr>
          <a:xfrm>
            <a:off x="6218189" y="4218506"/>
            <a:ext cx="652743" cy="646331"/>
          </a:xfrm>
          <a:prstGeom prst="rect">
            <a:avLst/>
          </a:prstGeom>
          <a:noFill/>
        </p:spPr>
        <p:txBody>
          <a:bodyPr wrap="none" rtlCol="0">
            <a:spAutoFit/>
          </a:bodyPr>
          <a:lstStyle/>
          <a:p>
            <a:r>
              <a:rPr lang="en-GB" sz="3600" dirty="0">
                <a:solidFill>
                  <a:schemeClr val="accent1"/>
                </a:solidFill>
              </a:rPr>
              <a:t>36</a:t>
            </a:r>
          </a:p>
        </p:txBody>
      </p:sp>
      <p:sp>
        <p:nvSpPr>
          <p:cNvPr id="25" name="TextBox 24">
            <a:extLst>
              <a:ext uri="{FF2B5EF4-FFF2-40B4-BE49-F238E27FC236}">
                <a16:creationId xmlns:a16="http://schemas.microsoft.com/office/drawing/2014/main" id="{002306C3-FE66-490A-89CB-BAD631A11F97}"/>
              </a:ext>
            </a:extLst>
          </p:cNvPr>
          <p:cNvSpPr txBox="1"/>
          <p:nvPr/>
        </p:nvSpPr>
        <p:spPr>
          <a:xfrm>
            <a:off x="6214906" y="5116420"/>
            <a:ext cx="652743" cy="646331"/>
          </a:xfrm>
          <a:prstGeom prst="rect">
            <a:avLst/>
          </a:prstGeom>
          <a:noFill/>
        </p:spPr>
        <p:txBody>
          <a:bodyPr wrap="none" rtlCol="0">
            <a:spAutoFit/>
          </a:bodyPr>
          <a:lstStyle/>
          <a:p>
            <a:r>
              <a:rPr lang="en-GB" sz="3600" dirty="0">
                <a:solidFill>
                  <a:schemeClr val="accent1"/>
                </a:solidFill>
              </a:rPr>
              <a:t>45</a:t>
            </a:r>
          </a:p>
        </p:txBody>
      </p:sp>
      <p:sp>
        <p:nvSpPr>
          <p:cNvPr id="26" name="TextBox 25">
            <a:extLst>
              <a:ext uri="{FF2B5EF4-FFF2-40B4-BE49-F238E27FC236}">
                <a16:creationId xmlns:a16="http://schemas.microsoft.com/office/drawing/2014/main" id="{573D735B-9875-446C-BD78-DEF92349255E}"/>
              </a:ext>
            </a:extLst>
          </p:cNvPr>
          <p:cNvSpPr txBox="1"/>
          <p:nvPr/>
        </p:nvSpPr>
        <p:spPr>
          <a:xfrm>
            <a:off x="6214905" y="5946122"/>
            <a:ext cx="652743" cy="646331"/>
          </a:xfrm>
          <a:prstGeom prst="rect">
            <a:avLst/>
          </a:prstGeom>
          <a:noFill/>
        </p:spPr>
        <p:txBody>
          <a:bodyPr wrap="square" rtlCol="0">
            <a:spAutoFit/>
          </a:bodyPr>
          <a:lstStyle/>
          <a:p>
            <a:r>
              <a:rPr lang="en-GB" sz="3600" dirty="0">
                <a:solidFill>
                  <a:schemeClr val="accent1"/>
                </a:solidFill>
              </a:rPr>
              <a:t>54</a:t>
            </a:r>
          </a:p>
        </p:txBody>
      </p:sp>
      <p:sp>
        <p:nvSpPr>
          <p:cNvPr id="27" name="TextBox 26">
            <a:extLst>
              <a:ext uri="{FF2B5EF4-FFF2-40B4-BE49-F238E27FC236}">
                <a16:creationId xmlns:a16="http://schemas.microsoft.com/office/drawing/2014/main" id="{9AA5CE3A-B1ED-4D72-A58E-2840E5BFE66A}"/>
              </a:ext>
            </a:extLst>
          </p:cNvPr>
          <p:cNvSpPr txBox="1"/>
          <p:nvPr/>
        </p:nvSpPr>
        <p:spPr>
          <a:xfrm>
            <a:off x="9272742" y="1743497"/>
            <a:ext cx="652743" cy="646331"/>
          </a:xfrm>
          <a:prstGeom prst="rect">
            <a:avLst/>
          </a:prstGeom>
          <a:noFill/>
        </p:spPr>
        <p:txBody>
          <a:bodyPr wrap="none" rtlCol="0">
            <a:spAutoFit/>
          </a:bodyPr>
          <a:lstStyle/>
          <a:p>
            <a:r>
              <a:rPr lang="en-GB" sz="3600" dirty="0">
                <a:solidFill>
                  <a:schemeClr val="accent1"/>
                </a:solidFill>
              </a:rPr>
              <a:t>63</a:t>
            </a:r>
          </a:p>
        </p:txBody>
      </p:sp>
      <p:sp>
        <p:nvSpPr>
          <p:cNvPr id="28" name="TextBox 27">
            <a:extLst>
              <a:ext uri="{FF2B5EF4-FFF2-40B4-BE49-F238E27FC236}">
                <a16:creationId xmlns:a16="http://schemas.microsoft.com/office/drawing/2014/main" id="{6AC5650C-1E25-4623-883B-1959B58CB9BA}"/>
              </a:ext>
            </a:extLst>
          </p:cNvPr>
          <p:cNvSpPr txBox="1"/>
          <p:nvPr/>
        </p:nvSpPr>
        <p:spPr>
          <a:xfrm>
            <a:off x="9272741" y="2549168"/>
            <a:ext cx="652743" cy="646331"/>
          </a:xfrm>
          <a:prstGeom prst="rect">
            <a:avLst/>
          </a:prstGeom>
          <a:noFill/>
        </p:spPr>
        <p:txBody>
          <a:bodyPr wrap="none" rtlCol="0">
            <a:spAutoFit/>
          </a:bodyPr>
          <a:lstStyle/>
          <a:p>
            <a:r>
              <a:rPr lang="en-GB" sz="3600" dirty="0">
                <a:solidFill>
                  <a:schemeClr val="accent1"/>
                </a:solidFill>
              </a:rPr>
              <a:t>72</a:t>
            </a:r>
          </a:p>
        </p:txBody>
      </p:sp>
      <p:sp>
        <p:nvSpPr>
          <p:cNvPr id="29" name="TextBox 28">
            <a:extLst>
              <a:ext uri="{FF2B5EF4-FFF2-40B4-BE49-F238E27FC236}">
                <a16:creationId xmlns:a16="http://schemas.microsoft.com/office/drawing/2014/main" id="{A2280A1C-DB65-45C8-A9E8-84B5AB4FC688}"/>
              </a:ext>
            </a:extLst>
          </p:cNvPr>
          <p:cNvSpPr txBox="1"/>
          <p:nvPr/>
        </p:nvSpPr>
        <p:spPr>
          <a:xfrm>
            <a:off x="9318995" y="3387860"/>
            <a:ext cx="652743" cy="646331"/>
          </a:xfrm>
          <a:prstGeom prst="rect">
            <a:avLst/>
          </a:prstGeom>
          <a:noFill/>
        </p:spPr>
        <p:txBody>
          <a:bodyPr wrap="none" rtlCol="0">
            <a:spAutoFit/>
          </a:bodyPr>
          <a:lstStyle/>
          <a:p>
            <a:r>
              <a:rPr lang="en-GB" sz="3600" dirty="0">
                <a:solidFill>
                  <a:schemeClr val="accent1"/>
                </a:solidFill>
              </a:rPr>
              <a:t>81</a:t>
            </a:r>
          </a:p>
        </p:txBody>
      </p:sp>
      <p:sp>
        <p:nvSpPr>
          <p:cNvPr id="30" name="TextBox 29">
            <a:extLst>
              <a:ext uri="{FF2B5EF4-FFF2-40B4-BE49-F238E27FC236}">
                <a16:creationId xmlns:a16="http://schemas.microsoft.com/office/drawing/2014/main" id="{AC20A8FA-553D-412C-8F98-9A1502A8DAB6}"/>
              </a:ext>
            </a:extLst>
          </p:cNvPr>
          <p:cNvSpPr txBox="1"/>
          <p:nvPr/>
        </p:nvSpPr>
        <p:spPr>
          <a:xfrm>
            <a:off x="9318995" y="4226552"/>
            <a:ext cx="652743" cy="646331"/>
          </a:xfrm>
          <a:prstGeom prst="rect">
            <a:avLst/>
          </a:prstGeom>
          <a:noFill/>
        </p:spPr>
        <p:txBody>
          <a:bodyPr wrap="none" rtlCol="0">
            <a:spAutoFit/>
          </a:bodyPr>
          <a:lstStyle/>
          <a:p>
            <a:r>
              <a:rPr lang="en-GB" sz="3600" dirty="0">
                <a:solidFill>
                  <a:schemeClr val="accent1"/>
                </a:solidFill>
              </a:rPr>
              <a:t>90</a:t>
            </a:r>
          </a:p>
        </p:txBody>
      </p:sp>
      <p:sp>
        <p:nvSpPr>
          <p:cNvPr id="31" name="TextBox 30">
            <a:extLst>
              <a:ext uri="{FF2B5EF4-FFF2-40B4-BE49-F238E27FC236}">
                <a16:creationId xmlns:a16="http://schemas.microsoft.com/office/drawing/2014/main" id="{C4C022D3-C6FE-47F6-80DC-D124AD502E30}"/>
              </a:ext>
            </a:extLst>
          </p:cNvPr>
          <p:cNvSpPr txBox="1"/>
          <p:nvPr/>
        </p:nvSpPr>
        <p:spPr>
          <a:xfrm>
            <a:off x="9337889" y="5074407"/>
            <a:ext cx="652743" cy="646331"/>
          </a:xfrm>
          <a:prstGeom prst="rect">
            <a:avLst/>
          </a:prstGeom>
          <a:noFill/>
        </p:spPr>
        <p:txBody>
          <a:bodyPr wrap="square" rtlCol="0">
            <a:spAutoFit/>
          </a:bodyPr>
          <a:lstStyle/>
          <a:p>
            <a:r>
              <a:rPr lang="en-GB" sz="3600" dirty="0">
                <a:solidFill>
                  <a:schemeClr val="accent1"/>
                </a:solidFill>
              </a:rPr>
              <a:t>99</a:t>
            </a:r>
          </a:p>
        </p:txBody>
      </p:sp>
      <p:sp>
        <p:nvSpPr>
          <p:cNvPr id="32" name="TextBox 31">
            <a:extLst>
              <a:ext uri="{FF2B5EF4-FFF2-40B4-BE49-F238E27FC236}">
                <a16:creationId xmlns:a16="http://schemas.microsoft.com/office/drawing/2014/main" id="{C5534BE2-E883-44D4-87CB-4175C7419376}"/>
              </a:ext>
            </a:extLst>
          </p:cNvPr>
          <p:cNvSpPr txBox="1"/>
          <p:nvPr/>
        </p:nvSpPr>
        <p:spPr>
          <a:xfrm>
            <a:off x="9281580" y="5963445"/>
            <a:ext cx="886781" cy="646331"/>
          </a:xfrm>
          <a:prstGeom prst="rect">
            <a:avLst/>
          </a:prstGeom>
          <a:noFill/>
        </p:spPr>
        <p:txBody>
          <a:bodyPr wrap="square" rtlCol="0">
            <a:spAutoFit/>
          </a:bodyPr>
          <a:lstStyle/>
          <a:p>
            <a:r>
              <a:rPr lang="en-GB" sz="3600" dirty="0">
                <a:solidFill>
                  <a:schemeClr val="accent1"/>
                </a:solidFill>
              </a:rPr>
              <a:t>108</a:t>
            </a:r>
          </a:p>
        </p:txBody>
      </p:sp>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8" y="2077301"/>
            <a:ext cx="3956095"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This is the 9 times table.</a:t>
            </a:r>
          </a:p>
          <a:p>
            <a:pPr lvl="0" algn="ctr"/>
            <a:endParaRPr lang="en-GB" sz="3200" dirty="0">
              <a:solidFill>
                <a:srgbClr val="002060"/>
              </a:solidFill>
            </a:endParaRPr>
          </a:p>
          <a:p>
            <a:pPr lvl="0" algn="ctr"/>
            <a:r>
              <a:rPr lang="en-GB" sz="3200" dirty="0">
                <a:solidFill>
                  <a:srgbClr val="002060"/>
                </a:solidFill>
              </a:rPr>
              <a:t>What do you notice about the </a:t>
            </a:r>
            <a:r>
              <a:rPr lang="en-GB" sz="3200" b="1" dirty="0">
                <a:solidFill>
                  <a:srgbClr val="002060"/>
                </a:solidFill>
              </a:rPr>
              <a:t>root digit </a:t>
            </a:r>
            <a:r>
              <a:rPr lang="en-GB" sz="3200" dirty="0">
                <a:solidFill>
                  <a:srgbClr val="002060"/>
                </a:solidFill>
              </a:rPr>
              <a:t>for each </a:t>
            </a:r>
            <a:r>
              <a:rPr lang="en-GB" sz="3200" b="1" dirty="0">
                <a:solidFill>
                  <a:srgbClr val="002060"/>
                </a:solidFill>
              </a:rPr>
              <a:t>product</a:t>
            </a:r>
            <a:r>
              <a:rPr lang="en-GB" sz="3200" dirty="0">
                <a:solidFill>
                  <a:srgbClr val="002060"/>
                </a:solidFill>
              </a:rPr>
              <a:t>?</a:t>
            </a:r>
          </a:p>
          <a:p>
            <a:pPr lvl="0" algn="ctr"/>
            <a:endParaRPr lang="en-GB" sz="3200" dirty="0">
              <a:solidFill>
                <a:srgbClr val="002060"/>
              </a:solidFill>
            </a:endParaRPr>
          </a:p>
          <a:p>
            <a:pPr lvl="0" algn="ctr"/>
            <a:r>
              <a:rPr lang="en-GB" sz="3200" dirty="0">
                <a:solidFill>
                  <a:srgbClr val="002060"/>
                </a:solidFill>
              </a:rPr>
              <a:t>For example:</a:t>
            </a:r>
          </a:p>
          <a:p>
            <a:pPr lvl="0" algn="ctr"/>
            <a:r>
              <a:rPr lang="en-GB" sz="3200" dirty="0">
                <a:solidFill>
                  <a:srgbClr val="002060"/>
                </a:solidFill>
              </a:rPr>
              <a:t>18 is 1 + 8 = 9</a:t>
            </a:r>
          </a:p>
        </p:txBody>
      </p:sp>
    </p:spTree>
    <p:extLst>
      <p:ext uri="{BB962C8B-B14F-4D97-AF65-F5344CB8AC3E}">
        <p14:creationId xmlns:p14="http://schemas.microsoft.com/office/powerpoint/2010/main" val="219374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100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100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100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38231" y="1828800"/>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The </a:t>
            </a:r>
            <a:r>
              <a:rPr lang="en-GB" sz="3000" b="1" dirty="0">
                <a:solidFill>
                  <a:srgbClr val="002060"/>
                </a:solidFill>
              </a:rPr>
              <a:t>inverse</a:t>
            </a:r>
            <a:r>
              <a:rPr lang="en-GB" sz="3000" dirty="0">
                <a:solidFill>
                  <a:srgbClr val="002060"/>
                </a:solidFill>
              </a:rPr>
              <a:t> of multiplication is division. </a:t>
            </a:r>
          </a:p>
          <a:p>
            <a:pPr algn="ctr"/>
            <a:endParaRPr lang="en-GB" sz="3000" dirty="0">
              <a:solidFill>
                <a:srgbClr val="002060"/>
              </a:solidFill>
            </a:endParaRPr>
          </a:p>
          <a:p>
            <a:pPr algn="ctr"/>
            <a:r>
              <a:rPr lang="en-GB" sz="3000" dirty="0">
                <a:solidFill>
                  <a:srgbClr val="002060"/>
                </a:solidFill>
              </a:rPr>
              <a:t>We can create a </a:t>
            </a:r>
            <a:r>
              <a:rPr lang="en-GB" sz="3000" b="1" dirty="0">
                <a:solidFill>
                  <a:srgbClr val="002060"/>
                </a:solidFill>
              </a:rPr>
              <a:t>fact family </a:t>
            </a:r>
            <a:r>
              <a:rPr lang="en-GB" sz="3000" dirty="0">
                <a:solidFill>
                  <a:srgbClr val="002060"/>
                </a:solidFill>
              </a:rPr>
              <a:t>from our known fact</a:t>
            </a:r>
            <a:r>
              <a:rPr lang="en-GB" sz="2400" dirty="0">
                <a:solidFill>
                  <a:srgbClr val="002060"/>
                </a:solidFill>
              </a:rPr>
              <a:t>.</a:t>
            </a:r>
            <a:endParaRPr lang="en-GB" sz="2400" dirty="0">
              <a:solidFill>
                <a:schemeClr val="accent5">
                  <a:lumMod val="60000"/>
                  <a:lumOff val="40000"/>
                </a:schemeClr>
              </a:solidFill>
            </a:endParaRP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5142556" y="1828801"/>
                <a:ext cx="4081655" cy="43624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800" b="1" dirty="0">
                    <a:solidFill>
                      <a:srgbClr val="002060"/>
                    </a:solidFill>
                  </a:rPr>
                  <a:t>7 x 9 = 63</a:t>
                </a:r>
              </a:p>
              <a:p>
                <a:pPr lvl="0" algn="ctr"/>
                <a:endParaRPr lang="en-GB" sz="4800" dirty="0">
                  <a:solidFill>
                    <a:srgbClr val="002060"/>
                  </a:solidFill>
                </a:endParaRPr>
              </a:p>
              <a:p>
                <a:pPr lvl="0" algn="ctr"/>
                <a:r>
                  <a:rPr lang="en-GB" sz="4800" dirty="0">
                    <a:solidFill>
                      <a:srgbClr val="002060"/>
                    </a:solidFill>
                  </a:rPr>
                  <a:t>63 ÷ 9 = 7</a:t>
                </a:r>
              </a:p>
              <a:p>
                <a:pPr algn="ctr"/>
                <a:r>
                  <a:rPr lang="en-GB" sz="4800" dirty="0">
                    <a:solidFill>
                      <a:srgbClr val="002060"/>
                    </a:solidFill>
                  </a:rPr>
                  <a:t>63 ÷ 7 = 9</a:t>
                </a:r>
              </a:p>
              <a:p>
                <a:pPr algn="ctr"/>
                <a14:m>
                  <m:oMath xmlns:m="http://schemas.openxmlformats.org/officeDocument/2006/math">
                    <m:f>
                      <m:fPr>
                        <m:ctrlPr>
                          <a:rPr lang="en-GB" sz="4800" b="0" i="1" smtClean="0">
                            <a:solidFill>
                              <a:srgbClr val="002060"/>
                            </a:solidFill>
                            <a:latin typeface="Cambria Math" panose="02040503050406030204" pitchFamily="18" charset="0"/>
                          </a:rPr>
                        </m:ctrlPr>
                      </m:fPr>
                      <m:num>
                        <m:r>
                          <a:rPr lang="en-GB" sz="4800" b="0" i="1" smtClean="0">
                            <a:solidFill>
                              <a:srgbClr val="002060"/>
                            </a:solidFill>
                            <a:latin typeface="Cambria Math" panose="02040503050406030204" pitchFamily="18" charset="0"/>
                          </a:rPr>
                          <m:t>1</m:t>
                        </m:r>
                      </m:num>
                      <m:den>
                        <m:r>
                          <a:rPr lang="en-GB" sz="4800" b="0" i="1" smtClean="0">
                            <a:solidFill>
                              <a:srgbClr val="002060"/>
                            </a:solidFill>
                            <a:latin typeface="Cambria Math" panose="02040503050406030204" pitchFamily="18" charset="0"/>
                          </a:rPr>
                          <m:t>9</m:t>
                        </m:r>
                      </m:den>
                    </m:f>
                  </m:oMath>
                </a14:m>
                <a:r>
                  <a:rPr lang="en-GB" sz="4800" b="0" dirty="0">
                    <a:solidFill>
                      <a:srgbClr val="002060"/>
                    </a:solidFill>
                  </a:rPr>
                  <a:t> </a:t>
                </a:r>
                <a:r>
                  <a:rPr lang="en-GB" sz="4800" dirty="0">
                    <a:solidFill>
                      <a:srgbClr val="002060"/>
                    </a:solidFill>
                  </a:rPr>
                  <a:t>of 63 = 7</a:t>
                </a:r>
                <a:endParaRPr lang="en-GB" sz="4800" b="0" dirty="0">
                  <a:solidFill>
                    <a:srgbClr val="002060"/>
                  </a:solidFill>
                </a:endParaRP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5142556" y="1828801"/>
                <a:ext cx="4081655" cy="4362449"/>
              </a:xfrm>
              <a:prstGeom prst="roundRect">
                <a:avLst/>
              </a:prstGeom>
              <a:blipFill>
                <a:blip r:embed="rId4"/>
                <a:stretch>
                  <a:fillRect b="-279"/>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7" name="Thought Bubble: Cloud 6">
            <a:extLst>
              <a:ext uri="{FF2B5EF4-FFF2-40B4-BE49-F238E27FC236}">
                <a16:creationId xmlns:a16="http://schemas.microsoft.com/office/drawing/2014/main" id="{0DBD392D-6579-4D0A-A187-4A70AA228D94}"/>
              </a:ext>
            </a:extLst>
          </p:cNvPr>
          <p:cNvSpPr/>
          <p:nvPr/>
        </p:nvSpPr>
        <p:spPr>
          <a:xfrm>
            <a:off x="8712128" y="2406315"/>
            <a:ext cx="3256547" cy="2759243"/>
          </a:xfrm>
          <a:prstGeom prst="cloudCallout">
            <a:avLst>
              <a:gd name="adj1" fmla="val 39585"/>
              <a:gd name="adj2" fmla="val -6516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002060"/>
                </a:solidFill>
              </a:rPr>
              <a:t>Can you think of another fact?</a:t>
            </a:r>
          </a:p>
        </p:txBody>
      </p:sp>
    </p:spTree>
    <p:extLst>
      <p:ext uri="{BB962C8B-B14F-4D97-AF65-F5344CB8AC3E}">
        <p14:creationId xmlns:p14="http://schemas.microsoft.com/office/powerpoint/2010/main" val="1583836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TextBox 18">
            <a:extLst>
              <a:ext uri="{FF2B5EF4-FFF2-40B4-BE49-F238E27FC236}">
                <a16:creationId xmlns:a16="http://schemas.microsoft.com/office/drawing/2014/main" id="{C1738E7C-E301-487E-BFE1-0011670357E5}"/>
              </a:ext>
            </a:extLst>
          </p:cNvPr>
          <p:cNvSpPr txBox="1"/>
          <p:nvPr/>
        </p:nvSpPr>
        <p:spPr>
          <a:xfrm>
            <a:off x="4804169" y="1770376"/>
            <a:ext cx="1313180" cy="4832092"/>
          </a:xfrm>
          <a:prstGeom prst="rect">
            <a:avLst/>
          </a:prstGeom>
          <a:noFill/>
        </p:spPr>
        <p:txBody>
          <a:bodyPr wrap="none" rtlCol="0">
            <a:spAutoFit/>
          </a:bodyPr>
          <a:lstStyle/>
          <a:p>
            <a:r>
              <a:rPr lang="en-GB" sz="2800" dirty="0"/>
              <a:t>1 x 11 =</a:t>
            </a:r>
          </a:p>
          <a:p>
            <a:endParaRPr lang="en-GB" sz="2800" dirty="0"/>
          </a:p>
          <a:p>
            <a:r>
              <a:rPr lang="en-GB" sz="2800" dirty="0"/>
              <a:t>2 x 11 =</a:t>
            </a:r>
          </a:p>
          <a:p>
            <a:endParaRPr lang="en-GB" sz="2800" dirty="0"/>
          </a:p>
          <a:p>
            <a:r>
              <a:rPr lang="en-GB" sz="2800" dirty="0"/>
              <a:t>3 x 11 =</a:t>
            </a:r>
          </a:p>
          <a:p>
            <a:endParaRPr lang="en-GB" sz="2800" dirty="0"/>
          </a:p>
          <a:p>
            <a:r>
              <a:rPr lang="en-GB" sz="2800" dirty="0"/>
              <a:t>4 x 11	=</a:t>
            </a:r>
          </a:p>
          <a:p>
            <a:endParaRPr lang="en-GB" sz="2800" dirty="0"/>
          </a:p>
          <a:p>
            <a:r>
              <a:rPr lang="en-GB" sz="2800" dirty="0"/>
              <a:t>5 x 11	=</a:t>
            </a:r>
          </a:p>
          <a:p>
            <a:endParaRPr lang="en-GB" sz="2800" dirty="0"/>
          </a:p>
          <a:p>
            <a:r>
              <a:rPr lang="en-GB" sz="2800" dirty="0"/>
              <a:t>6 x 11 =</a:t>
            </a:r>
          </a:p>
        </p:txBody>
      </p:sp>
      <p:sp>
        <p:nvSpPr>
          <p:cNvPr id="20" name="TextBox 19">
            <a:extLst>
              <a:ext uri="{FF2B5EF4-FFF2-40B4-BE49-F238E27FC236}">
                <a16:creationId xmlns:a16="http://schemas.microsoft.com/office/drawing/2014/main" id="{76326925-CCA5-4602-9E68-49B6B2FEFBCB}"/>
              </a:ext>
            </a:extLst>
          </p:cNvPr>
          <p:cNvSpPr txBox="1"/>
          <p:nvPr/>
        </p:nvSpPr>
        <p:spPr>
          <a:xfrm>
            <a:off x="7940800" y="1821942"/>
            <a:ext cx="1577676" cy="4832092"/>
          </a:xfrm>
          <a:prstGeom prst="rect">
            <a:avLst/>
          </a:prstGeom>
          <a:noFill/>
        </p:spPr>
        <p:txBody>
          <a:bodyPr wrap="none" rtlCol="0">
            <a:spAutoFit/>
          </a:bodyPr>
          <a:lstStyle/>
          <a:p>
            <a:r>
              <a:rPr lang="en-GB" sz="2800" dirty="0"/>
              <a:t>7 x 11 =</a:t>
            </a:r>
          </a:p>
          <a:p>
            <a:endParaRPr lang="en-GB" sz="2800" dirty="0"/>
          </a:p>
          <a:p>
            <a:r>
              <a:rPr lang="en-GB" sz="2800" dirty="0"/>
              <a:t>8 x 11 =</a:t>
            </a:r>
          </a:p>
          <a:p>
            <a:endParaRPr lang="en-GB" sz="2800" dirty="0"/>
          </a:p>
          <a:p>
            <a:r>
              <a:rPr lang="en-GB" sz="2800" dirty="0"/>
              <a:t>9 x 11 =</a:t>
            </a:r>
          </a:p>
          <a:p>
            <a:endParaRPr lang="en-GB" sz="2800" dirty="0"/>
          </a:p>
          <a:p>
            <a:r>
              <a:rPr lang="en-GB" sz="2800" dirty="0"/>
              <a:t>10 x 11  =</a:t>
            </a:r>
          </a:p>
          <a:p>
            <a:endParaRPr lang="en-GB" sz="2800" dirty="0"/>
          </a:p>
          <a:p>
            <a:r>
              <a:rPr lang="en-GB" sz="2800" dirty="0"/>
              <a:t>11 x 11  =</a:t>
            </a:r>
          </a:p>
          <a:p>
            <a:endParaRPr lang="en-GB" sz="2800" dirty="0"/>
          </a:p>
          <a:p>
            <a:r>
              <a:rPr lang="en-GB" sz="2800" dirty="0"/>
              <a:t>12 x 11  =</a:t>
            </a:r>
          </a:p>
        </p:txBody>
      </p:sp>
      <p:sp>
        <p:nvSpPr>
          <p:cNvPr id="21" name="TextBox 20">
            <a:extLst>
              <a:ext uri="{FF2B5EF4-FFF2-40B4-BE49-F238E27FC236}">
                <a16:creationId xmlns:a16="http://schemas.microsoft.com/office/drawing/2014/main" id="{2B7CD2D4-A639-4690-9E7E-7005DBC4E899}"/>
              </a:ext>
            </a:extLst>
          </p:cNvPr>
          <p:cNvSpPr txBox="1"/>
          <p:nvPr/>
        </p:nvSpPr>
        <p:spPr>
          <a:xfrm>
            <a:off x="6105014" y="1690825"/>
            <a:ext cx="652743" cy="646331"/>
          </a:xfrm>
          <a:prstGeom prst="rect">
            <a:avLst/>
          </a:prstGeom>
          <a:noFill/>
        </p:spPr>
        <p:txBody>
          <a:bodyPr wrap="none" rtlCol="0">
            <a:spAutoFit/>
          </a:bodyPr>
          <a:lstStyle/>
          <a:p>
            <a:r>
              <a:rPr lang="en-GB" sz="3600" dirty="0">
                <a:solidFill>
                  <a:schemeClr val="accent1"/>
                </a:solidFill>
              </a:rPr>
              <a:t>11</a:t>
            </a:r>
          </a:p>
        </p:txBody>
      </p:sp>
      <p:sp>
        <p:nvSpPr>
          <p:cNvPr id="22" name="TextBox 21">
            <a:extLst>
              <a:ext uri="{FF2B5EF4-FFF2-40B4-BE49-F238E27FC236}">
                <a16:creationId xmlns:a16="http://schemas.microsoft.com/office/drawing/2014/main" id="{65F847F6-4722-49AC-97D8-1CB79F121BEE}"/>
              </a:ext>
            </a:extLst>
          </p:cNvPr>
          <p:cNvSpPr txBox="1"/>
          <p:nvPr/>
        </p:nvSpPr>
        <p:spPr>
          <a:xfrm>
            <a:off x="6128767" y="2481251"/>
            <a:ext cx="652743" cy="646331"/>
          </a:xfrm>
          <a:prstGeom prst="rect">
            <a:avLst/>
          </a:prstGeom>
          <a:noFill/>
        </p:spPr>
        <p:txBody>
          <a:bodyPr wrap="none" rtlCol="0">
            <a:spAutoFit/>
          </a:bodyPr>
          <a:lstStyle/>
          <a:p>
            <a:r>
              <a:rPr lang="en-GB" sz="3600" dirty="0">
                <a:solidFill>
                  <a:schemeClr val="accent1"/>
                </a:solidFill>
              </a:rPr>
              <a:t>22</a:t>
            </a:r>
          </a:p>
        </p:txBody>
      </p:sp>
      <p:sp>
        <p:nvSpPr>
          <p:cNvPr id="23" name="TextBox 22">
            <a:extLst>
              <a:ext uri="{FF2B5EF4-FFF2-40B4-BE49-F238E27FC236}">
                <a16:creationId xmlns:a16="http://schemas.microsoft.com/office/drawing/2014/main" id="{B4AE7EE9-15C5-4CC1-9292-1735F9818DA0}"/>
              </a:ext>
            </a:extLst>
          </p:cNvPr>
          <p:cNvSpPr txBox="1"/>
          <p:nvPr/>
        </p:nvSpPr>
        <p:spPr>
          <a:xfrm>
            <a:off x="6117349" y="3364082"/>
            <a:ext cx="652743" cy="646331"/>
          </a:xfrm>
          <a:prstGeom prst="rect">
            <a:avLst/>
          </a:prstGeom>
          <a:noFill/>
        </p:spPr>
        <p:txBody>
          <a:bodyPr wrap="none" rtlCol="0">
            <a:spAutoFit/>
          </a:bodyPr>
          <a:lstStyle/>
          <a:p>
            <a:r>
              <a:rPr lang="en-GB" sz="3600" dirty="0">
                <a:solidFill>
                  <a:schemeClr val="accent1"/>
                </a:solidFill>
              </a:rPr>
              <a:t>33</a:t>
            </a:r>
          </a:p>
        </p:txBody>
      </p:sp>
      <p:sp>
        <p:nvSpPr>
          <p:cNvPr id="24" name="TextBox 23">
            <a:extLst>
              <a:ext uri="{FF2B5EF4-FFF2-40B4-BE49-F238E27FC236}">
                <a16:creationId xmlns:a16="http://schemas.microsoft.com/office/drawing/2014/main" id="{1D0DEE8A-A3D9-4083-A137-AE0917F9D4BE}"/>
              </a:ext>
            </a:extLst>
          </p:cNvPr>
          <p:cNvSpPr txBox="1"/>
          <p:nvPr/>
        </p:nvSpPr>
        <p:spPr>
          <a:xfrm>
            <a:off x="6117348" y="4197679"/>
            <a:ext cx="652743" cy="646331"/>
          </a:xfrm>
          <a:prstGeom prst="rect">
            <a:avLst/>
          </a:prstGeom>
          <a:noFill/>
        </p:spPr>
        <p:txBody>
          <a:bodyPr wrap="none" rtlCol="0">
            <a:spAutoFit/>
          </a:bodyPr>
          <a:lstStyle/>
          <a:p>
            <a:r>
              <a:rPr lang="en-GB" sz="3600" dirty="0">
                <a:solidFill>
                  <a:schemeClr val="accent1"/>
                </a:solidFill>
              </a:rPr>
              <a:t>44</a:t>
            </a:r>
          </a:p>
        </p:txBody>
      </p:sp>
      <p:sp>
        <p:nvSpPr>
          <p:cNvPr id="25" name="TextBox 24">
            <a:extLst>
              <a:ext uri="{FF2B5EF4-FFF2-40B4-BE49-F238E27FC236}">
                <a16:creationId xmlns:a16="http://schemas.microsoft.com/office/drawing/2014/main" id="{002306C3-FE66-490A-89CB-BAD631A11F97}"/>
              </a:ext>
            </a:extLst>
          </p:cNvPr>
          <p:cNvSpPr txBox="1"/>
          <p:nvPr/>
        </p:nvSpPr>
        <p:spPr>
          <a:xfrm>
            <a:off x="6118341" y="5132697"/>
            <a:ext cx="652743" cy="646331"/>
          </a:xfrm>
          <a:prstGeom prst="rect">
            <a:avLst/>
          </a:prstGeom>
          <a:noFill/>
        </p:spPr>
        <p:txBody>
          <a:bodyPr wrap="none" rtlCol="0">
            <a:spAutoFit/>
          </a:bodyPr>
          <a:lstStyle/>
          <a:p>
            <a:r>
              <a:rPr lang="en-GB" sz="3600" dirty="0">
                <a:solidFill>
                  <a:schemeClr val="accent1"/>
                </a:solidFill>
              </a:rPr>
              <a:t>55</a:t>
            </a:r>
          </a:p>
        </p:txBody>
      </p:sp>
      <p:sp>
        <p:nvSpPr>
          <p:cNvPr id="26" name="TextBox 25">
            <a:extLst>
              <a:ext uri="{FF2B5EF4-FFF2-40B4-BE49-F238E27FC236}">
                <a16:creationId xmlns:a16="http://schemas.microsoft.com/office/drawing/2014/main" id="{573D735B-9875-446C-BD78-DEF92349255E}"/>
              </a:ext>
            </a:extLst>
          </p:cNvPr>
          <p:cNvSpPr txBox="1"/>
          <p:nvPr/>
        </p:nvSpPr>
        <p:spPr>
          <a:xfrm>
            <a:off x="6073512" y="5978508"/>
            <a:ext cx="652743" cy="646331"/>
          </a:xfrm>
          <a:prstGeom prst="rect">
            <a:avLst/>
          </a:prstGeom>
          <a:noFill/>
        </p:spPr>
        <p:txBody>
          <a:bodyPr wrap="none" rtlCol="0">
            <a:spAutoFit/>
          </a:bodyPr>
          <a:lstStyle/>
          <a:p>
            <a:r>
              <a:rPr lang="en-GB" sz="3600" dirty="0">
                <a:solidFill>
                  <a:schemeClr val="accent1"/>
                </a:solidFill>
              </a:rPr>
              <a:t>66</a:t>
            </a:r>
          </a:p>
        </p:txBody>
      </p:sp>
      <p:sp>
        <p:nvSpPr>
          <p:cNvPr id="27" name="TextBox 26">
            <a:extLst>
              <a:ext uri="{FF2B5EF4-FFF2-40B4-BE49-F238E27FC236}">
                <a16:creationId xmlns:a16="http://schemas.microsoft.com/office/drawing/2014/main" id="{9AA5CE3A-B1ED-4D72-A58E-2840E5BFE66A}"/>
              </a:ext>
            </a:extLst>
          </p:cNvPr>
          <p:cNvSpPr txBox="1"/>
          <p:nvPr/>
        </p:nvSpPr>
        <p:spPr>
          <a:xfrm>
            <a:off x="9243999" y="1706311"/>
            <a:ext cx="652743" cy="646331"/>
          </a:xfrm>
          <a:prstGeom prst="rect">
            <a:avLst/>
          </a:prstGeom>
          <a:noFill/>
        </p:spPr>
        <p:txBody>
          <a:bodyPr wrap="none" rtlCol="0">
            <a:spAutoFit/>
          </a:bodyPr>
          <a:lstStyle/>
          <a:p>
            <a:r>
              <a:rPr lang="en-GB" sz="3600" dirty="0">
                <a:solidFill>
                  <a:schemeClr val="accent1"/>
                </a:solidFill>
              </a:rPr>
              <a:t>77</a:t>
            </a:r>
          </a:p>
        </p:txBody>
      </p:sp>
      <p:sp>
        <p:nvSpPr>
          <p:cNvPr id="28" name="TextBox 27">
            <a:extLst>
              <a:ext uri="{FF2B5EF4-FFF2-40B4-BE49-F238E27FC236}">
                <a16:creationId xmlns:a16="http://schemas.microsoft.com/office/drawing/2014/main" id="{6AC5650C-1E25-4623-883B-1959B58CB9BA}"/>
              </a:ext>
            </a:extLst>
          </p:cNvPr>
          <p:cNvSpPr txBox="1"/>
          <p:nvPr/>
        </p:nvSpPr>
        <p:spPr>
          <a:xfrm>
            <a:off x="9243998" y="2576697"/>
            <a:ext cx="652743" cy="646331"/>
          </a:xfrm>
          <a:prstGeom prst="rect">
            <a:avLst/>
          </a:prstGeom>
          <a:noFill/>
        </p:spPr>
        <p:txBody>
          <a:bodyPr wrap="none" rtlCol="0">
            <a:spAutoFit/>
          </a:bodyPr>
          <a:lstStyle/>
          <a:p>
            <a:r>
              <a:rPr lang="en-GB" sz="3600" dirty="0">
                <a:solidFill>
                  <a:schemeClr val="accent1"/>
                </a:solidFill>
              </a:rPr>
              <a:t>88</a:t>
            </a:r>
          </a:p>
        </p:txBody>
      </p:sp>
      <p:sp>
        <p:nvSpPr>
          <p:cNvPr id="29" name="TextBox 28">
            <a:extLst>
              <a:ext uri="{FF2B5EF4-FFF2-40B4-BE49-F238E27FC236}">
                <a16:creationId xmlns:a16="http://schemas.microsoft.com/office/drawing/2014/main" id="{A2280A1C-DB65-45C8-A9E8-84B5AB4FC688}"/>
              </a:ext>
            </a:extLst>
          </p:cNvPr>
          <p:cNvSpPr txBox="1"/>
          <p:nvPr/>
        </p:nvSpPr>
        <p:spPr>
          <a:xfrm>
            <a:off x="9246272" y="3438186"/>
            <a:ext cx="652743" cy="646331"/>
          </a:xfrm>
          <a:prstGeom prst="rect">
            <a:avLst/>
          </a:prstGeom>
          <a:noFill/>
        </p:spPr>
        <p:txBody>
          <a:bodyPr wrap="none" rtlCol="0">
            <a:spAutoFit/>
          </a:bodyPr>
          <a:lstStyle/>
          <a:p>
            <a:r>
              <a:rPr lang="en-GB" sz="3600" dirty="0">
                <a:solidFill>
                  <a:schemeClr val="accent1"/>
                </a:solidFill>
              </a:rPr>
              <a:t>99</a:t>
            </a:r>
          </a:p>
        </p:txBody>
      </p:sp>
      <p:sp>
        <p:nvSpPr>
          <p:cNvPr id="30" name="TextBox 29">
            <a:extLst>
              <a:ext uri="{FF2B5EF4-FFF2-40B4-BE49-F238E27FC236}">
                <a16:creationId xmlns:a16="http://schemas.microsoft.com/office/drawing/2014/main" id="{AC20A8FA-553D-412C-8F98-9A1502A8DAB6}"/>
              </a:ext>
            </a:extLst>
          </p:cNvPr>
          <p:cNvSpPr txBox="1"/>
          <p:nvPr/>
        </p:nvSpPr>
        <p:spPr>
          <a:xfrm>
            <a:off x="9453350" y="4237988"/>
            <a:ext cx="886781" cy="646331"/>
          </a:xfrm>
          <a:prstGeom prst="rect">
            <a:avLst/>
          </a:prstGeom>
          <a:noFill/>
        </p:spPr>
        <p:txBody>
          <a:bodyPr wrap="none" rtlCol="0">
            <a:spAutoFit/>
          </a:bodyPr>
          <a:lstStyle/>
          <a:p>
            <a:r>
              <a:rPr lang="en-GB" sz="3600" dirty="0">
                <a:solidFill>
                  <a:schemeClr val="accent1"/>
                </a:solidFill>
              </a:rPr>
              <a:t>110</a:t>
            </a:r>
          </a:p>
        </p:txBody>
      </p:sp>
      <p:sp>
        <p:nvSpPr>
          <p:cNvPr id="31" name="TextBox 30">
            <a:extLst>
              <a:ext uri="{FF2B5EF4-FFF2-40B4-BE49-F238E27FC236}">
                <a16:creationId xmlns:a16="http://schemas.microsoft.com/office/drawing/2014/main" id="{C4C022D3-C6FE-47F6-80DC-D124AD502E30}"/>
              </a:ext>
            </a:extLst>
          </p:cNvPr>
          <p:cNvSpPr txBox="1"/>
          <p:nvPr/>
        </p:nvSpPr>
        <p:spPr>
          <a:xfrm>
            <a:off x="9485913" y="5085891"/>
            <a:ext cx="886781" cy="646331"/>
          </a:xfrm>
          <a:prstGeom prst="rect">
            <a:avLst/>
          </a:prstGeom>
          <a:noFill/>
        </p:spPr>
        <p:txBody>
          <a:bodyPr wrap="none" rtlCol="0">
            <a:spAutoFit/>
          </a:bodyPr>
          <a:lstStyle/>
          <a:p>
            <a:r>
              <a:rPr lang="en-GB" sz="3600" dirty="0">
                <a:solidFill>
                  <a:schemeClr val="accent1"/>
                </a:solidFill>
              </a:rPr>
              <a:t>121</a:t>
            </a:r>
          </a:p>
        </p:txBody>
      </p:sp>
      <p:sp>
        <p:nvSpPr>
          <p:cNvPr id="32" name="TextBox 31">
            <a:extLst>
              <a:ext uri="{FF2B5EF4-FFF2-40B4-BE49-F238E27FC236}">
                <a16:creationId xmlns:a16="http://schemas.microsoft.com/office/drawing/2014/main" id="{C5534BE2-E883-44D4-87CB-4175C7419376}"/>
              </a:ext>
            </a:extLst>
          </p:cNvPr>
          <p:cNvSpPr txBox="1"/>
          <p:nvPr/>
        </p:nvSpPr>
        <p:spPr>
          <a:xfrm>
            <a:off x="9518476" y="5965647"/>
            <a:ext cx="886781" cy="646331"/>
          </a:xfrm>
          <a:prstGeom prst="rect">
            <a:avLst/>
          </a:prstGeom>
          <a:noFill/>
        </p:spPr>
        <p:txBody>
          <a:bodyPr wrap="none" rtlCol="0">
            <a:spAutoFit/>
          </a:bodyPr>
          <a:lstStyle/>
          <a:p>
            <a:r>
              <a:rPr lang="en-GB" sz="3600" dirty="0">
                <a:solidFill>
                  <a:schemeClr val="accent1"/>
                </a:solidFill>
              </a:rPr>
              <a:t>132</a:t>
            </a:r>
          </a:p>
        </p:txBody>
      </p:sp>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57166" y="1925053"/>
            <a:ext cx="4190134" cy="467741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This is the 11 times table.</a:t>
            </a:r>
          </a:p>
          <a:p>
            <a:pPr lvl="0" algn="ctr"/>
            <a:endParaRPr lang="en-GB" sz="3200" dirty="0">
              <a:solidFill>
                <a:srgbClr val="002060"/>
              </a:solidFill>
            </a:endParaRPr>
          </a:p>
          <a:p>
            <a:pPr lvl="0" algn="ctr"/>
            <a:r>
              <a:rPr lang="en-GB" sz="3200" dirty="0">
                <a:solidFill>
                  <a:srgbClr val="002060"/>
                </a:solidFill>
              </a:rPr>
              <a:t>What do you notice about the </a:t>
            </a:r>
            <a:r>
              <a:rPr lang="en-GB" sz="3200" b="1" dirty="0">
                <a:solidFill>
                  <a:srgbClr val="002060"/>
                </a:solidFill>
              </a:rPr>
              <a:t>products</a:t>
            </a:r>
            <a:r>
              <a:rPr lang="en-GB" sz="3200" dirty="0">
                <a:solidFill>
                  <a:srgbClr val="002060"/>
                </a:solidFill>
              </a:rPr>
              <a:t> in the eleven times table?</a:t>
            </a:r>
          </a:p>
        </p:txBody>
      </p:sp>
    </p:spTree>
    <p:extLst>
      <p:ext uri="{BB962C8B-B14F-4D97-AF65-F5344CB8AC3E}">
        <p14:creationId xmlns:p14="http://schemas.microsoft.com/office/powerpoint/2010/main" val="385152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100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100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100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8" grpId="0"/>
      <p:bldP spid="29"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38231" y="1828800"/>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The </a:t>
            </a:r>
            <a:r>
              <a:rPr lang="en-GB" sz="3000" b="1" dirty="0">
                <a:solidFill>
                  <a:srgbClr val="002060"/>
                </a:solidFill>
              </a:rPr>
              <a:t>inverse</a:t>
            </a:r>
            <a:r>
              <a:rPr lang="en-GB" sz="3000" dirty="0">
                <a:solidFill>
                  <a:srgbClr val="002060"/>
                </a:solidFill>
              </a:rPr>
              <a:t> of multiplication is division. </a:t>
            </a:r>
          </a:p>
          <a:p>
            <a:pPr algn="ctr"/>
            <a:endParaRPr lang="en-GB" sz="3000" dirty="0">
              <a:solidFill>
                <a:srgbClr val="002060"/>
              </a:solidFill>
            </a:endParaRPr>
          </a:p>
          <a:p>
            <a:pPr algn="ctr"/>
            <a:r>
              <a:rPr lang="en-GB" sz="3000" dirty="0">
                <a:solidFill>
                  <a:srgbClr val="002060"/>
                </a:solidFill>
              </a:rPr>
              <a:t>We can create a </a:t>
            </a:r>
            <a:r>
              <a:rPr lang="en-GB" sz="3000" b="1" dirty="0">
                <a:solidFill>
                  <a:srgbClr val="002060"/>
                </a:solidFill>
              </a:rPr>
              <a:t>fact family </a:t>
            </a:r>
            <a:r>
              <a:rPr lang="en-GB" sz="3000" dirty="0">
                <a:solidFill>
                  <a:srgbClr val="002060"/>
                </a:solidFill>
              </a:rPr>
              <a:t>from our known fact</a:t>
            </a:r>
            <a:r>
              <a:rPr lang="en-GB" sz="2400" dirty="0">
                <a:solidFill>
                  <a:srgbClr val="002060"/>
                </a:solidFill>
              </a:rPr>
              <a:t>.</a:t>
            </a:r>
            <a:endParaRPr lang="en-GB" sz="2400" dirty="0">
              <a:solidFill>
                <a:schemeClr val="accent5">
                  <a:lumMod val="60000"/>
                  <a:lumOff val="40000"/>
                </a:schemeClr>
              </a:solidFill>
            </a:endParaRP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5142556" y="1828801"/>
                <a:ext cx="4691255" cy="43624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800" b="1" dirty="0">
                    <a:solidFill>
                      <a:srgbClr val="002060"/>
                    </a:solidFill>
                  </a:rPr>
                  <a:t>9 x 11 = 99</a:t>
                </a:r>
              </a:p>
              <a:p>
                <a:pPr lvl="0" algn="ctr"/>
                <a:endParaRPr lang="en-GB" sz="4800" dirty="0">
                  <a:solidFill>
                    <a:srgbClr val="002060"/>
                  </a:solidFill>
                </a:endParaRPr>
              </a:p>
              <a:p>
                <a:pPr lvl="0" algn="ctr"/>
                <a:r>
                  <a:rPr lang="en-GB" sz="4800" dirty="0">
                    <a:solidFill>
                      <a:srgbClr val="002060"/>
                    </a:solidFill>
                  </a:rPr>
                  <a:t>99 ÷ 11 = 9</a:t>
                </a:r>
              </a:p>
              <a:p>
                <a:pPr algn="ctr"/>
                <a:r>
                  <a:rPr lang="en-GB" sz="4800" dirty="0">
                    <a:solidFill>
                      <a:srgbClr val="002060"/>
                    </a:solidFill>
                  </a:rPr>
                  <a:t>99 ÷ 9 = 11</a:t>
                </a:r>
              </a:p>
              <a:p>
                <a:pPr algn="ctr"/>
                <a14:m>
                  <m:oMath xmlns:m="http://schemas.openxmlformats.org/officeDocument/2006/math">
                    <m:f>
                      <m:fPr>
                        <m:ctrlPr>
                          <a:rPr lang="en-GB" sz="4800" b="0" i="1" smtClean="0">
                            <a:solidFill>
                              <a:srgbClr val="002060"/>
                            </a:solidFill>
                            <a:latin typeface="Cambria Math" panose="02040503050406030204" pitchFamily="18" charset="0"/>
                          </a:rPr>
                        </m:ctrlPr>
                      </m:fPr>
                      <m:num>
                        <m:r>
                          <a:rPr lang="en-GB" sz="4800" b="0" i="1" smtClean="0">
                            <a:solidFill>
                              <a:srgbClr val="002060"/>
                            </a:solidFill>
                            <a:latin typeface="Cambria Math" panose="02040503050406030204" pitchFamily="18" charset="0"/>
                          </a:rPr>
                          <m:t>1</m:t>
                        </m:r>
                      </m:num>
                      <m:den>
                        <m:r>
                          <a:rPr lang="en-GB" sz="4800" b="0" i="1" smtClean="0">
                            <a:solidFill>
                              <a:srgbClr val="002060"/>
                            </a:solidFill>
                            <a:latin typeface="Cambria Math" panose="02040503050406030204" pitchFamily="18" charset="0"/>
                          </a:rPr>
                          <m:t>11</m:t>
                        </m:r>
                      </m:den>
                    </m:f>
                  </m:oMath>
                </a14:m>
                <a:r>
                  <a:rPr lang="en-GB" sz="4800" b="0" dirty="0">
                    <a:solidFill>
                      <a:srgbClr val="002060"/>
                    </a:solidFill>
                  </a:rPr>
                  <a:t> of 99 = 9</a:t>
                </a: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5142556" y="1828801"/>
                <a:ext cx="4691255" cy="4362449"/>
              </a:xfrm>
              <a:prstGeom prst="roundRect">
                <a:avLst/>
              </a:prstGeom>
              <a:blipFill>
                <a:blip r:embed="rId4"/>
                <a:stretch>
                  <a:fillRect b="-418"/>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7" name="Thought Bubble: Cloud 6">
            <a:extLst>
              <a:ext uri="{FF2B5EF4-FFF2-40B4-BE49-F238E27FC236}">
                <a16:creationId xmlns:a16="http://schemas.microsoft.com/office/drawing/2014/main" id="{534D0F02-B42A-4331-8663-FAA39E7B85D7}"/>
              </a:ext>
            </a:extLst>
          </p:cNvPr>
          <p:cNvSpPr/>
          <p:nvPr/>
        </p:nvSpPr>
        <p:spPr>
          <a:xfrm>
            <a:off x="9272337" y="2871536"/>
            <a:ext cx="2801779" cy="2759243"/>
          </a:xfrm>
          <a:prstGeom prst="cloudCallout">
            <a:avLst>
              <a:gd name="adj1" fmla="val 36137"/>
              <a:gd name="adj2" fmla="val -9423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002060"/>
                </a:solidFill>
              </a:rPr>
              <a:t>Can you think of another fact?</a:t>
            </a:r>
          </a:p>
        </p:txBody>
      </p:sp>
    </p:spTree>
    <p:extLst>
      <p:ext uri="{BB962C8B-B14F-4D97-AF65-F5344CB8AC3E}">
        <p14:creationId xmlns:p14="http://schemas.microsoft.com/office/powerpoint/2010/main" val="3131899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TextBox 18">
            <a:extLst>
              <a:ext uri="{FF2B5EF4-FFF2-40B4-BE49-F238E27FC236}">
                <a16:creationId xmlns:a16="http://schemas.microsoft.com/office/drawing/2014/main" id="{C1738E7C-E301-487E-BFE1-0011670357E5}"/>
              </a:ext>
            </a:extLst>
          </p:cNvPr>
          <p:cNvSpPr txBox="1"/>
          <p:nvPr/>
        </p:nvSpPr>
        <p:spPr>
          <a:xfrm>
            <a:off x="4661907" y="1719250"/>
            <a:ext cx="1287532" cy="4832092"/>
          </a:xfrm>
          <a:prstGeom prst="rect">
            <a:avLst/>
          </a:prstGeom>
          <a:noFill/>
        </p:spPr>
        <p:txBody>
          <a:bodyPr wrap="none" rtlCol="0">
            <a:spAutoFit/>
          </a:bodyPr>
          <a:lstStyle/>
          <a:p>
            <a:r>
              <a:rPr lang="en-GB" sz="2800" dirty="0"/>
              <a:t>1 x 7 	=</a:t>
            </a:r>
          </a:p>
          <a:p>
            <a:endParaRPr lang="en-GB" sz="2800" dirty="0"/>
          </a:p>
          <a:p>
            <a:r>
              <a:rPr lang="en-GB" sz="2800" dirty="0"/>
              <a:t>2 x 7  	=</a:t>
            </a:r>
          </a:p>
          <a:p>
            <a:endParaRPr lang="en-GB" sz="2800" dirty="0"/>
          </a:p>
          <a:p>
            <a:r>
              <a:rPr lang="en-GB" sz="2800" dirty="0"/>
              <a:t>3 x 7 	=</a:t>
            </a:r>
          </a:p>
          <a:p>
            <a:endParaRPr lang="en-GB" sz="2800" dirty="0"/>
          </a:p>
          <a:p>
            <a:r>
              <a:rPr lang="en-GB" sz="2800" dirty="0"/>
              <a:t>4 x 7	=</a:t>
            </a:r>
          </a:p>
          <a:p>
            <a:endParaRPr lang="en-GB" sz="2800" dirty="0"/>
          </a:p>
          <a:p>
            <a:r>
              <a:rPr lang="en-GB" sz="2800" dirty="0"/>
              <a:t>5 x 7	=</a:t>
            </a:r>
          </a:p>
          <a:p>
            <a:endParaRPr lang="en-GB" sz="2800" dirty="0"/>
          </a:p>
          <a:p>
            <a:r>
              <a:rPr lang="en-GB" sz="2800" dirty="0"/>
              <a:t>6 x 7 	=</a:t>
            </a:r>
          </a:p>
        </p:txBody>
      </p:sp>
      <p:sp>
        <p:nvSpPr>
          <p:cNvPr id="20" name="TextBox 19">
            <a:extLst>
              <a:ext uri="{FF2B5EF4-FFF2-40B4-BE49-F238E27FC236}">
                <a16:creationId xmlns:a16="http://schemas.microsoft.com/office/drawing/2014/main" id="{76326925-CCA5-4602-9E68-49B6B2FEFBCB}"/>
              </a:ext>
            </a:extLst>
          </p:cNvPr>
          <p:cNvSpPr txBox="1"/>
          <p:nvPr/>
        </p:nvSpPr>
        <p:spPr>
          <a:xfrm>
            <a:off x="7859428" y="1717460"/>
            <a:ext cx="1313180" cy="4832092"/>
          </a:xfrm>
          <a:prstGeom prst="rect">
            <a:avLst/>
          </a:prstGeom>
          <a:noFill/>
        </p:spPr>
        <p:txBody>
          <a:bodyPr wrap="none" rtlCol="0">
            <a:spAutoFit/>
          </a:bodyPr>
          <a:lstStyle/>
          <a:p>
            <a:r>
              <a:rPr lang="en-GB" sz="2800" dirty="0"/>
              <a:t>7 x 7 	=</a:t>
            </a:r>
          </a:p>
          <a:p>
            <a:endParaRPr lang="en-GB" sz="2800" dirty="0"/>
          </a:p>
          <a:p>
            <a:r>
              <a:rPr lang="en-GB" sz="2800" dirty="0"/>
              <a:t>8 x 7  	=</a:t>
            </a:r>
          </a:p>
          <a:p>
            <a:endParaRPr lang="en-GB" sz="2800" dirty="0"/>
          </a:p>
          <a:p>
            <a:r>
              <a:rPr lang="en-GB" sz="2800" dirty="0"/>
              <a:t>9 x 7 	=</a:t>
            </a:r>
          </a:p>
          <a:p>
            <a:endParaRPr lang="en-GB" sz="2800" dirty="0"/>
          </a:p>
          <a:p>
            <a:r>
              <a:rPr lang="en-GB" sz="2800" dirty="0"/>
              <a:t>10 x 7	=</a:t>
            </a:r>
          </a:p>
          <a:p>
            <a:endParaRPr lang="en-GB" sz="2800" dirty="0"/>
          </a:p>
          <a:p>
            <a:r>
              <a:rPr lang="en-GB" sz="2800" dirty="0"/>
              <a:t>11 x 7	=</a:t>
            </a:r>
          </a:p>
          <a:p>
            <a:endParaRPr lang="en-GB" sz="2800" dirty="0"/>
          </a:p>
          <a:p>
            <a:r>
              <a:rPr lang="en-GB" sz="2800" dirty="0"/>
              <a:t>12 x 7 =</a:t>
            </a:r>
          </a:p>
        </p:txBody>
      </p:sp>
      <p:sp>
        <p:nvSpPr>
          <p:cNvPr id="21" name="TextBox 20">
            <a:extLst>
              <a:ext uri="{FF2B5EF4-FFF2-40B4-BE49-F238E27FC236}">
                <a16:creationId xmlns:a16="http://schemas.microsoft.com/office/drawing/2014/main" id="{2B7CD2D4-A639-4690-9E7E-7005DBC4E899}"/>
              </a:ext>
            </a:extLst>
          </p:cNvPr>
          <p:cNvSpPr txBox="1"/>
          <p:nvPr/>
        </p:nvSpPr>
        <p:spPr>
          <a:xfrm>
            <a:off x="6125319" y="1580534"/>
            <a:ext cx="418704" cy="646331"/>
          </a:xfrm>
          <a:prstGeom prst="rect">
            <a:avLst/>
          </a:prstGeom>
          <a:noFill/>
        </p:spPr>
        <p:txBody>
          <a:bodyPr wrap="none" rtlCol="0">
            <a:spAutoFit/>
          </a:bodyPr>
          <a:lstStyle/>
          <a:p>
            <a:r>
              <a:rPr lang="en-GB" sz="3600" dirty="0">
                <a:solidFill>
                  <a:schemeClr val="accent1"/>
                </a:solidFill>
              </a:rPr>
              <a:t>7</a:t>
            </a:r>
          </a:p>
        </p:txBody>
      </p:sp>
      <p:sp>
        <p:nvSpPr>
          <p:cNvPr id="22" name="TextBox 21">
            <a:extLst>
              <a:ext uri="{FF2B5EF4-FFF2-40B4-BE49-F238E27FC236}">
                <a16:creationId xmlns:a16="http://schemas.microsoft.com/office/drawing/2014/main" id="{65F847F6-4722-49AC-97D8-1CB79F121BEE}"/>
              </a:ext>
            </a:extLst>
          </p:cNvPr>
          <p:cNvSpPr txBox="1"/>
          <p:nvPr/>
        </p:nvSpPr>
        <p:spPr>
          <a:xfrm>
            <a:off x="6096000" y="2374847"/>
            <a:ext cx="652743" cy="646331"/>
          </a:xfrm>
          <a:prstGeom prst="rect">
            <a:avLst/>
          </a:prstGeom>
          <a:noFill/>
        </p:spPr>
        <p:txBody>
          <a:bodyPr wrap="none" rtlCol="0">
            <a:spAutoFit/>
          </a:bodyPr>
          <a:lstStyle/>
          <a:p>
            <a:r>
              <a:rPr lang="en-GB" sz="3600" dirty="0">
                <a:solidFill>
                  <a:schemeClr val="accent1"/>
                </a:solidFill>
              </a:rPr>
              <a:t>14</a:t>
            </a:r>
          </a:p>
        </p:txBody>
      </p:sp>
      <p:sp>
        <p:nvSpPr>
          <p:cNvPr id="23" name="TextBox 22">
            <a:extLst>
              <a:ext uri="{FF2B5EF4-FFF2-40B4-BE49-F238E27FC236}">
                <a16:creationId xmlns:a16="http://schemas.microsoft.com/office/drawing/2014/main" id="{B4AE7EE9-15C5-4CC1-9292-1735F9818DA0}"/>
              </a:ext>
            </a:extLst>
          </p:cNvPr>
          <p:cNvSpPr txBox="1"/>
          <p:nvPr/>
        </p:nvSpPr>
        <p:spPr>
          <a:xfrm>
            <a:off x="6096000" y="3230314"/>
            <a:ext cx="652743" cy="646331"/>
          </a:xfrm>
          <a:prstGeom prst="rect">
            <a:avLst/>
          </a:prstGeom>
          <a:noFill/>
        </p:spPr>
        <p:txBody>
          <a:bodyPr wrap="none" rtlCol="0">
            <a:spAutoFit/>
          </a:bodyPr>
          <a:lstStyle/>
          <a:p>
            <a:r>
              <a:rPr lang="en-GB" sz="3600" dirty="0">
                <a:solidFill>
                  <a:schemeClr val="accent1"/>
                </a:solidFill>
              </a:rPr>
              <a:t>21</a:t>
            </a:r>
          </a:p>
        </p:txBody>
      </p:sp>
      <p:sp>
        <p:nvSpPr>
          <p:cNvPr id="24" name="TextBox 23">
            <a:extLst>
              <a:ext uri="{FF2B5EF4-FFF2-40B4-BE49-F238E27FC236}">
                <a16:creationId xmlns:a16="http://schemas.microsoft.com/office/drawing/2014/main" id="{1D0DEE8A-A3D9-4083-A137-AE0917F9D4BE}"/>
              </a:ext>
            </a:extLst>
          </p:cNvPr>
          <p:cNvSpPr txBox="1"/>
          <p:nvPr/>
        </p:nvSpPr>
        <p:spPr>
          <a:xfrm>
            <a:off x="6094844" y="4100244"/>
            <a:ext cx="652743" cy="646331"/>
          </a:xfrm>
          <a:prstGeom prst="rect">
            <a:avLst/>
          </a:prstGeom>
          <a:noFill/>
        </p:spPr>
        <p:txBody>
          <a:bodyPr wrap="none" rtlCol="0">
            <a:spAutoFit/>
          </a:bodyPr>
          <a:lstStyle/>
          <a:p>
            <a:r>
              <a:rPr lang="en-GB" sz="3600" dirty="0">
                <a:solidFill>
                  <a:schemeClr val="accent1"/>
                </a:solidFill>
              </a:rPr>
              <a:t>28</a:t>
            </a:r>
          </a:p>
        </p:txBody>
      </p:sp>
      <p:sp>
        <p:nvSpPr>
          <p:cNvPr id="25" name="TextBox 24">
            <a:extLst>
              <a:ext uri="{FF2B5EF4-FFF2-40B4-BE49-F238E27FC236}">
                <a16:creationId xmlns:a16="http://schemas.microsoft.com/office/drawing/2014/main" id="{002306C3-FE66-490A-89CB-BAD631A11F97}"/>
              </a:ext>
            </a:extLst>
          </p:cNvPr>
          <p:cNvSpPr txBox="1"/>
          <p:nvPr/>
        </p:nvSpPr>
        <p:spPr>
          <a:xfrm>
            <a:off x="6108151" y="5005470"/>
            <a:ext cx="652743" cy="646331"/>
          </a:xfrm>
          <a:prstGeom prst="rect">
            <a:avLst/>
          </a:prstGeom>
          <a:noFill/>
        </p:spPr>
        <p:txBody>
          <a:bodyPr wrap="none" rtlCol="0">
            <a:spAutoFit/>
          </a:bodyPr>
          <a:lstStyle/>
          <a:p>
            <a:r>
              <a:rPr lang="en-GB" sz="3600" dirty="0">
                <a:solidFill>
                  <a:schemeClr val="accent1"/>
                </a:solidFill>
              </a:rPr>
              <a:t>35</a:t>
            </a:r>
          </a:p>
        </p:txBody>
      </p:sp>
      <p:sp>
        <p:nvSpPr>
          <p:cNvPr id="26" name="TextBox 25">
            <a:extLst>
              <a:ext uri="{FF2B5EF4-FFF2-40B4-BE49-F238E27FC236}">
                <a16:creationId xmlns:a16="http://schemas.microsoft.com/office/drawing/2014/main" id="{573D735B-9875-446C-BD78-DEF92349255E}"/>
              </a:ext>
            </a:extLst>
          </p:cNvPr>
          <p:cNvSpPr txBox="1"/>
          <p:nvPr/>
        </p:nvSpPr>
        <p:spPr>
          <a:xfrm>
            <a:off x="6118054" y="5882130"/>
            <a:ext cx="652743" cy="646331"/>
          </a:xfrm>
          <a:prstGeom prst="rect">
            <a:avLst/>
          </a:prstGeom>
          <a:noFill/>
        </p:spPr>
        <p:txBody>
          <a:bodyPr wrap="none" rtlCol="0">
            <a:spAutoFit/>
          </a:bodyPr>
          <a:lstStyle/>
          <a:p>
            <a:r>
              <a:rPr lang="en-GB" sz="3600" dirty="0">
                <a:solidFill>
                  <a:schemeClr val="accent1"/>
                </a:solidFill>
              </a:rPr>
              <a:t>42</a:t>
            </a:r>
          </a:p>
        </p:txBody>
      </p:sp>
      <p:sp>
        <p:nvSpPr>
          <p:cNvPr id="27" name="TextBox 26">
            <a:extLst>
              <a:ext uri="{FF2B5EF4-FFF2-40B4-BE49-F238E27FC236}">
                <a16:creationId xmlns:a16="http://schemas.microsoft.com/office/drawing/2014/main" id="{9AA5CE3A-B1ED-4D72-A58E-2840E5BFE66A}"/>
              </a:ext>
            </a:extLst>
          </p:cNvPr>
          <p:cNvSpPr txBox="1"/>
          <p:nvPr/>
        </p:nvSpPr>
        <p:spPr>
          <a:xfrm>
            <a:off x="9215492" y="1621515"/>
            <a:ext cx="652743" cy="646331"/>
          </a:xfrm>
          <a:prstGeom prst="rect">
            <a:avLst/>
          </a:prstGeom>
          <a:noFill/>
        </p:spPr>
        <p:txBody>
          <a:bodyPr wrap="none" rtlCol="0">
            <a:spAutoFit/>
          </a:bodyPr>
          <a:lstStyle/>
          <a:p>
            <a:r>
              <a:rPr lang="en-GB" sz="3600" dirty="0">
                <a:solidFill>
                  <a:schemeClr val="accent1"/>
                </a:solidFill>
              </a:rPr>
              <a:t>49</a:t>
            </a:r>
          </a:p>
        </p:txBody>
      </p:sp>
      <p:sp>
        <p:nvSpPr>
          <p:cNvPr id="28" name="TextBox 27">
            <a:extLst>
              <a:ext uri="{FF2B5EF4-FFF2-40B4-BE49-F238E27FC236}">
                <a16:creationId xmlns:a16="http://schemas.microsoft.com/office/drawing/2014/main" id="{6AC5650C-1E25-4623-883B-1959B58CB9BA}"/>
              </a:ext>
            </a:extLst>
          </p:cNvPr>
          <p:cNvSpPr txBox="1"/>
          <p:nvPr/>
        </p:nvSpPr>
        <p:spPr>
          <a:xfrm>
            <a:off x="9215492" y="2434334"/>
            <a:ext cx="652743" cy="646331"/>
          </a:xfrm>
          <a:prstGeom prst="rect">
            <a:avLst/>
          </a:prstGeom>
          <a:noFill/>
        </p:spPr>
        <p:txBody>
          <a:bodyPr wrap="none" rtlCol="0">
            <a:spAutoFit/>
          </a:bodyPr>
          <a:lstStyle/>
          <a:p>
            <a:r>
              <a:rPr lang="en-GB" sz="3600" dirty="0">
                <a:solidFill>
                  <a:schemeClr val="accent1"/>
                </a:solidFill>
              </a:rPr>
              <a:t>56</a:t>
            </a:r>
          </a:p>
        </p:txBody>
      </p:sp>
      <p:sp>
        <p:nvSpPr>
          <p:cNvPr id="29" name="TextBox 28">
            <a:extLst>
              <a:ext uri="{FF2B5EF4-FFF2-40B4-BE49-F238E27FC236}">
                <a16:creationId xmlns:a16="http://schemas.microsoft.com/office/drawing/2014/main" id="{A2280A1C-DB65-45C8-A9E8-84B5AB4FC688}"/>
              </a:ext>
            </a:extLst>
          </p:cNvPr>
          <p:cNvSpPr txBox="1"/>
          <p:nvPr/>
        </p:nvSpPr>
        <p:spPr>
          <a:xfrm>
            <a:off x="9215492" y="3343584"/>
            <a:ext cx="652743" cy="646331"/>
          </a:xfrm>
          <a:prstGeom prst="rect">
            <a:avLst/>
          </a:prstGeom>
          <a:noFill/>
        </p:spPr>
        <p:txBody>
          <a:bodyPr wrap="none" rtlCol="0">
            <a:spAutoFit/>
          </a:bodyPr>
          <a:lstStyle/>
          <a:p>
            <a:r>
              <a:rPr lang="en-GB" sz="3600" dirty="0">
                <a:solidFill>
                  <a:schemeClr val="accent1"/>
                </a:solidFill>
              </a:rPr>
              <a:t>63</a:t>
            </a:r>
          </a:p>
        </p:txBody>
      </p:sp>
      <p:sp>
        <p:nvSpPr>
          <p:cNvPr id="30" name="TextBox 29">
            <a:extLst>
              <a:ext uri="{FF2B5EF4-FFF2-40B4-BE49-F238E27FC236}">
                <a16:creationId xmlns:a16="http://schemas.microsoft.com/office/drawing/2014/main" id="{AC20A8FA-553D-412C-8F98-9A1502A8DAB6}"/>
              </a:ext>
            </a:extLst>
          </p:cNvPr>
          <p:cNvSpPr txBox="1"/>
          <p:nvPr/>
        </p:nvSpPr>
        <p:spPr>
          <a:xfrm>
            <a:off x="9196998" y="4225036"/>
            <a:ext cx="652743" cy="646331"/>
          </a:xfrm>
          <a:prstGeom prst="rect">
            <a:avLst/>
          </a:prstGeom>
          <a:noFill/>
        </p:spPr>
        <p:txBody>
          <a:bodyPr wrap="none" rtlCol="0">
            <a:spAutoFit/>
          </a:bodyPr>
          <a:lstStyle/>
          <a:p>
            <a:r>
              <a:rPr lang="en-GB" sz="3600" dirty="0">
                <a:solidFill>
                  <a:schemeClr val="accent1"/>
                </a:solidFill>
              </a:rPr>
              <a:t>70</a:t>
            </a:r>
          </a:p>
        </p:txBody>
      </p:sp>
      <p:sp>
        <p:nvSpPr>
          <p:cNvPr id="31" name="TextBox 30">
            <a:extLst>
              <a:ext uri="{FF2B5EF4-FFF2-40B4-BE49-F238E27FC236}">
                <a16:creationId xmlns:a16="http://schemas.microsoft.com/office/drawing/2014/main" id="{C4C022D3-C6FE-47F6-80DC-D124AD502E30}"/>
              </a:ext>
            </a:extLst>
          </p:cNvPr>
          <p:cNvSpPr txBox="1"/>
          <p:nvPr/>
        </p:nvSpPr>
        <p:spPr>
          <a:xfrm>
            <a:off x="9193535" y="5011934"/>
            <a:ext cx="652743" cy="646331"/>
          </a:xfrm>
          <a:prstGeom prst="rect">
            <a:avLst/>
          </a:prstGeom>
          <a:noFill/>
        </p:spPr>
        <p:txBody>
          <a:bodyPr wrap="none" rtlCol="0">
            <a:spAutoFit/>
          </a:bodyPr>
          <a:lstStyle/>
          <a:p>
            <a:r>
              <a:rPr lang="en-GB" sz="3600" dirty="0">
                <a:solidFill>
                  <a:schemeClr val="accent1"/>
                </a:solidFill>
              </a:rPr>
              <a:t>77</a:t>
            </a:r>
          </a:p>
        </p:txBody>
      </p:sp>
      <p:sp>
        <p:nvSpPr>
          <p:cNvPr id="32" name="TextBox 31">
            <a:extLst>
              <a:ext uri="{FF2B5EF4-FFF2-40B4-BE49-F238E27FC236}">
                <a16:creationId xmlns:a16="http://schemas.microsoft.com/office/drawing/2014/main" id="{C5534BE2-E883-44D4-87CB-4175C7419376}"/>
              </a:ext>
            </a:extLst>
          </p:cNvPr>
          <p:cNvSpPr txBox="1"/>
          <p:nvPr/>
        </p:nvSpPr>
        <p:spPr>
          <a:xfrm>
            <a:off x="9233967" y="5846543"/>
            <a:ext cx="652743" cy="646331"/>
          </a:xfrm>
          <a:prstGeom prst="rect">
            <a:avLst/>
          </a:prstGeom>
          <a:noFill/>
        </p:spPr>
        <p:txBody>
          <a:bodyPr wrap="none" rtlCol="0">
            <a:spAutoFit/>
          </a:bodyPr>
          <a:lstStyle/>
          <a:p>
            <a:r>
              <a:rPr lang="en-GB" sz="3600" dirty="0">
                <a:solidFill>
                  <a:schemeClr val="accent1"/>
                </a:solidFill>
              </a:rPr>
              <a:t>84</a:t>
            </a:r>
          </a:p>
        </p:txBody>
      </p:sp>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8" y="2077301"/>
            <a:ext cx="3626315"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This is the 7 times table.</a:t>
            </a:r>
          </a:p>
          <a:p>
            <a:pPr lvl="0" algn="ctr"/>
            <a:endParaRPr lang="en-GB" sz="3200" dirty="0">
              <a:solidFill>
                <a:srgbClr val="002060"/>
              </a:solidFill>
            </a:endParaRPr>
          </a:p>
          <a:p>
            <a:pPr lvl="0" algn="ctr"/>
            <a:r>
              <a:rPr lang="en-GB" sz="3200" dirty="0">
                <a:solidFill>
                  <a:srgbClr val="002060"/>
                </a:solidFill>
              </a:rPr>
              <a:t>There is no specific pattern to the seven times table.</a:t>
            </a:r>
          </a:p>
        </p:txBody>
      </p:sp>
    </p:spTree>
    <p:extLst>
      <p:ext uri="{BB962C8B-B14F-4D97-AF65-F5344CB8AC3E}">
        <p14:creationId xmlns:p14="http://schemas.microsoft.com/office/powerpoint/2010/main" val="33466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100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100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100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100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100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27" grpId="1"/>
      <p:bldP spid="28" grpId="0"/>
      <p:bldP spid="29" grpId="0"/>
      <p:bldP spid="30"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38231" y="1828800"/>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The </a:t>
            </a:r>
            <a:r>
              <a:rPr lang="en-GB" sz="3000" b="1" dirty="0">
                <a:solidFill>
                  <a:srgbClr val="002060"/>
                </a:solidFill>
              </a:rPr>
              <a:t>inverse</a:t>
            </a:r>
            <a:r>
              <a:rPr lang="en-GB" sz="3000" dirty="0">
                <a:solidFill>
                  <a:srgbClr val="002060"/>
                </a:solidFill>
              </a:rPr>
              <a:t> of multiplication is division. </a:t>
            </a:r>
          </a:p>
          <a:p>
            <a:pPr algn="ctr"/>
            <a:endParaRPr lang="en-GB" sz="3000" dirty="0">
              <a:solidFill>
                <a:srgbClr val="002060"/>
              </a:solidFill>
            </a:endParaRPr>
          </a:p>
          <a:p>
            <a:pPr algn="ctr"/>
            <a:r>
              <a:rPr lang="en-GB" sz="3000" dirty="0">
                <a:solidFill>
                  <a:srgbClr val="002060"/>
                </a:solidFill>
              </a:rPr>
              <a:t>We can create a </a:t>
            </a:r>
            <a:r>
              <a:rPr lang="en-GB" sz="3000" b="1" dirty="0">
                <a:solidFill>
                  <a:srgbClr val="002060"/>
                </a:solidFill>
              </a:rPr>
              <a:t>fact family </a:t>
            </a:r>
            <a:r>
              <a:rPr lang="en-GB" sz="3000" dirty="0">
                <a:solidFill>
                  <a:srgbClr val="002060"/>
                </a:solidFill>
              </a:rPr>
              <a:t>from our known fact</a:t>
            </a:r>
            <a:r>
              <a:rPr lang="en-GB" sz="2400" dirty="0">
                <a:solidFill>
                  <a:srgbClr val="002060"/>
                </a:solidFill>
              </a:rPr>
              <a:t>.</a:t>
            </a:r>
            <a:endParaRPr lang="en-GB" sz="2400" dirty="0">
              <a:solidFill>
                <a:schemeClr val="accent5">
                  <a:lumMod val="60000"/>
                  <a:lumOff val="40000"/>
                </a:schemeClr>
              </a:solidFill>
            </a:endParaRP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5142556" y="1828801"/>
                <a:ext cx="3857065" cy="43624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800" b="1" dirty="0">
                    <a:solidFill>
                      <a:srgbClr val="002060"/>
                    </a:solidFill>
                  </a:rPr>
                  <a:t>6 x 7 = 42</a:t>
                </a:r>
              </a:p>
              <a:p>
                <a:pPr lvl="0" algn="ctr"/>
                <a:endParaRPr lang="en-GB" sz="4800" dirty="0">
                  <a:solidFill>
                    <a:srgbClr val="002060"/>
                  </a:solidFill>
                </a:endParaRPr>
              </a:p>
              <a:p>
                <a:pPr lvl="0" algn="ctr"/>
                <a:r>
                  <a:rPr lang="en-GB" sz="4800" dirty="0">
                    <a:solidFill>
                      <a:srgbClr val="002060"/>
                    </a:solidFill>
                  </a:rPr>
                  <a:t>42 ÷ 7 = 6</a:t>
                </a:r>
              </a:p>
              <a:p>
                <a:pPr algn="ctr"/>
                <a:r>
                  <a:rPr lang="en-GB" sz="4800" dirty="0">
                    <a:solidFill>
                      <a:srgbClr val="002060"/>
                    </a:solidFill>
                  </a:rPr>
                  <a:t>42 ÷ 6 = 7</a:t>
                </a:r>
              </a:p>
              <a:p>
                <a:pPr algn="ctr"/>
                <a14:m>
                  <m:oMath xmlns:m="http://schemas.openxmlformats.org/officeDocument/2006/math">
                    <m:f>
                      <m:fPr>
                        <m:ctrlPr>
                          <a:rPr lang="en-GB" sz="4800" b="0" i="1" smtClean="0">
                            <a:solidFill>
                              <a:srgbClr val="002060"/>
                            </a:solidFill>
                            <a:latin typeface="Cambria Math" panose="02040503050406030204" pitchFamily="18" charset="0"/>
                          </a:rPr>
                        </m:ctrlPr>
                      </m:fPr>
                      <m:num>
                        <m:r>
                          <a:rPr lang="en-GB" sz="4800" b="0" i="1" smtClean="0">
                            <a:solidFill>
                              <a:srgbClr val="002060"/>
                            </a:solidFill>
                            <a:latin typeface="Cambria Math" panose="02040503050406030204" pitchFamily="18" charset="0"/>
                          </a:rPr>
                          <m:t>1</m:t>
                        </m:r>
                      </m:num>
                      <m:den>
                        <m:r>
                          <a:rPr lang="en-GB" sz="4800" b="0" i="1" smtClean="0">
                            <a:solidFill>
                              <a:srgbClr val="002060"/>
                            </a:solidFill>
                            <a:latin typeface="Cambria Math" panose="02040503050406030204" pitchFamily="18" charset="0"/>
                          </a:rPr>
                          <m:t>6</m:t>
                        </m:r>
                      </m:den>
                    </m:f>
                  </m:oMath>
                </a14:m>
                <a:r>
                  <a:rPr lang="en-GB" sz="4800" b="0" dirty="0">
                    <a:solidFill>
                      <a:srgbClr val="002060"/>
                    </a:solidFill>
                  </a:rPr>
                  <a:t> of 42 = 7</a:t>
                </a: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5142556" y="1828801"/>
                <a:ext cx="3857065" cy="4362449"/>
              </a:xfrm>
              <a:prstGeom prst="roundRect">
                <a:avLst/>
              </a:prstGeom>
              <a:blipFill>
                <a:blip r:embed="rId4"/>
                <a:stretch>
                  <a:fillRect b="-279"/>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7" name="Thought Bubble: Cloud 6">
            <a:extLst>
              <a:ext uri="{FF2B5EF4-FFF2-40B4-BE49-F238E27FC236}">
                <a16:creationId xmlns:a16="http://schemas.microsoft.com/office/drawing/2014/main" id="{9B2F32C4-6ACE-4C48-9B86-36D7CEDB8D1C}"/>
              </a:ext>
            </a:extLst>
          </p:cNvPr>
          <p:cNvSpPr/>
          <p:nvPr/>
        </p:nvSpPr>
        <p:spPr>
          <a:xfrm>
            <a:off x="8714922" y="2630403"/>
            <a:ext cx="2801779" cy="2759243"/>
          </a:xfrm>
          <a:prstGeom prst="cloudCallout">
            <a:avLst>
              <a:gd name="adj1" fmla="val 48161"/>
              <a:gd name="adj2" fmla="val -7505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002060"/>
                </a:solidFill>
              </a:rPr>
              <a:t>Can you think of another fact?</a:t>
            </a:r>
          </a:p>
        </p:txBody>
      </p:sp>
    </p:spTree>
    <p:extLst>
      <p:ext uri="{BB962C8B-B14F-4D97-AF65-F5344CB8AC3E}">
        <p14:creationId xmlns:p14="http://schemas.microsoft.com/office/powerpoint/2010/main" val="2396823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675A7142-34F1-4E54-A85B-FF703025B360}"/>
                  </a:ext>
                </a:extLst>
              </p:cNvPr>
              <p:cNvSpPr/>
              <p:nvPr/>
            </p:nvSpPr>
            <p:spPr>
              <a:xfrm>
                <a:off x="273207" y="1828800"/>
                <a:ext cx="6913656" cy="48928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Create corresponding </a:t>
                </a:r>
                <a:r>
                  <a:rPr lang="en-GB" sz="3000" b="1" dirty="0">
                    <a:solidFill>
                      <a:srgbClr val="002060"/>
                    </a:solidFill>
                  </a:rPr>
                  <a:t>fact family calculations</a:t>
                </a:r>
                <a:r>
                  <a:rPr lang="en-GB" sz="3000" dirty="0">
                    <a:solidFill>
                      <a:srgbClr val="002060"/>
                    </a:solidFill>
                  </a:rPr>
                  <a:t> for the following number sentences. Here is an example:</a:t>
                </a:r>
              </a:p>
              <a:p>
                <a:pPr lvl="0" algn="ctr"/>
                <a:endParaRPr lang="en-GB" sz="3000" dirty="0">
                  <a:solidFill>
                    <a:srgbClr val="002060"/>
                  </a:solidFill>
                </a:endParaRPr>
              </a:p>
              <a:p>
                <a:pPr lvl="0" algn="ctr"/>
                <a:r>
                  <a:rPr lang="en-GB" sz="3000" b="1" dirty="0">
                    <a:solidFill>
                      <a:srgbClr val="002060"/>
                    </a:solidFill>
                  </a:rPr>
                  <a:t>6 x 9 = 54 therefore:</a:t>
                </a:r>
              </a:p>
              <a:p>
                <a:pPr lvl="0" algn="ctr"/>
                <a:r>
                  <a:rPr lang="en-GB" sz="3000" dirty="0">
                    <a:solidFill>
                      <a:srgbClr val="002060"/>
                    </a:solidFill>
                  </a:rPr>
                  <a:t>54 ÷ 6 = 9</a:t>
                </a:r>
              </a:p>
              <a:p>
                <a:pPr lvl="0" algn="ctr"/>
                <a:r>
                  <a:rPr lang="en-GB" sz="3000" dirty="0">
                    <a:solidFill>
                      <a:srgbClr val="002060"/>
                    </a:solidFill>
                  </a:rPr>
                  <a:t>54 ÷ 9 = 6</a:t>
                </a:r>
              </a:p>
              <a:p>
                <a:pPr lvl="0" algn="ctr"/>
                <a14:m>
                  <m:oMath xmlns:m="http://schemas.openxmlformats.org/officeDocument/2006/math">
                    <m:f>
                      <m:fPr>
                        <m:ctrlPr>
                          <a:rPr lang="en-GB" sz="3000" b="0" i="1" smtClean="0">
                            <a:solidFill>
                              <a:srgbClr val="002060"/>
                            </a:solidFill>
                            <a:latin typeface="Cambria Math" panose="02040503050406030204" pitchFamily="18" charset="0"/>
                          </a:rPr>
                        </m:ctrlPr>
                      </m:fPr>
                      <m:num>
                        <m:r>
                          <a:rPr lang="en-GB" sz="3000" b="0" i="1" smtClean="0">
                            <a:solidFill>
                              <a:srgbClr val="002060"/>
                            </a:solidFill>
                            <a:latin typeface="Cambria Math" panose="02040503050406030204" pitchFamily="18" charset="0"/>
                          </a:rPr>
                          <m:t>1</m:t>
                        </m:r>
                      </m:num>
                      <m:den>
                        <m:r>
                          <a:rPr lang="en-GB" sz="3000" b="0" i="1" smtClean="0">
                            <a:solidFill>
                              <a:srgbClr val="002060"/>
                            </a:solidFill>
                            <a:latin typeface="Cambria Math" panose="02040503050406030204" pitchFamily="18" charset="0"/>
                          </a:rPr>
                          <m:t>9</m:t>
                        </m:r>
                      </m:den>
                    </m:f>
                  </m:oMath>
                </a14:m>
                <a:r>
                  <a:rPr lang="en-GB" sz="3000" b="0" dirty="0">
                    <a:solidFill>
                      <a:srgbClr val="002060"/>
                    </a:solidFill>
                  </a:rPr>
                  <a:t> of 54 = 6</a:t>
                </a:r>
              </a:p>
              <a:p>
                <a:pPr lvl="0" algn="ctr"/>
                <a14:m>
                  <m:oMath xmlns:m="http://schemas.openxmlformats.org/officeDocument/2006/math">
                    <m:f>
                      <m:fPr>
                        <m:ctrlPr>
                          <a:rPr lang="en-GB" sz="3000" b="0" i="1" smtClean="0">
                            <a:solidFill>
                              <a:srgbClr val="002060"/>
                            </a:solidFill>
                            <a:latin typeface="Cambria Math" panose="02040503050406030204" pitchFamily="18" charset="0"/>
                          </a:rPr>
                        </m:ctrlPr>
                      </m:fPr>
                      <m:num>
                        <m:r>
                          <a:rPr lang="en-GB" sz="3000" b="0" i="1" smtClean="0">
                            <a:solidFill>
                              <a:srgbClr val="002060"/>
                            </a:solidFill>
                            <a:latin typeface="Cambria Math" panose="02040503050406030204" pitchFamily="18" charset="0"/>
                          </a:rPr>
                          <m:t>1</m:t>
                        </m:r>
                      </m:num>
                      <m:den>
                        <m:r>
                          <a:rPr lang="en-GB" sz="3000" b="0" i="1" smtClean="0">
                            <a:solidFill>
                              <a:srgbClr val="002060"/>
                            </a:solidFill>
                            <a:latin typeface="Cambria Math" panose="02040503050406030204" pitchFamily="18" charset="0"/>
                          </a:rPr>
                          <m:t>6</m:t>
                        </m:r>
                      </m:den>
                    </m:f>
                  </m:oMath>
                </a14:m>
                <a:r>
                  <a:rPr lang="en-GB" sz="3000" b="0" dirty="0">
                    <a:solidFill>
                      <a:srgbClr val="002060"/>
                    </a:solidFill>
                  </a:rPr>
                  <a:t> of 54 = 9</a:t>
                </a:r>
              </a:p>
              <a:p>
                <a:pPr lvl="0" algn="ctr"/>
                <a:endParaRPr lang="en-GB" sz="3000" b="0" dirty="0">
                  <a:solidFill>
                    <a:srgbClr val="002060"/>
                  </a:solidFill>
                </a:endParaRPr>
              </a:p>
            </p:txBody>
          </p:sp>
        </mc:Choice>
        <mc:Fallback xmlns="">
          <p:sp>
            <p:nvSpPr>
              <p:cNvPr id="3"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273207" y="1828800"/>
                <a:ext cx="6913656" cy="4892842"/>
              </a:xfrm>
              <a:prstGeom prst="roundRect">
                <a:avLst/>
              </a:prstGeom>
              <a:blipFill>
                <a:blip r:embed="rId4"/>
                <a:stretch>
                  <a:fillRect t="-2981"/>
                </a:stretch>
              </a:blipFill>
            </p:spPr>
            <p:txBody>
              <a:bodyPr/>
              <a:lstStyle/>
              <a:p>
                <a:r>
                  <a:rPr lang="en-GB">
                    <a:noFill/>
                  </a:rPr>
                  <a:t> </a:t>
                </a:r>
              </a:p>
            </p:txBody>
          </p:sp>
        </mc:Fallback>
      </mc:AlternateContent>
      <p:sp>
        <p:nvSpPr>
          <p:cNvPr id="8" name="Rectangle: Rounded Corners 7">
            <a:extLst>
              <a:ext uri="{FF2B5EF4-FFF2-40B4-BE49-F238E27FC236}">
                <a16:creationId xmlns:a16="http://schemas.microsoft.com/office/drawing/2014/main" id="{B037ED3D-4640-4C99-BD8E-7128C709FBE2}"/>
              </a:ext>
            </a:extLst>
          </p:cNvPr>
          <p:cNvSpPr/>
          <p:nvPr/>
        </p:nvSpPr>
        <p:spPr>
          <a:xfrm>
            <a:off x="7523746" y="1832009"/>
            <a:ext cx="4268203"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Now create your own for:</a:t>
            </a:r>
          </a:p>
          <a:p>
            <a:pPr marL="742950" lvl="0" indent="-742950">
              <a:buAutoNum type="arabicParenR"/>
            </a:pPr>
            <a:r>
              <a:rPr lang="en-GB" sz="3600" dirty="0">
                <a:solidFill>
                  <a:srgbClr val="002060"/>
                </a:solidFill>
              </a:rPr>
              <a:t>4 x 12</a:t>
            </a:r>
          </a:p>
          <a:p>
            <a:pPr marL="742950" lvl="0" indent="-742950">
              <a:buAutoNum type="arabicParenR"/>
            </a:pPr>
            <a:r>
              <a:rPr lang="en-GB" sz="3600" dirty="0">
                <a:solidFill>
                  <a:srgbClr val="002060"/>
                </a:solidFill>
              </a:rPr>
              <a:t>6 x 7</a:t>
            </a:r>
          </a:p>
          <a:p>
            <a:pPr marL="742950" lvl="0" indent="-742950">
              <a:buAutoNum type="arabicParenR"/>
            </a:pPr>
            <a:r>
              <a:rPr lang="en-GB" sz="3600" dirty="0">
                <a:solidFill>
                  <a:srgbClr val="002060"/>
                </a:solidFill>
              </a:rPr>
              <a:t>8 x 11</a:t>
            </a:r>
          </a:p>
          <a:p>
            <a:pPr marL="742950" lvl="0" indent="-742950">
              <a:buAutoNum type="arabicParenR"/>
            </a:pPr>
            <a:r>
              <a:rPr lang="en-GB" sz="3600" dirty="0">
                <a:solidFill>
                  <a:srgbClr val="002060"/>
                </a:solidFill>
              </a:rPr>
              <a:t>3 x 6</a:t>
            </a:r>
          </a:p>
          <a:p>
            <a:pPr marL="742950" lvl="0" indent="-742950">
              <a:buAutoNum type="arabicParenR"/>
            </a:pPr>
            <a:r>
              <a:rPr lang="en-GB" sz="3600" dirty="0">
                <a:solidFill>
                  <a:srgbClr val="002060"/>
                </a:solidFill>
              </a:rPr>
              <a:t>8 x 9</a:t>
            </a:r>
            <a:endParaRPr lang="en-GB" sz="24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90835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8" name="Rectangle: Rounded Corners 7">
            <a:extLst>
              <a:ext uri="{FF2B5EF4-FFF2-40B4-BE49-F238E27FC236}">
                <a16:creationId xmlns:a16="http://schemas.microsoft.com/office/drawing/2014/main" id="{B037ED3D-4640-4C99-BD8E-7128C709FBE2}"/>
              </a:ext>
            </a:extLst>
          </p:cNvPr>
          <p:cNvSpPr/>
          <p:nvPr/>
        </p:nvSpPr>
        <p:spPr>
          <a:xfrm>
            <a:off x="6290441" y="1832009"/>
            <a:ext cx="5139559"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400" dirty="0">
                <a:solidFill>
                  <a:srgbClr val="002060"/>
                </a:solidFill>
              </a:rPr>
              <a:t>There are 12 cars on each level of the car park. There are 5 levels. How many cars are there in total?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Speech Bubble: Rectangle 11">
            <a:extLst>
              <a:ext uri="{FF2B5EF4-FFF2-40B4-BE49-F238E27FC236}">
                <a16:creationId xmlns:a16="http://schemas.microsoft.com/office/drawing/2014/main" id="{754B2BB4-78FE-4590-829C-7D74AFB6860B}"/>
              </a:ext>
            </a:extLst>
          </p:cNvPr>
          <p:cNvSpPr/>
          <p:nvPr/>
        </p:nvSpPr>
        <p:spPr>
          <a:xfrm>
            <a:off x="938461" y="1922614"/>
            <a:ext cx="3870021" cy="2775510"/>
          </a:xfrm>
          <a:prstGeom prst="wedgeRectCallout">
            <a:avLst>
              <a:gd name="adj1" fmla="val 78948"/>
              <a:gd name="adj2" fmla="val -3644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First, I know I need to read and understand the question.</a:t>
            </a:r>
          </a:p>
          <a:p>
            <a:pPr algn="ctr"/>
            <a:r>
              <a:rPr lang="en-GB" sz="2500" dirty="0">
                <a:solidFill>
                  <a:srgbClr val="002060"/>
                </a:solidFill>
              </a:rPr>
              <a:t>I know there are 5 levels in the car park and each level has 12 cars on it.</a:t>
            </a:r>
          </a:p>
        </p:txBody>
      </p:sp>
      <p:sp>
        <p:nvSpPr>
          <p:cNvPr id="10" name="Speech Bubble: Rectangle 11">
            <a:extLst>
              <a:ext uri="{FF2B5EF4-FFF2-40B4-BE49-F238E27FC236}">
                <a16:creationId xmlns:a16="http://schemas.microsoft.com/office/drawing/2014/main" id="{754B2BB4-78FE-4590-829C-7D74AFB6860B}"/>
              </a:ext>
            </a:extLst>
          </p:cNvPr>
          <p:cNvSpPr/>
          <p:nvPr/>
        </p:nvSpPr>
        <p:spPr>
          <a:xfrm>
            <a:off x="938460" y="4930050"/>
            <a:ext cx="3870021" cy="1456001"/>
          </a:xfrm>
          <a:prstGeom prst="wedgeRectCallout">
            <a:avLst>
              <a:gd name="adj1" fmla="val 78575"/>
              <a:gd name="adj2" fmla="val 580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500" dirty="0">
                <a:solidFill>
                  <a:srgbClr val="002060"/>
                </a:solidFill>
              </a:rPr>
              <a:t>That means the calculation I have to complete is 5 x 12.</a:t>
            </a:r>
          </a:p>
        </p:txBody>
      </p:sp>
    </p:spTree>
    <p:extLst>
      <p:ext uri="{BB962C8B-B14F-4D97-AF65-F5344CB8AC3E}">
        <p14:creationId xmlns:p14="http://schemas.microsoft.com/office/powerpoint/2010/main" val="274765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23880" y="1828800"/>
            <a:ext cx="279723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Remember to use a strategy you are confident with when working out times table calculations.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083269" y="1832009"/>
            <a:ext cx="7346731"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400" dirty="0">
                <a:solidFill>
                  <a:srgbClr val="002060"/>
                </a:solidFill>
              </a:rPr>
              <a:t>There are 84 children in the school and the teacher wants to split them up into groups of 7. How many children will be in each group?</a:t>
            </a:r>
          </a:p>
          <a:p>
            <a:pPr marL="457200" lvl="0" indent="-457200" algn="ctr">
              <a:buAutoNum type="arabicParenR"/>
            </a:pPr>
            <a:endParaRPr lang="en-GB" sz="24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301381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 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 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051110"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780704" y="403243"/>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 Problem</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23880" y="1828800"/>
            <a:ext cx="279723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000" dirty="0">
                <a:solidFill>
                  <a:srgbClr val="002060"/>
                </a:solidFill>
              </a:rPr>
              <a:t>Remember to use a strategy you are confident with when working out times table calculations.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4083269" y="1832009"/>
            <a:ext cx="7346731" cy="45540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Complete the following table:</a:t>
            </a:r>
          </a:p>
          <a:p>
            <a:pPr lvl="0" algn="ctr"/>
            <a:endParaRPr lang="en-GB" sz="3200" dirty="0">
              <a:solidFill>
                <a:srgbClr val="002060"/>
              </a:solidFill>
            </a:endParaRPr>
          </a:p>
          <a:p>
            <a:pPr lvl="0" algn="ctr"/>
            <a:endParaRPr lang="en-GB" sz="3200" dirty="0">
              <a:solidFill>
                <a:srgbClr val="002060"/>
              </a:solidFill>
            </a:endParaRPr>
          </a:p>
          <a:p>
            <a:pPr lvl="0" algn="ctr"/>
            <a:endParaRPr lang="en-GB" sz="3200" dirty="0">
              <a:solidFill>
                <a:srgbClr val="002060"/>
              </a:solidFill>
            </a:endParaRPr>
          </a:p>
          <a:p>
            <a:pPr lvl="0" algn="ctr"/>
            <a:endParaRPr lang="en-GB" sz="3200" dirty="0">
              <a:solidFill>
                <a:srgbClr val="002060"/>
              </a:solidFill>
            </a:endParaRPr>
          </a:p>
          <a:p>
            <a:pPr lvl="0" algn="ctr"/>
            <a:endParaRPr lang="en-GB" sz="3200" dirty="0">
              <a:solidFill>
                <a:srgbClr val="002060"/>
              </a:solidFill>
            </a:endParaRPr>
          </a:p>
          <a:p>
            <a:pPr lvl="0" algn="ctr"/>
            <a:endParaRPr lang="en-GB" sz="3200" dirty="0">
              <a:solidFill>
                <a:srgbClr val="002060"/>
              </a:solidFill>
            </a:endParaRPr>
          </a:p>
          <a:p>
            <a:pPr lvl="0" algn="ctr"/>
            <a:endParaRPr lang="en-GB" sz="3200"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424139605"/>
              </p:ext>
            </p:extLst>
          </p:nvPr>
        </p:nvGraphicFramePr>
        <p:xfrm>
          <a:off x="4649074" y="2979683"/>
          <a:ext cx="6355256" cy="3168868"/>
        </p:xfrm>
        <a:graphic>
          <a:graphicData uri="http://schemas.openxmlformats.org/drawingml/2006/table">
            <a:tbl>
              <a:tblPr firstRow="1" bandRow="1">
                <a:tableStyleId>{5940675A-B579-460E-94D1-54222C63F5DA}</a:tableStyleId>
              </a:tblPr>
              <a:tblGrid>
                <a:gridCol w="1588814">
                  <a:extLst>
                    <a:ext uri="{9D8B030D-6E8A-4147-A177-3AD203B41FA5}">
                      <a16:colId xmlns:a16="http://schemas.microsoft.com/office/drawing/2014/main" val="1135348137"/>
                    </a:ext>
                  </a:extLst>
                </a:gridCol>
                <a:gridCol w="1588814">
                  <a:extLst>
                    <a:ext uri="{9D8B030D-6E8A-4147-A177-3AD203B41FA5}">
                      <a16:colId xmlns:a16="http://schemas.microsoft.com/office/drawing/2014/main" val="2135341423"/>
                    </a:ext>
                  </a:extLst>
                </a:gridCol>
                <a:gridCol w="1588814">
                  <a:extLst>
                    <a:ext uri="{9D8B030D-6E8A-4147-A177-3AD203B41FA5}">
                      <a16:colId xmlns:a16="http://schemas.microsoft.com/office/drawing/2014/main" val="2107406068"/>
                    </a:ext>
                  </a:extLst>
                </a:gridCol>
                <a:gridCol w="1588814">
                  <a:extLst>
                    <a:ext uri="{9D8B030D-6E8A-4147-A177-3AD203B41FA5}">
                      <a16:colId xmlns:a16="http://schemas.microsoft.com/office/drawing/2014/main" val="530395787"/>
                    </a:ext>
                  </a:extLst>
                </a:gridCol>
              </a:tblGrid>
              <a:tr h="792217">
                <a:tc>
                  <a:txBody>
                    <a:bodyPr/>
                    <a:lstStyle/>
                    <a:p>
                      <a:pPr algn="ctr"/>
                      <a:r>
                        <a:rPr lang="en-GB" sz="3400" b="1" dirty="0"/>
                        <a:t>x</a:t>
                      </a:r>
                    </a:p>
                  </a:txBody>
                  <a:tcPr>
                    <a:solidFill>
                      <a:schemeClr val="accent5">
                        <a:lumMod val="20000"/>
                        <a:lumOff val="80000"/>
                      </a:schemeClr>
                    </a:solidFill>
                  </a:tcPr>
                </a:tc>
                <a:tc>
                  <a:txBody>
                    <a:bodyPr/>
                    <a:lstStyle/>
                    <a:p>
                      <a:pPr algn="ctr"/>
                      <a:r>
                        <a:rPr lang="en-GB" sz="3400" b="1" dirty="0"/>
                        <a:t>11</a:t>
                      </a:r>
                    </a:p>
                  </a:txBody>
                  <a:tcPr>
                    <a:solidFill>
                      <a:schemeClr val="accent5">
                        <a:lumMod val="20000"/>
                        <a:lumOff val="80000"/>
                      </a:schemeClr>
                    </a:solidFill>
                  </a:tcPr>
                </a:tc>
                <a:tc>
                  <a:txBody>
                    <a:bodyPr/>
                    <a:lstStyle/>
                    <a:p>
                      <a:pPr algn="ctr"/>
                      <a:endParaRPr lang="en-GB" sz="3400" b="1" dirty="0"/>
                    </a:p>
                  </a:txBody>
                  <a:tcPr>
                    <a:solidFill>
                      <a:schemeClr val="accent5">
                        <a:lumMod val="20000"/>
                        <a:lumOff val="80000"/>
                      </a:schemeClr>
                    </a:solidFill>
                  </a:tcPr>
                </a:tc>
                <a:tc>
                  <a:txBody>
                    <a:bodyPr/>
                    <a:lstStyle/>
                    <a:p>
                      <a:pPr algn="ctr"/>
                      <a:r>
                        <a:rPr lang="en-GB" sz="3400" b="1" dirty="0"/>
                        <a:t>9</a:t>
                      </a:r>
                    </a:p>
                  </a:txBody>
                  <a:tcPr>
                    <a:solidFill>
                      <a:schemeClr val="accent5">
                        <a:lumMod val="20000"/>
                        <a:lumOff val="80000"/>
                      </a:schemeClr>
                    </a:solidFill>
                  </a:tcPr>
                </a:tc>
                <a:extLst>
                  <a:ext uri="{0D108BD9-81ED-4DB2-BD59-A6C34878D82A}">
                    <a16:rowId xmlns:a16="http://schemas.microsoft.com/office/drawing/2014/main" val="1110888529"/>
                  </a:ext>
                </a:extLst>
              </a:tr>
              <a:tr h="792217">
                <a:tc>
                  <a:txBody>
                    <a:bodyPr/>
                    <a:lstStyle/>
                    <a:p>
                      <a:pPr algn="ctr"/>
                      <a:endParaRPr lang="en-GB" sz="3400" b="1" dirty="0"/>
                    </a:p>
                  </a:txBody>
                  <a:tcPr>
                    <a:solidFill>
                      <a:schemeClr val="accent5">
                        <a:lumMod val="20000"/>
                        <a:lumOff val="80000"/>
                      </a:schemeClr>
                    </a:solidFill>
                  </a:tcPr>
                </a:tc>
                <a:tc>
                  <a:txBody>
                    <a:bodyPr/>
                    <a:lstStyle/>
                    <a:p>
                      <a:pPr algn="ctr"/>
                      <a:endParaRPr lang="en-GB" sz="3400" dirty="0"/>
                    </a:p>
                  </a:txBody>
                  <a:tcPr/>
                </a:tc>
                <a:tc>
                  <a:txBody>
                    <a:bodyPr/>
                    <a:lstStyle/>
                    <a:p>
                      <a:pPr algn="ctr"/>
                      <a:endParaRPr lang="en-GB" sz="3400" dirty="0"/>
                    </a:p>
                  </a:txBody>
                  <a:tcPr/>
                </a:tc>
                <a:tc>
                  <a:txBody>
                    <a:bodyPr/>
                    <a:lstStyle/>
                    <a:p>
                      <a:pPr algn="ctr"/>
                      <a:r>
                        <a:rPr lang="en-GB" sz="3400" dirty="0"/>
                        <a:t>54</a:t>
                      </a:r>
                    </a:p>
                  </a:txBody>
                  <a:tcPr/>
                </a:tc>
                <a:extLst>
                  <a:ext uri="{0D108BD9-81ED-4DB2-BD59-A6C34878D82A}">
                    <a16:rowId xmlns:a16="http://schemas.microsoft.com/office/drawing/2014/main" val="2649301224"/>
                  </a:ext>
                </a:extLst>
              </a:tr>
              <a:tr h="792217">
                <a:tc>
                  <a:txBody>
                    <a:bodyPr/>
                    <a:lstStyle/>
                    <a:p>
                      <a:pPr algn="ctr"/>
                      <a:endParaRPr lang="en-GB" sz="3400" b="1" dirty="0"/>
                    </a:p>
                  </a:txBody>
                  <a:tcPr>
                    <a:solidFill>
                      <a:schemeClr val="accent5">
                        <a:lumMod val="20000"/>
                        <a:lumOff val="80000"/>
                      </a:schemeClr>
                    </a:solidFill>
                  </a:tcPr>
                </a:tc>
                <a:tc>
                  <a:txBody>
                    <a:bodyPr/>
                    <a:lstStyle/>
                    <a:p>
                      <a:pPr algn="ctr"/>
                      <a:r>
                        <a:rPr lang="en-GB" sz="3400" dirty="0"/>
                        <a:t>55</a:t>
                      </a:r>
                    </a:p>
                  </a:txBody>
                  <a:tcPr/>
                </a:tc>
                <a:tc>
                  <a:txBody>
                    <a:bodyPr/>
                    <a:lstStyle/>
                    <a:p>
                      <a:pPr algn="ctr"/>
                      <a:endParaRPr lang="en-GB" sz="3400" dirty="0"/>
                    </a:p>
                  </a:txBody>
                  <a:tcPr/>
                </a:tc>
                <a:tc>
                  <a:txBody>
                    <a:bodyPr/>
                    <a:lstStyle/>
                    <a:p>
                      <a:pPr algn="ctr"/>
                      <a:endParaRPr lang="en-GB" sz="3400" dirty="0"/>
                    </a:p>
                  </a:txBody>
                  <a:tcPr/>
                </a:tc>
                <a:extLst>
                  <a:ext uri="{0D108BD9-81ED-4DB2-BD59-A6C34878D82A}">
                    <a16:rowId xmlns:a16="http://schemas.microsoft.com/office/drawing/2014/main" val="2747835197"/>
                  </a:ext>
                </a:extLst>
              </a:tr>
              <a:tr h="792217">
                <a:tc>
                  <a:txBody>
                    <a:bodyPr/>
                    <a:lstStyle/>
                    <a:p>
                      <a:pPr algn="ctr"/>
                      <a:r>
                        <a:rPr lang="en-GB" sz="3400" b="1" dirty="0"/>
                        <a:t>7</a:t>
                      </a:r>
                    </a:p>
                  </a:txBody>
                  <a:tcPr>
                    <a:solidFill>
                      <a:schemeClr val="accent5">
                        <a:lumMod val="20000"/>
                        <a:lumOff val="80000"/>
                      </a:schemeClr>
                    </a:solidFill>
                  </a:tcPr>
                </a:tc>
                <a:tc>
                  <a:txBody>
                    <a:bodyPr/>
                    <a:lstStyle/>
                    <a:p>
                      <a:pPr algn="ctr"/>
                      <a:endParaRPr lang="en-GB" sz="3400" dirty="0"/>
                    </a:p>
                  </a:txBody>
                  <a:tcPr/>
                </a:tc>
                <a:tc>
                  <a:txBody>
                    <a:bodyPr/>
                    <a:lstStyle/>
                    <a:p>
                      <a:pPr algn="ctr"/>
                      <a:r>
                        <a:rPr lang="en-GB" sz="3400" dirty="0"/>
                        <a:t>49</a:t>
                      </a:r>
                    </a:p>
                  </a:txBody>
                  <a:tcPr/>
                </a:tc>
                <a:tc>
                  <a:txBody>
                    <a:bodyPr/>
                    <a:lstStyle/>
                    <a:p>
                      <a:pPr algn="ctr"/>
                      <a:endParaRPr lang="en-GB" sz="3400" dirty="0"/>
                    </a:p>
                  </a:txBody>
                  <a:tcPr/>
                </a:tc>
                <a:extLst>
                  <a:ext uri="{0D108BD9-81ED-4DB2-BD59-A6C34878D82A}">
                    <a16:rowId xmlns:a16="http://schemas.microsoft.com/office/drawing/2014/main" val="3296522514"/>
                  </a:ext>
                </a:extLst>
              </a:tr>
            </a:tbl>
          </a:graphicData>
        </a:graphic>
      </p:graphicFrame>
    </p:spTree>
    <p:extLst>
      <p:ext uri="{BB962C8B-B14F-4D97-AF65-F5344CB8AC3E}">
        <p14:creationId xmlns:p14="http://schemas.microsoft.com/office/powerpoint/2010/main" val="364713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1414462" y="277394"/>
            <a:ext cx="10777538" cy="1143000"/>
          </a:xfrm>
        </p:spPr>
        <p:txBody>
          <a:bodyPr>
            <a:normAutofit/>
          </a:bodyPr>
          <a:lstStyle/>
          <a:p>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512962520"/>
              </p:ext>
            </p:extLst>
          </p:nvPr>
        </p:nvGraphicFramePr>
        <p:xfrm>
          <a:off x="2228928"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282489"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281542"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281542"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282489"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200" dirty="0">
                <a:solidFill>
                  <a:prstClr val="black"/>
                </a:solidFill>
              </a:rPr>
              <a:t>Today the LORIC task will focus on your </a:t>
            </a:r>
            <a:r>
              <a:rPr lang="en-GB" sz="3200" u="sng" dirty="0">
                <a:solidFill>
                  <a:prstClr val="black"/>
                </a:solidFill>
              </a:rPr>
              <a:t>Izzy Initiative</a:t>
            </a:r>
            <a:r>
              <a:rPr lang="en-GB" sz="3200" dirty="0">
                <a:solidFill>
                  <a:prstClr val="black"/>
                </a:solidFill>
              </a:rPr>
              <a:t> skills:</a:t>
            </a:r>
          </a:p>
          <a:p>
            <a:endParaRPr lang="en-GB" sz="3200" dirty="0">
              <a:solidFill>
                <a:prstClr val="black"/>
              </a:solidFill>
            </a:endParaRPr>
          </a:p>
          <a:p>
            <a:r>
              <a:rPr lang="en-GB" sz="3200" dirty="0">
                <a:solidFill>
                  <a:prstClr val="black"/>
                </a:solidFill>
              </a:rPr>
              <a:t>This means you will have to:</a:t>
            </a:r>
          </a:p>
          <a:p>
            <a:pPr marL="457200" indent="-457200">
              <a:buFont typeface="Arial" panose="020B0604020202020204" pitchFamily="34" charset="0"/>
              <a:buChar char="•"/>
            </a:pPr>
            <a:r>
              <a:rPr lang="en-GB" sz="3200" dirty="0">
                <a:solidFill>
                  <a:prstClr val="black"/>
                </a:solidFill>
              </a:rPr>
              <a:t>Be resourceful</a:t>
            </a:r>
          </a:p>
          <a:p>
            <a:pPr marL="457200" indent="-457200">
              <a:buFont typeface="Arial" panose="020B0604020202020204" pitchFamily="34" charset="0"/>
              <a:buChar char="•"/>
            </a:pPr>
            <a:r>
              <a:rPr lang="en-GB" sz="3200" dirty="0">
                <a:solidFill>
                  <a:prstClr val="black"/>
                </a:solidFill>
              </a:rPr>
              <a:t>Think as someone who is part of a team</a:t>
            </a:r>
          </a:p>
          <a:p>
            <a:pPr marL="457200" indent="-457200">
              <a:buFont typeface="Arial" panose="020B0604020202020204" pitchFamily="34" charset="0"/>
              <a:buChar char="•"/>
            </a:pPr>
            <a:r>
              <a:rPr lang="en-GB" sz="3200" dirty="0">
                <a:solidFill>
                  <a:prstClr val="black"/>
                </a:solidFill>
              </a:rPr>
              <a:t>Use all skills available to overcome the problem</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r>
              <a:rPr lang="en-GB" sz="2600" dirty="0">
                <a:solidFill>
                  <a:prstClr val="black"/>
                </a:solidFill>
              </a:rPr>
              <a:t>Look at the times tables provided.</a:t>
            </a:r>
          </a:p>
          <a:p>
            <a:pPr marL="342900" lvl="0" indent="-342900">
              <a:buFont typeface="Arial" panose="020B0604020202020204" pitchFamily="34" charset="0"/>
              <a:buChar char="•"/>
            </a:pPr>
            <a:r>
              <a:rPr lang="en-GB" sz="2600" dirty="0">
                <a:solidFill>
                  <a:prstClr val="black"/>
                </a:solidFill>
              </a:rPr>
              <a:t>Select the times table you need to practise the most.</a:t>
            </a:r>
          </a:p>
          <a:p>
            <a:pPr marL="342900" lvl="0" indent="-342900">
              <a:buFont typeface="Arial" panose="020B0604020202020204" pitchFamily="34" charset="0"/>
              <a:buChar char="•"/>
            </a:pPr>
            <a:r>
              <a:rPr lang="en-GB" sz="2600" dirty="0">
                <a:solidFill>
                  <a:prstClr val="black"/>
                </a:solidFill>
              </a:rPr>
              <a:t>Rehearse this times table and ask a partner to test your recall skills.</a:t>
            </a:r>
          </a:p>
          <a:p>
            <a:pPr lvl="0"/>
            <a:endParaRPr lang="en-GB" sz="2600" dirty="0">
              <a:solidFill>
                <a:prstClr val="black"/>
              </a:solidFill>
            </a:endParaRPr>
          </a:p>
          <a:p>
            <a:pPr lvl="0"/>
            <a:r>
              <a:rPr lang="en-GB" sz="2600" dirty="0">
                <a:solidFill>
                  <a:prstClr val="black"/>
                </a:solidFill>
              </a:rPr>
              <a:t>We have already learned the times tables for</a:t>
            </a:r>
          </a:p>
          <a:p>
            <a:pPr lvl="0"/>
            <a:r>
              <a:rPr lang="en-GB" sz="2600" dirty="0">
                <a:solidFill>
                  <a:srgbClr val="FF0000"/>
                </a:solidFill>
              </a:rPr>
              <a:t> x 2, x 5, x 10, x 3, x 4 and x 6</a:t>
            </a:r>
            <a:r>
              <a:rPr lang="en-GB" sz="2600" dirty="0">
                <a:solidFill>
                  <a:prstClr val="black"/>
                </a:solidFill>
              </a:rPr>
              <a:t>. There may be some</a:t>
            </a:r>
          </a:p>
          <a:p>
            <a:pPr lvl="0"/>
            <a:r>
              <a:rPr lang="en-GB" sz="2600" dirty="0">
                <a:solidFill>
                  <a:prstClr val="black"/>
                </a:solidFill>
              </a:rPr>
              <a:t>that you still find tricky, so this is your </a:t>
            </a:r>
          </a:p>
          <a:p>
            <a:pPr lvl="0"/>
            <a:r>
              <a:rPr lang="en-GB" sz="2600" dirty="0">
                <a:solidFill>
                  <a:prstClr val="black"/>
                </a:solidFill>
              </a:rPr>
              <a:t>opportunity to practise.</a:t>
            </a:r>
          </a:p>
          <a:p>
            <a:pPr lvl="0"/>
            <a:endParaRPr lang="en-GB" sz="2600" dirty="0">
              <a:solidFill>
                <a:prstClr val="black"/>
              </a:solidFill>
            </a:endParaRPr>
          </a:p>
          <a:p>
            <a:pPr lvl="0"/>
            <a:r>
              <a:rPr lang="en-GB" sz="2600" dirty="0">
                <a:solidFill>
                  <a:prstClr val="black"/>
                </a:solidFill>
              </a:rPr>
              <a:t>Write down the times tables and practise recalling them with a partner</a:t>
            </a:r>
            <a:r>
              <a:rPr lang="en-GB" sz="2500" dirty="0">
                <a:solidFill>
                  <a:prstClr val="black"/>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3237" y="2258143"/>
            <a:ext cx="2508213" cy="1840891"/>
          </a:xfrm>
          <a:prstGeom prst="rect">
            <a:avLst/>
          </a:prstGeom>
        </p:spPr>
      </p:pic>
    </p:spTree>
    <p:extLst>
      <p:ext uri="{BB962C8B-B14F-4D97-AF65-F5344CB8AC3E}">
        <p14:creationId xmlns:p14="http://schemas.microsoft.com/office/powerpoint/2010/main" val="2294985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dirty="0">
                <a:solidFill>
                  <a:srgbClr val="002060"/>
                </a:solidFill>
              </a:rPr>
              <a:t>times</a:t>
            </a:r>
          </a:p>
          <a:p>
            <a:pPr lvl="0" algn="ctr"/>
            <a:r>
              <a:rPr lang="en-GB" sz="4000" dirty="0">
                <a:solidFill>
                  <a:srgbClr val="002060"/>
                </a:solidFill>
              </a:rPr>
              <a:t>multiply</a:t>
            </a:r>
          </a:p>
          <a:p>
            <a:pPr lvl="0" algn="ctr"/>
            <a:r>
              <a:rPr lang="en-GB" sz="4000" dirty="0">
                <a:solidFill>
                  <a:srgbClr val="002060"/>
                </a:solidFill>
              </a:rPr>
              <a:t>multiples</a:t>
            </a:r>
            <a:endParaRPr lang="en-GB" sz="2000" dirty="0">
              <a:solidFill>
                <a:srgbClr val="002060"/>
              </a:solidFill>
            </a:endParaRP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703207"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t>DECONSTRUCT IT</a:t>
            </a:r>
          </a:p>
        </p:txBody>
      </p:sp>
      <p:pic>
        <p:nvPicPr>
          <p:cNvPr id="7" name="Picture 6"/>
          <p:cNvPicPr>
            <a:picLocks noChangeAspect="1"/>
          </p:cNvPicPr>
          <p:nvPr/>
        </p:nvPicPr>
        <p:blipFill>
          <a:blip r:embed="rId5"/>
          <a:stretch>
            <a:fillRect/>
          </a:stretch>
        </p:blipFill>
        <p:spPr>
          <a:xfrm>
            <a:off x="4916185" y="2133152"/>
            <a:ext cx="6135819" cy="3936766"/>
          </a:xfrm>
          <a:prstGeom prst="rect">
            <a:avLst/>
          </a:prstGeom>
        </p:spPr>
      </p:pic>
    </p:spTree>
    <p:extLst>
      <p:ext uri="{BB962C8B-B14F-4D97-AF65-F5344CB8AC3E}">
        <p14:creationId xmlns:p14="http://schemas.microsoft.com/office/powerpoint/2010/main" val="2448256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TextBox 18">
            <a:extLst>
              <a:ext uri="{FF2B5EF4-FFF2-40B4-BE49-F238E27FC236}">
                <a16:creationId xmlns:a16="http://schemas.microsoft.com/office/drawing/2014/main" id="{C1738E7C-E301-487E-BFE1-0011670357E5}"/>
              </a:ext>
            </a:extLst>
          </p:cNvPr>
          <p:cNvSpPr txBox="1"/>
          <p:nvPr/>
        </p:nvSpPr>
        <p:spPr>
          <a:xfrm>
            <a:off x="4777248" y="1690687"/>
            <a:ext cx="1287532" cy="4832092"/>
          </a:xfrm>
          <a:prstGeom prst="rect">
            <a:avLst/>
          </a:prstGeom>
          <a:noFill/>
        </p:spPr>
        <p:txBody>
          <a:bodyPr wrap="none" rtlCol="0">
            <a:spAutoFit/>
          </a:bodyPr>
          <a:lstStyle/>
          <a:p>
            <a:r>
              <a:rPr lang="en-GB" sz="2800" dirty="0"/>
              <a:t>1 x 6 	=</a:t>
            </a:r>
          </a:p>
          <a:p>
            <a:endParaRPr lang="en-GB" sz="2800" dirty="0"/>
          </a:p>
          <a:p>
            <a:r>
              <a:rPr lang="en-GB" sz="2800" dirty="0"/>
              <a:t>2 x 6   =</a:t>
            </a:r>
          </a:p>
          <a:p>
            <a:endParaRPr lang="en-GB" sz="2800" dirty="0"/>
          </a:p>
          <a:p>
            <a:r>
              <a:rPr lang="en-GB" sz="2800" dirty="0"/>
              <a:t>3 x 6 	=</a:t>
            </a:r>
          </a:p>
          <a:p>
            <a:endParaRPr lang="en-GB" sz="2800" dirty="0"/>
          </a:p>
          <a:p>
            <a:r>
              <a:rPr lang="en-GB" sz="2800" dirty="0"/>
              <a:t>4 x 6	=</a:t>
            </a:r>
          </a:p>
          <a:p>
            <a:endParaRPr lang="en-GB" sz="2800" dirty="0"/>
          </a:p>
          <a:p>
            <a:r>
              <a:rPr lang="en-GB" sz="2800" dirty="0"/>
              <a:t>5 x 6	=</a:t>
            </a:r>
          </a:p>
          <a:p>
            <a:endParaRPr lang="en-GB" sz="2800" dirty="0"/>
          </a:p>
          <a:p>
            <a:r>
              <a:rPr lang="en-GB" sz="2800" dirty="0"/>
              <a:t>6 x 6 	=</a:t>
            </a:r>
          </a:p>
        </p:txBody>
      </p:sp>
      <p:sp>
        <p:nvSpPr>
          <p:cNvPr id="20" name="TextBox 19">
            <a:extLst>
              <a:ext uri="{FF2B5EF4-FFF2-40B4-BE49-F238E27FC236}">
                <a16:creationId xmlns:a16="http://schemas.microsoft.com/office/drawing/2014/main" id="{76326925-CCA5-4602-9E68-49B6B2FEFBCB}"/>
              </a:ext>
            </a:extLst>
          </p:cNvPr>
          <p:cNvSpPr txBox="1"/>
          <p:nvPr/>
        </p:nvSpPr>
        <p:spPr>
          <a:xfrm>
            <a:off x="7636620" y="1660782"/>
            <a:ext cx="1394934" cy="4832092"/>
          </a:xfrm>
          <a:prstGeom prst="rect">
            <a:avLst/>
          </a:prstGeom>
          <a:noFill/>
        </p:spPr>
        <p:txBody>
          <a:bodyPr wrap="none" rtlCol="0">
            <a:spAutoFit/>
          </a:bodyPr>
          <a:lstStyle/>
          <a:p>
            <a:r>
              <a:rPr lang="en-GB" sz="2800" dirty="0"/>
              <a:t>7 x 6 	 =</a:t>
            </a:r>
          </a:p>
          <a:p>
            <a:endParaRPr lang="en-GB" sz="2800" dirty="0"/>
          </a:p>
          <a:p>
            <a:r>
              <a:rPr lang="en-GB" sz="2800" dirty="0"/>
              <a:t>8 x 6    =</a:t>
            </a:r>
          </a:p>
          <a:p>
            <a:endParaRPr lang="en-GB" sz="2800" dirty="0"/>
          </a:p>
          <a:p>
            <a:r>
              <a:rPr lang="en-GB" sz="2800" dirty="0"/>
              <a:t>9 x 6 	 =</a:t>
            </a:r>
          </a:p>
          <a:p>
            <a:endParaRPr lang="en-GB" sz="2800" dirty="0"/>
          </a:p>
          <a:p>
            <a:r>
              <a:rPr lang="en-GB" sz="2800" dirty="0"/>
              <a:t>10 x 6	 =</a:t>
            </a:r>
          </a:p>
          <a:p>
            <a:endParaRPr lang="en-GB" sz="2800" dirty="0"/>
          </a:p>
          <a:p>
            <a:r>
              <a:rPr lang="en-GB" sz="2800" dirty="0"/>
              <a:t>11 x 6	 =</a:t>
            </a:r>
          </a:p>
          <a:p>
            <a:endParaRPr lang="en-GB" sz="2800" dirty="0"/>
          </a:p>
          <a:p>
            <a:r>
              <a:rPr lang="en-GB" sz="2800" dirty="0"/>
              <a:t>12 x 6  =</a:t>
            </a:r>
          </a:p>
        </p:txBody>
      </p:sp>
      <p:sp>
        <p:nvSpPr>
          <p:cNvPr id="21" name="TextBox 20">
            <a:extLst>
              <a:ext uri="{FF2B5EF4-FFF2-40B4-BE49-F238E27FC236}">
                <a16:creationId xmlns:a16="http://schemas.microsoft.com/office/drawing/2014/main" id="{2B7CD2D4-A639-4690-9E7E-7005DBC4E899}"/>
              </a:ext>
            </a:extLst>
          </p:cNvPr>
          <p:cNvSpPr txBox="1"/>
          <p:nvPr/>
        </p:nvSpPr>
        <p:spPr>
          <a:xfrm>
            <a:off x="6119209" y="1628834"/>
            <a:ext cx="418704" cy="646331"/>
          </a:xfrm>
          <a:prstGeom prst="rect">
            <a:avLst/>
          </a:prstGeom>
          <a:noFill/>
        </p:spPr>
        <p:txBody>
          <a:bodyPr wrap="none" rtlCol="0">
            <a:spAutoFit/>
          </a:bodyPr>
          <a:lstStyle/>
          <a:p>
            <a:r>
              <a:rPr lang="en-GB" sz="3600" dirty="0">
                <a:solidFill>
                  <a:schemeClr val="accent1"/>
                </a:solidFill>
              </a:rPr>
              <a:t>6</a:t>
            </a:r>
          </a:p>
        </p:txBody>
      </p:sp>
      <p:sp>
        <p:nvSpPr>
          <p:cNvPr id="22" name="TextBox 21">
            <a:extLst>
              <a:ext uri="{FF2B5EF4-FFF2-40B4-BE49-F238E27FC236}">
                <a16:creationId xmlns:a16="http://schemas.microsoft.com/office/drawing/2014/main" id="{65F847F6-4722-49AC-97D8-1CB79F121BEE}"/>
              </a:ext>
            </a:extLst>
          </p:cNvPr>
          <p:cNvSpPr txBox="1"/>
          <p:nvPr/>
        </p:nvSpPr>
        <p:spPr>
          <a:xfrm>
            <a:off x="6002189" y="2476966"/>
            <a:ext cx="652743" cy="646331"/>
          </a:xfrm>
          <a:prstGeom prst="rect">
            <a:avLst/>
          </a:prstGeom>
          <a:noFill/>
        </p:spPr>
        <p:txBody>
          <a:bodyPr wrap="none" rtlCol="0">
            <a:spAutoFit/>
          </a:bodyPr>
          <a:lstStyle/>
          <a:p>
            <a:r>
              <a:rPr lang="en-GB" sz="3600" dirty="0">
                <a:solidFill>
                  <a:schemeClr val="accent1"/>
                </a:solidFill>
              </a:rPr>
              <a:t>12</a:t>
            </a:r>
          </a:p>
        </p:txBody>
      </p:sp>
      <p:sp>
        <p:nvSpPr>
          <p:cNvPr id="23" name="TextBox 22">
            <a:extLst>
              <a:ext uri="{FF2B5EF4-FFF2-40B4-BE49-F238E27FC236}">
                <a16:creationId xmlns:a16="http://schemas.microsoft.com/office/drawing/2014/main" id="{B4AE7EE9-15C5-4CC1-9292-1735F9818DA0}"/>
              </a:ext>
            </a:extLst>
          </p:cNvPr>
          <p:cNvSpPr txBox="1"/>
          <p:nvPr/>
        </p:nvSpPr>
        <p:spPr>
          <a:xfrm>
            <a:off x="6002188" y="3325098"/>
            <a:ext cx="652743" cy="646331"/>
          </a:xfrm>
          <a:prstGeom prst="rect">
            <a:avLst/>
          </a:prstGeom>
          <a:noFill/>
        </p:spPr>
        <p:txBody>
          <a:bodyPr wrap="square" rtlCol="0">
            <a:spAutoFit/>
          </a:bodyPr>
          <a:lstStyle/>
          <a:p>
            <a:r>
              <a:rPr lang="en-GB" sz="3600" dirty="0">
                <a:solidFill>
                  <a:schemeClr val="accent1"/>
                </a:solidFill>
              </a:rPr>
              <a:t>18</a:t>
            </a:r>
          </a:p>
        </p:txBody>
      </p:sp>
      <p:sp>
        <p:nvSpPr>
          <p:cNvPr id="24" name="TextBox 23">
            <a:extLst>
              <a:ext uri="{FF2B5EF4-FFF2-40B4-BE49-F238E27FC236}">
                <a16:creationId xmlns:a16="http://schemas.microsoft.com/office/drawing/2014/main" id="{1D0DEE8A-A3D9-4083-A137-AE0917F9D4BE}"/>
              </a:ext>
            </a:extLst>
          </p:cNvPr>
          <p:cNvSpPr txBox="1"/>
          <p:nvPr/>
        </p:nvSpPr>
        <p:spPr>
          <a:xfrm>
            <a:off x="6048523" y="4118574"/>
            <a:ext cx="652743" cy="646331"/>
          </a:xfrm>
          <a:prstGeom prst="rect">
            <a:avLst/>
          </a:prstGeom>
          <a:noFill/>
        </p:spPr>
        <p:txBody>
          <a:bodyPr wrap="none" rtlCol="0">
            <a:spAutoFit/>
          </a:bodyPr>
          <a:lstStyle/>
          <a:p>
            <a:r>
              <a:rPr lang="en-GB" sz="3600" dirty="0">
                <a:solidFill>
                  <a:schemeClr val="accent1"/>
                </a:solidFill>
              </a:rPr>
              <a:t>24</a:t>
            </a:r>
          </a:p>
        </p:txBody>
      </p:sp>
      <p:sp>
        <p:nvSpPr>
          <p:cNvPr id="25" name="TextBox 24">
            <a:extLst>
              <a:ext uri="{FF2B5EF4-FFF2-40B4-BE49-F238E27FC236}">
                <a16:creationId xmlns:a16="http://schemas.microsoft.com/office/drawing/2014/main" id="{002306C3-FE66-490A-89CB-BAD631A11F97}"/>
              </a:ext>
            </a:extLst>
          </p:cNvPr>
          <p:cNvSpPr txBox="1"/>
          <p:nvPr/>
        </p:nvSpPr>
        <p:spPr>
          <a:xfrm>
            <a:off x="6085592" y="5005470"/>
            <a:ext cx="652743" cy="646331"/>
          </a:xfrm>
          <a:prstGeom prst="rect">
            <a:avLst/>
          </a:prstGeom>
          <a:noFill/>
        </p:spPr>
        <p:txBody>
          <a:bodyPr wrap="none" rtlCol="0">
            <a:spAutoFit/>
          </a:bodyPr>
          <a:lstStyle/>
          <a:p>
            <a:r>
              <a:rPr lang="en-GB" sz="3600" dirty="0">
                <a:solidFill>
                  <a:schemeClr val="accent1"/>
                </a:solidFill>
              </a:rPr>
              <a:t>30</a:t>
            </a:r>
          </a:p>
        </p:txBody>
      </p:sp>
      <p:sp>
        <p:nvSpPr>
          <p:cNvPr id="26" name="TextBox 25">
            <a:extLst>
              <a:ext uri="{FF2B5EF4-FFF2-40B4-BE49-F238E27FC236}">
                <a16:creationId xmlns:a16="http://schemas.microsoft.com/office/drawing/2014/main" id="{573D735B-9875-446C-BD78-DEF92349255E}"/>
              </a:ext>
            </a:extLst>
          </p:cNvPr>
          <p:cNvSpPr txBox="1"/>
          <p:nvPr/>
        </p:nvSpPr>
        <p:spPr>
          <a:xfrm>
            <a:off x="6101091" y="5846543"/>
            <a:ext cx="652743" cy="646331"/>
          </a:xfrm>
          <a:prstGeom prst="rect">
            <a:avLst/>
          </a:prstGeom>
          <a:noFill/>
        </p:spPr>
        <p:txBody>
          <a:bodyPr wrap="none" rtlCol="0">
            <a:spAutoFit/>
          </a:bodyPr>
          <a:lstStyle/>
          <a:p>
            <a:r>
              <a:rPr lang="en-GB" sz="3600" dirty="0">
                <a:solidFill>
                  <a:schemeClr val="accent1"/>
                </a:solidFill>
              </a:rPr>
              <a:t>36</a:t>
            </a:r>
          </a:p>
        </p:txBody>
      </p:sp>
      <p:sp>
        <p:nvSpPr>
          <p:cNvPr id="27" name="TextBox 26">
            <a:extLst>
              <a:ext uri="{FF2B5EF4-FFF2-40B4-BE49-F238E27FC236}">
                <a16:creationId xmlns:a16="http://schemas.microsoft.com/office/drawing/2014/main" id="{9AA5CE3A-B1ED-4D72-A58E-2840E5BFE66A}"/>
              </a:ext>
            </a:extLst>
          </p:cNvPr>
          <p:cNvSpPr txBox="1"/>
          <p:nvPr/>
        </p:nvSpPr>
        <p:spPr>
          <a:xfrm>
            <a:off x="9000538" y="1582040"/>
            <a:ext cx="652743" cy="646331"/>
          </a:xfrm>
          <a:prstGeom prst="rect">
            <a:avLst/>
          </a:prstGeom>
          <a:noFill/>
        </p:spPr>
        <p:txBody>
          <a:bodyPr wrap="none" rtlCol="0">
            <a:spAutoFit/>
          </a:bodyPr>
          <a:lstStyle/>
          <a:p>
            <a:r>
              <a:rPr lang="en-GB" sz="3600" dirty="0">
                <a:solidFill>
                  <a:schemeClr val="accent1"/>
                </a:solidFill>
              </a:rPr>
              <a:t>42</a:t>
            </a:r>
          </a:p>
        </p:txBody>
      </p:sp>
      <p:sp>
        <p:nvSpPr>
          <p:cNvPr id="28" name="TextBox 27">
            <a:extLst>
              <a:ext uri="{FF2B5EF4-FFF2-40B4-BE49-F238E27FC236}">
                <a16:creationId xmlns:a16="http://schemas.microsoft.com/office/drawing/2014/main" id="{6AC5650C-1E25-4623-883B-1959B58CB9BA}"/>
              </a:ext>
            </a:extLst>
          </p:cNvPr>
          <p:cNvSpPr txBox="1"/>
          <p:nvPr/>
        </p:nvSpPr>
        <p:spPr>
          <a:xfrm>
            <a:off x="9000538" y="2466765"/>
            <a:ext cx="652743" cy="646331"/>
          </a:xfrm>
          <a:prstGeom prst="rect">
            <a:avLst/>
          </a:prstGeom>
          <a:noFill/>
        </p:spPr>
        <p:txBody>
          <a:bodyPr wrap="none" rtlCol="0">
            <a:spAutoFit/>
          </a:bodyPr>
          <a:lstStyle/>
          <a:p>
            <a:r>
              <a:rPr lang="en-GB" sz="3600" dirty="0">
                <a:solidFill>
                  <a:schemeClr val="accent1"/>
                </a:solidFill>
              </a:rPr>
              <a:t>48</a:t>
            </a:r>
          </a:p>
        </p:txBody>
      </p:sp>
      <p:sp>
        <p:nvSpPr>
          <p:cNvPr id="29" name="TextBox 28">
            <a:extLst>
              <a:ext uri="{FF2B5EF4-FFF2-40B4-BE49-F238E27FC236}">
                <a16:creationId xmlns:a16="http://schemas.microsoft.com/office/drawing/2014/main" id="{A2280A1C-DB65-45C8-A9E8-84B5AB4FC688}"/>
              </a:ext>
            </a:extLst>
          </p:cNvPr>
          <p:cNvSpPr txBox="1"/>
          <p:nvPr/>
        </p:nvSpPr>
        <p:spPr>
          <a:xfrm>
            <a:off x="9047038" y="3271928"/>
            <a:ext cx="652743" cy="646331"/>
          </a:xfrm>
          <a:prstGeom prst="rect">
            <a:avLst/>
          </a:prstGeom>
          <a:noFill/>
        </p:spPr>
        <p:txBody>
          <a:bodyPr wrap="none" rtlCol="0">
            <a:spAutoFit/>
          </a:bodyPr>
          <a:lstStyle/>
          <a:p>
            <a:r>
              <a:rPr lang="en-GB" sz="3600" dirty="0">
                <a:solidFill>
                  <a:schemeClr val="accent1"/>
                </a:solidFill>
              </a:rPr>
              <a:t>54</a:t>
            </a:r>
          </a:p>
        </p:txBody>
      </p:sp>
      <p:sp>
        <p:nvSpPr>
          <p:cNvPr id="30" name="TextBox 29">
            <a:extLst>
              <a:ext uri="{FF2B5EF4-FFF2-40B4-BE49-F238E27FC236}">
                <a16:creationId xmlns:a16="http://schemas.microsoft.com/office/drawing/2014/main" id="{AC20A8FA-553D-412C-8F98-9A1502A8DAB6}"/>
              </a:ext>
            </a:extLst>
          </p:cNvPr>
          <p:cNvSpPr txBox="1"/>
          <p:nvPr/>
        </p:nvSpPr>
        <p:spPr>
          <a:xfrm>
            <a:off x="9000543" y="4156653"/>
            <a:ext cx="652743" cy="646331"/>
          </a:xfrm>
          <a:prstGeom prst="rect">
            <a:avLst/>
          </a:prstGeom>
          <a:noFill/>
        </p:spPr>
        <p:txBody>
          <a:bodyPr wrap="none" rtlCol="0">
            <a:spAutoFit/>
          </a:bodyPr>
          <a:lstStyle/>
          <a:p>
            <a:r>
              <a:rPr lang="en-GB" sz="3600" dirty="0">
                <a:solidFill>
                  <a:schemeClr val="accent1"/>
                </a:solidFill>
              </a:rPr>
              <a:t>60</a:t>
            </a:r>
          </a:p>
        </p:txBody>
      </p:sp>
      <p:sp>
        <p:nvSpPr>
          <p:cNvPr id="31" name="TextBox 30">
            <a:extLst>
              <a:ext uri="{FF2B5EF4-FFF2-40B4-BE49-F238E27FC236}">
                <a16:creationId xmlns:a16="http://schemas.microsoft.com/office/drawing/2014/main" id="{C4C022D3-C6FE-47F6-80DC-D124AD502E30}"/>
              </a:ext>
            </a:extLst>
          </p:cNvPr>
          <p:cNvSpPr txBox="1"/>
          <p:nvPr/>
        </p:nvSpPr>
        <p:spPr>
          <a:xfrm>
            <a:off x="9062522" y="4961816"/>
            <a:ext cx="652743" cy="646331"/>
          </a:xfrm>
          <a:prstGeom prst="rect">
            <a:avLst/>
          </a:prstGeom>
          <a:noFill/>
        </p:spPr>
        <p:txBody>
          <a:bodyPr wrap="none" rtlCol="0">
            <a:spAutoFit/>
          </a:bodyPr>
          <a:lstStyle/>
          <a:p>
            <a:r>
              <a:rPr lang="en-GB" sz="3600" dirty="0">
                <a:solidFill>
                  <a:schemeClr val="accent1"/>
                </a:solidFill>
              </a:rPr>
              <a:t>66</a:t>
            </a:r>
          </a:p>
        </p:txBody>
      </p:sp>
      <p:sp>
        <p:nvSpPr>
          <p:cNvPr id="32" name="TextBox 31">
            <a:extLst>
              <a:ext uri="{FF2B5EF4-FFF2-40B4-BE49-F238E27FC236}">
                <a16:creationId xmlns:a16="http://schemas.microsoft.com/office/drawing/2014/main" id="{C5534BE2-E883-44D4-87CB-4175C7419376}"/>
              </a:ext>
            </a:extLst>
          </p:cNvPr>
          <p:cNvSpPr txBox="1"/>
          <p:nvPr/>
        </p:nvSpPr>
        <p:spPr>
          <a:xfrm>
            <a:off x="9062522" y="5846541"/>
            <a:ext cx="652743" cy="646331"/>
          </a:xfrm>
          <a:prstGeom prst="rect">
            <a:avLst/>
          </a:prstGeom>
          <a:noFill/>
        </p:spPr>
        <p:txBody>
          <a:bodyPr wrap="none" rtlCol="0">
            <a:spAutoFit/>
          </a:bodyPr>
          <a:lstStyle/>
          <a:p>
            <a:r>
              <a:rPr lang="en-GB" sz="3600" dirty="0">
                <a:solidFill>
                  <a:schemeClr val="accent1"/>
                </a:solidFill>
              </a:rPr>
              <a:t>72</a:t>
            </a:r>
          </a:p>
        </p:txBody>
      </p:sp>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8" y="2077301"/>
            <a:ext cx="3626315"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This is the 6 times table.</a:t>
            </a:r>
          </a:p>
          <a:p>
            <a:pPr lvl="0" algn="ctr"/>
            <a:endParaRPr lang="en-GB" sz="3200" dirty="0">
              <a:solidFill>
                <a:srgbClr val="002060"/>
              </a:solidFill>
            </a:endParaRPr>
          </a:p>
          <a:p>
            <a:pPr lvl="0" algn="ctr"/>
            <a:r>
              <a:rPr lang="en-GB" sz="3200" dirty="0">
                <a:solidFill>
                  <a:srgbClr val="002060"/>
                </a:solidFill>
              </a:rPr>
              <a:t>Notice that all the </a:t>
            </a:r>
            <a:r>
              <a:rPr lang="en-GB" sz="3200" b="1" dirty="0">
                <a:solidFill>
                  <a:srgbClr val="002060"/>
                </a:solidFill>
              </a:rPr>
              <a:t>products</a:t>
            </a:r>
            <a:r>
              <a:rPr lang="en-GB" sz="3200" dirty="0">
                <a:solidFill>
                  <a:srgbClr val="002060"/>
                </a:solidFill>
              </a:rPr>
              <a:t> in the six times table are </a:t>
            </a:r>
            <a:r>
              <a:rPr lang="en-GB" sz="3200" b="1" dirty="0">
                <a:solidFill>
                  <a:srgbClr val="002060"/>
                </a:solidFill>
              </a:rPr>
              <a:t>even</a:t>
            </a:r>
            <a:r>
              <a:rPr lang="en-GB" sz="3200" dirty="0">
                <a:solidFill>
                  <a:srgbClr val="002060"/>
                </a:solidFill>
              </a:rPr>
              <a:t>.</a:t>
            </a:r>
          </a:p>
        </p:txBody>
      </p:sp>
    </p:spTree>
    <p:extLst>
      <p:ext uri="{BB962C8B-B14F-4D97-AF65-F5344CB8AC3E}">
        <p14:creationId xmlns:p14="http://schemas.microsoft.com/office/powerpoint/2010/main" val="22945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25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25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25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25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25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25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125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125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25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125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125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3" grpId="0"/>
      <p:bldP spid="24" grpId="0"/>
      <p:bldP spid="25" grpId="0"/>
      <p:bldP spid="26" grpId="0"/>
      <p:bldP spid="27" grpId="0"/>
      <p:bldP spid="28" grpId="0"/>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138231" y="1828800"/>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The </a:t>
            </a:r>
            <a:r>
              <a:rPr lang="en-GB" sz="3000" b="1" dirty="0">
                <a:solidFill>
                  <a:srgbClr val="002060"/>
                </a:solidFill>
              </a:rPr>
              <a:t>inverse</a:t>
            </a:r>
            <a:r>
              <a:rPr lang="en-GB" sz="3000" dirty="0">
                <a:solidFill>
                  <a:srgbClr val="002060"/>
                </a:solidFill>
              </a:rPr>
              <a:t> of multiplication is division. </a:t>
            </a:r>
          </a:p>
          <a:p>
            <a:pPr algn="ctr"/>
            <a:endParaRPr lang="en-GB" sz="3000" dirty="0">
              <a:solidFill>
                <a:srgbClr val="002060"/>
              </a:solidFill>
            </a:endParaRPr>
          </a:p>
          <a:p>
            <a:pPr algn="ctr"/>
            <a:r>
              <a:rPr lang="en-GB" sz="3000" dirty="0">
                <a:solidFill>
                  <a:srgbClr val="002060"/>
                </a:solidFill>
              </a:rPr>
              <a:t>We can create a </a:t>
            </a:r>
            <a:r>
              <a:rPr lang="en-GB" sz="3000" b="1" dirty="0">
                <a:solidFill>
                  <a:srgbClr val="002060"/>
                </a:solidFill>
              </a:rPr>
              <a:t>fact family </a:t>
            </a:r>
            <a:r>
              <a:rPr lang="en-GB" sz="3000" dirty="0">
                <a:solidFill>
                  <a:srgbClr val="002060"/>
                </a:solidFill>
              </a:rPr>
              <a:t>from our known fact</a:t>
            </a:r>
            <a:r>
              <a:rPr lang="en-GB" sz="2400" dirty="0">
                <a:solidFill>
                  <a:srgbClr val="002060"/>
                </a:solidFill>
              </a:rPr>
              <a:t>.</a:t>
            </a:r>
            <a:endParaRPr lang="en-GB" sz="2400" dirty="0">
              <a:solidFill>
                <a:schemeClr val="accent5">
                  <a:lumMod val="60000"/>
                  <a:lumOff val="40000"/>
                </a:schemeClr>
              </a:solidFill>
            </a:endParaRP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B037ED3D-4640-4C99-BD8E-7128C709FBE2}"/>
                  </a:ext>
                </a:extLst>
              </p:cNvPr>
              <p:cNvSpPr/>
              <p:nvPr/>
            </p:nvSpPr>
            <p:spPr>
              <a:xfrm>
                <a:off x="5142556" y="1828801"/>
                <a:ext cx="4498749" cy="43624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4800" b="1" dirty="0">
                  <a:solidFill>
                    <a:srgbClr val="002060"/>
                  </a:solidFill>
                </a:endParaRPr>
              </a:p>
              <a:p>
                <a:pPr lvl="0" algn="ctr"/>
                <a:r>
                  <a:rPr lang="en-GB" sz="4800" b="1" dirty="0">
                    <a:solidFill>
                      <a:srgbClr val="002060"/>
                    </a:solidFill>
                  </a:rPr>
                  <a:t>12 x 6 = 72</a:t>
                </a:r>
              </a:p>
              <a:p>
                <a:pPr lvl="0" algn="ctr"/>
                <a:endParaRPr lang="en-GB" sz="4800" b="1" dirty="0">
                  <a:solidFill>
                    <a:srgbClr val="002060"/>
                  </a:solidFill>
                </a:endParaRPr>
              </a:p>
              <a:p>
                <a:pPr lvl="0" algn="ctr"/>
                <a:r>
                  <a:rPr lang="en-GB" sz="4800" dirty="0">
                    <a:solidFill>
                      <a:srgbClr val="002060"/>
                    </a:solidFill>
                  </a:rPr>
                  <a:t>72 ÷ 6 = 12</a:t>
                </a:r>
              </a:p>
              <a:p>
                <a:pPr algn="ctr"/>
                <a:r>
                  <a:rPr lang="en-GB" sz="4800" dirty="0">
                    <a:solidFill>
                      <a:srgbClr val="002060"/>
                    </a:solidFill>
                  </a:rPr>
                  <a:t>72 ÷ 12 = 6</a:t>
                </a:r>
              </a:p>
              <a:p>
                <a:pPr algn="ctr"/>
                <a14:m>
                  <m:oMath xmlns:m="http://schemas.openxmlformats.org/officeDocument/2006/math">
                    <m:f>
                      <m:fPr>
                        <m:ctrlPr>
                          <a:rPr lang="en-GB" sz="4800" b="0" i="1" smtClean="0">
                            <a:solidFill>
                              <a:srgbClr val="002060"/>
                            </a:solidFill>
                            <a:latin typeface="Cambria Math" panose="02040503050406030204" pitchFamily="18" charset="0"/>
                          </a:rPr>
                        </m:ctrlPr>
                      </m:fPr>
                      <m:num>
                        <m:r>
                          <a:rPr lang="en-GB" sz="4800" b="0" i="1" smtClean="0">
                            <a:solidFill>
                              <a:srgbClr val="002060"/>
                            </a:solidFill>
                            <a:latin typeface="Cambria Math" panose="02040503050406030204" pitchFamily="18" charset="0"/>
                          </a:rPr>
                          <m:t>1</m:t>
                        </m:r>
                      </m:num>
                      <m:den>
                        <m:r>
                          <a:rPr lang="en-GB" sz="4800" b="0" i="1" smtClean="0">
                            <a:solidFill>
                              <a:srgbClr val="002060"/>
                            </a:solidFill>
                            <a:latin typeface="Cambria Math" panose="02040503050406030204" pitchFamily="18" charset="0"/>
                          </a:rPr>
                          <m:t>6</m:t>
                        </m:r>
                      </m:den>
                    </m:f>
                  </m:oMath>
                </a14:m>
                <a:r>
                  <a:rPr lang="en-GB" sz="4800" b="0" dirty="0">
                    <a:solidFill>
                      <a:srgbClr val="002060"/>
                    </a:solidFill>
                  </a:rPr>
                  <a:t> of 72 = 12</a:t>
                </a:r>
              </a:p>
              <a:p>
                <a:pPr algn="ctr"/>
                <a:r>
                  <a:rPr lang="en-GB" sz="6000" dirty="0">
                    <a:solidFill>
                      <a:srgbClr val="002060"/>
                    </a:solidFill>
                  </a:rPr>
                  <a:t>  </a:t>
                </a:r>
              </a:p>
            </p:txBody>
          </p:sp>
        </mc:Choice>
        <mc:Fallback xmlns="">
          <p:sp>
            <p:nvSpPr>
              <p:cNvPr id="8"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5142556" y="1828801"/>
                <a:ext cx="4498749" cy="4362449"/>
              </a:xfrm>
              <a:prstGeom prst="roundRect">
                <a:avLst/>
              </a:prstGeom>
              <a:blipFill>
                <a:blip r:embed="rId4"/>
                <a:stretch>
                  <a:fillRect t="-1532"/>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7" name="Thought Bubble: Cloud 6">
            <a:extLst>
              <a:ext uri="{FF2B5EF4-FFF2-40B4-BE49-F238E27FC236}">
                <a16:creationId xmlns:a16="http://schemas.microsoft.com/office/drawing/2014/main" id="{6A47B35C-C178-4BEB-A708-ACC183C61047}"/>
              </a:ext>
            </a:extLst>
          </p:cNvPr>
          <p:cNvSpPr/>
          <p:nvPr/>
        </p:nvSpPr>
        <p:spPr>
          <a:xfrm>
            <a:off x="9044953" y="2470483"/>
            <a:ext cx="2801779" cy="2759243"/>
          </a:xfrm>
          <a:prstGeom prst="cloudCallout">
            <a:avLst>
              <a:gd name="adj1" fmla="val 55032"/>
              <a:gd name="adj2" fmla="val -6981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3200" dirty="0">
                <a:solidFill>
                  <a:srgbClr val="002060"/>
                </a:solidFill>
              </a:rPr>
              <a:t>Can you think of another fact?</a:t>
            </a:r>
          </a:p>
        </p:txBody>
      </p:sp>
    </p:spTree>
    <p:extLst>
      <p:ext uri="{BB962C8B-B14F-4D97-AF65-F5344CB8AC3E}">
        <p14:creationId xmlns:p14="http://schemas.microsoft.com/office/powerpoint/2010/main" val="329269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TextBox 18">
            <a:extLst>
              <a:ext uri="{FF2B5EF4-FFF2-40B4-BE49-F238E27FC236}">
                <a16:creationId xmlns:a16="http://schemas.microsoft.com/office/drawing/2014/main" id="{C1738E7C-E301-487E-BFE1-0011670357E5}"/>
              </a:ext>
            </a:extLst>
          </p:cNvPr>
          <p:cNvSpPr txBox="1"/>
          <p:nvPr/>
        </p:nvSpPr>
        <p:spPr>
          <a:xfrm>
            <a:off x="4573311" y="1765950"/>
            <a:ext cx="1394934" cy="4832092"/>
          </a:xfrm>
          <a:prstGeom prst="rect">
            <a:avLst/>
          </a:prstGeom>
          <a:noFill/>
        </p:spPr>
        <p:txBody>
          <a:bodyPr wrap="none" rtlCol="0">
            <a:spAutoFit/>
          </a:bodyPr>
          <a:lstStyle/>
          <a:p>
            <a:r>
              <a:rPr lang="en-GB" sz="2800" dirty="0"/>
              <a:t>1 x 12  =</a:t>
            </a:r>
          </a:p>
          <a:p>
            <a:endParaRPr lang="en-GB" sz="2800" dirty="0"/>
          </a:p>
          <a:p>
            <a:r>
              <a:rPr lang="en-GB" sz="2800" dirty="0"/>
              <a:t>2 x 12  =</a:t>
            </a:r>
          </a:p>
          <a:p>
            <a:endParaRPr lang="en-GB" sz="2800" dirty="0"/>
          </a:p>
          <a:p>
            <a:r>
              <a:rPr lang="en-GB" sz="2800" dirty="0"/>
              <a:t>3 x 12  =</a:t>
            </a:r>
          </a:p>
          <a:p>
            <a:endParaRPr lang="en-GB" sz="2800" dirty="0"/>
          </a:p>
          <a:p>
            <a:r>
              <a:rPr lang="en-GB" sz="2800" dirty="0"/>
              <a:t>4 x 12	 =</a:t>
            </a:r>
          </a:p>
          <a:p>
            <a:endParaRPr lang="en-GB" sz="2800" dirty="0"/>
          </a:p>
          <a:p>
            <a:r>
              <a:rPr lang="en-GB" sz="2800" dirty="0"/>
              <a:t>5 x 12	 =</a:t>
            </a:r>
          </a:p>
          <a:p>
            <a:endParaRPr lang="en-GB" sz="2800" dirty="0"/>
          </a:p>
          <a:p>
            <a:r>
              <a:rPr lang="en-GB" sz="2800" dirty="0"/>
              <a:t>6 x 12  =</a:t>
            </a:r>
          </a:p>
        </p:txBody>
      </p:sp>
      <p:sp>
        <p:nvSpPr>
          <p:cNvPr id="20" name="TextBox 19">
            <a:extLst>
              <a:ext uri="{FF2B5EF4-FFF2-40B4-BE49-F238E27FC236}">
                <a16:creationId xmlns:a16="http://schemas.microsoft.com/office/drawing/2014/main" id="{76326925-CCA5-4602-9E68-49B6B2FEFBCB}"/>
              </a:ext>
            </a:extLst>
          </p:cNvPr>
          <p:cNvSpPr txBox="1"/>
          <p:nvPr/>
        </p:nvSpPr>
        <p:spPr>
          <a:xfrm>
            <a:off x="7840334" y="1761525"/>
            <a:ext cx="1577676" cy="4832092"/>
          </a:xfrm>
          <a:prstGeom prst="rect">
            <a:avLst/>
          </a:prstGeom>
          <a:noFill/>
        </p:spPr>
        <p:txBody>
          <a:bodyPr wrap="none" rtlCol="0">
            <a:spAutoFit/>
          </a:bodyPr>
          <a:lstStyle/>
          <a:p>
            <a:r>
              <a:rPr lang="en-GB" sz="2800" dirty="0"/>
              <a:t>7 x 12  =</a:t>
            </a:r>
          </a:p>
          <a:p>
            <a:endParaRPr lang="en-GB" sz="2800" dirty="0"/>
          </a:p>
          <a:p>
            <a:r>
              <a:rPr lang="en-GB" sz="2800" dirty="0"/>
              <a:t>8 x 12  =</a:t>
            </a:r>
          </a:p>
          <a:p>
            <a:endParaRPr lang="en-GB" sz="2800" dirty="0"/>
          </a:p>
          <a:p>
            <a:r>
              <a:rPr lang="en-GB" sz="2800" dirty="0"/>
              <a:t>9 x 12  =</a:t>
            </a:r>
          </a:p>
          <a:p>
            <a:endParaRPr lang="en-GB" sz="2800" dirty="0"/>
          </a:p>
          <a:p>
            <a:r>
              <a:rPr lang="en-GB" sz="2800" dirty="0"/>
              <a:t>10 x 12  =</a:t>
            </a:r>
          </a:p>
          <a:p>
            <a:endParaRPr lang="en-GB" sz="2800" dirty="0"/>
          </a:p>
          <a:p>
            <a:r>
              <a:rPr lang="en-GB" sz="2800" dirty="0"/>
              <a:t>11 x 12  =</a:t>
            </a:r>
          </a:p>
          <a:p>
            <a:endParaRPr lang="en-GB" sz="2800" dirty="0"/>
          </a:p>
          <a:p>
            <a:r>
              <a:rPr lang="en-GB" sz="2800" dirty="0"/>
              <a:t>12 x 12  =</a:t>
            </a:r>
          </a:p>
        </p:txBody>
      </p:sp>
      <p:sp>
        <p:nvSpPr>
          <p:cNvPr id="21" name="TextBox 20">
            <a:extLst>
              <a:ext uri="{FF2B5EF4-FFF2-40B4-BE49-F238E27FC236}">
                <a16:creationId xmlns:a16="http://schemas.microsoft.com/office/drawing/2014/main" id="{2B7CD2D4-A639-4690-9E7E-7005DBC4E899}"/>
              </a:ext>
            </a:extLst>
          </p:cNvPr>
          <p:cNvSpPr txBox="1"/>
          <p:nvPr/>
        </p:nvSpPr>
        <p:spPr>
          <a:xfrm>
            <a:off x="5953058" y="1690687"/>
            <a:ext cx="652743" cy="646331"/>
          </a:xfrm>
          <a:prstGeom prst="rect">
            <a:avLst/>
          </a:prstGeom>
          <a:noFill/>
        </p:spPr>
        <p:txBody>
          <a:bodyPr wrap="none" rtlCol="0">
            <a:spAutoFit/>
          </a:bodyPr>
          <a:lstStyle/>
          <a:p>
            <a:r>
              <a:rPr lang="en-GB" sz="3600" dirty="0">
                <a:solidFill>
                  <a:schemeClr val="accent1"/>
                </a:solidFill>
              </a:rPr>
              <a:t>12</a:t>
            </a:r>
          </a:p>
        </p:txBody>
      </p:sp>
      <p:sp>
        <p:nvSpPr>
          <p:cNvPr id="22" name="TextBox 21">
            <a:extLst>
              <a:ext uri="{FF2B5EF4-FFF2-40B4-BE49-F238E27FC236}">
                <a16:creationId xmlns:a16="http://schemas.microsoft.com/office/drawing/2014/main" id="{65F847F6-4722-49AC-97D8-1CB79F121BEE}"/>
              </a:ext>
            </a:extLst>
          </p:cNvPr>
          <p:cNvSpPr txBox="1"/>
          <p:nvPr/>
        </p:nvSpPr>
        <p:spPr>
          <a:xfrm>
            <a:off x="5991997" y="2500510"/>
            <a:ext cx="652743" cy="646331"/>
          </a:xfrm>
          <a:prstGeom prst="rect">
            <a:avLst/>
          </a:prstGeom>
          <a:noFill/>
        </p:spPr>
        <p:txBody>
          <a:bodyPr wrap="square" rtlCol="0">
            <a:spAutoFit/>
          </a:bodyPr>
          <a:lstStyle/>
          <a:p>
            <a:r>
              <a:rPr lang="en-GB" sz="3600" dirty="0">
                <a:solidFill>
                  <a:schemeClr val="accent1"/>
                </a:solidFill>
              </a:rPr>
              <a:t>24</a:t>
            </a:r>
          </a:p>
        </p:txBody>
      </p:sp>
      <p:sp>
        <p:nvSpPr>
          <p:cNvPr id="23" name="TextBox 22">
            <a:extLst>
              <a:ext uri="{FF2B5EF4-FFF2-40B4-BE49-F238E27FC236}">
                <a16:creationId xmlns:a16="http://schemas.microsoft.com/office/drawing/2014/main" id="{B4AE7EE9-15C5-4CC1-9292-1735F9818DA0}"/>
              </a:ext>
            </a:extLst>
          </p:cNvPr>
          <p:cNvSpPr txBox="1"/>
          <p:nvPr/>
        </p:nvSpPr>
        <p:spPr>
          <a:xfrm>
            <a:off x="5991997" y="3310333"/>
            <a:ext cx="652743" cy="646331"/>
          </a:xfrm>
          <a:prstGeom prst="rect">
            <a:avLst/>
          </a:prstGeom>
          <a:noFill/>
        </p:spPr>
        <p:txBody>
          <a:bodyPr wrap="none" rtlCol="0">
            <a:spAutoFit/>
          </a:bodyPr>
          <a:lstStyle/>
          <a:p>
            <a:r>
              <a:rPr lang="en-GB" sz="3600" dirty="0">
                <a:solidFill>
                  <a:schemeClr val="accent1"/>
                </a:solidFill>
              </a:rPr>
              <a:t>36</a:t>
            </a:r>
          </a:p>
        </p:txBody>
      </p:sp>
      <p:sp>
        <p:nvSpPr>
          <p:cNvPr id="24" name="TextBox 23">
            <a:extLst>
              <a:ext uri="{FF2B5EF4-FFF2-40B4-BE49-F238E27FC236}">
                <a16:creationId xmlns:a16="http://schemas.microsoft.com/office/drawing/2014/main" id="{1D0DEE8A-A3D9-4083-A137-AE0917F9D4BE}"/>
              </a:ext>
            </a:extLst>
          </p:cNvPr>
          <p:cNvSpPr txBox="1"/>
          <p:nvPr/>
        </p:nvSpPr>
        <p:spPr>
          <a:xfrm>
            <a:off x="5953058" y="4222207"/>
            <a:ext cx="652743" cy="646331"/>
          </a:xfrm>
          <a:prstGeom prst="rect">
            <a:avLst/>
          </a:prstGeom>
          <a:noFill/>
        </p:spPr>
        <p:txBody>
          <a:bodyPr wrap="none" rtlCol="0">
            <a:spAutoFit/>
          </a:bodyPr>
          <a:lstStyle/>
          <a:p>
            <a:r>
              <a:rPr lang="en-GB" sz="3600" dirty="0">
                <a:solidFill>
                  <a:schemeClr val="accent1"/>
                </a:solidFill>
              </a:rPr>
              <a:t>48</a:t>
            </a:r>
          </a:p>
        </p:txBody>
      </p:sp>
      <p:sp>
        <p:nvSpPr>
          <p:cNvPr id="25" name="TextBox 24">
            <a:extLst>
              <a:ext uri="{FF2B5EF4-FFF2-40B4-BE49-F238E27FC236}">
                <a16:creationId xmlns:a16="http://schemas.microsoft.com/office/drawing/2014/main" id="{002306C3-FE66-490A-89CB-BAD631A11F97}"/>
              </a:ext>
            </a:extLst>
          </p:cNvPr>
          <p:cNvSpPr txBox="1"/>
          <p:nvPr/>
        </p:nvSpPr>
        <p:spPr>
          <a:xfrm>
            <a:off x="5968245" y="5066600"/>
            <a:ext cx="652743" cy="646331"/>
          </a:xfrm>
          <a:prstGeom prst="rect">
            <a:avLst/>
          </a:prstGeom>
          <a:noFill/>
        </p:spPr>
        <p:txBody>
          <a:bodyPr wrap="none" rtlCol="0">
            <a:spAutoFit/>
          </a:bodyPr>
          <a:lstStyle/>
          <a:p>
            <a:r>
              <a:rPr lang="en-GB" sz="3600" dirty="0">
                <a:solidFill>
                  <a:schemeClr val="accent1"/>
                </a:solidFill>
              </a:rPr>
              <a:t>60</a:t>
            </a:r>
          </a:p>
        </p:txBody>
      </p:sp>
      <p:sp>
        <p:nvSpPr>
          <p:cNvPr id="26" name="TextBox 25">
            <a:extLst>
              <a:ext uri="{FF2B5EF4-FFF2-40B4-BE49-F238E27FC236}">
                <a16:creationId xmlns:a16="http://schemas.microsoft.com/office/drawing/2014/main" id="{573D735B-9875-446C-BD78-DEF92349255E}"/>
              </a:ext>
            </a:extLst>
          </p:cNvPr>
          <p:cNvSpPr txBox="1"/>
          <p:nvPr/>
        </p:nvSpPr>
        <p:spPr>
          <a:xfrm>
            <a:off x="5992651" y="5914200"/>
            <a:ext cx="652743" cy="646331"/>
          </a:xfrm>
          <a:prstGeom prst="rect">
            <a:avLst/>
          </a:prstGeom>
          <a:noFill/>
        </p:spPr>
        <p:txBody>
          <a:bodyPr wrap="none" rtlCol="0">
            <a:spAutoFit/>
          </a:bodyPr>
          <a:lstStyle/>
          <a:p>
            <a:r>
              <a:rPr lang="en-GB" sz="3600" dirty="0">
                <a:solidFill>
                  <a:schemeClr val="accent1"/>
                </a:solidFill>
              </a:rPr>
              <a:t>72</a:t>
            </a:r>
          </a:p>
        </p:txBody>
      </p:sp>
      <p:sp>
        <p:nvSpPr>
          <p:cNvPr id="27" name="TextBox 26">
            <a:extLst>
              <a:ext uri="{FF2B5EF4-FFF2-40B4-BE49-F238E27FC236}">
                <a16:creationId xmlns:a16="http://schemas.microsoft.com/office/drawing/2014/main" id="{9AA5CE3A-B1ED-4D72-A58E-2840E5BFE66A}"/>
              </a:ext>
            </a:extLst>
          </p:cNvPr>
          <p:cNvSpPr txBox="1"/>
          <p:nvPr/>
        </p:nvSpPr>
        <p:spPr>
          <a:xfrm>
            <a:off x="9418010" y="1690687"/>
            <a:ext cx="652743" cy="646331"/>
          </a:xfrm>
          <a:prstGeom prst="rect">
            <a:avLst/>
          </a:prstGeom>
          <a:noFill/>
        </p:spPr>
        <p:txBody>
          <a:bodyPr wrap="none" rtlCol="0">
            <a:spAutoFit/>
          </a:bodyPr>
          <a:lstStyle/>
          <a:p>
            <a:r>
              <a:rPr lang="en-GB" sz="3600" dirty="0">
                <a:solidFill>
                  <a:schemeClr val="accent1"/>
                </a:solidFill>
              </a:rPr>
              <a:t>84</a:t>
            </a:r>
          </a:p>
        </p:txBody>
      </p:sp>
      <p:sp>
        <p:nvSpPr>
          <p:cNvPr id="28" name="TextBox 27">
            <a:extLst>
              <a:ext uri="{FF2B5EF4-FFF2-40B4-BE49-F238E27FC236}">
                <a16:creationId xmlns:a16="http://schemas.microsoft.com/office/drawing/2014/main" id="{6AC5650C-1E25-4623-883B-1959B58CB9BA}"/>
              </a:ext>
            </a:extLst>
          </p:cNvPr>
          <p:cNvSpPr txBox="1"/>
          <p:nvPr/>
        </p:nvSpPr>
        <p:spPr>
          <a:xfrm>
            <a:off x="9411086" y="2523045"/>
            <a:ext cx="652743" cy="646331"/>
          </a:xfrm>
          <a:prstGeom prst="rect">
            <a:avLst/>
          </a:prstGeom>
          <a:noFill/>
        </p:spPr>
        <p:txBody>
          <a:bodyPr wrap="none" rtlCol="0">
            <a:spAutoFit/>
          </a:bodyPr>
          <a:lstStyle/>
          <a:p>
            <a:r>
              <a:rPr lang="en-GB" sz="3600" dirty="0">
                <a:solidFill>
                  <a:schemeClr val="accent1"/>
                </a:solidFill>
              </a:rPr>
              <a:t>96</a:t>
            </a:r>
          </a:p>
        </p:txBody>
      </p:sp>
      <p:sp>
        <p:nvSpPr>
          <p:cNvPr id="29" name="TextBox 28">
            <a:extLst>
              <a:ext uri="{FF2B5EF4-FFF2-40B4-BE49-F238E27FC236}">
                <a16:creationId xmlns:a16="http://schemas.microsoft.com/office/drawing/2014/main" id="{A2280A1C-DB65-45C8-A9E8-84B5AB4FC688}"/>
              </a:ext>
            </a:extLst>
          </p:cNvPr>
          <p:cNvSpPr txBox="1"/>
          <p:nvPr/>
        </p:nvSpPr>
        <p:spPr>
          <a:xfrm>
            <a:off x="9388228" y="3399525"/>
            <a:ext cx="886781" cy="646331"/>
          </a:xfrm>
          <a:prstGeom prst="rect">
            <a:avLst/>
          </a:prstGeom>
          <a:noFill/>
        </p:spPr>
        <p:txBody>
          <a:bodyPr wrap="none" rtlCol="0">
            <a:spAutoFit/>
          </a:bodyPr>
          <a:lstStyle/>
          <a:p>
            <a:r>
              <a:rPr lang="en-GB" sz="3600" dirty="0">
                <a:solidFill>
                  <a:schemeClr val="accent1"/>
                </a:solidFill>
              </a:rPr>
              <a:t>108</a:t>
            </a:r>
          </a:p>
        </p:txBody>
      </p:sp>
      <p:sp>
        <p:nvSpPr>
          <p:cNvPr id="30" name="TextBox 29">
            <a:extLst>
              <a:ext uri="{FF2B5EF4-FFF2-40B4-BE49-F238E27FC236}">
                <a16:creationId xmlns:a16="http://schemas.microsoft.com/office/drawing/2014/main" id="{AC20A8FA-553D-412C-8F98-9A1502A8DAB6}"/>
              </a:ext>
            </a:extLst>
          </p:cNvPr>
          <p:cNvSpPr txBox="1"/>
          <p:nvPr/>
        </p:nvSpPr>
        <p:spPr>
          <a:xfrm>
            <a:off x="9418010" y="4263369"/>
            <a:ext cx="886781" cy="646331"/>
          </a:xfrm>
          <a:prstGeom prst="rect">
            <a:avLst/>
          </a:prstGeom>
          <a:noFill/>
        </p:spPr>
        <p:txBody>
          <a:bodyPr wrap="none" rtlCol="0">
            <a:spAutoFit/>
          </a:bodyPr>
          <a:lstStyle/>
          <a:p>
            <a:r>
              <a:rPr lang="en-GB" sz="3600" dirty="0">
                <a:solidFill>
                  <a:schemeClr val="accent1"/>
                </a:solidFill>
              </a:rPr>
              <a:t>120</a:t>
            </a:r>
          </a:p>
        </p:txBody>
      </p:sp>
      <p:sp>
        <p:nvSpPr>
          <p:cNvPr id="31" name="TextBox 30">
            <a:extLst>
              <a:ext uri="{FF2B5EF4-FFF2-40B4-BE49-F238E27FC236}">
                <a16:creationId xmlns:a16="http://schemas.microsoft.com/office/drawing/2014/main" id="{C4C022D3-C6FE-47F6-80DC-D124AD502E30}"/>
              </a:ext>
            </a:extLst>
          </p:cNvPr>
          <p:cNvSpPr txBox="1"/>
          <p:nvPr/>
        </p:nvSpPr>
        <p:spPr>
          <a:xfrm>
            <a:off x="9418010" y="5097842"/>
            <a:ext cx="886781" cy="646331"/>
          </a:xfrm>
          <a:prstGeom prst="rect">
            <a:avLst/>
          </a:prstGeom>
          <a:noFill/>
        </p:spPr>
        <p:txBody>
          <a:bodyPr wrap="none" rtlCol="0">
            <a:spAutoFit/>
          </a:bodyPr>
          <a:lstStyle/>
          <a:p>
            <a:r>
              <a:rPr lang="en-GB" sz="3600" dirty="0">
                <a:solidFill>
                  <a:schemeClr val="accent1"/>
                </a:solidFill>
              </a:rPr>
              <a:t>132</a:t>
            </a:r>
          </a:p>
        </p:txBody>
      </p:sp>
      <p:sp>
        <p:nvSpPr>
          <p:cNvPr id="32" name="TextBox 31">
            <a:extLst>
              <a:ext uri="{FF2B5EF4-FFF2-40B4-BE49-F238E27FC236}">
                <a16:creationId xmlns:a16="http://schemas.microsoft.com/office/drawing/2014/main" id="{C5534BE2-E883-44D4-87CB-4175C7419376}"/>
              </a:ext>
            </a:extLst>
          </p:cNvPr>
          <p:cNvSpPr txBox="1"/>
          <p:nvPr/>
        </p:nvSpPr>
        <p:spPr>
          <a:xfrm>
            <a:off x="9411086" y="5947286"/>
            <a:ext cx="886781" cy="646331"/>
          </a:xfrm>
          <a:prstGeom prst="rect">
            <a:avLst/>
          </a:prstGeom>
          <a:noFill/>
        </p:spPr>
        <p:txBody>
          <a:bodyPr wrap="none" rtlCol="0">
            <a:spAutoFit/>
          </a:bodyPr>
          <a:lstStyle/>
          <a:p>
            <a:r>
              <a:rPr lang="en-GB" sz="3600" dirty="0">
                <a:solidFill>
                  <a:schemeClr val="accent1"/>
                </a:solidFill>
              </a:rPr>
              <a:t>144</a:t>
            </a:r>
          </a:p>
        </p:txBody>
      </p:sp>
      <p:sp>
        <p:nvSpPr>
          <p:cNvPr id="33" name="Title 1">
            <a:extLst>
              <a:ext uri="{FF2B5EF4-FFF2-40B4-BE49-F238E27FC236}">
                <a16:creationId xmlns:a16="http://schemas.microsoft.com/office/drawing/2014/main" id="{9DC83D11-7420-482A-BC30-F60EBBC79C1B}"/>
              </a:ext>
            </a:extLst>
          </p:cNvPr>
          <p:cNvSpPr txBox="1">
            <a:spLocks/>
          </p:cNvSpPr>
          <p:nvPr/>
        </p:nvSpPr>
        <p:spPr>
          <a:xfrm>
            <a:off x="763555" y="365126"/>
            <a:ext cx="10515600" cy="8862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4800" b="1" dirty="0">
              <a:solidFill>
                <a:srgbClr val="002060"/>
              </a:solidFill>
            </a:endParaRPr>
          </a:p>
        </p:txBody>
      </p:sp>
      <p:sp>
        <p:nvSpPr>
          <p:cNvPr id="36" name="Rectangle: Rounded Corners 2">
            <a:extLst>
              <a:ext uri="{FF2B5EF4-FFF2-40B4-BE49-F238E27FC236}">
                <a16:creationId xmlns:a16="http://schemas.microsoft.com/office/drawing/2014/main" id="{675A7142-34F1-4E54-A85B-FF703025B360}"/>
              </a:ext>
            </a:extLst>
          </p:cNvPr>
          <p:cNvSpPr/>
          <p:nvPr/>
        </p:nvSpPr>
        <p:spPr>
          <a:xfrm>
            <a:off x="273208" y="2077301"/>
            <a:ext cx="3626315"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3200" dirty="0">
              <a:solidFill>
                <a:srgbClr val="002060"/>
              </a:solidFill>
            </a:endParaRPr>
          </a:p>
          <a:p>
            <a:pPr lvl="0" algn="ctr"/>
            <a:r>
              <a:rPr lang="en-GB" sz="3200" dirty="0">
                <a:solidFill>
                  <a:srgbClr val="002060"/>
                </a:solidFill>
              </a:rPr>
              <a:t>This is the 12 times table.</a:t>
            </a:r>
          </a:p>
          <a:p>
            <a:pPr lvl="0" algn="ctr"/>
            <a:endParaRPr lang="en-GB" sz="3200" dirty="0">
              <a:solidFill>
                <a:srgbClr val="002060"/>
              </a:solidFill>
            </a:endParaRPr>
          </a:p>
          <a:p>
            <a:pPr lvl="0" algn="ctr"/>
            <a:r>
              <a:rPr lang="en-GB" sz="3200" dirty="0">
                <a:solidFill>
                  <a:srgbClr val="002060"/>
                </a:solidFill>
              </a:rPr>
              <a:t>Notice that all the </a:t>
            </a:r>
            <a:r>
              <a:rPr lang="en-GB" sz="3200" b="1" dirty="0">
                <a:solidFill>
                  <a:srgbClr val="002060"/>
                </a:solidFill>
              </a:rPr>
              <a:t>products</a:t>
            </a:r>
            <a:r>
              <a:rPr lang="en-GB" sz="3200" dirty="0">
                <a:solidFill>
                  <a:srgbClr val="002060"/>
                </a:solidFill>
              </a:rPr>
              <a:t> in the twelve times table are </a:t>
            </a:r>
            <a:r>
              <a:rPr lang="en-GB" sz="3200" b="1" dirty="0">
                <a:solidFill>
                  <a:srgbClr val="002060"/>
                </a:solidFill>
              </a:rPr>
              <a:t>even</a:t>
            </a:r>
            <a:r>
              <a:rPr lang="en-GB" sz="3200" dirty="0">
                <a:solidFill>
                  <a:srgbClr val="002060"/>
                </a:solidFill>
              </a:rPr>
              <a:t>.</a:t>
            </a:r>
          </a:p>
          <a:p>
            <a:pPr lvl="0" algn="ctr"/>
            <a:endParaRPr lang="en-GB" sz="3200" dirty="0">
              <a:solidFill>
                <a:srgbClr val="002060"/>
              </a:solidFill>
            </a:endParaRPr>
          </a:p>
        </p:txBody>
      </p:sp>
    </p:spTree>
    <p:extLst>
      <p:ext uri="{BB962C8B-B14F-4D97-AF65-F5344CB8AC3E}">
        <p14:creationId xmlns:p14="http://schemas.microsoft.com/office/powerpoint/2010/main" val="417612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100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00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00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00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100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100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100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100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3" grpId="0"/>
      <p:bldP spid="24" grpId="0"/>
      <p:bldP spid="25" grpId="0"/>
      <p:bldP spid="26" grpId="0"/>
      <p:bldP spid="27" grpId="0"/>
      <p:bldP spid="28" grpId="0"/>
      <p:bldP spid="29" grpId="0"/>
      <p:bldP spid="30" grpId="0"/>
      <p:bldP spid="31"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5965</TotalTime>
  <Words>1610</Words>
  <Application>Microsoft Office PowerPoint</Application>
  <PresentationFormat>Widescreen</PresentationFormat>
  <Paragraphs>357</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Model</vt:lpstr>
      <vt:lpstr>Teach</vt:lpstr>
      <vt:lpstr>Model</vt:lpstr>
      <vt:lpstr>Teach</vt:lpstr>
      <vt:lpstr>Model</vt:lpstr>
      <vt:lpstr>Teach</vt:lpstr>
      <vt:lpstr>Model</vt:lpstr>
      <vt:lpstr>Teach</vt:lpstr>
      <vt:lpstr>Model</vt:lpstr>
      <vt:lpstr>Apply</vt:lpstr>
      <vt:lpstr>Apply – Problem Solving</vt:lpstr>
      <vt:lpstr>Apply – Problem Solving</vt:lpstr>
      <vt:lpstr>Apply – Reasoning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160</cp:revision>
  <dcterms:created xsi:type="dcterms:W3CDTF">2017-03-29T13:14:03Z</dcterms:created>
  <dcterms:modified xsi:type="dcterms:W3CDTF">2020-04-23T17:04:20Z</dcterms:modified>
</cp:coreProperties>
</file>