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14" r:id="rId3"/>
    <p:sldId id="274" r:id="rId4"/>
    <p:sldId id="258" r:id="rId5"/>
    <p:sldId id="315" r:id="rId6"/>
    <p:sldId id="259" r:id="rId7"/>
    <p:sldId id="261" r:id="rId8"/>
    <p:sldId id="318" r:id="rId9"/>
    <p:sldId id="262" r:id="rId10"/>
    <p:sldId id="333" r:id="rId11"/>
    <p:sldId id="337" r:id="rId12"/>
    <p:sldId id="334" r:id="rId13"/>
    <p:sldId id="338" r:id="rId14"/>
    <p:sldId id="335" r:id="rId15"/>
    <p:sldId id="320" r:id="rId16"/>
    <p:sldId id="331" r:id="rId17"/>
    <p:sldId id="332" r:id="rId18"/>
    <p:sldId id="33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9811B-283E-460A-8E14-A33CAF0D8248}" v="24" dt="2019-08-06T15:27:48.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3571" autoAdjust="0"/>
  </p:normalViewPr>
  <p:slideViewPr>
    <p:cSldViewPr snapToGrid="0" snapToObjects="1">
      <p:cViewPr varScale="1">
        <p:scale>
          <a:sx n="61" d="100"/>
          <a:sy n="61" d="100"/>
        </p:scale>
        <p:origin x="1302"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23/04/2020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920950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3973493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1198147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55057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3373670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3825596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192485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13452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394174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4883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210191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1800809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18384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June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1173855" y="2103286"/>
            <a:ext cx="9736952" cy="1554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b="1" dirty="0">
                <a:solidFill>
                  <a:srgbClr val="002060"/>
                </a:solidFill>
              </a:rPr>
              <a:t>Y4 M3c Can multiply and divide mentally using derived facts or the associative law</a:t>
            </a:r>
            <a:endParaRPr lang="en-GB" sz="31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4125370"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600" dirty="0">
                <a:solidFill>
                  <a:srgbClr val="002060"/>
                </a:solidFill>
                <a:latin typeface="Calibri" panose="020F0502020204030204" pitchFamily="34" charset="0"/>
              </a:rPr>
              <a:t>We can also use the </a:t>
            </a:r>
            <a:r>
              <a:rPr lang="en-GB" altLang="en-US" sz="3600" b="1" dirty="0">
                <a:solidFill>
                  <a:srgbClr val="002060"/>
                </a:solidFill>
                <a:latin typeface="Calibri" panose="020F0502020204030204" pitchFamily="34" charset="0"/>
              </a:rPr>
              <a:t>associative law </a:t>
            </a:r>
            <a:r>
              <a:rPr lang="en-GB" altLang="en-US" sz="3600" dirty="0">
                <a:solidFill>
                  <a:srgbClr val="002060"/>
                </a:solidFill>
                <a:latin typeface="Calibri" panose="020F0502020204030204" pitchFamily="34" charset="0"/>
              </a:rPr>
              <a:t>(where no matter how the numbers are grouped, the answer will be the same).</a:t>
            </a:r>
            <a:endParaRPr lang="en-GB" sz="3600" dirty="0">
              <a:solidFill>
                <a:prstClr val="white"/>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4918841" y="1690687"/>
            <a:ext cx="6921062"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Investigate the </a:t>
            </a:r>
            <a:r>
              <a:rPr lang="en-GB" altLang="en-US" sz="5400" b="1" dirty="0">
                <a:solidFill>
                  <a:srgbClr val="002060"/>
                </a:solidFill>
                <a:latin typeface="Calibri" panose="020F0502020204030204" pitchFamily="34" charset="0"/>
              </a:rPr>
              <a:t>order</a:t>
            </a:r>
            <a:r>
              <a:rPr lang="en-GB" altLang="en-US" sz="5400" dirty="0">
                <a:solidFill>
                  <a:srgbClr val="002060"/>
                </a:solidFill>
                <a:latin typeface="Calibri" panose="020F0502020204030204" pitchFamily="34" charset="0"/>
              </a:rPr>
              <a:t> of </a:t>
            </a:r>
            <a:r>
              <a:rPr lang="en-GB" altLang="en-US" sz="5400" b="1" dirty="0">
                <a:solidFill>
                  <a:srgbClr val="002060"/>
                </a:solidFill>
                <a:latin typeface="Calibri" panose="020F0502020204030204" pitchFamily="34" charset="0"/>
              </a:rPr>
              <a:t>multiplying</a:t>
            </a:r>
            <a:r>
              <a:rPr lang="en-GB" altLang="en-US" sz="5400" dirty="0">
                <a:solidFill>
                  <a:srgbClr val="002060"/>
                </a:solidFill>
                <a:latin typeface="Calibri" panose="020F0502020204030204" pitchFamily="34" charset="0"/>
              </a:rPr>
              <a:t> the following numbers:</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r>
              <a:rPr lang="en-GB" altLang="en-US" sz="5400" dirty="0">
                <a:solidFill>
                  <a:srgbClr val="002060"/>
                </a:solidFill>
                <a:latin typeface="Calibri" panose="020F0502020204030204" pitchFamily="34" charset="0"/>
              </a:rPr>
              <a:t>3		4		5</a:t>
            </a:r>
          </a:p>
        </p:txBody>
      </p:sp>
    </p:spTree>
    <p:extLst>
      <p:ext uri="{BB962C8B-B14F-4D97-AF65-F5344CB8AC3E}">
        <p14:creationId xmlns:p14="http://schemas.microsoft.com/office/powerpoint/2010/main" val="388873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61188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2800" dirty="0">
                <a:solidFill>
                  <a:srgbClr val="002060"/>
                </a:solidFill>
                <a:latin typeface="Calibri" panose="020F0502020204030204" pitchFamily="34" charset="0"/>
              </a:rPr>
              <a:t>We can also use the </a:t>
            </a:r>
            <a:r>
              <a:rPr lang="en-GB" altLang="en-US" sz="2800" b="1" dirty="0">
                <a:solidFill>
                  <a:srgbClr val="002060"/>
                </a:solidFill>
                <a:latin typeface="Calibri" panose="020F0502020204030204" pitchFamily="34" charset="0"/>
              </a:rPr>
              <a:t>associative law </a:t>
            </a:r>
            <a:r>
              <a:rPr lang="en-GB" altLang="en-US" sz="2800" dirty="0">
                <a:solidFill>
                  <a:srgbClr val="002060"/>
                </a:solidFill>
                <a:latin typeface="Calibri" panose="020F0502020204030204" pitchFamily="34" charset="0"/>
              </a:rPr>
              <a:t>(where no matter how the numbers are grouped, the answer will be the same).</a:t>
            </a:r>
            <a:endParaRPr lang="en-GB" sz="2800" dirty="0">
              <a:solidFill>
                <a:prstClr val="white"/>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168869" y="1690687"/>
            <a:ext cx="8671034"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For example, if we know that 2 x 6 x 5 = 60, then we can also work out the following:</a:t>
            </a:r>
          </a:p>
          <a:p>
            <a:pPr lvl="0" algn="ctr"/>
            <a:endParaRPr lang="en-GB" sz="3600" dirty="0">
              <a:solidFill>
                <a:srgbClr val="002060"/>
              </a:solidFill>
            </a:endParaRPr>
          </a:p>
          <a:p>
            <a:pPr lvl="0" algn="ctr"/>
            <a:r>
              <a:rPr lang="en-GB" sz="3600" dirty="0">
                <a:solidFill>
                  <a:srgbClr val="002060"/>
                </a:solidFill>
              </a:rPr>
              <a:t>6 x 5 x 2 = 60</a:t>
            </a:r>
          </a:p>
          <a:p>
            <a:pPr lvl="0" algn="ctr"/>
            <a:endParaRPr lang="en-GB" sz="3600" dirty="0">
              <a:solidFill>
                <a:srgbClr val="002060"/>
              </a:solidFill>
            </a:endParaRPr>
          </a:p>
          <a:p>
            <a:pPr lvl="0" algn="ctr"/>
            <a:r>
              <a:rPr lang="en-GB" sz="3600" dirty="0">
                <a:solidFill>
                  <a:srgbClr val="002060"/>
                </a:solidFill>
              </a:rPr>
              <a:t>5 x 2 x 6 = 60</a:t>
            </a:r>
          </a:p>
          <a:p>
            <a:pPr lvl="0" algn="ctr"/>
            <a:endParaRPr lang="en-GB" sz="3600" dirty="0">
              <a:solidFill>
                <a:srgbClr val="002060"/>
              </a:solidFill>
            </a:endParaRPr>
          </a:p>
          <a:p>
            <a:pPr lvl="0" algn="ctr"/>
            <a:r>
              <a:rPr lang="en-GB" sz="3600" dirty="0">
                <a:solidFill>
                  <a:srgbClr val="002060"/>
                </a:solidFill>
              </a:rPr>
              <a:t>10 x 6 = 60</a:t>
            </a:r>
          </a:p>
        </p:txBody>
      </p:sp>
    </p:spTree>
    <p:extLst>
      <p:ext uri="{BB962C8B-B14F-4D97-AF65-F5344CB8AC3E}">
        <p14:creationId xmlns:p14="http://schemas.microsoft.com/office/powerpoint/2010/main" val="101917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8" name="Rectangle: Rounded Corners 7">
            <a:extLst>
              <a:ext uri="{FF2B5EF4-FFF2-40B4-BE49-F238E27FC236}">
                <a16:creationId xmlns:a16="http://schemas.microsoft.com/office/drawing/2014/main" id="{B037ED3D-4640-4C99-BD8E-7128C709FBE2}"/>
              </a:ext>
            </a:extLst>
          </p:cNvPr>
          <p:cNvSpPr/>
          <p:nvPr/>
        </p:nvSpPr>
        <p:spPr>
          <a:xfrm>
            <a:off x="273208" y="1906069"/>
            <a:ext cx="7173309" cy="455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When </a:t>
            </a:r>
            <a:r>
              <a:rPr lang="en-GB" sz="2800" b="1" dirty="0">
                <a:solidFill>
                  <a:srgbClr val="002060"/>
                </a:solidFill>
              </a:rPr>
              <a:t>multiplying</a:t>
            </a:r>
            <a:r>
              <a:rPr lang="en-GB" sz="2800" dirty="0">
                <a:solidFill>
                  <a:srgbClr val="002060"/>
                </a:solidFill>
              </a:rPr>
              <a:t> numbers, the calculation can be done in any order. For example,</a:t>
            </a:r>
          </a:p>
          <a:p>
            <a:pPr lvl="0" algn="ctr"/>
            <a:endParaRPr lang="en-GB" sz="2800" dirty="0">
              <a:solidFill>
                <a:srgbClr val="002060"/>
              </a:solidFill>
            </a:endParaRPr>
          </a:p>
          <a:p>
            <a:pPr lvl="0" algn="ctr"/>
            <a:r>
              <a:rPr lang="en-GB" sz="2800" b="1" dirty="0">
                <a:solidFill>
                  <a:srgbClr val="002060"/>
                </a:solidFill>
              </a:rPr>
              <a:t>7 x 3 x 4 can be worked out as …</a:t>
            </a:r>
          </a:p>
          <a:p>
            <a:pPr lvl="0" algn="ctr"/>
            <a:endParaRPr lang="en-GB" sz="2800" dirty="0">
              <a:solidFill>
                <a:srgbClr val="002060"/>
              </a:solidFill>
            </a:endParaRPr>
          </a:p>
          <a:p>
            <a:pPr lvl="0" algn="ctr"/>
            <a:r>
              <a:rPr lang="en-GB" sz="2800" dirty="0">
                <a:solidFill>
                  <a:srgbClr val="002060"/>
                </a:solidFill>
              </a:rPr>
              <a:t>7 x 3 = 21 and then 21 x 4 = 84</a:t>
            </a:r>
          </a:p>
          <a:p>
            <a:pPr lvl="0" algn="ctr"/>
            <a:endParaRPr lang="en-GB" sz="2800" dirty="0">
              <a:solidFill>
                <a:srgbClr val="002060"/>
              </a:solidFill>
            </a:endParaRPr>
          </a:p>
          <a:p>
            <a:pPr lvl="0" algn="ctr"/>
            <a:r>
              <a:rPr lang="en-GB" sz="2800" dirty="0">
                <a:solidFill>
                  <a:srgbClr val="002060"/>
                </a:solidFill>
              </a:rPr>
              <a:t>or 4 x 3 = 12 and then 12 x 7 = 84</a:t>
            </a:r>
          </a:p>
          <a:p>
            <a:pPr lvl="0" algn="ctr"/>
            <a:endParaRPr lang="en-GB" sz="2800" dirty="0">
              <a:solidFill>
                <a:srgbClr val="002060"/>
              </a:solidFill>
            </a:endParaRPr>
          </a:p>
          <a:p>
            <a:pPr lvl="0" algn="ctr"/>
            <a:r>
              <a:rPr lang="en-GB" sz="2800" dirty="0">
                <a:solidFill>
                  <a:srgbClr val="002060"/>
                </a:solidFill>
              </a:rPr>
              <a:t>or 4 x 7 = 28 and then 28 x 3 = 84</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Speech Bubble: Rectangle 11">
            <a:extLst>
              <a:ext uri="{FF2B5EF4-FFF2-40B4-BE49-F238E27FC236}">
                <a16:creationId xmlns:a16="http://schemas.microsoft.com/office/drawing/2014/main" id="{754B2BB4-78FE-4590-829C-7D74AFB6860B}"/>
              </a:ext>
            </a:extLst>
          </p:cNvPr>
          <p:cNvSpPr/>
          <p:nvPr/>
        </p:nvSpPr>
        <p:spPr>
          <a:xfrm>
            <a:off x="7725103" y="1906069"/>
            <a:ext cx="4321262" cy="4668151"/>
          </a:xfrm>
          <a:prstGeom prst="wedgeRectCallout">
            <a:avLst>
              <a:gd name="adj1" fmla="val -76654"/>
              <a:gd name="adj2" fmla="val 1325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I think that </a:t>
            </a:r>
            <a:r>
              <a:rPr lang="en-GB" sz="2800" b="1" dirty="0">
                <a:solidFill>
                  <a:srgbClr val="002060"/>
                </a:solidFill>
              </a:rPr>
              <a:t>multiplying </a:t>
            </a:r>
            <a:r>
              <a:rPr lang="en-GB" sz="2800" dirty="0">
                <a:solidFill>
                  <a:srgbClr val="002060"/>
                </a:solidFill>
              </a:rPr>
              <a:t>by 4 last is most efficient as we can </a:t>
            </a:r>
            <a:r>
              <a:rPr lang="en-GB" sz="2800" b="1" dirty="0">
                <a:solidFill>
                  <a:srgbClr val="002060"/>
                </a:solidFill>
              </a:rPr>
              <a:t>double then double again</a:t>
            </a:r>
            <a:r>
              <a:rPr lang="en-GB" sz="2800" dirty="0">
                <a:solidFill>
                  <a:srgbClr val="002060"/>
                </a:solidFill>
              </a:rPr>
              <a:t>.</a:t>
            </a:r>
          </a:p>
          <a:p>
            <a:pPr algn="ctr"/>
            <a:endParaRPr lang="en-GB" sz="2800" dirty="0">
              <a:solidFill>
                <a:srgbClr val="002060"/>
              </a:solidFill>
            </a:endParaRPr>
          </a:p>
          <a:p>
            <a:pPr algn="ctr"/>
            <a:r>
              <a:rPr lang="en-GB" sz="2800" dirty="0">
                <a:solidFill>
                  <a:srgbClr val="002060"/>
                </a:solidFill>
              </a:rPr>
              <a:t>So, I would complete the calculation by working out 7 x 3 first. This equals 21. I can then double 21 (42) and then double again (84). </a:t>
            </a:r>
          </a:p>
        </p:txBody>
      </p:sp>
    </p:spTree>
    <p:extLst>
      <p:ext uri="{BB962C8B-B14F-4D97-AF65-F5344CB8AC3E}">
        <p14:creationId xmlns:p14="http://schemas.microsoft.com/office/powerpoint/2010/main" val="396380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12500" y="1844567"/>
            <a:ext cx="3408161"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000" dirty="0">
                <a:solidFill>
                  <a:srgbClr val="002060"/>
                </a:solidFill>
              </a:rPr>
              <a:t>Remember, if we know that </a:t>
            </a:r>
          </a:p>
          <a:p>
            <a:pPr lvl="0" algn="ctr"/>
            <a:r>
              <a:rPr lang="en-GB" sz="3000" dirty="0">
                <a:solidFill>
                  <a:srgbClr val="002060"/>
                </a:solidFill>
              </a:rPr>
              <a:t>2 x 6 x 5 = 60 then we can also work out the following:</a:t>
            </a:r>
          </a:p>
          <a:p>
            <a:pPr lvl="0" algn="ctr"/>
            <a:endParaRPr lang="en-GB" sz="3000" dirty="0">
              <a:solidFill>
                <a:srgbClr val="002060"/>
              </a:solidFill>
            </a:endParaRPr>
          </a:p>
          <a:p>
            <a:pPr lvl="0" algn="ctr"/>
            <a:r>
              <a:rPr lang="en-GB" sz="3000" dirty="0">
                <a:solidFill>
                  <a:srgbClr val="002060"/>
                </a:solidFill>
              </a:rPr>
              <a:t>6 x 5 x 2 = 60</a:t>
            </a:r>
          </a:p>
          <a:p>
            <a:pPr lvl="0" algn="ctr"/>
            <a:r>
              <a:rPr lang="en-GB" sz="3000" dirty="0">
                <a:solidFill>
                  <a:srgbClr val="002060"/>
                </a:solidFill>
              </a:rPr>
              <a:t>5 x 2 x 6 = 60</a:t>
            </a:r>
          </a:p>
          <a:p>
            <a:pPr lvl="0" algn="ctr"/>
            <a:r>
              <a:rPr lang="en-GB" sz="3000" dirty="0">
                <a:solidFill>
                  <a:srgbClr val="002060"/>
                </a:solidFill>
              </a:rPr>
              <a:t>10 x 6 = 60</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4130566" y="1844567"/>
            <a:ext cx="7677806" cy="455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800" dirty="0">
                <a:solidFill>
                  <a:srgbClr val="002060"/>
                </a:solidFill>
              </a:rPr>
              <a:t>Explain which is the most efficient order to multiply the following numbers:</a:t>
            </a:r>
          </a:p>
          <a:p>
            <a:pPr lvl="0" algn="ctr"/>
            <a:endParaRPr lang="en-GB" sz="4800" dirty="0">
              <a:solidFill>
                <a:srgbClr val="002060"/>
              </a:solidFill>
            </a:endParaRPr>
          </a:p>
          <a:p>
            <a:pPr lvl="0" algn="ctr"/>
            <a:r>
              <a:rPr lang="en-GB" sz="4800" dirty="0">
                <a:solidFill>
                  <a:srgbClr val="002060"/>
                </a:solidFill>
              </a:rPr>
              <a:t>7	</a:t>
            </a:r>
            <a:r>
              <a:rPr lang="en-GB" sz="4800">
                <a:solidFill>
                  <a:srgbClr val="002060"/>
                </a:solidFill>
              </a:rPr>
              <a:t>	5</a:t>
            </a:r>
            <a:r>
              <a:rPr lang="en-GB" sz="4800" dirty="0">
                <a:solidFill>
                  <a:srgbClr val="002060"/>
                </a:solidFill>
              </a:rPr>
              <a:t>	</a:t>
            </a:r>
            <a:r>
              <a:rPr lang="en-GB" sz="4800">
                <a:solidFill>
                  <a:srgbClr val="002060"/>
                </a:solidFill>
              </a:rPr>
              <a:t>	8</a:t>
            </a:r>
            <a:endParaRPr lang="en-GB" sz="48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51129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112198" y="274444"/>
            <a:ext cx="6256391"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1828800"/>
            <a:ext cx="3841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Remember, if we know that </a:t>
            </a:r>
          </a:p>
          <a:p>
            <a:pPr lvl="0" algn="ctr"/>
            <a:r>
              <a:rPr lang="en-GB" sz="3200" dirty="0">
                <a:solidFill>
                  <a:srgbClr val="002060"/>
                </a:solidFill>
              </a:rPr>
              <a:t>2 x 6 x 5 = 60 then we can also work out the following:</a:t>
            </a:r>
          </a:p>
          <a:p>
            <a:pPr lvl="0" algn="ctr"/>
            <a:endParaRPr lang="en-GB" sz="3200" dirty="0">
              <a:solidFill>
                <a:srgbClr val="002060"/>
              </a:solidFill>
            </a:endParaRPr>
          </a:p>
          <a:p>
            <a:pPr lvl="0" algn="ctr"/>
            <a:r>
              <a:rPr lang="en-GB" sz="3200" dirty="0">
                <a:solidFill>
                  <a:srgbClr val="002060"/>
                </a:solidFill>
              </a:rPr>
              <a:t>6 x 5 x 2 = 60</a:t>
            </a:r>
          </a:p>
          <a:p>
            <a:pPr lvl="0" algn="ctr"/>
            <a:r>
              <a:rPr lang="en-GB" sz="3200" dirty="0">
                <a:solidFill>
                  <a:srgbClr val="002060"/>
                </a:solidFill>
              </a:rPr>
              <a:t>5 x 2 x 6 = 60</a:t>
            </a:r>
          </a:p>
          <a:p>
            <a:pPr lvl="0" algn="ctr"/>
            <a:r>
              <a:rPr lang="en-GB" sz="3200" dirty="0">
                <a:solidFill>
                  <a:srgbClr val="002060"/>
                </a:solidFill>
              </a:rPr>
              <a:t>10 x 6 = 60</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4554701" y="1690687"/>
            <a:ext cx="7910015" cy="489287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Work out the answers to these calculations using the most efficient order.</a:t>
            </a:r>
          </a:p>
          <a:p>
            <a:pPr marL="742950" lvl="0" indent="-742950">
              <a:buAutoNum type="arabicParenR"/>
            </a:pPr>
            <a:r>
              <a:rPr lang="en-GB" sz="3600" dirty="0">
                <a:solidFill>
                  <a:srgbClr val="002060"/>
                </a:solidFill>
              </a:rPr>
              <a:t>9 x 3 x 4 =</a:t>
            </a:r>
          </a:p>
          <a:p>
            <a:pPr marL="742950" lvl="0" indent="-742950">
              <a:buAutoNum type="arabicParenR"/>
            </a:pPr>
            <a:r>
              <a:rPr lang="en-GB" sz="3600" dirty="0">
                <a:solidFill>
                  <a:srgbClr val="002060"/>
                </a:solidFill>
              </a:rPr>
              <a:t>6 x 5 x 7 =</a:t>
            </a:r>
          </a:p>
          <a:p>
            <a:pPr marL="742950" lvl="0" indent="-742950">
              <a:buAutoNum type="arabicParenR"/>
            </a:pPr>
            <a:r>
              <a:rPr lang="en-GB" sz="3600" dirty="0">
                <a:solidFill>
                  <a:srgbClr val="002060"/>
                </a:solidFill>
              </a:rPr>
              <a:t>2 x 80 x 9 =</a:t>
            </a:r>
          </a:p>
          <a:p>
            <a:pPr marL="742950" lvl="0" indent="-742950">
              <a:buAutoNum type="arabicParenR"/>
            </a:pPr>
            <a:r>
              <a:rPr lang="en-GB" sz="3600" dirty="0">
                <a:solidFill>
                  <a:srgbClr val="002060"/>
                </a:solidFill>
              </a:rPr>
              <a:t>40 x 3 x 7 =</a:t>
            </a:r>
          </a:p>
          <a:p>
            <a:pPr marL="742950" lvl="0" indent="-742950">
              <a:buAutoNum type="arabicParenR"/>
            </a:pPr>
            <a:r>
              <a:rPr lang="en-GB" sz="3600" dirty="0">
                <a:solidFill>
                  <a:srgbClr val="002060"/>
                </a:solidFill>
              </a:rPr>
              <a:t>9 x 6 x 300 =</a:t>
            </a:r>
            <a:endParaRPr lang="en-GB" sz="24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476015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8" name="Rectangle: Rounded Corners 7">
            <a:extLst>
              <a:ext uri="{FF2B5EF4-FFF2-40B4-BE49-F238E27FC236}">
                <a16:creationId xmlns:a16="http://schemas.microsoft.com/office/drawing/2014/main" id="{B037ED3D-4640-4C99-BD8E-7128C709FBE2}"/>
              </a:ext>
            </a:extLst>
          </p:cNvPr>
          <p:cNvSpPr/>
          <p:nvPr/>
        </p:nvSpPr>
        <p:spPr>
          <a:xfrm>
            <a:off x="6101255" y="1832009"/>
            <a:ext cx="5328745"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There are 30 children in each class in a school. There are 9 classes in the school. How many children are there in total at the school?</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Speech Bubble: Rectangle 11">
            <a:extLst>
              <a:ext uri="{FF2B5EF4-FFF2-40B4-BE49-F238E27FC236}">
                <a16:creationId xmlns:a16="http://schemas.microsoft.com/office/drawing/2014/main" id="{754B2BB4-78FE-4590-829C-7D74AFB6860B}"/>
              </a:ext>
            </a:extLst>
          </p:cNvPr>
          <p:cNvSpPr/>
          <p:nvPr/>
        </p:nvSpPr>
        <p:spPr>
          <a:xfrm>
            <a:off x="523694" y="1906070"/>
            <a:ext cx="4631629" cy="2823586"/>
          </a:xfrm>
          <a:prstGeom prst="wedgeRectCallout">
            <a:avLst>
              <a:gd name="adj1" fmla="val 68481"/>
              <a:gd name="adj2" fmla="val -2220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Firstly, I need to read and understand the question.</a:t>
            </a:r>
          </a:p>
          <a:p>
            <a:pPr algn="ctr"/>
            <a:r>
              <a:rPr lang="en-GB" sz="2500" dirty="0">
                <a:solidFill>
                  <a:srgbClr val="002060"/>
                </a:solidFill>
              </a:rPr>
              <a:t>I know there are 30 children in each class and 9 classes. I have to work out how many in total so I will need to multiply the two numbers.</a:t>
            </a:r>
          </a:p>
        </p:txBody>
      </p:sp>
      <p:sp>
        <p:nvSpPr>
          <p:cNvPr id="10" name="Speech Bubble: Rectangle 11">
            <a:extLst>
              <a:ext uri="{FF2B5EF4-FFF2-40B4-BE49-F238E27FC236}">
                <a16:creationId xmlns:a16="http://schemas.microsoft.com/office/drawing/2014/main" id="{754B2BB4-78FE-4590-829C-7D74AFB6860B}"/>
              </a:ext>
            </a:extLst>
          </p:cNvPr>
          <p:cNvSpPr/>
          <p:nvPr/>
        </p:nvSpPr>
        <p:spPr>
          <a:xfrm>
            <a:off x="523695" y="4945039"/>
            <a:ext cx="4631628" cy="1451523"/>
          </a:xfrm>
          <a:prstGeom prst="wedgeRectCallout">
            <a:avLst>
              <a:gd name="adj1" fmla="val 69278"/>
              <a:gd name="adj2" fmla="val -6679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The calculation will be 30 x 9. I know 3 x 9 = 27, so this will help me work out 30 x 9.</a:t>
            </a:r>
          </a:p>
        </p:txBody>
      </p:sp>
    </p:spTree>
    <p:extLst>
      <p:ext uri="{BB962C8B-B14F-4D97-AF65-F5344CB8AC3E}">
        <p14:creationId xmlns:p14="http://schemas.microsoft.com/office/powerpoint/2010/main" val="2747652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23880" y="1828800"/>
            <a:ext cx="2797237"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000" dirty="0">
                <a:solidFill>
                  <a:srgbClr val="002060"/>
                </a:solidFill>
              </a:rPr>
              <a:t>Remember to use a strategy you are confident with when working out times table calculations.</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4083269" y="1832009"/>
            <a:ext cx="7346731"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400" dirty="0">
                <a:solidFill>
                  <a:srgbClr val="002060"/>
                </a:solidFill>
              </a:rPr>
              <a:t>5 children each have 3 packs of pens. There are 7 pens in each pack. How many pens are there in total?</a:t>
            </a:r>
          </a:p>
          <a:p>
            <a:pPr marL="457200" lvl="0" indent="-457200" algn="ctr">
              <a:buAutoNum type="arabicParenR"/>
            </a:pPr>
            <a:endParaRPr lang="en-GB" sz="24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1301381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 Problem</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23880" y="1828800"/>
            <a:ext cx="2797237"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000" dirty="0">
                <a:solidFill>
                  <a:srgbClr val="002060"/>
                </a:solidFill>
              </a:rPr>
              <a:t>Remember to use a strategy you are confident with when working out times table calculations.</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4083269" y="1832009"/>
            <a:ext cx="7346731"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dirty="0">
                <a:solidFill>
                  <a:srgbClr val="002060"/>
                </a:solidFill>
              </a:rPr>
              <a:t>Explain how 3 x 8 x 6 will give the same answer as 8 x 6 x 3.</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647132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 Problem</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23880" y="1828800"/>
            <a:ext cx="2797237"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000" dirty="0">
                <a:solidFill>
                  <a:srgbClr val="002060"/>
                </a:solidFill>
              </a:rPr>
              <a:t>Remember to use a strategy you are confident with when working out times table calculations.</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4083269" y="1832009"/>
            <a:ext cx="7346731"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dirty="0">
                <a:solidFill>
                  <a:srgbClr val="002060"/>
                </a:solidFill>
              </a:rPr>
              <a:t>True or False?</a:t>
            </a:r>
          </a:p>
          <a:p>
            <a:pPr lvl="0" algn="ctr"/>
            <a:r>
              <a:rPr lang="en-GB" sz="5400" dirty="0">
                <a:solidFill>
                  <a:srgbClr val="002060"/>
                </a:solidFill>
              </a:rPr>
              <a:t>6 x 70 is the same as </a:t>
            </a:r>
          </a:p>
          <a:p>
            <a:pPr lvl="0" algn="ctr"/>
            <a:r>
              <a:rPr lang="en-GB" sz="5400" dirty="0">
                <a:solidFill>
                  <a:srgbClr val="002060"/>
                </a:solidFill>
              </a:rPr>
              <a:t>7 x 60. Explain how you know.</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30135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lstStyle/>
          <a:p>
            <a:pPr algn="ctr"/>
            <a:r>
              <a:rPr lang="en-GB"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 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 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291741" y="323137"/>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715962" y="330715"/>
            <a:ext cx="10777538" cy="1143000"/>
          </a:xfrm>
        </p:spPr>
        <p:txBody>
          <a:bodyPr/>
          <a:lstStyle/>
          <a:p>
            <a:pPr algn="ctr"/>
            <a:r>
              <a:rPr lang="en-GB"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1143797552"/>
              </p:ext>
            </p:extLst>
          </p:nvPr>
        </p:nvGraphicFramePr>
        <p:xfrm>
          <a:off x="2244970"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298531"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297584"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297584"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298531"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prstClr val="black"/>
                </a:solidFill>
              </a:rPr>
              <a:t>The LORIC task will focus on your </a:t>
            </a:r>
            <a:r>
              <a:rPr lang="en-GB" sz="3000" u="sng" dirty="0">
                <a:solidFill>
                  <a:prstClr val="black"/>
                </a:solidFill>
              </a:rPr>
              <a:t>Raj Resilience</a:t>
            </a:r>
            <a:r>
              <a:rPr lang="en-GB" sz="3000" dirty="0">
                <a:solidFill>
                  <a:prstClr val="black"/>
                </a:solidFill>
              </a:rPr>
              <a:t> skills today: </a:t>
            </a:r>
          </a:p>
          <a:p>
            <a:pPr lvl="0"/>
            <a:endParaRPr lang="en-GB" sz="3000" dirty="0">
              <a:solidFill>
                <a:prstClr val="black"/>
              </a:solidFill>
            </a:endParaRPr>
          </a:p>
          <a:p>
            <a:pPr marL="342900" lvl="0" indent="-342900">
              <a:buFont typeface="Arial" panose="020B0604020202020204" pitchFamily="34" charset="0"/>
              <a:buChar char="•"/>
            </a:pPr>
            <a:r>
              <a:rPr lang="en-GB" sz="3000" dirty="0">
                <a:solidFill>
                  <a:prstClr val="black"/>
                </a:solidFill>
              </a:rPr>
              <a:t>Do not be put off by a difficult task.</a:t>
            </a:r>
          </a:p>
          <a:p>
            <a:pPr marL="342900" lvl="0" indent="-342900">
              <a:buFont typeface="Arial" panose="020B0604020202020204" pitchFamily="34" charset="0"/>
              <a:buChar char="•"/>
            </a:pPr>
            <a:r>
              <a:rPr lang="en-GB" sz="3000" dirty="0">
                <a:solidFill>
                  <a:prstClr val="black"/>
                </a:solidFill>
              </a:rPr>
              <a:t>Keep going – persevere.</a:t>
            </a:r>
          </a:p>
          <a:p>
            <a:pPr marL="342900" lvl="0" indent="-342900">
              <a:buFont typeface="Arial" panose="020B0604020202020204" pitchFamily="34" charset="0"/>
              <a:buChar char="•"/>
            </a:pPr>
            <a:r>
              <a:rPr lang="en-GB" sz="3000" dirty="0">
                <a:solidFill>
                  <a:prstClr val="black"/>
                </a:solidFill>
              </a:rPr>
              <a:t>Think about ways you can help yourself and others.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pic>
        <p:nvPicPr>
          <p:cNvPr id="7" name="Picture 6">
            <a:extLst>
              <a:ext uri="{FF2B5EF4-FFF2-40B4-BE49-F238E27FC236}">
                <a16:creationId xmlns:a16="http://schemas.microsoft.com/office/drawing/2014/main" id="{3FA40D57-BF72-44AB-8B8A-6AC0DADFC0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8924" y="4511379"/>
            <a:ext cx="1553089" cy="1532960"/>
          </a:xfrm>
          <a:prstGeom prst="rect">
            <a:avLst/>
          </a:prstGeom>
        </p:spPr>
      </p:pic>
    </p:spTree>
    <p:extLst>
      <p:ext uri="{BB962C8B-B14F-4D97-AF65-F5344CB8AC3E}">
        <p14:creationId xmlns:p14="http://schemas.microsoft.com/office/powerpoint/2010/main" val="251791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675A7142-34F1-4E54-A85B-FF703025B360}"/>
                  </a:ext>
                </a:extLst>
              </p:cNvPr>
              <p:cNvSpPr/>
              <p:nvPr/>
            </p:nvSpPr>
            <p:spPr>
              <a:xfrm>
                <a:off x="672537" y="1822423"/>
                <a:ext cx="10836304" cy="473075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GB" sz="2800" dirty="0">
                    <a:solidFill>
                      <a:prstClr val="black"/>
                    </a:solidFill>
                  </a:rPr>
                  <a:t>Select the times table you need to practise the most.</a:t>
                </a:r>
              </a:p>
              <a:p>
                <a:pPr marL="342900" lvl="0" indent="-342900">
                  <a:buFont typeface="Arial" panose="020B0604020202020204" pitchFamily="34" charset="0"/>
                  <a:buChar char="•"/>
                </a:pPr>
                <a:r>
                  <a:rPr lang="en-GB" sz="2800" dirty="0">
                    <a:solidFill>
                      <a:prstClr val="black"/>
                    </a:solidFill>
                  </a:rPr>
                  <a:t>See how many calculations you can write of your chosen times </a:t>
                </a:r>
              </a:p>
              <a:p>
                <a:pPr lvl="0"/>
                <a:r>
                  <a:rPr lang="en-GB" sz="2800" dirty="0">
                    <a:solidFill>
                      <a:prstClr val="black"/>
                    </a:solidFill>
                  </a:rPr>
                  <a:t>     table in just one minute.</a:t>
                </a:r>
              </a:p>
              <a:p>
                <a:pPr lvl="0"/>
                <a:endParaRPr lang="en-GB" sz="2800" dirty="0">
                  <a:solidFill>
                    <a:prstClr val="black"/>
                  </a:solidFill>
                </a:endParaRPr>
              </a:p>
              <a:p>
                <a:pPr lvl="0"/>
                <a:r>
                  <a:rPr lang="en-GB" sz="2800" dirty="0">
                    <a:solidFill>
                      <a:prstClr val="black"/>
                    </a:solidFill>
                  </a:rPr>
                  <a:t>For example, if I wanted to practise the 7 times table, I would write down (in order) as many of the 7 times table calculations as possible. </a:t>
                </a:r>
              </a:p>
              <a:p>
                <a:pPr lvl="0"/>
                <a:r>
                  <a:rPr lang="en-GB" sz="2800" dirty="0">
                    <a:solidFill>
                      <a:prstClr val="black"/>
                    </a:solidFill>
                  </a:rPr>
                  <a:t>E.g. 1 x 7 = 7		2 x 7 = 14		3 x 7 = 21		4 x 7 = 28 …</a:t>
                </a:r>
              </a:p>
              <a:p>
                <a:pPr lvl="0"/>
                <a:endParaRPr lang="en-GB" sz="2800" dirty="0">
                  <a:solidFill>
                    <a:prstClr val="black"/>
                  </a:solidFill>
                </a:endParaRPr>
              </a:p>
              <a:p>
                <a:pPr lvl="0"/>
                <a:r>
                  <a:rPr lang="en-GB" sz="2800" dirty="0">
                    <a:solidFill>
                      <a:prstClr val="black"/>
                    </a:solidFill>
                  </a:rPr>
                  <a:t>I could also write down related division and fraction facts. </a:t>
                </a:r>
              </a:p>
              <a:p>
                <a:pPr lvl="0"/>
                <a:r>
                  <a:rPr lang="en-GB" sz="2800" dirty="0">
                    <a:solidFill>
                      <a:prstClr val="black"/>
                    </a:solidFill>
                  </a:rPr>
                  <a:t>E.g. 28 ÷ 7 = 4		</a:t>
                </a:r>
                <a14:m>
                  <m:oMath xmlns:m="http://schemas.openxmlformats.org/officeDocument/2006/math">
                    <m:f>
                      <m:fPr>
                        <m:ctrlPr>
                          <a:rPr lang="en-GB" sz="2800" b="0" i="1" smtClean="0">
                            <a:solidFill>
                              <a:prstClr val="black"/>
                            </a:solidFill>
                            <a:latin typeface="Cambria Math" panose="02040503050406030204" pitchFamily="18" charset="0"/>
                          </a:rPr>
                        </m:ctrlPr>
                      </m:fPr>
                      <m:num>
                        <m:r>
                          <a:rPr lang="en-GB" sz="2800" b="0" i="1" smtClean="0">
                            <a:solidFill>
                              <a:prstClr val="black"/>
                            </a:solidFill>
                            <a:latin typeface="Cambria Math" panose="02040503050406030204" pitchFamily="18" charset="0"/>
                          </a:rPr>
                          <m:t>1</m:t>
                        </m:r>
                      </m:num>
                      <m:den>
                        <m:r>
                          <a:rPr lang="en-GB" sz="2800" b="0" i="1" smtClean="0">
                            <a:solidFill>
                              <a:prstClr val="black"/>
                            </a:solidFill>
                            <a:latin typeface="Cambria Math" panose="02040503050406030204" pitchFamily="18" charset="0"/>
                          </a:rPr>
                          <m:t>7</m:t>
                        </m:r>
                      </m:den>
                    </m:f>
                  </m:oMath>
                </a14:m>
                <a:r>
                  <a:rPr lang="en-GB" sz="2800" b="0" dirty="0">
                    <a:solidFill>
                      <a:prstClr val="black"/>
                    </a:solidFill>
                  </a:rPr>
                  <a:t> of 28 = 4</a:t>
                </a:r>
              </a:p>
            </p:txBody>
          </p:sp>
        </mc:Choice>
        <mc:Fallback xmlns="">
          <p:sp>
            <p:nvSpPr>
              <p:cNvPr id="3"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672537" y="1822423"/>
                <a:ext cx="10836304" cy="4730755"/>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5703" y="1690687"/>
            <a:ext cx="1553089" cy="1532960"/>
          </a:xfrm>
          <a:prstGeom prst="rect">
            <a:avLst/>
          </a:prstGeom>
        </p:spPr>
      </p:pic>
    </p:spTree>
    <p:extLst>
      <p:ext uri="{BB962C8B-B14F-4D97-AF65-F5344CB8AC3E}">
        <p14:creationId xmlns:p14="http://schemas.microsoft.com/office/powerpoint/2010/main" val="2294985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multiply</a:t>
            </a:r>
            <a:br>
              <a:rPr lang="en-GB" sz="4000" dirty="0">
                <a:solidFill>
                  <a:srgbClr val="002060"/>
                </a:solidFill>
              </a:rPr>
            </a:br>
            <a:r>
              <a:rPr lang="en-GB" sz="4000" dirty="0">
                <a:solidFill>
                  <a:srgbClr val="002060"/>
                </a:solidFill>
              </a:rPr>
              <a:t>divide</a:t>
            </a:r>
          </a:p>
          <a:p>
            <a:pPr lvl="0" algn="ctr"/>
            <a:r>
              <a:rPr lang="en-GB" sz="4000" dirty="0">
                <a:solidFill>
                  <a:srgbClr val="002060"/>
                </a:solidFill>
              </a:rPr>
              <a:t>mentally</a:t>
            </a:r>
          </a:p>
          <a:p>
            <a:pPr lvl="0" algn="ctr"/>
            <a:r>
              <a:rPr lang="en-GB" sz="4000" dirty="0">
                <a:solidFill>
                  <a:srgbClr val="002060"/>
                </a:solidFill>
              </a:rPr>
              <a:t>derive</a:t>
            </a:r>
          </a:p>
          <a:p>
            <a:pPr lvl="0" algn="ctr"/>
            <a:r>
              <a:rPr lang="en-GB" sz="4000" dirty="0">
                <a:solidFill>
                  <a:srgbClr val="002060"/>
                </a:solidFill>
              </a:rPr>
              <a:t>facts</a:t>
            </a:r>
            <a:endParaRPr lang="en-GB" sz="20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t>LINK IT / USE IT</a:t>
            </a:r>
          </a:p>
        </p:txBody>
      </p:sp>
      <p:pic>
        <p:nvPicPr>
          <p:cNvPr id="7" name="Picture 6"/>
          <p:cNvPicPr>
            <a:picLocks noChangeAspect="1"/>
          </p:cNvPicPr>
          <p:nvPr/>
        </p:nvPicPr>
        <p:blipFill>
          <a:blip r:embed="rId5"/>
          <a:stretch>
            <a:fillRect/>
          </a:stretch>
        </p:blipFill>
        <p:spPr>
          <a:xfrm>
            <a:off x="4785775" y="2215928"/>
            <a:ext cx="6591957" cy="3771213"/>
          </a:xfrm>
          <a:prstGeom prst="rect">
            <a:avLst/>
          </a:prstGeom>
        </p:spPr>
      </p:pic>
    </p:spTree>
    <p:extLst>
      <p:ext uri="{BB962C8B-B14F-4D97-AF65-F5344CB8AC3E}">
        <p14:creationId xmlns:p14="http://schemas.microsoft.com/office/powerpoint/2010/main" val="244825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61188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2800" dirty="0">
                <a:solidFill>
                  <a:srgbClr val="002060"/>
                </a:solidFill>
                <a:latin typeface="Calibri" panose="020F0502020204030204" pitchFamily="34" charset="0"/>
              </a:rPr>
              <a:t>We can use what we know from our times tables to help us </a:t>
            </a:r>
            <a:r>
              <a:rPr lang="en-GB" altLang="en-US" sz="2800" b="1" dirty="0">
                <a:solidFill>
                  <a:srgbClr val="002060"/>
                </a:solidFill>
                <a:latin typeface="Calibri" panose="020F0502020204030204" pitchFamily="34" charset="0"/>
              </a:rPr>
              <a:t>multiply</a:t>
            </a:r>
            <a:r>
              <a:rPr lang="en-GB" altLang="en-US" sz="2800" dirty="0">
                <a:solidFill>
                  <a:srgbClr val="002060"/>
                </a:solidFill>
                <a:latin typeface="Calibri" panose="020F0502020204030204" pitchFamily="34" charset="0"/>
              </a:rPr>
              <a:t> and </a:t>
            </a:r>
            <a:r>
              <a:rPr lang="en-GB" altLang="en-US" sz="2800" b="1" dirty="0">
                <a:solidFill>
                  <a:srgbClr val="002060"/>
                </a:solidFill>
                <a:latin typeface="Calibri" panose="020F0502020204030204" pitchFamily="34" charset="0"/>
              </a:rPr>
              <a:t>divide</a:t>
            </a:r>
            <a:r>
              <a:rPr lang="en-GB" altLang="en-US" sz="2800" dirty="0">
                <a:solidFill>
                  <a:srgbClr val="002060"/>
                </a:solidFill>
                <a:latin typeface="Calibri" panose="020F0502020204030204" pitchFamily="34" charset="0"/>
              </a:rPr>
              <a:t> using larger numbers that are multiples of 10 or 100. </a:t>
            </a:r>
            <a:endParaRPr lang="en-GB" sz="2800" dirty="0">
              <a:solidFill>
                <a:prstClr val="white"/>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168869" y="1690687"/>
            <a:ext cx="8671034"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000" dirty="0">
                <a:solidFill>
                  <a:srgbClr val="002060"/>
                </a:solidFill>
              </a:rPr>
              <a:t>For example, if we know that </a:t>
            </a:r>
            <a:r>
              <a:rPr lang="en-GB" sz="3000" b="1" dirty="0">
                <a:solidFill>
                  <a:srgbClr val="002060"/>
                </a:solidFill>
              </a:rPr>
              <a:t>6 x 7 = 42 </a:t>
            </a:r>
            <a:r>
              <a:rPr lang="en-GB" sz="3000" dirty="0">
                <a:solidFill>
                  <a:srgbClr val="002060"/>
                </a:solidFill>
              </a:rPr>
              <a:t>then that can help us to work out the following:</a:t>
            </a:r>
          </a:p>
          <a:p>
            <a:pPr lvl="0" algn="ctr"/>
            <a:endParaRPr lang="en-GB" sz="3000" dirty="0">
              <a:solidFill>
                <a:srgbClr val="002060"/>
              </a:solidFill>
            </a:endParaRPr>
          </a:p>
          <a:p>
            <a:pPr lvl="0" algn="ctr"/>
            <a:r>
              <a:rPr lang="en-GB" sz="3000" dirty="0">
                <a:solidFill>
                  <a:srgbClr val="002060"/>
                </a:solidFill>
              </a:rPr>
              <a:t>60 x 7 = 420</a:t>
            </a:r>
          </a:p>
          <a:p>
            <a:pPr lvl="0" algn="ctr"/>
            <a:endParaRPr lang="en-GB" sz="3000" dirty="0">
              <a:solidFill>
                <a:srgbClr val="002060"/>
              </a:solidFill>
            </a:endParaRPr>
          </a:p>
          <a:p>
            <a:pPr lvl="0" algn="ctr"/>
            <a:r>
              <a:rPr lang="en-GB" sz="3000" dirty="0">
                <a:solidFill>
                  <a:srgbClr val="002060"/>
                </a:solidFill>
              </a:rPr>
              <a:t>6 x 70 = 420</a:t>
            </a:r>
          </a:p>
          <a:p>
            <a:pPr lvl="0" algn="ctr"/>
            <a:endParaRPr lang="en-GB" sz="3000" dirty="0">
              <a:solidFill>
                <a:srgbClr val="002060"/>
              </a:solidFill>
            </a:endParaRPr>
          </a:p>
          <a:p>
            <a:pPr lvl="0" algn="ctr"/>
            <a:r>
              <a:rPr lang="en-GB" sz="3000" dirty="0">
                <a:solidFill>
                  <a:srgbClr val="002060"/>
                </a:solidFill>
              </a:rPr>
              <a:t>420 ÷ 60 = 7</a:t>
            </a:r>
          </a:p>
          <a:p>
            <a:pPr lvl="0" algn="ctr"/>
            <a:endParaRPr lang="en-GB" sz="3000" dirty="0">
              <a:solidFill>
                <a:srgbClr val="002060"/>
              </a:solidFill>
            </a:endParaRPr>
          </a:p>
          <a:p>
            <a:pPr algn="ctr"/>
            <a:r>
              <a:rPr lang="en-GB" sz="3000" dirty="0">
                <a:solidFill>
                  <a:srgbClr val="002060"/>
                </a:solidFill>
              </a:rPr>
              <a:t>420 ÷ 70 = 6</a:t>
            </a:r>
          </a:p>
        </p:txBody>
      </p:sp>
    </p:spTree>
    <p:extLst>
      <p:ext uri="{BB962C8B-B14F-4D97-AF65-F5344CB8AC3E}">
        <p14:creationId xmlns:p14="http://schemas.microsoft.com/office/powerpoint/2010/main" val="22945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712562" y="1844567"/>
            <a:ext cx="2582431"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2800" dirty="0">
                <a:solidFill>
                  <a:srgbClr val="002060"/>
                </a:solidFill>
                <a:latin typeface="Calibri" panose="020F0502020204030204" pitchFamily="34" charset="0"/>
              </a:rPr>
              <a:t>We need to use known facts to help work out other problems.</a:t>
            </a:r>
          </a:p>
          <a:p>
            <a:pPr algn="ctr">
              <a:spcBef>
                <a:spcPct val="0"/>
              </a:spcBef>
            </a:pPr>
            <a:r>
              <a:rPr lang="en-GB" sz="2800" dirty="0">
                <a:solidFill>
                  <a:srgbClr val="002060"/>
                </a:solidFill>
              </a:rPr>
              <a:t>If 8 x 9 = 72 then what is </a:t>
            </a:r>
          </a:p>
          <a:p>
            <a:pPr algn="ctr">
              <a:spcBef>
                <a:spcPct val="0"/>
              </a:spcBef>
            </a:pPr>
            <a:r>
              <a:rPr lang="en-GB" sz="2800" dirty="0">
                <a:solidFill>
                  <a:srgbClr val="002060"/>
                </a:solidFill>
              </a:rPr>
              <a:t>8 x 90?</a:t>
            </a:r>
            <a:r>
              <a:rPr lang="en-GB" altLang="en-US" sz="2800" dirty="0">
                <a:solidFill>
                  <a:srgbClr val="002060"/>
                </a:solidFill>
                <a:latin typeface="Calibri" panose="020F0502020204030204" pitchFamily="34" charset="0"/>
              </a:rPr>
              <a:t> </a:t>
            </a:r>
            <a:endParaRPr lang="en-GB" sz="2800" dirty="0">
              <a:solidFill>
                <a:prstClr val="white"/>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9017876" y="1828802"/>
            <a:ext cx="2853558" cy="239866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90 is ten times larger than 9. Therefore, our answer will be ten times larger.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102958878"/>
              </p:ext>
            </p:extLst>
          </p:nvPr>
        </p:nvGraphicFramePr>
        <p:xfrm>
          <a:off x="3648841" y="2101484"/>
          <a:ext cx="5015187" cy="1417320"/>
        </p:xfrm>
        <a:graphic>
          <a:graphicData uri="http://schemas.openxmlformats.org/drawingml/2006/table">
            <a:tbl>
              <a:tblPr firstRow="1" bandRow="1">
                <a:tableStyleId>{5940675A-B579-460E-94D1-54222C63F5DA}</a:tableStyleId>
              </a:tblPr>
              <a:tblGrid>
                <a:gridCol w="1671729">
                  <a:extLst>
                    <a:ext uri="{9D8B030D-6E8A-4147-A177-3AD203B41FA5}">
                      <a16:colId xmlns:a16="http://schemas.microsoft.com/office/drawing/2014/main" val="3631696130"/>
                    </a:ext>
                  </a:extLst>
                </a:gridCol>
                <a:gridCol w="1671729">
                  <a:extLst>
                    <a:ext uri="{9D8B030D-6E8A-4147-A177-3AD203B41FA5}">
                      <a16:colId xmlns:a16="http://schemas.microsoft.com/office/drawing/2014/main" val="1486920084"/>
                    </a:ext>
                  </a:extLst>
                </a:gridCol>
                <a:gridCol w="1671729">
                  <a:extLst>
                    <a:ext uri="{9D8B030D-6E8A-4147-A177-3AD203B41FA5}">
                      <a16:colId xmlns:a16="http://schemas.microsoft.com/office/drawing/2014/main" val="3401282434"/>
                    </a:ext>
                  </a:extLst>
                </a:gridCol>
              </a:tblGrid>
              <a:tr h="370840">
                <a:tc>
                  <a:txBody>
                    <a:bodyPr/>
                    <a:lstStyle/>
                    <a:p>
                      <a:pPr algn="ctr"/>
                      <a:r>
                        <a:rPr lang="en-GB" sz="2500" b="1" dirty="0"/>
                        <a:t>H</a:t>
                      </a:r>
                    </a:p>
                  </a:txBody>
                  <a:tcPr/>
                </a:tc>
                <a:tc>
                  <a:txBody>
                    <a:bodyPr/>
                    <a:lstStyle/>
                    <a:p>
                      <a:pPr algn="ctr"/>
                      <a:r>
                        <a:rPr lang="en-GB" sz="2500" b="1" dirty="0"/>
                        <a:t>T</a:t>
                      </a:r>
                    </a:p>
                  </a:txBody>
                  <a:tcPr/>
                </a:tc>
                <a:tc>
                  <a:txBody>
                    <a:bodyPr/>
                    <a:lstStyle/>
                    <a:p>
                      <a:pPr algn="ctr"/>
                      <a:r>
                        <a:rPr lang="en-GB" sz="2500" b="1" dirty="0"/>
                        <a:t>0</a:t>
                      </a:r>
                    </a:p>
                  </a:txBody>
                  <a:tcPr/>
                </a:tc>
                <a:extLst>
                  <a:ext uri="{0D108BD9-81ED-4DB2-BD59-A6C34878D82A}">
                    <a16:rowId xmlns:a16="http://schemas.microsoft.com/office/drawing/2014/main" val="3449787707"/>
                  </a:ext>
                </a:extLst>
              </a:tr>
              <a:tr h="370840">
                <a:tc>
                  <a:txBody>
                    <a:bodyPr/>
                    <a:lstStyle/>
                    <a:p>
                      <a:pPr algn="ctr"/>
                      <a:endParaRPr lang="en-GB" sz="2500"/>
                    </a:p>
                  </a:txBody>
                  <a:tcPr/>
                </a:tc>
                <a:tc>
                  <a:txBody>
                    <a:bodyPr/>
                    <a:lstStyle/>
                    <a:p>
                      <a:pPr algn="ctr"/>
                      <a:endParaRPr lang="en-GB" sz="2500" dirty="0">
                        <a:solidFill>
                          <a:srgbClr val="FF0000"/>
                        </a:solidFill>
                      </a:endParaRPr>
                    </a:p>
                  </a:txBody>
                  <a:tcPr/>
                </a:tc>
                <a:tc>
                  <a:txBody>
                    <a:bodyPr/>
                    <a:lstStyle/>
                    <a:p>
                      <a:pPr algn="ctr"/>
                      <a:r>
                        <a:rPr lang="en-GB" sz="2500" dirty="0">
                          <a:solidFill>
                            <a:srgbClr val="FF0000"/>
                          </a:solidFill>
                        </a:rPr>
                        <a:t>9</a:t>
                      </a:r>
                    </a:p>
                  </a:txBody>
                  <a:tcPr/>
                </a:tc>
                <a:extLst>
                  <a:ext uri="{0D108BD9-81ED-4DB2-BD59-A6C34878D82A}">
                    <a16:rowId xmlns:a16="http://schemas.microsoft.com/office/drawing/2014/main" val="2812181341"/>
                  </a:ext>
                </a:extLst>
              </a:tr>
              <a:tr h="370840">
                <a:tc>
                  <a:txBody>
                    <a:bodyPr/>
                    <a:lstStyle/>
                    <a:p>
                      <a:pPr algn="ctr"/>
                      <a:endParaRPr lang="en-GB" sz="2500"/>
                    </a:p>
                  </a:txBody>
                  <a:tcPr/>
                </a:tc>
                <a:tc>
                  <a:txBody>
                    <a:bodyPr/>
                    <a:lstStyle/>
                    <a:p>
                      <a:pPr algn="ctr"/>
                      <a:r>
                        <a:rPr lang="en-GB" sz="2500" dirty="0">
                          <a:solidFill>
                            <a:srgbClr val="FF0000"/>
                          </a:solidFill>
                        </a:rPr>
                        <a:t>9</a:t>
                      </a:r>
                    </a:p>
                  </a:txBody>
                  <a:tcPr/>
                </a:tc>
                <a:tc>
                  <a:txBody>
                    <a:bodyPr/>
                    <a:lstStyle/>
                    <a:p>
                      <a:pPr algn="ctr"/>
                      <a:r>
                        <a:rPr lang="en-GB" sz="2500" dirty="0">
                          <a:solidFill>
                            <a:srgbClr val="FF0000"/>
                          </a:solidFill>
                        </a:rPr>
                        <a:t>0</a:t>
                      </a:r>
                    </a:p>
                  </a:txBody>
                  <a:tcPr/>
                </a:tc>
                <a:extLst>
                  <a:ext uri="{0D108BD9-81ED-4DB2-BD59-A6C34878D82A}">
                    <a16:rowId xmlns:a16="http://schemas.microsoft.com/office/drawing/2014/main" val="3960984976"/>
                  </a:ext>
                </a:extLst>
              </a:tr>
            </a:tbl>
          </a:graphicData>
        </a:graphic>
      </p:graphicFrame>
      <p:cxnSp>
        <p:nvCxnSpPr>
          <p:cNvPr id="12" name="Straight Arrow Connector 11"/>
          <p:cNvCxnSpPr/>
          <p:nvPr/>
        </p:nvCxnSpPr>
        <p:spPr>
          <a:xfrm flipH="1">
            <a:off x="6668814" y="2810144"/>
            <a:ext cx="677917" cy="4848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492528660"/>
              </p:ext>
            </p:extLst>
          </p:nvPr>
        </p:nvGraphicFramePr>
        <p:xfrm>
          <a:off x="3648841" y="4403926"/>
          <a:ext cx="5015187" cy="1417320"/>
        </p:xfrm>
        <a:graphic>
          <a:graphicData uri="http://schemas.openxmlformats.org/drawingml/2006/table">
            <a:tbl>
              <a:tblPr firstRow="1" bandRow="1">
                <a:tableStyleId>{5940675A-B579-460E-94D1-54222C63F5DA}</a:tableStyleId>
              </a:tblPr>
              <a:tblGrid>
                <a:gridCol w="1671729">
                  <a:extLst>
                    <a:ext uri="{9D8B030D-6E8A-4147-A177-3AD203B41FA5}">
                      <a16:colId xmlns:a16="http://schemas.microsoft.com/office/drawing/2014/main" val="3631696130"/>
                    </a:ext>
                  </a:extLst>
                </a:gridCol>
                <a:gridCol w="1671729">
                  <a:extLst>
                    <a:ext uri="{9D8B030D-6E8A-4147-A177-3AD203B41FA5}">
                      <a16:colId xmlns:a16="http://schemas.microsoft.com/office/drawing/2014/main" val="1486920084"/>
                    </a:ext>
                  </a:extLst>
                </a:gridCol>
                <a:gridCol w="1671729">
                  <a:extLst>
                    <a:ext uri="{9D8B030D-6E8A-4147-A177-3AD203B41FA5}">
                      <a16:colId xmlns:a16="http://schemas.microsoft.com/office/drawing/2014/main" val="3401282434"/>
                    </a:ext>
                  </a:extLst>
                </a:gridCol>
              </a:tblGrid>
              <a:tr h="370840">
                <a:tc>
                  <a:txBody>
                    <a:bodyPr/>
                    <a:lstStyle/>
                    <a:p>
                      <a:pPr algn="ctr"/>
                      <a:r>
                        <a:rPr lang="en-GB" sz="2500" b="1" dirty="0"/>
                        <a:t>H</a:t>
                      </a:r>
                    </a:p>
                  </a:txBody>
                  <a:tcPr/>
                </a:tc>
                <a:tc>
                  <a:txBody>
                    <a:bodyPr/>
                    <a:lstStyle/>
                    <a:p>
                      <a:pPr algn="ctr"/>
                      <a:r>
                        <a:rPr lang="en-GB" sz="2500" b="1" dirty="0"/>
                        <a:t>T</a:t>
                      </a:r>
                    </a:p>
                  </a:txBody>
                  <a:tcPr/>
                </a:tc>
                <a:tc>
                  <a:txBody>
                    <a:bodyPr/>
                    <a:lstStyle/>
                    <a:p>
                      <a:pPr algn="ctr"/>
                      <a:r>
                        <a:rPr lang="en-GB" sz="2500" b="1" dirty="0"/>
                        <a:t>0</a:t>
                      </a:r>
                    </a:p>
                  </a:txBody>
                  <a:tcPr/>
                </a:tc>
                <a:extLst>
                  <a:ext uri="{0D108BD9-81ED-4DB2-BD59-A6C34878D82A}">
                    <a16:rowId xmlns:a16="http://schemas.microsoft.com/office/drawing/2014/main" val="3449787707"/>
                  </a:ext>
                </a:extLst>
              </a:tr>
              <a:tr h="370840">
                <a:tc>
                  <a:txBody>
                    <a:bodyPr/>
                    <a:lstStyle/>
                    <a:p>
                      <a:pPr algn="ctr"/>
                      <a:endParaRPr lang="en-GB" sz="2500"/>
                    </a:p>
                  </a:txBody>
                  <a:tcPr/>
                </a:tc>
                <a:tc>
                  <a:txBody>
                    <a:bodyPr/>
                    <a:lstStyle/>
                    <a:p>
                      <a:pPr algn="ctr"/>
                      <a:r>
                        <a:rPr lang="en-GB" sz="2500" dirty="0">
                          <a:solidFill>
                            <a:srgbClr val="FF0000"/>
                          </a:solidFill>
                        </a:rPr>
                        <a:t>7</a:t>
                      </a:r>
                    </a:p>
                  </a:txBody>
                  <a:tcPr/>
                </a:tc>
                <a:tc>
                  <a:txBody>
                    <a:bodyPr/>
                    <a:lstStyle/>
                    <a:p>
                      <a:pPr algn="ctr"/>
                      <a:r>
                        <a:rPr lang="en-GB" sz="2500" dirty="0">
                          <a:solidFill>
                            <a:srgbClr val="FF0000"/>
                          </a:solidFill>
                        </a:rPr>
                        <a:t>2</a:t>
                      </a:r>
                    </a:p>
                  </a:txBody>
                  <a:tcPr/>
                </a:tc>
                <a:extLst>
                  <a:ext uri="{0D108BD9-81ED-4DB2-BD59-A6C34878D82A}">
                    <a16:rowId xmlns:a16="http://schemas.microsoft.com/office/drawing/2014/main" val="2812181341"/>
                  </a:ext>
                </a:extLst>
              </a:tr>
              <a:tr h="370840">
                <a:tc>
                  <a:txBody>
                    <a:bodyPr/>
                    <a:lstStyle/>
                    <a:p>
                      <a:pPr algn="ctr"/>
                      <a:r>
                        <a:rPr lang="en-GB" sz="2500" dirty="0">
                          <a:solidFill>
                            <a:srgbClr val="FF0000"/>
                          </a:solidFill>
                        </a:rPr>
                        <a:t>7</a:t>
                      </a:r>
                    </a:p>
                  </a:txBody>
                  <a:tcPr/>
                </a:tc>
                <a:tc>
                  <a:txBody>
                    <a:bodyPr/>
                    <a:lstStyle/>
                    <a:p>
                      <a:pPr algn="ctr"/>
                      <a:r>
                        <a:rPr lang="en-GB" sz="2500" dirty="0">
                          <a:solidFill>
                            <a:srgbClr val="FF0000"/>
                          </a:solidFill>
                        </a:rPr>
                        <a:t>2</a:t>
                      </a:r>
                    </a:p>
                  </a:txBody>
                  <a:tcPr/>
                </a:tc>
                <a:tc>
                  <a:txBody>
                    <a:bodyPr/>
                    <a:lstStyle/>
                    <a:p>
                      <a:pPr algn="ctr"/>
                      <a:r>
                        <a:rPr lang="en-GB" sz="2500" dirty="0">
                          <a:solidFill>
                            <a:srgbClr val="FF0000"/>
                          </a:solidFill>
                        </a:rPr>
                        <a:t>0</a:t>
                      </a:r>
                    </a:p>
                  </a:txBody>
                  <a:tcPr/>
                </a:tc>
                <a:extLst>
                  <a:ext uri="{0D108BD9-81ED-4DB2-BD59-A6C34878D82A}">
                    <a16:rowId xmlns:a16="http://schemas.microsoft.com/office/drawing/2014/main" val="3960984976"/>
                  </a:ext>
                </a:extLst>
              </a:tr>
            </a:tbl>
          </a:graphicData>
        </a:graphic>
      </p:graphicFrame>
      <p:cxnSp>
        <p:nvCxnSpPr>
          <p:cNvPr id="14" name="Straight Arrow Connector 13"/>
          <p:cNvCxnSpPr/>
          <p:nvPr/>
        </p:nvCxnSpPr>
        <p:spPr>
          <a:xfrm flipH="1">
            <a:off x="4944240" y="5089798"/>
            <a:ext cx="677917" cy="4848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a:off x="6634655" y="5112586"/>
            <a:ext cx="677917" cy="4848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Rectangle: Rounded Corners 15">
            <a:extLst>
              <a:ext uri="{FF2B5EF4-FFF2-40B4-BE49-F238E27FC236}">
                <a16:creationId xmlns:a16="http://schemas.microsoft.com/office/drawing/2014/main" id="{F2EB1C4C-3965-43E6-AD9D-BAC266B2E316}"/>
              </a:ext>
            </a:extLst>
          </p:cNvPr>
          <p:cNvSpPr/>
          <p:nvPr/>
        </p:nvSpPr>
        <p:spPr>
          <a:xfrm>
            <a:off x="9010131" y="4498864"/>
            <a:ext cx="2853558" cy="131379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720 is ten times larger than 72.</a:t>
            </a:r>
          </a:p>
        </p:txBody>
      </p:sp>
    </p:spTree>
    <p:extLst>
      <p:ext uri="{BB962C8B-B14F-4D97-AF65-F5344CB8AC3E}">
        <p14:creationId xmlns:p14="http://schemas.microsoft.com/office/powerpoint/2010/main" val="329269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7" y="1828800"/>
            <a:ext cx="3256055" cy="484471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200" dirty="0">
                <a:solidFill>
                  <a:srgbClr val="002060"/>
                </a:solidFill>
                <a:latin typeface="Calibri" panose="020F0502020204030204" pitchFamily="34" charset="0"/>
              </a:rPr>
              <a:t>We can use what we know from our times tables to help us </a:t>
            </a:r>
            <a:r>
              <a:rPr lang="en-GB" altLang="en-US" sz="3200" b="1" dirty="0">
                <a:solidFill>
                  <a:srgbClr val="002060"/>
                </a:solidFill>
                <a:latin typeface="Calibri" panose="020F0502020204030204" pitchFamily="34" charset="0"/>
              </a:rPr>
              <a:t>multiply</a:t>
            </a:r>
            <a:r>
              <a:rPr lang="en-GB" altLang="en-US" sz="3200" dirty="0">
                <a:solidFill>
                  <a:srgbClr val="002060"/>
                </a:solidFill>
                <a:latin typeface="Calibri" panose="020F0502020204030204" pitchFamily="34" charset="0"/>
              </a:rPr>
              <a:t> and </a:t>
            </a:r>
            <a:r>
              <a:rPr lang="en-GB" altLang="en-US" sz="3200" b="1" dirty="0">
                <a:solidFill>
                  <a:srgbClr val="002060"/>
                </a:solidFill>
                <a:latin typeface="Calibri" panose="020F0502020204030204" pitchFamily="34" charset="0"/>
              </a:rPr>
              <a:t>divide</a:t>
            </a:r>
            <a:r>
              <a:rPr lang="en-GB" altLang="en-US" sz="3200" dirty="0">
                <a:solidFill>
                  <a:srgbClr val="002060"/>
                </a:solidFill>
                <a:latin typeface="Calibri" panose="020F0502020204030204" pitchFamily="34" charset="0"/>
              </a:rPr>
              <a:t> using larger numbers that are multiples of 10 or 100. </a:t>
            </a:r>
            <a:endParaRPr lang="en-GB" sz="3200" dirty="0">
              <a:solidFill>
                <a:prstClr val="white"/>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641834" y="1832008"/>
            <a:ext cx="8150116" cy="484150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Use your times table knowledge to solve the following:</a:t>
            </a:r>
          </a:p>
          <a:p>
            <a:pPr marL="742950" lvl="0" indent="-742950" algn="ctr">
              <a:buAutoNum type="arabicParenR"/>
            </a:pPr>
            <a:r>
              <a:rPr lang="en-GB" sz="3600" dirty="0">
                <a:solidFill>
                  <a:srgbClr val="002060"/>
                </a:solidFill>
              </a:rPr>
              <a:t>40 x 8 =</a:t>
            </a:r>
          </a:p>
          <a:p>
            <a:pPr marL="742950" lvl="0" indent="-742950" algn="ctr">
              <a:buAutoNum type="arabicParenR"/>
            </a:pPr>
            <a:r>
              <a:rPr lang="en-GB" sz="3600" dirty="0">
                <a:solidFill>
                  <a:srgbClr val="002060"/>
                </a:solidFill>
              </a:rPr>
              <a:t>6 x 70 =</a:t>
            </a:r>
          </a:p>
          <a:p>
            <a:pPr marL="742950" lvl="0" indent="-742950" algn="ctr">
              <a:buAutoNum type="arabicParenR"/>
            </a:pPr>
            <a:r>
              <a:rPr lang="en-GB" sz="3600" dirty="0">
                <a:solidFill>
                  <a:srgbClr val="002060"/>
                </a:solidFill>
              </a:rPr>
              <a:t>80 x 5 =</a:t>
            </a:r>
          </a:p>
          <a:p>
            <a:pPr marL="742950" lvl="0" indent="-742950" algn="ctr">
              <a:buAutoNum type="arabicParenR"/>
            </a:pPr>
            <a:r>
              <a:rPr lang="en-GB" sz="3600" dirty="0">
                <a:solidFill>
                  <a:srgbClr val="002060"/>
                </a:solidFill>
              </a:rPr>
              <a:t>70 x 9 =</a:t>
            </a:r>
          </a:p>
          <a:p>
            <a:pPr marL="742950" lvl="0" indent="-742950" algn="ctr">
              <a:buAutoNum type="arabicParenR"/>
            </a:pPr>
            <a:r>
              <a:rPr lang="en-GB" sz="3600" dirty="0">
                <a:solidFill>
                  <a:srgbClr val="002060"/>
                </a:solidFill>
              </a:rPr>
              <a:t>3 x 90 =</a:t>
            </a:r>
            <a:endParaRPr lang="en-GB" sz="24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90835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6029</TotalTime>
  <Words>1424</Words>
  <Application>Microsoft Office PowerPoint</Application>
  <PresentationFormat>Widescreen</PresentationFormat>
  <Paragraphs>168</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 Math</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Model</vt:lpstr>
      <vt:lpstr>Apply</vt:lpstr>
      <vt:lpstr>Teach</vt:lpstr>
      <vt:lpstr>Teach</vt:lpstr>
      <vt:lpstr>Model</vt:lpstr>
      <vt:lpstr>Apply</vt:lpstr>
      <vt:lpstr>Apply</vt:lpstr>
      <vt:lpstr>Apply – Problem Solving</vt:lpstr>
      <vt:lpstr>Apply – Problem Solving</vt:lpstr>
      <vt:lpstr>Apply – Reasoning Problem</vt:lpstr>
      <vt:lpstr>Apply – Reasoning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166</cp:revision>
  <dcterms:created xsi:type="dcterms:W3CDTF">2017-03-29T13:14:03Z</dcterms:created>
  <dcterms:modified xsi:type="dcterms:W3CDTF">2020-04-23T17:06:00Z</dcterms:modified>
</cp:coreProperties>
</file>