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314" r:id="rId3"/>
    <p:sldId id="274" r:id="rId4"/>
    <p:sldId id="258" r:id="rId5"/>
    <p:sldId id="315" r:id="rId6"/>
    <p:sldId id="259" r:id="rId7"/>
    <p:sldId id="261" r:id="rId8"/>
    <p:sldId id="337" r:id="rId9"/>
    <p:sldId id="338" r:id="rId10"/>
    <p:sldId id="340" r:id="rId11"/>
    <p:sldId id="339" r:id="rId12"/>
    <p:sldId id="341" r:id="rId13"/>
    <p:sldId id="342" r:id="rId14"/>
    <p:sldId id="343" r:id="rId15"/>
    <p:sldId id="262" r:id="rId16"/>
    <p:sldId id="344" r:id="rId17"/>
    <p:sldId id="345" r:id="rId18"/>
    <p:sldId id="34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51C53B-9294-42C7-90BD-2F0E8922DE45}" v="3" dt="2019-08-06T15:35:38.7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83571" autoAdjust="0"/>
  </p:normalViewPr>
  <p:slideViewPr>
    <p:cSldViewPr snapToGrid="0" snapToObjects="1">
      <p:cViewPr varScale="1">
        <p:scale>
          <a:sx n="61" d="100"/>
          <a:sy n="61" d="100"/>
        </p:scale>
        <p:origin x="1098" y="6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23/04/2020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You may want to reference estimating first and model this as well as checking the answer against the estimate.</a:t>
            </a:r>
            <a:endParaRPr lang="en-GB" dirty="0"/>
          </a:p>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4167957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3992934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2761671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2101912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1625583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2691499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149541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3134521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3941740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You may want to reference estimating first and model this as well as checking the answer against the estimate.</a:t>
            </a: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347493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188779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You may want to reference estimating first and model this as well as checking the answer against the estimate.</a:t>
            </a: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2424835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352675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1321283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91263" y="403869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June 2019</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002060"/>
                </a:solidFill>
              </a:rPr>
              <a:t>Y4 M3f Can begin to divide three-digit by one-digit numbers with exact answers using short division</a:t>
            </a:r>
            <a:endParaRPr lang="en-GB" sz="36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9" y="1883993"/>
            <a:ext cx="303411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400" dirty="0">
                <a:solidFill>
                  <a:srgbClr val="002060"/>
                </a:solidFill>
                <a:latin typeface="Calibri" panose="020F0502020204030204" pitchFamily="34" charset="0"/>
              </a:rPr>
              <a:t>Then, you work out how many times 6 can be shared into 20. This is 3 times, so a 3 goes in the second square (the tens column) for your answer. As this is 18 and 2 are remaining, the 2 is carried over to the ones column.</a:t>
            </a:r>
            <a:endParaRPr lang="en-GB" altLang="en-US" sz="2400" dirty="0">
              <a:solidFill>
                <a:srgbClr val="002060"/>
              </a:solidFill>
            </a:endParaRPr>
          </a:p>
        </p:txBody>
      </p:sp>
      <p:sp>
        <p:nvSpPr>
          <p:cNvPr id="34" name="Rectangle: Rounded Corners 2">
            <a:extLst>
              <a:ext uri="{FF2B5EF4-FFF2-40B4-BE49-F238E27FC236}">
                <a16:creationId xmlns:a16="http://schemas.microsoft.com/office/drawing/2014/main" id="{675A7142-34F1-4E54-A85B-FF703025B360}"/>
              </a:ext>
            </a:extLst>
          </p:cNvPr>
          <p:cNvSpPr/>
          <p:nvPr/>
        </p:nvSpPr>
        <p:spPr>
          <a:xfrm>
            <a:off x="3564661" y="1704804"/>
            <a:ext cx="8166537" cy="49438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5400" dirty="0">
                <a:solidFill>
                  <a:srgbClr val="002060"/>
                </a:solidFill>
                <a:latin typeface="Calibri" panose="020F0502020204030204" pitchFamily="34" charset="0"/>
              </a:rPr>
              <a:t>204 ÷ 6 = </a:t>
            </a:r>
          </a:p>
          <a:p>
            <a:pPr algn="ctr">
              <a:spcBef>
                <a:spcPct val="0"/>
              </a:spcBef>
            </a:pPr>
            <a:endParaRPr lang="en-GB" altLang="en-US" sz="54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r>
              <a:rPr lang="en-GB" sz="3200" dirty="0">
                <a:solidFill>
                  <a:schemeClr val="tx1"/>
                </a:solidFill>
                <a:latin typeface="Calibri" panose="020F0502020204030204" pitchFamily="34" charset="0"/>
              </a:rPr>
              <a:t>             2               </a:t>
            </a:r>
            <a:r>
              <a:rPr lang="en-GB" sz="3200" dirty="0">
                <a:solidFill>
                  <a:srgbClr val="FF0000"/>
                </a:solidFill>
                <a:latin typeface="Calibri" panose="020F0502020204030204" pitchFamily="34" charset="0"/>
              </a:rPr>
              <a:t>2</a:t>
            </a:r>
            <a:r>
              <a:rPr lang="en-GB" sz="3200" dirty="0">
                <a:solidFill>
                  <a:schemeClr val="tx1"/>
                </a:solidFill>
                <a:latin typeface="Calibri" panose="020F0502020204030204" pitchFamily="34" charset="0"/>
              </a:rPr>
              <a:t>                </a:t>
            </a: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prstClr val="white"/>
              </a:solidFill>
            </a:endParaRPr>
          </a:p>
        </p:txBody>
      </p:sp>
      <p:sp>
        <p:nvSpPr>
          <p:cNvPr id="8" name="Rounded Rectangle 7">
            <a:extLst>
              <a:ext uri="{FF2B5EF4-FFF2-40B4-BE49-F238E27FC236}">
                <a16:creationId xmlns:a16="http://schemas.microsoft.com/office/drawing/2014/main" id="{FA19F8C2-2382-401F-AEAB-1EEE536D4B14}"/>
              </a:ext>
            </a:extLst>
          </p:cNvPr>
          <p:cNvSpPr/>
          <p:nvPr/>
        </p:nvSpPr>
        <p:spPr>
          <a:xfrm>
            <a:off x="6212284"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2</a:t>
            </a:r>
          </a:p>
        </p:txBody>
      </p:sp>
      <p:cxnSp>
        <p:nvCxnSpPr>
          <p:cNvPr id="16" name="Straight Connector 15">
            <a:extLst>
              <a:ext uri="{FF2B5EF4-FFF2-40B4-BE49-F238E27FC236}">
                <a16:creationId xmlns:a16="http://schemas.microsoft.com/office/drawing/2014/main" id="{E3159D19-1755-4AB8-B509-CA42C3F3C723}"/>
              </a:ext>
            </a:extLst>
          </p:cNvPr>
          <p:cNvCxnSpPr/>
          <p:nvPr/>
        </p:nvCxnSpPr>
        <p:spPr>
          <a:xfrm flipV="1">
            <a:off x="5815820" y="4714636"/>
            <a:ext cx="0" cy="1188161"/>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50DF12C-1A94-4125-AA2B-FE89FE6E085A}"/>
              </a:ext>
            </a:extLst>
          </p:cNvPr>
          <p:cNvCxnSpPr/>
          <p:nvPr/>
        </p:nvCxnSpPr>
        <p:spPr>
          <a:xfrm>
            <a:off x="5815820" y="4714636"/>
            <a:ext cx="4630956" cy="0"/>
          </a:xfrm>
          <a:prstGeom prst="line">
            <a:avLst/>
          </a:prstGeom>
          <a:ln/>
        </p:spPr>
        <p:style>
          <a:lnRef idx="1">
            <a:schemeClr val="dk1"/>
          </a:lnRef>
          <a:fillRef idx="0">
            <a:schemeClr val="dk1"/>
          </a:fillRef>
          <a:effectRef idx="0">
            <a:schemeClr val="dk1"/>
          </a:effectRef>
          <a:fontRef idx="minor">
            <a:schemeClr val="tx1"/>
          </a:fontRef>
        </p:style>
      </p:cxnSp>
      <p:sp>
        <p:nvSpPr>
          <p:cNvPr id="23" name="Rounded Rectangle 22">
            <a:extLst>
              <a:ext uri="{FF2B5EF4-FFF2-40B4-BE49-F238E27FC236}">
                <a16:creationId xmlns:a16="http://schemas.microsoft.com/office/drawing/2014/main" id="{FA19F8C2-2382-401F-AEAB-1EEE536D4B14}"/>
              </a:ext>
            </a:extLst>
          </p:cNvPr>
          <p:cNvSpPr/>
          <p:nvPr/>
        </p:nvSpPr>
        <p:spPr>
          <a:xfrm>
            <a:off x="7647930" y="492363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0</a:t>
            </a:r>
          </a:p>
        </p:txBody>
      </p:sp>
      <p:sp>
        <p:nvSpPr>
          <p:cNvPr id="24" name="Rounded Rectangle 23">
            <a:extLst>
              <a:ext uri="{FF2B5EF4-FFF2-40B4-BE49-F238E27FC236}">
                <a16:creationId xmlns:a16="http://schemas.microsoft.com/office/drawing/2014/main" id="{FA19F8C2-2382-401F-AEAB-1EEE536D4B14}"/>
              </a:ext>
            </a:extLst>
          </p:cNvPr>
          <p:cNvSpPr/>
          <p:nvPr/>
        </p:nvSpPr>
        <p:spPr>
          <a:xfrm>
            <a:off x="9112782" y="4955218"/>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4</a:t>
            </a:r>
          </a:p>
        </p:txBody>
      </p:sp>
      <p:sp>
        <p:nvSpPr>
          <p:cNvPr id="25" name="Rounded Rectangle 24">
            <a:extLst>
              <a:ext uri="{FF2B5EF4-FFF2-40B4-BE49-F238E27FC236}">
                <a16:creationId xmlns:a16="http://schemas.microsoft.com/office/drawing/2014/main" id="{FA19F8C2-2382-401F-AEAB-1EEE536D4B14}"/>
              </a:ext>
            </a:extLst>
          </p:cNvPr>
          <p:cNvSpPr/>
          <p:nvPr/>
        </p:nvSpPr>
        <p:spPr>
          <a:xfrm>
            <a:off x="4591745"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6</a:t>
            </a:r>
          </a:p>
        </p:txBody>
      </p:sp>
      <p:sp>
        <p:nvSpPr>
          <p:cNvPr id="14" name="Rounded Rectangle 13">
            <a:extLst>
              <a:ext uri="{FF2B5EF4-FFF2-40B4-BE49-F238E27FC236}">
                <a16:creationId xmlns:a16="http://schemas.microsoft.com/office/drawing/2014/main" id="{FA19F8C2-2382-401F-AEAB-1EEE536D4B14}"/>
              </a:ext>
            </a:extLst>
          </p:cNvPr>
          <p:cNvSpPr/>
          <p:nvPr/>
        </p:nvSpPr>
        <p:spPr>
          <a:xfrm>
            <a:off x="7611706"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rgbClr val="FF0000"/>
                </a:solidFill>
              </a:rPr>
              <a:t>3</a:t>
            </a:r>
          </a:p>
        </p:txBody>
      </p:sp>
      <p:sp>
        <p:nvSpPr>
          <p:cNvPr id="18" name="Rounded Rectangle 17">
            <a:extLst>
              <a:ext uri="{FF2B5EF4-FFF2-40B4-BE49-F238E27FC236}">
                <a16:creationId xmlns:a16="http://schemas.microsoft.com/office/drawing/2014/main" id="{FA19F8C2-2382-401F-AEAB-1EEE536D4B14}"/>
              </a:ext>
            </a:extLst>
          </p:cNvPr>
          <p:cNvSpPr/>
          <p:nvPr/>
        </p:nvSpPr>
        <p:spPr>
          <a:xfrm>
            <a:off x="6185078"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0</a:t>
            </a:r>
          </a:p>
        </p:txBody>
      </p:sp>
      <p:sp>
        <p:nvSpPr>
          <p:cNvPr id="19" name="Rounded Rectangle 18">
            <a:extLst>
              <a:ext uri="{FF2B5EF4-FFF2-40B4-BE49-F238E27FC236}">
                <a16:creationId xmlns:a16="http://schemas.microsoft.com/office/drawing/2014/main" id="{FA19F8C2-2382-401F-AEAB-1EEE536D4B14}"/>
              </a:ext>
            </a:extLst>
          </p:cNvPr>
          <p:cNvSpPr/>
          <p:nvPr/>
        </p:nvSpPr>
        <p:spPr>
          <a:xfrm>
            <a:off x="9151860"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a:t>
            </a:r>
          </a:p>
        </p:txBody>
      </p:sp>
    </p:spTree>
    <p:extLst>
      <p:ext uri="{BB962C8B-B14F-4D97-AF65-F5344CB8AC3E}">
        <p14:creationId xmlns:p14="http://schemas.microsoft.com/office/powerpoint/2010/main" val="1390490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9" y="1883993"/>
            <a:ext cx="2974488"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700" dirty="0">
                <a:solidFill>
                  <a:srgbClr val="002060"/>
                </a:solidFill>
                <a:latin typeface="Calibri" panose="020F0502020204030204" pitchFamily="34" charset="0"/>
              </a:rPr>
              <a:t>The final part is working out how many times 6 can be shared into 24. The answer is 4 so this goes in the ones column. This means the overall answer is 34. </a:t>
            </a:r>
            <a:endParaRPr lang="en-GB" altLang="en-US" sz="2700" dirty="0">
              <a:solidFill>
                <a:srgbClr val="002060"/>
              </a:solidFill>
            </a:endParaRPr>
          </a:p>
        </p:txBody>
      </p:sp>
      <p:sp>
        <p:nvSpPr>
          <p:cNvPr id="34" name="Rectangle: Rounded Corners 2">
            <a:extLst>
              <a:ext uri="{FF2B5EF4-FFF2-40B4-BE49-F238E27FC236}">
                <a16:creationId xmlns:a16="http://schemas.microsoft.com/office/drawing/2014/main" id="{675A7142-34F1-4E54-A85B-FF703025B360}"/>
              </a:ext>
            </a:extLst>
          </p:cNvPr>
          <p:cNvSpPr/>
          <p:nvPr/>
        </p:nvSpPr>
        <p:spPr>
          <a:xfrm>
            <a:off x="3564661" y="1704804"/>
            <a:ext cx="8166537" cy="49438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5400" dirty="0">
                <a:solidFill>
                  <a:srgbClr val="002060"/>
                </a:solidFill>
                <a:latin typeface="Calibri" panose="020F0502020204030204" pitchFamily="34" charset="0"/>
              </a:rPr>
              <a:t>204 ÷ 6 = </a:t>
            </a:r>
            <a:r>
              <a:rPr lang="en-GB" altLang="en-US" sz="5400" dirty="0">
                <a:solidFill>
                  <a:srgbClr val="FF0000"/>
                </a:solidFill>
                <a:latin typeface="Calibri" panose="020F0502020204030204" pitchFamily="34" charset="0"/>
              </a:rPr>
              <a:t>34</a:t>
            </a:r>
            <a:r>
              <a:rPr lang="en-GB" altLang="en-US" sz="5400" dirty="0">
                <a:solidFill>
                  <a:srgbClr val="002060"/>
                </a:solidFill>
                <a:latin typeface="Calibri" panose="020F0502020204030204" pitchFamily="34" charset="0"/>
              </a:rPr>
              <a:t> </a:t>
            </a:r>
          </a:p>
          <a:p>
            <a:pPr algn="ctr">
              <a:spcBef>
                <a:spcPct val="0"/>
              </a:spcBef>
            </a:pPr>
            <a:endParaRPr lang="en-GB" altLang="en-US" sz="54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r>
              <a:rPr lang="en-GB" sz="3200" dirty="0">
                <a:solidFill>
                  <a:schemeClr val="tx1"/>
                </a:solidFill>
                <a:latin typeface="Calibri" panose="020F0502020204030204" pitchFamily="34" charset="0"/>
              </a:rPr>
              <a:t>             2               2 </a:t>
            </a: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prstClr val="white"/>
              </a:solidFill>
            </a:endParaRPr>
          </a:p>
        </p:txBody>
      </p:sp>
      <p:sp>
        <p:nvSpPr>
          <p:cNvPr id="8" name="Rounded Rectangle 7">
            <a:extLst>
              <a:ext uri="{FF2B5EF4-FFF2-40B4-BE49-F238E27FC236}">
                <a16:creationId xmlns:a16="http://schemas.microsoft.com/office/drawing/2014/main" id="{FA19F8C2-2382-401F-AEAB-1EEE536D4B14}"/>
              </a:ext>
            </a:extLst>
          </p:cNvPr>
          <p:cNvSpPr/>
          <p:nvPr/>
        </p:nvSpPr>
        <p:spPr>
          <a:xfrm>
            <a:off x="6212284"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2</a:t>
            </a:r>
          </a:p>
        </p:txBody>
      </p:sp>
      <p:cxnSp>
        <p:nvCxnSpPr>
          <p:cNvPr id="16" name="Straight Connector 15">
            <a:extLst>
              <a:ext uri="{FF2B5EF4-FFF2-40B4-BE49-F238E27FC236}">
                <a16:creationId xmlns:a16="http://schemas.microsoft.com/office/drawing/2014/main" id="{E3159D19-1755-4AB8-B509-CA42C3F3C723}"/>
              </a:ext>
            </a:extLst>
          </p:cNvPr>
          <p:cNvCxnSpPr/>
          <p:nvPr/>
        </p:nvCxnSpPr>
        <p:spPr>
          <a:xfrm flipV="1">
            <a:off x="5815820" y="4714636"/>
            <a:ext cx="0" cy="1188161"/>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50DF12C-1A94-4125-AA2B-FE89FE6E085A}"/>
              </a:ext>
            </a:extLst>
          </p:cNvPr>
          <p:cNvCxnSpPr/>
          <p:nvPr/>
        </p:nvCxnSpPr>
        <p:spPr>
          <a:xfrm>
            <a:off x="5815820" y="4714636"/>
            <a:ext cx="4630956" cy="0"/>
          </a:xfrm>
          <a:prstGeom prst="line">
            <a:avLst/>
          </a:prstGeom>
          <a:ln/>
        </p:spPr>
        <p:style>
          <a:lnRef idx="1">
            <a:schemeClr val="dk1"/>
          </a:lnRef>
          <a:fillRef idx="0">
            <a:schemeClr val="dk1"/>
          </a:fillRef>
          <a:effectRef idx="0">
            <a:schemeClr val="dk1"/>
          </a:effectRef>
          <a:fontRef idx="minor">
            <a:schemeClr val="tx1"/>
          </a:fontRef>
        </p:style>
      </p:cxnSp>
      <p:sp>
        <p:nvSpPr>
          <p:cNvPr id="23" name="Rounded Rectangle 22">
            <a:extLst>
              <a:ext uri="{FF2B5EF4-FFF2-40B4-BE49-F238E27FC236}">
                <a16:creationId xmlns:a16="http://schemas.microsoft.com/office/drawing/2014/main" id="{FA19F8C2-2382-401F-AEAB-1EEE536D4B14}"/>
              </a:ext>
            </a:extLst>
          </p:cNvPr>
          <p:cNvSpPr/>
          <p:nvPr/>
        </p:nvSpPr>
        <p:spPr>
          <a:xfrm>
            <a:off x="7647930" y="492363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0</a:t>
            </a:r>
          </a:p>
        </p:txBody>
      </p:sp>
      <p:sp>
        <p:nvSpPr>
          <p:cNvPr id="24" name="Rounded Rectangle 23">
            <a:extLst>
              <a:ext uri="{FF2B5EF4-FFF2-40B4-BE49-F238E27FC236}">
                <a16:creationId xmlns:a16="http://schemas.microsoft.com/office/drawing/2014/main" id="{FA19F8C2-2382-401F-AEAB-1EEE536D4B14}"/>
              </a:ext>
            </a:extLst>
          </p:cNvPr>
          <p:cNvSpPr/>
          <p:nvPr/>
        </p:nvSpPr>
        <p:spPr>
          <a:xfrm>
            <a:off x="9112782" y="4955218"/>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4</a:t>
            </a:r>
          </a:p>
        </p:txBody>
      </p:sp>
      <p:sp>
        <p:nvSpPr>
          <p:cNvPr id="25" name="Rounded Rectangle 24">
            <a:extLst>
              <a:ext uri="{FF2B5EF4-FFF2-40B4-BE49-F238E27FC236}">
                <a16:creationId xmlns:a16="http://schemas.microsoft.com/office/drawing/2014/main" id="{FA19F8C2-2382-401F-AEAB-1EEE536D4B14}"/>
              </a:ext>
            </a:extLst>
          </p:cNvPr>
          <p:cNvSpPr/>
          <p:nvPr/>
        </p:nvSpPr>
        <p:spPr>
          <a:xfrm>
            <a:off x="4591745"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6</a:t>
            </a:r>
          </a:p>
        </p:txBody>
      </p:sp>
      <p:sp>
        <p:nvSpPr>
          <p:cNvPr id="14" name="Rounded Rectangle 13">
            <a:extLst>
              <a:ext uri="{FF2B5EF4-FFF2-40B4-BE49-F238E27FC236}">
                <a16:creationId xmlns:a16="http://schemas.microsoft.com/office/drawing/2014/main" id="{FA19F8C2-2382-401F-AEAB-1EEE536D4B14}"/>
              </a:ext>
            </a:extLst>
          </p:cNvPr>
          <p:cNvSpPr/>
          <p:nvPr/>
        </p:nvSpPr>
        <p:spPr>
          <a:xfrm>
            <a:off x="7611706"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3</a:t>
            </a:r>
          </a:p>
        </p:txBody>
      </p:sp>
      <p:sp>
        <p:nvSpPr>
          <p:cNvPr id="18" name="Rounded Rectangle 17">
            <a:extLst>
              <a:ext uri="{FF2B5EF4-FFF2-40B4-BE49-F238E27FC236}">
                <a16:creationId xmlns:a16="http://schemas.microsoft.com/office/drawing/2014/main" id="{FA19F8C2-2382-401F-AEAB-1EEE536D4B14}"/>
              </a:ext>
            </a:extLst>
          </p:cNvPr>
          <p:cNvSpPr/>
          <p:nvPr/>
        </p:nvSpPr>
        <p:spPr>
          <a:xfrm>
            <a:off x="6185078"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0</a:t>
            </a:r>
          </a:p>
        </p:txBody>
      </p:sp>
      <p:sp>
        <p:nvSpPr>
          <p:cNvPr id="19" name="Rounded Rectangle 18">
            <a:extLst>
              <a:ext uri="{FF2B5EF4-FFF2-40B4-BE49-F238E27FC236}">
                <a16:creationId xmlns:a16="http://schemas.microsoft.com/office/drawing/2014/main" id="{FA19F8C2-2382-401F-AEAB-1EEE536D4B14}"/>
              </a:ext>
            </a:extLst>
          </p:cNvPr>
          <p:cNvSpPr/>
          <p:nvPr/>
        </p:nvSpPr>
        <p:spPr>
          <a:xfrm>
            <a:off x="9151860"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rgbClr val="FF0000"/>
                </a:solidFill>
              </a:rPr>
              <a:t>4</a:t>
            </a:r>
          </a:p>
        </p:txBody>
      </p:sp>
    </p:spTree>
    <p:extLst>
      <p:ext uri="{BB962C8B-B14F-4D97-AF65-F5344CB8AC3E}">
        <p14:creationId xmlns:p14="http://schemas.microsoft.com/office/powerpoint/2010/main" val="903198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9" y="1883993"/>
            <a:ext cx="2974488"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solidFill>
                  <a:srgbClr val="002060"/>
                </a:solidFill>
                <a:latin typeface="Calibri" panose="020F0502020204030204" pitchFamily="34" charset="0"/>
              </a:rPr>
              <a:t>First, you work out how many times 8 can be shared into 2. This is 0, so a 0 goes in the first square for your answer. The ‘2’ is carried over to the tens column. </a:t>
            </a:r>
            <a:endParaRPr lang="en-GB" altLang="en-US" sz="2800" dirty="0">
              <a:solidFill>
                <a:srgbClr val="002060"/>
              </a:solidFill>
            </a:endParaRPr>
          </a:p>
        </p:txBody>
      </p:sp>
      <p:sp>
        <p:nvSpPr>
          <p:cNvPr id="34" name="Rectangle: Rounded Corners 2">
            <a:extLst>
              <a:ext uri="{FF2B5EF4-FFF2-40B4-BE49-F238E27FC236}">
                <a16:creationId xmlns:a16="http://schemas.microsoft.com/office/drawing/2014/main" id="{675A7142-34F1-4E54-A85B-FF703025B360}"/>
              </a:ext>
            </a:extLst>
          </p:cNvPr>
          <p:cNvSpPr/>
          <p:nvPr/>
        </p:nvSpPr>
        <p:spPr>
          <a:xfrm>
            <a:off x="3564661" y="1704804"/>
            <a:ext cx="8166537" cy="49438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5400" dirty="0">
                <a:solidFill>
                  <a:srgbClr val="002060"/>
                </a:solidFill>
                <a:latin typeface="Calibri" panose="020F0502020204030204" pitchFamily="34" charset="0"/>
              </a:rPr>
              <a:t>296 ÷ 8 = </a:t>
            </a:r>
          </a:p>
          <a:p>
            <a:pPr algn="ctr">
              <a:spcBef>
                <a:spcPct val="0"/>
              </a:spcBef>
            </a:pPr>
            <a:endParaRPr lang="en-GB" altLang="en-US" sz="54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r>
              <a:rPr lang="en-GB" sz="3200" dirty="0">
                <a:solidFill>
                  <a:srgbClr val="FF0000"/>
                </a:solidFill>
                <a:latin typeface="Calibri" panose="020F0502020204030204" pitchFamily="34" charset="0"/>
              </a:rPr>
              <a:t>2</a:t>
            </a:r>
            <a:r>
              <a:rPr lang="en-GB" sz="3200" dirty="0">
                <a:solidFill>
                  <a:schemeClr val="tx1"/>
                </a:solidFill>
                <a:latin typeface="Calibri" panose="020F0502020204030204" pitchFamily="34" charset="0"/>
              </a:rPr>
              <a:t>                </a:t>
            </a: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prstClr val="white"/>
              </a:solidFill>
            </a:endParaRPr>
          </a:p>
        </p:txBody>
      </p:sp>
      <p:sp>
        <p:nvSpPr>
          <p:cNvPr id="8" name="Rounded Rectangle 7">
            <a:extLst>
              <a:ext uri="{FF2B5EF4-FFF2-40B4-BE49-F238E27FC236}">
                <a16:creationId xmlns:a16="http://schemas.microsoft.com/office/drawing/2014/main" id="{FA19F8C2-2382-401F-AEAB-1EEE536D4B14}"/>
              </a:ext>
            </a:extLst>
          </p:cNvPr>
          <p:cNvSpPr/>
          <p:nvPr/>
        </p:nvSpPr>
        <p:spPr>
          <a:xfrm>
            <a:off x="6212284"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2</a:t>
            </a:r>
          </a:p>
        </p:txBody>
      </p:sp>
      <p:cxnSp>
        <p:nvCxnSpPr>
          <p:cNvPr id="16" name="Straight Connector 15">
            <a:extLst>
              <a:ext uri="{FF2B5EF4-FFF2-40B4-BE49-F238E27FC236}">
                <a16:creationId xmlns:a16="http://schemas.microsoft.com/office/drawing/2014/main" id="{E3159D19-1755-4AB8-B509-CA42C3F3C723}"/>
              </a:ext>
            </a:extLst>
          </p:cNvPr>
          <p:cNvCxnSpPr/>
          <p:nvPr/>
        </p:nvCxnSpPr>
        <p:spPr>
          <a:xfrm flipV="1">
            <a:off x="5815820" y="4714636"/>
            <a:ext cx="0" cy="1188161"/>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50DF12C-1A94-4125-AA2B-FE89FE6E085A}"/>
              </a:ext>
            </a:extLst>
          </p:cNvPr>
          <p:cNvCxnSpPr/>
          <p:nvPr/>
        </p:nvCxnSpPr>
        <p:spPr>
          <a:xfrm>
            <a:off x="5815820" y="4714636"/>
            <a:ext cx="4630956" cy="0"/>
          </a:xfrm>
          <a:prstGeom prst="line">
            <a:avLst/>
          </a:prstGeom>
          <a:ln/>
        </p:spPr>
        <p:style>
          <a:lnRef idx="1">
            <a:schemeClr val="dk1"/>
          </a:lnRef>
          <a:fillRef idx="0">
            <a:schemeClr val="dk1"/>
          </a:fillRef>
          <a:effectRef idx="0">
            <a:schemeClr val="dk1"/>
          </a:effectRef>
          <a:fontRef idx="minor">
            <a:schemeClr val="tx1"/>
          </a:fontRef>
        </p:style>
      </p:cxnSp>
      <p:sp>
        <p:nvSpPr>
          <p:cNvPr id="23" name="Rounded Rectangle 22">
            <a:extLst>
              <a:ext uri="{FF2B5EF4-FFF2-40B4-BE49-F238E27FC236}">
                <a16:creationId xmlns:a16="http://schemas.microsoft.com/office/drawing/2014/main" id="{FA19F8C2-2382-401F-AEAB-1EEE536D4B14}"/>
              </a:ext>
            </a:extLst>
          </p:cNvPr>
          <p:cNvSpPr/>
          <p:nvPr/>
        </p:nvSpPr>
        <p:spPr>
          <a:xfrm>
            <a:off x="7647930" y="492363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9</a:t>
            </a:r>
          </a:p>
        </p:txBody>
      </p:sp>
      <p:sp>
        <p:nvSpPr>
          <p:cNvPr id="24" name="Rounded Rectangle 23">
            <a:extLst>
              <a:ext uri="{FF2B5EF4-FFF2-40B4-BE49-F238E27FC236}">
                <a16:creationId xmlns:a16="http://schemas.microsoft.com/office/drawing/2014/main" id="{FA19F8C2-2382-401F-AEAB-1EEE536D4B14}"/>
              </a:ext>
            </a:extLst>
          </p:cNvPr>
          <p:cNvSpPr/>
          <p:nvPr/>
        </p:nvSpPr>
        <p:spPr>
          <a:xfrm>
            <a:off x="9112782" y="4955218"/>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6</a:t>
            </a:r>
          </a:p>
        </p:txBody>
      </p:sp>
      <p:sp>
        <p:nvSpPr>
          <p:cNvPr id="25" name="Rounded Rectangle 24">
            <a:extLst>
              <a:ext uri="{FF2B5EF4-FFF2-40B4-BE49-F238E27FC236}">
                <a16:creationId xmlns:a16="http://schemas.microsoft.com/office/drawing/2014/main" id="{FA19F8C2-2382-401F-AEAB-1EEE536D4B14}"/>
              </a:ext>
            </a:extLst>
          </p:cNvPr>
          <p:cNvSpPr/>
          <p:nvPr/>
        </p:nvSpPr>
        <p:spPr>
          <a:xfrm>
            <a:off x="4591745"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8</a:t>
            </a:r>
          </a:p>
        </p:txBody>
      </p:sp>
      <p:sp>
        <p:nvSpPr>
          <p:cNvPr id="14" name="Rounded Rectangle 13">
            <a:extLst>
              <a:ext uri="{FF2B5EF4-FFF2-40B4-BE49-F238E27FC236}">
                <a16:creationId xmlns:a16="http://schemas.microsoft.com/office/drawing/2014/main" id="{FA19F8C2-2382-401F-AEAB-1EEE536D4B14}"/>
              </a:ext>
            </a:extLst>
          </p:cNvPr>
          <p:cNvSpPr/>
          <p:nvPr/>
        </p:nvSpPr>
        <p:spPr>
          <a:xfrm>
            <a:off x="7611706"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a:t>
            </a:r>
          </a:p>
        </p:txBody>
      </p:sp>
      <p:sp>
        <p:nvSpPr>
          <p:cNvPr id="18" name="Rounded Rectangle 17">
            <a:extLst>
              <a:ext uri="{FF2B5EF4-FFF2-40B4-BE49-F238E27FC236}">
                <a16:creationId xmlns:a16="http://schemas.microsoft.com/office/drawing/2014/main" id="{FA19F8C2-2382-401F-AEAB-1EEE536D4B14}"/>
              </a:ext>
            </a:extLst>
          </p:cNvPr>
          <p:cNvSpPr/>
          <p:nvPr/>
        </p:nvSpPr>
        <p:spPr>
          <a:xfrm>
            <a:off x="6185078"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rgbClr val="FF0000"/>
                </a:solidFill>
              </a:rPr>
              <a:t>0</a:t>
            </a:r>
          </a:p>
        </p:txBody>
      </p:sp>
      <p:sp>
        <p:nvSpPr>
          <p:cNvPr id="19" name="Rounded Rectangle 18">
            <a:extLst>
              <a:ext uri="{FF2B5EF4-FFF2-40B4-BE49-F238E27FC236}">
                <a16:creationId xmlns:a16="http://schemas.microsoft.com/office/drawing/2014/main" id="{FA19F8C2-2382-401F-AEAB-1EEE536D4B14}"/>
              </a:ext>
            </a:extLst>
          </p:cNvPr>
          <p:cNvSpPr/>
          <p:nvPr/>
        </p:nvSpPr>
        <p:spPr>
          <a:xfrm>
            <a:off x="9151860"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a:t>
            </a:r>
          </a:p>
        </p:txBody>
      </p:sp>
    </p:spTree>
    <p:extLst>
      <p:ext uri="{BB962C8B-B14F-4D97-AF65-F5344CB8AC3E}">
        <p14:creationId xmlns:p14="http://schemas.microsoft.com/office/powerpoint/2010/main" val="4197084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9" y="1883993"/>
            <a:ext cx="2974488"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400" dirty="0">
                <a:solidFill>
                  <a:srgbClr val="002060"/>
                </a:solidFill>
                <a:latin typeface="Calibri" panose="020F0502020204030204" pitchFamily="34" charset="0"/>
              </a:rPr>
              <a:t>Then, you work out how many times 8 can be shared into 29. This is 3 times, so a 3 goes in the second square for your answer. As this is 24 and 5 are remaining, the 5 is carried over to the ones column.</a:t>
            </a:r>
            <a:endParaRPr lang="en-GB" altLang="en-US" sz="2400" dirty="0">
              <a:solidFill>
                <a:srgbClr val="002060"/>
              </a:solidFill>
            </a:endParaRPr>
          </a:p>
        </p:txBody>
      </p:sp>
      <p:sp>
        <p:nvSpPr>
          <p:cNvPr id="34" name="Rectangle: Rounded Corners 2">
            <a:extLst>
              <a:ext uri="{FF2B5EF4-FFF2-40B4-BE49-F238E27FC236}">
                <a16:creationId xmlns:a16="http://schemas.microsoft.com/office/drawing/2014/main" id="{675A7142-34F1-4E54-A85B-FF703025B360}"/>
              </a:ext>
            </a:extLst>
          </p:cNvPr>
          <p:cNvSpPr/>
          <p:nvPr/>
        </p:nvSpPr>
        <p:spPr>
          <a:xfrm>
            <a:off x="3564661" y="1704804"/>
            <a:ext cx="8166537" cy="49438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5400" dirty="0">
                <a:solidFill>
                  <a:srgbClr val="002060"/>
                </a:solidFill>
                <a:latin typeface="Calibri" panose="020F0502020204030204" pitchFamily="34" charset="0"/>
              </a:rPr>
              <a:t>296 ÷ 8 = </a:t>
            </a:r>
          </a:p>
          <a:p>
            <a:pPr algn="ctr">
              <a:spcBef>
                <a:spcPct val="0"/>
              </a:spcBef>
            </a:pPr>
            <a:endParaRPr lang="en-GB" altLang="en-US" sz="54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r>
              <a:rPr lang="en-GB" sz="3200" dirty="0">
                <a:solidFill>
                  <a:schemeClr val="tx1"/>
                </a:solidFill>
                <a:latin typeface="Calibri" panose="020F0502020204030204" pitchFamily="34" charset="0"/>
              </a:rPr>
              <a:t>             2               </a:t>
            </a:r>
            <a:r>
              <a:rPr lang="en-GB" sz="3200" dirty="0">
                <a:solidFill>
                  <a:srgbClr val="FF0000"/>
                </a:solidFill>
                <a:latin typeface="Calibri" panose="020F0502020204030204" pitchFamily="34" charset="0"/>
              </a:rPr>
              <a:t>5</a:t>
            </a:r>
            <a:r>
              <a:rPr lang="en-GB" sz="3200" dirty="0">
                <a:solidFill>
                  <a:schemeClr val="tx1"/>
                </a:solidFill>
                <a:latin typeface="Calibri" panose="020F0502020204030204" pitchFamily="34" charset="0"/>
              </a:rPr>
              <a:t>                </a:t>
            </a: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prstClr val="white"/>
              </a:solidFill>
            </a:endParaRPr>
          </a:p>
        </p:txBody>
      </p:sp>
      <p:sp>
        <p:nvSpPr>
          <p:cNvPr id="8" name="Rounded Rectangle 7">
            <a:extLst>
              <a:ext uri="{FF2B5EF4-FFF2-40B4-BE49-F238E27FC236}">
                <a16:creationId xmlns:a16="http://schemas.microsoft.com/office/drawing/2014/main" id="{FA19F8C2-2382-401F-AEAB-1EEE536D4B14}"/>
              </a:ext>
            </a:extLst>
          </p:cNvPr>
          <p:cNvSpPr/>
          <p:nvPr/>
        </p:nvSpPr>
        <p:spPr>
          <a:xfrm>
            <a:off x="6212284"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2</a:t>
            </a:r>
          </a:p>
        </p:txBody>
      </p:sp>
      <p:cxnSp>
        <p:nvCxnSpPr>
          <p:cNvPr id="16" name="Straight Connector 15">
            <a:extLst>
              <a:ext uri="{FF2B5EF4-FFF2-40B4-BE49-F238E27FC236}">
                <a16:creationId xmlns:a16="http://schemas.microsoft.com/office/drawing/2014/main" id="{E3159D19-1755-4AB8-B509-CA42C3F3C723}"/>
              </a:ext>
            </a:extLst>
          </p:cNvPr>
          <p:cNvCxnSpPr/>
          <p:nvPr/>
        </p:nvCxnSpPr>
        <p:spPr>
          <a:xfrm flipV="1">
            <a:off x="5815820" y="4714636"/>
            <a:ext cx="0" cy="1188161"/>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50DF12C-1A94-4125-AA2B-FE89FE6E085A}"/>
              </a:ext>
            </a:extLst>
          </p:cNvPr>
          <p:cNvCxnSpPr/>
          <p:nvPr/>
        </p:nvCxnSpPr>
        <p:spPr>
          <a:xfrm>
            <a:off x="5815820" y="4714636"/>
            <a:ext cx="4630956" cy="0"/>
          </a:xfrm>
          <a:prstGeom prst="line">
            <a:avLst/>
          </a:prstGeom>
          <a:ln/>
        </p:spPr>
        <p:style>
          <a:lnRef idx="1">
            <a:schemeClr val="dk1"/>
          </a:lnRef>
          <a:fillRef idx="0">
            <a:schemeClr val="dk1"/>
          </a:fillRef>
          <a:effectRef idx="0">
            <a:schemeClr val="dk1"/>
          </a:effectRef>
          <a:fontRef idx="minor">
            <a:schemeClr val="tx1"/>
          </a:fontRef>
        </p:style>
      </p:cxnSp>
      <p:sp>
        <p:nvSpPr>
          <p:cNvPr id="23" name="Rounded Rectangle 22">
            <a:extLst>
              <a:ext uri="{FF2B5EF4-FFF2-40B4-BE49-F238E27FC236}">
                <a16:creationId xmlns:a16="http://schemas.microsoft.com/office/drawing/2014/main" id="{FA19F8C2-2382-401F-AEAB-1EEE536D4B14}"/>
              </a:ext>
            </a:extLst>
          </p:cNvPr>
          <p:cNvSpPr/>
          <p:nvPr/>
        </p:nvSpPr>
        <p:spPr>
          <a:xfrm>
            <a:off x="7647930" y="492363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9</a:t>
            </a:r>
          </a:p>
        </p:txBody>
      </p:sp>
      <p:sp>
        <p:nvSpPr>
          <p:cNvPr id="24" name="Rounded Rectangle 23">
            <a:extLst>
              <a:ext uri="{FF2B5EF4-FFF2-40B4-BE49-F238E27FC236}">
                <a16:creationId xmlns:a16="http://schemas.microsoft.com/office/drawing/2014/main" id="{FA19F8C2-2382-401F-AEAB-1EEE536D4B14}"/>
              </a:ext>
            </a:extLst>
          </p:cNvPr>
          <p:cNvSpPr/>
          <p:nvPr/>
        </p:nvSpPr>
        <p:spPr>
          <a:xfrm>
            <a:off x="9112782" y="4955218"/>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6</a:t>
            </a:r>
          </a:p>
        </p:txBody>
      </p:sp>
      <p:sp>
        <p:nvSpPr>
          <p:cNvPr id="25" name="Rounded Rectangle 24">
            <a:extLst>
              <a:ext uri="{FF2B5EF4-FFF2-40B4-BE49-F238E27FC236}">
                <a16:creationId xmlns:a16="http://schemas.microsoft.com/office/drawing/2014/main" id="{FA19F8C2-2382-401F-AEAB-1EEE536D4B14}"/>
              </a:ext>
            </a:extLst>
          </p:cNvPr>
          <p:cNvSpPr/>
          <p:nvPr/>
        </p:nvSpPr>
        <p:spPr>
          <a:xfrm>
            <a:off x="4591745"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8</a:t>
            </a:r>
          </a:p>
        </p:txBody>
      </p:sp>
      <p:sp>
        <p:nvSpPr>
          <p:cNvPr id="14" name="Rounded Rectangle 13">
            <a:extLst>
              <a:ext uri="{FF2B5EF4-FFF2-40B4-BE49-F238E27FC236}">
                <a16:creationId xmlns:a16="http://schemas.microsoft.com/office/drawing/2014/main" id="{FA19F8C2-2382-401F-AEAB-1EEE536D4B14}"/>
              </a:ext>
            </a:extLst>
          </p:cNvPr>
          <p:cNvSpPr/>
          <p:nvPr/>
        </p:nvSpPr>
        <p:spPr>
          <a:xfrm>
            <a:off x="7611706"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rgbClr val="FF0000"/>
                </a:solidFill>
              </a:rPr>
              <a:t>3</a:t>
            </a:r>
          </a:p>
        </p:txBody>
      </p:sp>
      <p:sp>
        <p:nvSpPr>
          <p:cNvPr id="18" name="Rounded Rectangle 17">
            <a:extLst>
              <a:ext uri="{FF2B5EF4-FFF2-40B4-BE49-F238E27FC236}">
                <a16:creationId xmlns:a16="http://schemas.microsoft.com/office/drawing/2014/main" id="{FA19F8C2-2382-401F-AEAB-1EEE536D4B14}"/>
              </a:ext>
            </a:extLst>
          </p:cNvPr>
          <p:cNvSpPr/>
          <p:nvPr/>
        </p:nvSpPr>
        <p:spPr>
          <a:xfrm>
            <a:off x="6185078"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0</a:t>
            </a:r>
          </a:p>
        </p:txBody>
      </p:sp>
      <p:sp>
        <p:nvSpPr>
          <p:cNvPr id="19" name="Rounded Rectangle 18">
            <a:extLst>
              <a:ext uri="{FF2B5EF4-FFF2-40B4-BE49-F238E27FC236}">
                <a16:creationId xmlns:a16="http://schemas.microsoft.com/office/drawing/2014/main" id="{FA19F8C2-2382-401F-AEAB-1EEE536D4B14}"/>
              </a:ext>
            </a:extLst>
          </p:cNvPr>
          <p:cNvSpPr/>
          <p:nvPr/>
        </p:nvSpPr>
        <p:spPr>
          <a:xfrm>
            <a:off x="9151860"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a:t>
            </a:r>
          </a:p>
        </p:txBody>
      </p:sp>
    </p:spTree>
    <p:extLst>
      <p:ext uri="{BB962C8B-B14F-4D97-AF65-F5344CB8AC3E}">
        <p14:creationId xmlns:p14="http://schemas.microsoft.com/office/powerpoint/2010/main" val="589687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9" y="1883993"/>
            <a:ext cx="2974488"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700" dirty="0">
                <a:solidFill>
                  <a:srgbClr val="002060"/>
                </a:solidFill>
                <a:latin typeface="Calibri" panose="020F0502020204030204" pitchFamily="34" charset="0"/>
              </a:rPr>
              <a:t>The final part is working out how many times 8 can be shared into 56. The answer is 7, so this goes in the ones column. This means the overall answer is 37. </a:t>
            </a:r>
            <a:endParaRPr lang="en-GB" altLang="en-US" sz="2700" dirty="0">
              <a:solidFill>
                <a:srgbClr val="002060"/>
              </a:solidFill>
            </a:endParaRPr>
          </a:p>
        </p:txBody>
      </p:sp>
      <p:sp>
        <p:nvSpPr>
          <p:cNvPr id="34" name="Rectangle: Rounded Corners 2">
            <a:extLst>
              <a:ext uri="{FF2B5EF4-FFF2-40B4-BE49-F238E27FC236}">
                <a16:creationId xmlns:a16="http://schemas.microsoft.com/office/drawing/2014/main" id="{675A7142-34F1-4E54-A85B-FF703025B360}"/>
              </a:ext>
            </a:extLst>
          </p:cNvPr>
          <p:cNvSpPr/>
          <p:nvPr/>
        </p:nvSpPr>
        <p:spPr>
          <a:xfrm>
            <a:off x="3564661" y="1704804"/>
            <a:ext cx="8166537" cy="49438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5400" dirty="0">
                <a:solidFill>
                  <a:srgbClr val="002060"/>
                </a:solidFill>
                <a:latin typeface="Calibri" panose="020F0502020204030204" pitchFamily="34" charset="0"/>
              </a:rPr>
              <a:t>296 ÷ 8 = </a:t>
            </a:r>
            <a:r>
              <a:rPr lang="en-GB" altLang="en-US" sz="5400" dirty="0">
                <a:solidFill>
                  <a:srgbClr val="FF0000"/>
                </a:solidFill>
                <a:latin typeface="Calibri" panose="020F0502020204030204" pitchFamily="34" charset="0"/>
              </a:rPr>
              <a:t>37</a:t>
            </a:r>
          </a:p>
          <a:p>
            <a:pPr algn="ctr">
              <a:spcBef>
                <a:spcPct val="0"/>
              </a:spcBef>
            </a:pPr>
            <a:endParaRPr lang="en-GB" altLang="en-US" sz="54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r>
              <a:rPr lang="en-GB" sz="3200" dirty="0">
                <a:solidFill>
                  <a:schemeClr val="tx1"/>
                </a:solidFill>
                <a:latin typeface="Calibri" panose="020F0502020204030204" pitchFamily="34" charset="0"/>
              </a:rPr>
              <a:t>             2               5                </a:t>
            </a: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prstClr val="white"/>
              </a:solidFill>
            </a:endParaRPr>
          </a:p>
        </p:txBody>
      </p:sp>
      <p:sp>
        <p:nvSpPr>
          <p:cNvPr id="8" name="Rounded Rectangle 7">
            <a:extLst>
              <a:ext uri="{FF2B5EF4-FFF2-40B4-BE49-F238E27FC236}">
                <a16:creationId xmlns:a16="http://schemas.microsoft.com/office/drawing/2014/main" id="{FA19F8C2-2382-401F-AEAB-1EEE536D4B14}"/>
              </a:ext>
            </a:extLst>
          </p:cNvPr>
          <p:cNvSpPr/>
          <p:nvPr/>
        </p:nvSpPr>
        <p:spPr>
          <a:xfrm>
            <a:off x="6212284"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2</a:t>
            </a:r>
          </a:p>
        </p:txBody>
      </p:sp>
      <p:cxnSp>
        <p:nvCxnSpPr>
          <p:cNvPr id="16" name="Straight Connector 15">
            <a:extLst>
              <a:ext uri="{FF2B5EF4-FFF2-40B4-BE49-F238E27FC236}">
                <a16:creationId xmlns:a16="http://schemas.microsoft.com/office/drawing/2014/main" id="{E3159D19-1755-4AB8-B509-CA42C3F3C723}"/>
              </a:ext>
            </a:extLst>
          </p:cNvPr>
          <p:cNvCxnSpPr/>
          <p:nvPr/>
        </p:nvCxnSpPr>
        <p:spPr>
          <a:xfrm flipV="1">
            <a:off x="5815820" y="4714636"/>
            <a:ext cx="0" cy="1188161"/>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50DF12C-1A94-4125-AA2B-FE89FE6E085A}"/>
              </a:ext>
            </a:extLst>
          </p:cNvPr>
          <p:cNvCxnSpPr/>
          <p:nvPr/>
        </p:nvCxnSpPr>
        <p:spPr>
          <a:xfrm>
            <a:off x="5815820" y="4714636"/>
            <a:ext cx="4630956" cy="0"/>
          </a:xfrm>
          <a:prstGeom prst="line">
            <a:avLst/>
          </a:prstGeom>
          <a:ln/>
        </p:spPr>
        <p:style>
          <a:lnRef idx="1">
            <a:schemeClr val="dk1"/>
          </a:lnRef>
          <a:fillRef idx="0">
            <a:schemeClr val="dk1"/>
          </a:fillRef>
          <a:effectRef idx="0">
            <a:schemeClr val="dk1"/>
          </a:effectRef>
          <a:fontRef idx="minor">
            <a:schemeClr val="tx1"/>
          </a:fontRef>
        </p:style>
      </p:cxnSp>
      <p:sp>
        <p:nvSpPr>
          <p:cNvPr id="23" name="Rounded Rectangle 22">
            <a:extLst>
              <a:ext uri="{FF2B5EF4-FFF2-40B4-BE49-F238E27FC236}">
                <a16:creationId xmlns:a16="http://schemas.microsoft.com/office/drawing/2014/main" id="{FA19F8C2-2382-401F-AEAB-1EEE536D4B14}"/>
              </a:ext>
            </a:extLst>
          </p:cNvPr>
          <p:cNvSpPr/>
          <p:nvPr/>
        </p:nvSpPr>
        <p:spPr>
          <a:xfrm>
            <a:off x="7647930" y="492363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9</a:t>
            </a:r>
          </a:p>
        </p:txBody>
      </p:sp>
      <p:sp>
        <p:nvSpPr>
          <p:cNvPr id="24" name="Rounded Rectangle 23">
            <a:extLst>
              <a:ext uri="{FF2B5EF4-FFF2-40B4-BE49-F238E27FC236}">
                <a16:creationId xmlns:a16="http://schemas.microsoft.com/office/drawing/2014/main" id="{FA19F8C2-2382-401F-AEAB-1EEE536D4B14}"/>
              </a:ext>
            </a:extLst>
          </p:cNvPr>
          <p:cNvSpPr/>
          <p:nvPr/>
        </p:nvSpPr>
        <p:spPr>
          <a:xfrm>
            <a:off x="9112782" y="4955218"/>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6</a:t>
            </a:r>
          </a:p>
        </p:txBody>
      </p:sp>
      <p:sp>
        <p:nvSpPr>
          <p:cNvPr id="25" name="Rounded Rectangle 24">
            <a:extLst>
              <a:ext uri="{FF2B5EF4-FFF2-40B4-BE49-F238E27FC236}">
                <a16:creationId xmlns:a16="http://schemas.microsoft.com/office/drawing/2014/main" id="{FA19F8C2-2382-401F-AEAB-1EEE536D4B14}"/>
              </a:ext>
            </a:extLst>
          </p:cNvPr>
          <p:cNvSpPr/>
          <p:nvPr/>
        </p:nvSpPr>
        <p:spPr>
          <a:xfrm>
            <a:off x="4591745"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8</a:t>
            </a:r>
          </a:p>
        </p:txBody>
      </p:sp>
      <p:sp>
        <p:nvSpPr>
          <p:cNvPr id="14" name="Rounded Rectangle 13">
            <a:extLst>
              <a:ext uri="{FF2B5EF4-FFF2-40B4-BE49-F238E27FC236}">
                <a16:creationId xmlns:a16="http://schemas.microsoft.com/office/drawing/2014/main" id="{FA19F8C2-2382-401F-AEAB-1EEE536D4B14}"/>
              </a:ext>
            </a:extLst>
          </p:cNvPr>
          <p:cNvSpPr/>
          <p:nvPr/>
        </p:nvSpPr>
        <p:spPr>
          <a:xfrm>
            <a:off x="7611706"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3</a:t>
            </a:r>
          </a:p>
        </p:txBody>
      </p:sp>
      <p:sp>
        <p:nvSpPr>
          <p:cNvPr id="18" name="Rounded Rectangle 17">
            <a:extLst>
              <a:ext uri="{FF2B5EF4-FFF2-40B4-BE49-F238E27FC236}">
                <a16:creationId xmlns:a16="http://schemas.microsoft.com/office/drawing/2014/main" id="{FA19F8C2-2382-401F-AEAB-1EEE536D4B14}"/>
              </a:ext>
            </a:extLst>
          </p:cNvPr>
          <p:cNvSpPr/>
          <p:nvPr/>
        </p:nvSpPr>
        <p:spPr>
          <a:xfrm>
            <a:off x="6185078"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0</a:t>
            </a:r>
          </a:p>
        </p:txBody>
      </p:sp>
      <p:sp>
        <p:nvSpPr>
          <p:cNvPr id="19" name="Rounded Rectangle 18">
            <a:extLst>
              <a:ext uri="{FF2B5EF4-FFF2-40B4-BE49-F238E27FC236}">
                <a16:creationId xmlns:a16="http://schemas.microsoft.com/office/drawing/2014/main" id="{FA19F8C2-2382-401F-AEAB-1EEE536D4B14}"/>
              </a:ext>
            </a:extLst>
          </p:cNvPr>
          <p:cNvSpPr/>
          <p:nvPr/>
        </p:nvSpPr>
        <p:spPr>
          <a:xfrm>
            <a:off x="9151860"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rgbClr val="FF0000"/>
                </a:solidFill>
              </a:rPr>
              <a:t>7</a:t>
            </a:r>
          </a:p>
        </p:txBody>
      </p:sp>
    </p:spTree>
    <p:extLst>
      <p:ext uri="{BB962C8B-B14F-4D97-AF65-F5344CB8AC3E}">
        <p14:creationId xmlns:p14="http://schemas.microsoft.com/office/powerpoint/2010/main" val="2479074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354137" y="1770061"/>
            <a:ext cx="2483656" cy="477262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sz="3600" dirty="0">
                <a:solidFill>
                  <a:srgbClr val="002060"/>
                </a:solidFill>
                <a:latin typeface="Calibri" panose="020F0502020204030204" pitchFamily="34" charset="0"/>
              </a:rPr>
              <a:t>Remember to use your times table knowledge to help solve each problem.</a:t>
            </a:r>
            <a:endParaRPr lang="en-GB" sz="3600" dirty="0">
              <a:solidFill>
                <a:prstClr val="white"/>
              </a:solidFill>
            </a:endParaRP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153103" y="1832009"/>
            <a:ext cx="8638847" cy="45540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000" dirty="0">
                <a:solidFill>
                  <a:srgbClr val="002060"/>
                </a:solidFill>
              </a:rPr>
              <a:t>Use the </a:t>
            </a:r>
            <a:r>
              <a:rPr lang="en-GB" sz="4000" b="1" dirty="0">
                <a:solidFill>
                  <a:srgbClr val="002060"/>
                </a:solidFill>
              </a:rPr>
              <a:t>short division </a:t>
            </a:r>
            <a:r>
              <a:rPr lang="en-GB" sz="4000" dirty="0">
                <a:solidFill>
                  <a:srgbClr val="002060"/>
                </a:solidFill>
              </a:rPr>
              <a:t>strategy shown to work out the following:</a:t>
            </a:r>
          </a:p>
          <a:p>
            <a:pPr marL="742950" lvl="0" indent="-742950" algn="ctr">
              <a:buAutoNum type="arabicParenR"/>
            </a:pPr>
            <a:r>
              <a:rPr lang="en-GB" sz="4000" dirty="0">
                <a:solidFill>
                  <a:srgbClr val="002060"/>
                </a:solidFill>
              </a:rPr>
              <a:t>294 ÷ 6 =</a:t>
            </a:r>
          </a:p>
          <a:p>
            <a:pPr marL="742950" lvl="0" indent="-742950" algn="ctr">
              <a:buAutoNum type="arabicParenR"/>
            </a:pPr>
            <a:r>
              <a:rPr lang="en-GB" sz="4000" dirty="0">
                <a:solidFill>
                  <a:srgbClr val="002060"/>
                </a:solidFill>
              </a:rPr>
              <a:t>371 ÷ 7 =</a:t>
            </a:r>
          </a:p>
          <a:p>
            <a:pPr marL="742950" indent="-742950" algn="ctr">
              <a:buFontTx/>
              <a:buAutoNum type="arabicParenR"/>
            </a:pPr>
            <a:r>
              <a:rPr lang="en-GB" sz="4000" dirty="0">
                <a:solidFill>
                  <a:srgbClr val="002060"/>
                </a:solidFill>
              </a:rPr>
              <a:t>252 ÷ 9 =</a:t>
            </a:r>
          </a:p>
          <a:p>
            <a:pPr marL="742950" lvl="0" indent="-742950" algn="ctr">
              <a:buAutoNum type="arabicParenR"/>
            </a:pPr>
            <a:r>
              <a:rPr lang="en-GB" sz="4000" dirty="0">
                <a:solidFill>
                  <a:srgbClr val="002060"/>
                </a:solidFill>
              </a:rPr>
              <a:t>512 ÷ 8 =</a:t>
            </a:r>
          </a:p>
          <a:p>
            <a:pPr marL="742950" lvl="0" indent="-742950" algn="ctr">
              <a:buAutoNum type="arabicParenR"/>
            </a:pPr>
            <a:r>
              <a:rPr lang="en-GB" sz="4000" dirty="0">
                <a:solidFill>
                  <a:srgbClr val="002060"/>
                </a:solidFill>
              </a:rPr>
              <a:t>388 ÷ 4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3908355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354137" y="1770061"/>
            <a:ext cx="2990254" cy="475686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sz="3600" dirty="0">
                <a:solidFill>
                  <a:srgbClr val="002060"/>
                </a:solidFill>
                <a:latin typeface="Calibri" panose="020F0502020204030204" pitchFamily="34" charset="0"/>
              </a:rPr>
              <a:t>Remember to use your times table knowledge to help solve each problem.</a:t>
            </a:r>
            <a:endParaRPr lang="en-GB" sz="3600" dirty="0">
              <a:solidFill>
                <a:prstClr val="white"/>
              </a:solidFill>
            </a:endParaRP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67959" y="1832009"/>
            <a:ext cx="8023991" cy="45540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800" dirty="0">
                <a:solidFill>
                  <a:srgbClr val="002060"/>
                </a:solidFill>
              </a:rPr>
              <a:t>There are 217 children in the school. The children are split into 7 classes. How many children are in each class?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189466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354137" y="1770061"/>
            <a:ext cx="2404829" cy="461599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sz="3200" dirty="0">
                <a:solidFill>
                  <a:srgbClr val="002060"/>
                </a:solidFill>
                <a:latin typeface="Calibri" panose="020F0502020204030204" pitchFamily="34" charset="0"/>
              </a:rPr>
              <a:t>Remember to use your times table knowledge to help solve each problem.</a:t>
            </a:r>
            <a:endParaRPr lang="en-GB" sz="3200" dirty="0">
              <a:solidFill>
                <a:prstClr val="white"/>
              </a:solidFill>
            </a:endParaRP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168869" y="1832009"/>
            <a:ext cx="8623081" cy="45540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700" dirty="0">
                <a:solidFill>
                  <a:srgbClr val="002060"/>
                </a:solidFill>
              </a:rPr>
              <a:t>The school has ordered 261 new books for the school library. They have to group them in batches of 9. How many groups of books will they have in total?</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3226439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 Problem</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9" y="1883993"/>
            <a:ext cx="2974488"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solidFill>
                  <a:srgbClr val="002060"/>
                </a:solidFill>
                <a:latin typeface="Calibri" panose="020F0502020204030204" pitchFamily="34" charset="0"/>
              </a:rPr>
              <a:t>Spot the error in this calculation. Explain how you know.</a:t>
            </a:r>
          </a:p>
          <a:p>
            <a:pPr algn="ctr"/>
            <a:endParaRPr lang="en-GB" altLang="en-US" sz="2800" dirty="0">
              <a:solidFill>
                <a:srgbClr val="002060"/>
              </a:solidFill>
              <a:latin typeface="Calibri" panose="020F0502020204030204" pitchFamily="34" charset="0"/>
            </a:endParaRPr>
          </a:p>
          <a:p>
            <a:pPr algn="ctr"/>
            <a:r>
              <a:rPr lang="en-GB" altLang="en-US" sz="2800" dirty="0">
                <a:solidFill>
                  <a:srgbClr val="002060"/>
                </a:solidFill>
                <a:latin typeface="Calibri" panose="020F0502020204030204" pitchFamily="34" charset="0"/>
              </a:rPr>
              <a:t>Challenge – work out the correct answer and </a:t>
            </a:r>
            <a:r>
              <a:rPr lang="en-GB" altLang="en-US" sz="2800">
                <a:solidFill>
                  <a:srgbClr val="002060"/>
                </a:solidFill>
                <a:latin typeface="Calibri" panose="020F0502020204030204" pitchFamily="34" charset="0"/>
              </a:rPr>
              <a:t>explain it to </a:t>
            </a:r>
            <a:r>
              <a:rPr lang="en-GB" altLang="en-US" sz="2800" dirty="0">
                <a:solidFill>
                  <a:srgbClr val="002060"/>
                </a:solidFill>
                <a:latin typeface="Calibri" panose="020F0502020204030204" pitchFamily="34" charset="0"/>
              </a:rPr>
              <a:t>a partner. </a:t>
            </a:r>
            <a:endParaRPr lang="en-GB" altLang="en-US" sz="2800" dirty="0">
              <a:solidFill>
                <a:srgbClr val="002060"/>
              </a:solidFill>
            </a:endParaRPr>
          </a:p>
        </p:txBody>
      </p:sp>
      <p:sp>
        <p:nvSpPr>
          <p:cNvPr id="34" name="Rectangle: Rounded Corners 2">
            <a:extLst>
              <a:ext uri="{FF2B5EF4-FFF2-40B4-BE49-F238E27FC236}">
                <a16:creationId xmlns:a16="http://schemas.microsoft.com/office/drawing/2014/main" id="{675A7142-34F1-4E54-A85B-FF703025B360}"/>
              </a:ext>
            </a:extLst>
          </p:cNvPr>
          <p:cNvSpPr/>
          <p:nvPr/>
        </p:nvSpPr>
        <p:spPr>
          <a:xfrm>
            <a:off x="3704897" y="1704804"/>
            <a:ext cx="8026301" cy="49438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5400" dirty="0">
                <a:solidFill>
                  <a:srgbClr val="002060"/>
                </a:solidFill>
                <a:latin typeface="Calibri" panose="020F0502020204030204" pitchFamily="34" charset="0"/>
              </a:rPr>
              <a:t>498 ÷ 6 = </a:t>
            </a:r>
            <a:r>
              <a:rPr lang="en-GB" altLang="en-US" sz="5400" dirty="0">
                <a:solidFill>
                  <a:srgbClr val="FF0000"/>
                </a:solidFill>
                <a:latin typeface="Calibri" panose="020F0502020204030204" pitchFamily="34" charset="0"/>
              </a:rPr>
              <a:t>84</a:t>
            </a:r>
          </a:p>
          <a:p>
            <a:pPr algn="ctr">
              <a:spcBef>
                <a:spcPct val="0"/>
              </a:spcBef>
            </a:pPr>
            <a:endParaRPr lang="en-GB" altLang="en-US" sz="54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r>
              <a:rPr lang="en-GB" sz="3200">
                <a:solidFill>
                  <a:schemeClr val="tx1"/>
                </a:solidFill>
                <a:latin typeface="Calibri" panose="020F0502020204030204" pitchFamily="34" charset="0"/>
              </a:rPr>
              <a:t>            </a:t>
            </a:r>
            <a:r>
              <a:rPr lang="en-GB" sz="3200" dirty="0">
                <a:solidFill>
                  <a:schemeClr val="tx1"/>
                </a:solidFill>
                <a:latin typeface="Calibri" panose="020F0502020204030204" pitchFamily="34" charset="0"/>
              </a:rPr>
              <a:t>4               2                </a:t>
            </a: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prstClr val="white"/>
              </a:solidFill>
            </a:endParaRPr>
          </a:p>
        </p:txBody>
      </p:sp>
      <p:sp>
        <p:nvSpPr>
          <p:cNvPr id="8" name="Rounded Rectangle 7">
            <a:extLst>
              <a:ext uri="{FF2B5EF4-FFF2-40B4-BE49-F238E27FC236}">
                <a16:creationId xmlns:a16="http://schemas.microsoft.com/office/drawing/2014/main" id="{FA19F8C2-2382-401F-AEAB-1EEE536D4B14}"/>
              </a:ext>
            </a:extLst>
          </p:cNvPr>
          <p:cNvSpPr/>
          <p:nvPr/>
        </p:nvSpPr>
        <p:spPr>
          <a:xfrm>
            <a:off x="6212284"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4</a:t>
            </a:r>
          </a:p>
        </p:txBody>
      </p:sp>
      <p:cxnSp>
        <p:nvCxnSpPr>
          <p:cNvPr id="16" name="Straight Connector 15">
            <a:extLst>
              <a:ext uri="{FF2B5EF4-FFF2-40B4-BE49-F238E27FC236}">
                <a16:creationId xmlns:a16="http://schemas.microsoft.com/office/drawing/2014/main" id="{E3159D19-1755-4AB8-B509-CA42C3F3C723}"/>
              </a:ext>
            </a:extLst>
          </p:cNvPr>
          <p:cNvCxnSpPr/>
          <p:nvPr/>
        </p:nvCxnSpPr>
        <p:spPr>
          <a:xfrm flipV="1">
            <a:off x="5815820" y="4714636"/>
            <a:ext cx="0" cy="1188161"/>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50DF12C-1A94-4125-AA2B-FE89FE6E085A}"/>
              </a:ext>
            </a:extLst>
          </p:cNvPr>
          <p:cNvCxnSpPr/>
          <p:nvPr/>
        </p:nvCxnSpPr>
        <p:spPr>
          <a:xfrm>
            <a:off x="5815820" y="4714636"/>
            <a:ext cx="4630956" cy="0"/>
          </a:xfrm>
          <a:prstGeom prst="line">
            <a:avLst/>
          </a:prstGeom>
          <a:ln/>
        </p:spPr>
        <p:style>
          <a:lnRef idx="1">
            <a:schemeClr val="dk1"/>
          </a:lnRef>
          <a:fillRef idx="0">
            <a:schemeClr val="dk1"/>
          </a:fillRef>
          <a:effectRef idx="0">
            <a:schemeClr val="dk1"/>
          </a:effectRef>
          <a:fontRef idx="minor">
            <a:schemeClr val="tx1"/>
          </a:fontRef>
        </p:style>
      </p:cxnSp>
      <p:sp>
        <p:nvSpPr>
          <p:cNvPr id="23" name="Rounded Rectangle 22">
            <a:extLst>
              <a:ext uri="{FF2B5EF4-FFF2-40B4-BE49-F238E27FC236}">
                <a16:creationId xmlns:a16="http://schemas.microsoft.com/office/drawing/2014/main" id="{FA19F8C2-2382-401F-AEAB-1EEE536D4B14}"/>
              </a:ext>
            </a:extLst>
          </p:cNvPr>
          <p:cNvSpPr/>
          <p:nvPr/>
        </p:nvSpPr>
        <p:spPr>
          <a:xfrm>
            <a:off x="7647930" y="492363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9</a:t>
            </a:r>
          </a:p>
        </p:txBody>
      </p:sp>
      <p:sp>
        <p:nvSpPr>
          <p:cNvPr id="24" name="Rounded Rectangle 23">
            <a:extLst>
              <a:ext uri="{FF2B5EF4-FFF2-40B4-BE49-F238E27FC236}">
                <a16:creationId xmlns:a16="http://schemas.microsoft.com/office/drawing/2014/main" id="{FA19F8C2-2382-401F-AEAB-1EEE536D4B14}"/>
              </a:ext>
            </a:extLst>
          </p:cNvPr>
          <p:cNvSpPr/>
          <p:nvPr/>
        </p:nvSpPr>
        <p:spPr>
          <a:xfrm>
            <a:off x="9112782" y="4955218"/>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8</a:t>
            </a:r>
          </a:p>
        </p:txBody>
      </p:sp>
      <p:sp>
        <p:nvSpPr>
          <p:cNvPr id="25" name="Rounded Rectangle 24">
            <a:extLst>
              <a:ext uri="{FF2B5EF4-FFF2-40B4-BE49-F238E27FC236}">
                <a16:creationId xmlns:a16="http://schemas.microsoft.com/office/drawing/2014/main" id="{FA19F8C2-2382-401F-AEAB-1EEE536D4B14}"/>
              </a:ext>
            </a:extLst>
          </p:cNvPr>
          <p:cNvSpPr/>
          <p:nvPr/>
        </p:nvSpPr>
        <p:spPr>
          <a:xfrm>
            <a:off x="4591745"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6</a:t>
            </a:r>
          </a:p>
        </p:txBody>
      </p:sp>
      <p:sp>
        <p:nvSpPr>
          <p:cNvPr id="14" name="Rounded Rectangle 13">
            <a:extLst>
              <a:ext uri="{FF2B5EF4-FFF2-40B4-BE49-F238E27FC236}">
                <a16:creationId xmlns:a16="http://schemas.microsoft.com/office/drawing/2014/main" id="{FA19F8C2-2382-401F-AEAB-1EEE536D4B14}"/>
              </a:ext>
            </a:extLst>
          </p:cNvPr>
          <p:cNvSpPr/>
          <p:nvPr/>
        </p:nvSpPr>
        <p:spPr>
          <a:xfrm>
            <a:off x="7611706"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8</a:t>
            </a:r>
          </a:p>
        </p:txBody>
      </p:sp>
      <p:sp>
        <p:nvSpPr>
          <p:cNvPr id="18" name="Rounded Rectangle 17">
            <a:extLst>
              <a:ext uri="{FF2B5EF4-FFF2-40B4-BE49-F238E27FC236}">
                <a16:creationId xmlns:a16="http://schemas.microsoft.com/office/drawing/2014/main" id="{FA19F8C2-2382-401F-AEAB-1EEE536D4B14}"/>
              </a:ext>
            </a:extLst>
          </p:cNvPr>
          <p:cNvSpPr/>
          <p:nvPr/>
        </p:nvSpPr>
        <p:spPr>
          <a:xfrm>
            <a:off x="6185078"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0</a:t>
            </a:r>
          </a:p>
        </p:txBody>
      </p:sp>
      <p:sp>
        <p:nvSpPr>
          <p:cNvPr id="19" name="Rounded Rectangle 18">
            <a:extLst>
              <a:ext uri="{FF2B5EF4-FFF2-40B4-BE49-F238E27FC236}">
                <a16:creationId xmlns:a16="http://schemas.microsoft.com/office/drawing/2014/main" id="{FA19F8C2-2382-401F-AEAB-1EEE536D4B14}"/>
              </a:ext>
            </a:extLst>
          </p:cNvPr>
          <p:cNvSpPr/>
          <p:nvPr/>
        </p:nvSpPr>
        <p:spPr>
          <a:xfrm>
            <a:off x="9151860"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4</a:t>
            </a:r>
          </a:p>
        </p:txBody>
      </p:sp>
    </p:spTree>
    <p:extLst>
      <p:ext uri="{BB962C8B-B14F-4D97-AF65-F5344CB8AC3E}">
        <p14:creationId xmlns:p14="http://schemas.microsoft.com/office/powerpoint/2010/main" val="1325833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 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 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051110"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1414462" y="330715"/>
            <a:ext cx="10777538" cy="1143000"/>
          </a:xfrm>
        </p:spPr>
        <p:txBody>
          <a:bodyPr>
            <a:normAutofit/>
          </a:bodyPr>
          <a:lstStyle/>
          <a:p>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1065451703"/>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000" dirty="0">
                <a:solidFill>
                  <a:prstClr val="black"/>
                </a:solidFill>
              </a:rPr>
              <a:t>The LORIC task will focus on your </a:t>
            </a:r>
            <a:r>
              <a:rPr lang="en-GB" sz="3000" u="sng" dirty="0">
                <a:solidFill>
                  <a:prstClr val="black"/>
                </a:solidFill>
              </a:rPr>
              <a:t>Olly Organisation</a:t>
            </a:r>
            <a:r>
              <a:rPr lang="en-GB" sz="3000" dirty="0">
                <a:solidFill>
                  <a:prstClr val="black"/>
                </a:solidFill>
              </a:rPr>
              <a:t> skills today: </a:t>
            </a:r>
          </a:p>
          <a:p>
            <a:pPr lvl="0"/>
            <a:endParaRPr lang="en-GB" sz="3000" dirty="0">
              <a:solidFill>
                <a:prstClr val="black"/>
              </a:solidFill>
            </a:endParaRPr>
          </a:p>
          <a:p>
            <a:pPr marL="342900" lvl="0" indent="-342900">
              <a:buFont typeface="Arial" panose="020B0604020202020204" pitchFamily="34" charset="0"/>
              <a:buChar char="•"/>
            </a:pPr>
            <a:r>
              <a:rPr lang="en-GB" sz="3200" dirty="0">
                <a:solidFill>
                  <a:prstClr val="black"/>
                </a:solidFill>
              </a:rPr>
              <a:t>Work through the problem systematically</a:t>
            </a:r>
          </a:p>
          <a:p>
            <a:pPr marL="342900" lvl="0" indent="-342900">
              <a:buFont typeface="Arial" panose="020B0604020202020204" pitchFamily="34" charset="0"/>
              <a:buChar char="•"/>
            </a:pPr>
            <a:r>
              <a:rPr lang="en-GB" sz="3200" dirty="0">
                <a:solidFill>
                  <a:prstClr val="black"/>
                </a:solidFill>
              </a:rPr>
              <a:t>Make decisions</a:t>
            </a:r>
          </a:p>
          <a:p>
            <a:pPr marL="342900" lvl="0" indent="-342900">
              <a:buFont typeface="Arial" panose="020B0604020202020204" pitchFamily="34" charset="0"/>
              <a:buChar char="•"/>
            </a:pPr>
            <a:r>
              <a:rPr lang="en-GB" sz="3200" dirty="0">
                <a:solidFill>
                  <a:prstClr val="black"/>
                </a:solidFill>
              </a:rPr>
              <a:t>Share ideas in a logical way</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251791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1932970"/>
            <a:ext cx="11154988" cy="440476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lang="en-GB" sz="2800" dirty="0">
                <a:solidFill>
                  <a:prstClr val="black"/>
                </a:solidFill>
              </a:rPr>
              <a:t>Look at the numbers provided. </a:t>
            </a:r>
          </a:p>
          <a:p>
            <a:pPr marL="342900" lvl="0" indent="-342900">
              <a:buFont typeface="Arial" panose="020B0604020202020204" pitchFamily="34" charset="0"/>
              <a:buChar char="•"/>
            </a:pPr>
            <a:r>
              <a:rPr lang="en-GB" sz="2800" dirty="0">
                <a:solidFill>
                  <a:prstClr val="black"/>
                </a:solidFill>
              </a:rPr>
              <a:t>Sort them using any categories you decide.</a:t>
            </a:r>
          </a:p>
          <a:p>
            <a:pPr marL="342900" lvl="0" indent="-342900">
              <a:buFont typeface="Arial" panose="020B0604020202020204" pitchFamily="34" charset="0"/>
              <a:buChar char="•"/>
            </a:pPr>
            <a:r>
              <a:rPr lang="en-GB" sz="2800" dirty="0">
                <a:solidFill>
                  <a:prstClr val="black"/>
                </a:solidFill>
              </a:rPr>
              <a:t>Explain how you have sorted your numbers. </a:t>
            </a:r>
          </a:p>
          <a:p>
            <a:pPr marL="342900" lvl="0" indent="-342900">
              <a:buFont typeface="Arial" panose="020B0604020202020204" pitchFamily="34" charset="0"/>
              <a:buChar char="•"/>
            </a:pPr>
            <a:endParaRPr lang="en-GB" sz="2800" dirty="0">
              <a:solidFill>
                <a:prstClr val="black"/>
              </a:solidFill>
            </a:endParaRPr>
          </a:p>
          <a:p>
            <a:pPr lvl="0"/>
            <a:r>
              <a:rPr lang="en-GB" sz="2800" dirty="0">
                <a:solidFill>
                  <a:prstClr val="black"/>
                </a:solidFill>
              </a:rPr>
              <a:t>For example, you could sort the numbers into ‘multiples of…’, odd numbers, etc.</a:t>
            </a:r>
          </a:p>
          <a:p>
            <a:pPr lvl="0"/>
            <a:endParaRPr lang="en-GB" sz="2800" dirty="0">
              <a:solidFill>
                <a:prstClr val="black"/>
              </a:solidFill>
            </a:endParaRPr>
          </a:p>
          <a:p>
            <a:pPr lvl="0"/>
            <a:r>
              <a:rPr lang="en-GB" sz="2800" i="1" dirty="0">
                <a:solidFill>
                  <a:srgbClr val="FF0000"/>
                </a:solidFill>
              </a:rPr>
              <a:t>20		36		15		49		50		16</a:t>
            </a:r>
          </a:p>
          <a:p>
            <a:pPr lvl="0"/>
            <a:r>
              <a:rPr lang="en-GB" sz="2800" i="1" dirty="0">
                <a:solidFill>
                  <a:srgbClr val="FF0000"/>
                </a:solidFill>
              </a:rPr>
              <a:t>80		81		100		56		60		25</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3563" y="2235914"/>
            <a:ext cx="2248450" cy="1658169"/>
          </a:xfrm>
          <a:prstGeom prst="rect">
            <a:avLst/>
          </a:prstGeom>
        </p:spPr>
      </p:pic>
    </p:spTree>
    <p:extLst>
      <p:ext uri="{BB962C8B-B14F-4D97-AF65-F5344CB8AC3E}">
        <p14:creationId xmlns:p14="http://schemas.microsoft.com/office/powerpoint/2010/main" val="2294985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22525" y="1826748"/>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000" dirty="0">
                <a:solidFill>
                  <a:srgbClr val="002060"/>
                </a:solidFill>
              </a:rPr>
              <a:t>divide</a:t>
            </a:r>
          </a:p>
          <a:p>
            <a:pPr lvl="0" algn="ctr"/>
            <a:r>
              <a:rPr lang="en-GB" sz="4000" dirty="0">
                <a:solidFill>
                  <a:srgbClr val="002060"/>
                </a:solidFill>
              </a:rPr>
              <a:t>division</a:t>
            </a:r>
          </a:p>
          <a:p>
            <a:pPr lvl="0" algn="ctr"/>
            <a:r>
              <a:rPr lang="en-GB" sz="4000" dirty="0">
                <a:solidFill>
                  <a:srgbClr val="002060"/>
                </a:solidFill>
              </a:rPr>
              <a:t>digit</a:t>
            </a:r>
          </a:p>
          <a:p>
            <a:pPr lvl="0" algn="ctr"/>
            <a:r>
              <a:rPr lang="en-GB" sz="4000" dirty="0">
                <a:solidFill>
                  <a:srgbClr val="002060"/>
                </a:solidFill>
              </a:rPr>
              <a:t>share</a:t>
            </a:r>
            <a:endParaRPr lang="en-GB" sz="2000" dirty="0">
              <a:solidFill>
                <a:srgbClr val="002060"/>
              </a:solidFill>
            </a:endParaRP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52193" y="1828797"/>
            <a:ext cx="789852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4027733" y="2058753"/>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t>ALL 5 PHASES</a:t>
            </a:r>
          </a:p>
        </p:txBody>
      </p:sp>
      <p:pic>
        <p:nvPicPr>
          <p:cNvPr id="6" name="Picture 5"/>
          <p:cNvPicPr>
            <a:picLocks noChangeAspect="1"/>
          </p:cNvPicPr>
          <p:nvPr/>
        </p:nvPicPr>
        <p:blipFill>
          <a:blip r:embed="rId5"/>
          <a:stretch>
            <a:fillRect/>
          </a:stretch>
        </p:blipFill>
        <p:spPr>
          <a:xfrm>
            <a:off x="5020985" y="2233426"/>
            <a:ext cx="6194853" cy="3910892"/>
          </a:xfrm>
          <a:prstGeom prst="rect">
            <a:avLst/>
          </a:prstGeom>
        </p:spPr>
      </p:pic>
    </p:spTree>
    <p:extLst>
      <p:ext uri="{BB962C8B-B14F-4D97-AF65-F5344CB8AC3E}">
        <p14:creationId xmlns:p14="http://schemas.microsoft.com/office/powerpoint/2010/main" val="2448256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9" y="1883993"/>
            <a:ext cx="2974488"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solidFill>
                  <a:srgbClr val="002060"/>
                </a:solidFill>
                <a:latin typeface="Calibri" panose="020F0502020204030204" pitchFamily="34" charset="0"/>
              </a:rPr>
              <a:t>Sometimes numbers are too large or there are too many numbers to calculate in our head. We need a reliable </a:t>
            </a:r>
            <a:r>
              <a:rPr lang="en-GB" altLang="en-US" sz="2800" b="1" dirty="0">
                <a:solidFill>
                  <a:srgbClr val="002060"/>
                </a:solidFill>
                <a:latin typeface="Calibri" panose="020F0502020204030204" pitchFamily="34" charset="0"/>
              </a:rPr>
              <a:t>written method</a:t>
            </a:r>
            <a:r>
              <a:rPr lang="en-GB" altLang="en-US" sz="2800" dirty="0">
                <a:solidFill>
                  <a:srgbClr val="002060"/>
                </a:solidFill>
                <a:latin typeface="Calibri" panose="020F0502020204030204" pitchFamily="34" charset="0"/>
              </a:rPr>
              <a:t> to help us. </a:t>
            </a:r>
            <a:endParaRPr lang="en-GB" altLang="en-US" sz="2800" dirty="0">
              <a:solidFill>
                <a:srgbClr val="002060"/>
              </a:solidFill>
            </a:endParaRPr>
          </a:p>
        </p:txBody>
      </p:sp>
      <p:sp>
        <p:nvSpPr>
          <p:cNvPr id="34" name="Rectangle: Rounded Corners 2">
            <a:extLst>
              <a:ext uri="{FF2B5EF4-FFF2-40B4-BE49-F238E27FC236}">
                <a16:creationId xmlns:a16="http://schemas.microsoft.com/office/drawing/2014/main" id="{675A7142-34F1-4E54-A85B-FF703025B360}"/>
              </a:ext>
            </a:extLst>
          </p:cNvPr>
          <p:cNvSpPr/>
          <p:nvPr/>
        </p:nvSpPr>
        <p:spPr>
          <a:xfrm>
            <a:off x="3564661" y="1704804"/>
            <a:ext cx="8166537" cy="49438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3200" dirty="0">
                <a:solidFill>
                  <a:srgbClr val="002060"/>
                </a:solidFill>
                <a:latin typeface="Calibri" panose="020F0502020204030204" pitchFamily="34" charset="0"/>
              </a:rPr>
              <a:t>When dividing a three-digit number by a one-digit number, using a formal written method will help. </a:t>
            </a:r>
          </a:p>
          <a:p>
            <a:pPr algn="ctr">
              <a:spcBef>
                <a:spcPct val="0"/>
              </a:spcBef>
            </a:pPr>
            <a:r>
              <a:rPr lang="en-GB" altLang="en-US" sz="3200" dirty="0">
                <a:solidFill>
                  <a:srgbClr val="002060"/>
                </a:solidFill>
                <a:latin typeface="Calibri" panose="020F0502020204030204" pitchFamily="34" charset="0"/>
              </a:rPr>
              <a:t>Let’s look at using the </a:t>
            </a:r>
            <a:r>
              <a:rPr lang="en-GB" altLang="en-US" sz="3200" b="1" dirty="0">
                <a:solidFill>
                  <a:srgbClr val="002060"/>
                </a:solidFill>
                <a:latin typeface="Calibri" panose="020F0502020204030204" pitchFamily="34" charset="0"/>
              </a:rPr>
              <a:t>short division </a:t>
            </a:r>
            <a:r>
              <a:rPr lang="en-GB" altLang="en-US" sz="3200" dirty="0">
                <a:solidFill>
                  <a:srgbClr val="002060"/>
                </a:solidFill>
                <a:latin typeface="Calibri" panose="020F0502020204030204" pitchFamily="34" charset="0"/>
              </a:rPr>
              <a:t>method.</a:t>
            </a: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prstClr val="white"/>
              </a:solidFill>
            </a:endParaRPr>
          </a:p>
        </p:txBody>
      </p:sp>
      <p:sp>
        <p:nvSpPr>
          <p:cNvPr id="8" name="Rounded Rectangle 7">
            <a:extLst>
              <a:ext uri="{FF2B5EF4-FFF2-40B4-BE49-F238E27FC236}">
                <a16:creationId xmlns:a16="http://schemas.microsoft.com/office/drawing/2014/main" id="{FA19F8C2-2382-401F-AEAB-1EEE536D4B14}"/>
              </a:ext>
            </a:extLst>
          </p:cNvPr>
          <p:cNvSpPr/>
          <p:nvPr/>
        </p:nvSpPr>
        <p:spPr>
          <a:xfrm>
            <a:off x="6212284"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1</a:t>
            </a:r>
          </a:p>
        </p:txBody>
      </p:sp>
      <p:cxnSp>
        <p:nvCxnSpPr>
          <p:cNvPr id="16" name="Straight Connector 15">
            <a:extLst>
              <a:ext uri="{FF2B5EF4-FFF2-40B4-BE49-F238E27FC236}">
                <a16:creationId xmlns:a16="http://schemas.microsoft.com/office/drawing/2014/main" id="{E3159D19-1755-4AB8-B509-CA42C3F3C723}"/>
              </a:ext>
            </a:extLst>
          </p:cNvPr>
          <p:cNvCxnSpPr/>
          <p:nvPr/>
        </p:nvCxnSpPr>
        <p:spPr>
          <a:xfrm flipV="1">
            <a:off x="5815820" y="4714636"/>
            <a:ext cx="0" cy="1188161"/>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50DF12C-1A94-4125-AA2B-FE89FE6E085A}"/>
              </a:ext>
            </a:extLst>
          </p:cNvPr>
          <p:cNvCxnSpPr/>
          <p:nvPr/>
        </p:nvCxnSpPr>
        <p:spPr>
          <a:xfrm>
            <a:off x="5815820" y="4714636"/>
            <a:ext cx="4630956" cy="0"/>
          </a:xfrm>
          <a:prstGeom prst="line">
            <a:avLst/>
          </a:prstGeom>
          <a:ln/>
        </p:spPr>
        <p:style>
          <a:lnRef idx="1">
            <a:schemeClr val="dk1"/>
          </a:lnRef>
          <a:fillRef idx="0">
            <a:schemeClr val="dk1"/>
          </a:fillRef>
          <a:effectRef idx="0">
            <a:schemeClr val="dk1"/>
          </a:effectRef>
          <a:fontRef idx="minor">
            <a:schemeClr val="tx1"/>
          </a:fontRef>
        </p:style>
      </p:cxnSp>
      <p:sp>
        <p:nvSpPr>
          <p:cNvPr id="23" name="Rounded Rectangle 22">
            <a:extLst>
              <a:ext uri="{FF2B5EF4-FFF2-40B4-BE49-F238E27FC236}">
                <a16:creationId xmlns:a16="http://schemas.microsoft.com/office/drawing/2014/main" id="{FA19F8C2-2382-401F-AEAB-1EEE536D4B14}"/>
              </a:ext>
            </a:extLst>
          </p:cNvPr>
          <p:cNvSpPr/>
          <p:nvPr/>
        </p:nvSpPr>
        <p:spPr>
          <a:xfrm>
            <a:off x="7647930" y="492363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9</a:t>
            </a:r>
          </a:p>
        </p:txBody>
      </p:sp>
      <p:sp>
        <p:nvSpPr>
          <p:cNvPr id="24" name="Rounded Rectangle 23">
            <a:extLst>
              <a:ext uri="{FF2B5EF4-FFF2-40B4-BE49-F238E27FC236}">
                <a16:creationId xmlns:a16="http://schemas.microsoft.com/office/drawing/2014/main" id="{FA19F8C2-2382-401F-AEAB-1EEE536D4B14}"/>
              </a:ext>
            </a:extLst>
          </p:cNvPr>
          <p:cNvSpPr/>
          <p:nvPr/>
        </p:nvSpPr>
        <p:spPr>
          <a:xfrm>
            <a:off x="9112782" y="4955218"/>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6</a:t>
            </a:r>
          </a:p>
        </p:txBody>
      </p:sp>
      <p:sp>
        <p:nvSpPr>
          <p:cNvPr id="25" name="Rounded Rectangle 24">
            <a:extLst>
              <a:ext uri="{FF2B5EF4-FFF2-40B4-BE49-F238E27FC236}">
                <a16:creationId xmlns:a16="http://schemas.microsoft.com/office/drawing/2014/main" id="{FA19F8C2-2382-401F-AEAB-1EEE536D4B14}"/>
              </a:ext>
            </a:extLst>
          </p:cNvPr>
          <p:cNvSpPr/>
          <p:nvPr/>
        </p:nvSpPr>
        <p:spPr>
          <a:xfrm>
            <a:off x="4591745"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7</a:t>
            </a:r>
          </a:p>
        </p:txBody>
      </p:sp>
    </p:spTree>
    <p:extLst>
      <p:ext uri="{BB962C8B-B14F-4D97-AF65-F5344CB8AC3E}">
        <p14:creationId xmlns:p14="http://schemas.microsoft.com/office/powerpoint/2010/main" val="2294557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9" y="1883993"/>
            <a:ext cx="2974488"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solidFill>
                  <a:srgbClr val="002060"/>
                </a:solidFill>
                <a:latin typeface="Calibri" panose="020F0502020204030204" pitchFamily="34" charset="0"/>
              </a:rPr>
              <a:t>Sometimes numbers are too large or there are too many numbers to calculate in our head. We need a reliable </a:t>
            </a:r>
            <a:r>
              <a:rPr lang="en-GB" altLang="en-US" sz="2800" b="1" dirty="0">
                <a:solidFill>
                  <a:srgbClr val="002060"/>
                </a:solidFill>
                <a:latin typeface="Calibri" panose="020F0502020204030204" pitchFamily="34" charset="0"/>
              </a:rPr>
              <a:t>written method</a:t>
            </a:r>
            <a:r>
              <a:rPr lang="en-GB" altLang="en-US" sz="2800" dirty="0">
                <a:solidFill>
                  <a:srgbClr val="002060"/>
                </a:solidFill>
                <a:latin typeface="Calibri" panose="020F0502020204030204" pitchFamily="34" charset="0"/>
              </a:rPr>
              <a:t> to help us. </a:t>
            </a:r>
            <a:endParaRPr lang="en-GB" altLang="en-US" sz="2800" dirty="0">
              <a:solidFill>
                <a:srgbClr val="002060"/>
              </a:solidFill>
            </a:endParaRPr>
          </a:p>
        </p:txBody>
      </p:sp>
      <p:sp>
        <p:nvSpPr>
          <p:cNvPr id="34" name="Rectangle: Rounded Corners 2">
            <a:extLst>
              <a:ext uri="{FF2B5EF4-FFF2-40B4-BE49-F238E27FC236}">
                <a16:creationId xmlns:a16="http://schemas.microsoft.com/office/drawing/2014/main" id="{675A7142-34F1-4E54-A85B-FF703025B360}"/>
              </a:ext>
            </a:extLst>
          </p:cNvPr>
          <p:cNvSpPr/>
          <p:nvPr/>
        </p:nvSpPr>
        <p:spPr>
          <a:xfrm>
            <a:off x="3564661" y="1704804"/>
            <a:ext cx="8166537" cy="49438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5400" dirty="0">
                <a:solidFill>
                  <a:srgbClr val="002060"/>
                </a:solidFill>
                <a:latin typeface="Calibri" panose="020F0502020204030204" pitchFamily="34" charset="0"/>
              </a:rPr>
              <a:t>196 ÷ 7 = 28</a:t>
            </a:r>
          </a:p>
          <a:p>
            <a:pPr algn="ctr">
              <a:spcBef>
                <a:spcPct val="0"/>
              </a:spcBef>
            </a:pPr>
            <a:endParaRPr lang="en-GB" altLang="en-US" sz="54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r>
              <a:rPr lang="en-GB" sz="3200" dirty="0">
                <a:solidFill>
                  <a:schemeClr val="tx1"/>
                </a:solidFill>
                <a:latin typeface="Calibri" panose="020F0502020204030204" pitchFamily="34" charset="0"/>
              </a:rPr>
              <a:t>              1              5 </a:t>
            </a: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prstClr val="white"/>
              </a:solidFill>
            </a:endParaRPr>
          </a:p>
        </p:txBody>
      </p:sp>
      <p:sp>
        <p:nvSpPr>
          <p:cNvPr id="8" name="Rounded Rectangle 7">
            <a:extLst>
              <a:ext uri="{FF2B5EF4-FFF2-40B4-BE49-F238E27FC236}">
                <a16:creationId xmlns:a16="http://schemas.microsoft.com/office/drawing/2014/main" id="{FA19F8C2-2382-401F-AEAB-1EEE536D4B14}"/>
              </a:ext>
            </a:extLst>
          </p:cNvPr>
          <p:cNvSpPr/>
          <p:nvPr/>
        </p:nvSpPr>
        <p:spPr>
          <a:xfrm>
            <a:off x="6212284"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1</a:t>
            </a:r>
          </a:p>
        </p:txBody>
      </p:sp>
      <p:cxnSp>
        <p:nvCxnSpPr>
          <p:cNvPr id="16" name="Straight Connector 15">
            <a:extLst>
              <a:ext uri="{FF2B5EF4-FFF2-40B4-BE49-F238E27FC236}">
                <a16:creationId xmlns:a16="http://schemas.microsoft.com/office/drawing/2014/main" id="{E3159D19-1755-4AB8-B509-CA42C3F3C723}"/>
              </a:ext>
            </a:extLst>
          </p:cNvPr>
          <p:cNvCxnSpPr/>
          <p:nvPr/>
        </p:nvCxnSpPr>
        <p:spPr>
          <a:xfrm flipV="1">
            <a:off x="5815820" y="4714636"/>
            <a:ext cx="0" cy="1188161"/>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50DF12C-1A94-4125-AA2B-FE89FE6E085A}"/>
              </a:ext>
            </a:extLst>
          </p:cNvPr>
          <p:cNvCxnSpPr/>
          <p:nvPr/>
        </p:nvCxnSpPr>
        <p:spPr>
          <a:xfrm>
            <a:off x="5815820" y="4714636"/>
            <a:ext cx="4630956" cy="0"/>
          </a:xfrm>
          <a:prstGeom prst="line">
            <a:avLst/>
          </a:prstGeom>
          <a:ln/>
        </p:spPr>
        <p:style>
          <a:lnRef idx="1">
            <a:schemeClr val="dk1"/>
          </a:lnRef>
          <a:fillRef idx="0">
            <a:schemeClr val="dk1"/>
          </a:fillRef>
          <a:effectRef idx="0">
            <a:schemeClr val="dk1"/>
          </a:effectRef>
          <a:fontRef idx="minor">
            <a:schemeClr val="tx1"/>
          </a:fontRef>
        </p:style>
      </p:cxnSp>
      <p:sp>
        <p:nvSpPr>
          <p:cNvPr id="23" name="Rounded Rectangle 22">
            <a:extLst>
              <a:ext uri="{FF2B5EF4-FFF2-40B4-BE49-F238E27FC236}">
                <a16:creationId xmlns:a16="http://schemas.microsoft.com/office/drawing/2014/main" id="{FA19F8C2-2382-401F-AEAB-1EEE536D4B14}"/>
              </a:ext>
            </a:extLst>
          </p:cNvPr>
          <p:cNvSpPr/>
          <p:nvPr/>
        </p:nvSpPr>
        <p:spPr>
          <a:xfrm>
            <a:off x="7647930" y="492363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9</a:t>
            </a:r>
          </a:p>
        </p:txBody>
      </p:sp>
      <p:sp>
        <p:nvSpPr>
          <p:cNvPr id="24" name="Rounded Rectangle 23">
            <a:extLst>
              <a:ext uri="{FF2B5EF4-FFF2-40B4-BE49-F238E27FC236}">
                <a16:creationId xmlns:a16="http://schemas.microsoft.com/office/drawing/2014/main" id="{FA19F8C2-2382-401F-AEAB-1EEE536D4B14}"/>
              </a:ext>
            </a:extLst>
          </p:cNvPr>
          <p:cNvSpPr/>
          <p:nvPr/>
        </p:nvSpPr>
        <p:spPr>
          <a:xfrm>
            <a:off x="9112782" y="4955218"/>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6</a:t>
            </a:r>
          </a:p>
        </p:txBody>
      </p:sp>
      <p:sp>
        <p:nvSpPr>
          <p:cNvPr id="25" name="Rounded Rectangle 24">
            <a:extLst>
              <a:ext uri="{FF2B5EF4-FFF2-40B4-BE49-F238E27FC236}">
                <a16:creationId xmlns:a16="http://schemas.microsoft.com/office/drawing/2014/main" id="{FA19F8C2-2382-401F-AEAB-1EEE536D4B14}"/>
              </a:ext>
            </a:extLst>
          </p:cNvPr>
          <p:cNvSpPr/>
          <p:nvPr/>
        </p:nvSpPr>
        <p:spPr>
          <a:xfrm>
            <a:off x="4591745"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7</a:t>
            </a:r>
          </a:p>
        </p:txBody>
      </p:sp>
      <p:sp>
        <p:nvSpPr>
          <p:cNvPr id="14" name="Rounded Rectangle 13">
            <a:extLst>
              <a:ext uri="{FF2B5EF4-FFF2-40B4-BE49-F238E27FC236}">
                <a16:creationId xmlns:a16="http://schemas.microsoft.com/office/drawing/2014/main" id="{FA19F8C2-2382-401F-AEAB-1EEE536D4B14}"/>
              </a:ext>
            </a:extLst>
          </p:cNvPr>
          <p:cNvSpPr/>
          <p:nvPr/>
        </p:nvSpPr>
        <p:spPr>
          <a:xfrm>
            <a:off x="7611706"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2</a:t>
            </a:r>
          </a:p>
        </p:txBody>
      </p:sp>
      <p:sp>
        <p:nvSpPr>
          <p:cNvPr id="18" name="Rounded Rectangle 17">
            <a:extLst>
              <a:ext uri="{FF2B5EF4-FFF2-40B4-BE49-F238E27FC236}">
                <a16:creationId xmlns:a16="http://schemas.microsoft.com/office/drawing/2014/main" id="{FA19F8C2-2382-401F-AEAB-1EEE536D4B14}"/>
              </a:ext>
            </a:extLst>
          </p:cNvPr>
          <p:cNvSpPr/>
          <p:nvPr/>
        </p:nvSpPr>
        <p:spPr>
          <a:xfrm>
            <a:off x="6185078"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0</a:t>
            </a:r>
          </a:p>
        </p:txBody>
      </p:sp>
      <p:sp>
        <p:nvSpPr>
          <p:cNvPr id="19" name="Rounded Rectangle 18">
            <a:extLst>
              <a:ext uri="{FF2B5EF4-FFF2-40B4-BE49-F238E27FC236}">
                <a16:creationId xmlns:a16="http://schemas.microsoft.com/office/drawing/2014/main" id="{FA19F8C2-2382-401F-AEAB-1EEE536D4B14}"/>
              </a:ext>
            </a:extLst>
          </p:cNvPr>
          <p:cNvSpPr/>
          <p:nvPr/>
        </p:nvSpPr>
        <p:spPr>
          <a:xfrm>
            <a:off x="9151860"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8</a:t>
            </a:r>
          </a:p>
        </p:txBody>
      </p:sp>
    </p:spTree>
    <p:extLst>
      <p:ext uri="{BB962C8B-B14F-4D97-AF65-F5344CB8AC3E}">
        <p14:creationId xmlns:p14="http://schemas.microsoft.com/office/powerpoint/2010/main" val="3558105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9" y="1883993"/>
            <a:ext cx="2974488"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solidFill>
                  <a:srgbClr val="002060"/>
                </a:solidFill>
                <a:latin typeface="Calibri" panose="020F0502020204030204" pitchFamily="34" charset="0"/>
              </a:rPr>
              <a:t>First, you work out how many times 6 can be shared into 2. This is 0, so a 0 goes in the first square for your answer. The ‘2’ is carried over to the tens column. </a:t>
            </a:r>
            <a:endParaRPr lang="en-GB" altLang="en-US" sz="2800" dirty="0">
              <a:solidFill>
                <a:srgbClr val="002060"/>
              </a:solidFill>
            </a:endParaRPr>
          </a:p>
        </p:txBody>
      </p:sp>
      <p:sp>
        <p:nvSpPr>
          <p:cNvPr id="34" name="Rectangle: Rounded Corners 2">
            <a:extLst>
              <a:ext uri="{FF2B5EF4-FFF2-40B4-BE49-F238E27FC236}">
                <a16:creationId xmlns:a16="http://schemas.microsoft.com/office/drawing/2014/main" id="{675A7142-34F1-4E54-A85B-FF703025B360}"/>
              </a:ext>
            </a:extLst>
          </p:cNvPr>
          <p:cNvSpPr/>
          <p:nvPr/>
        </p:nvSpPr>
        <p:spPr>
          <a:xfrm>
            <a:off x="3564661" y="1704804"/>
            <a:ext cx="8166537" cy="49438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GB" altLang="en-US" sz="5400" dirty="0">
                <a:solidFill>
                  <a:srgbClr val="002060"/>
                </a:solidFill>
                <a:latin typeface="Calibri" panose="020F0502020204030204" pitchFamily="34" charset="0"/>
              </a:rPr>
              <a:t>204 ÷ 6 = </a:t>
            </a:r>
          </a:p>
          <a:p>
            <a:pPr algn="ctr">
              <a:spcBef>
                <a:spcPct val="0"/>
              </a:spcBef>
            </a:pPr>
            <a:endParaRPr lang="en-GB" altLang="en-US" sz="54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srgbClr val="002060"/>
              </a:solidFill>
              <a:latin typeface="Calibri" panose="020F0502020204030204" pitchFamily="34" charset="0"/>
            </a:endParaRPr>
          </a:p>
          <a:p>
            <a:pPr algn="ctr">
              <a:spcBef>
                <a:spcPct val="0"/>
              </a:spcBef>
            </a:pPr>
            <a:r>
              <a:rPr lang="en-GB" sz="3200" dirty="0">
                <a:solidFill>
                  <a:srgbClr val="FF0000"/>
                </a:solidFill>
                <a:latin typeface="Calibri" panose="020F0502020204030204" pitchFamily="34" charset="0"/>
              </a:rPr>
              <a:t>2 </a:t>
            </a:r>
            <a:r>
              <a:rPr lang="en-GB" sz="3200" dirty="0">
                <a:solidFill>
                  <a:schemeClr val="tx1"/>
                </a:solidFill>
                <a:latin typeface="Calibri" panose="020F0502020204030204" pitchFamily="34" charset="0"/>
              </a:rPr>
              <a:t>                </a:t>
            </a:r>
          </a:p>
          <a:p>
            <a:pPr algn="ctr">
              <a:spcBef>
                <a:spcPct val="0"/>
              </a:spcBef>
            </a:pPr>
            <a:endParaRPr lang="en-GB" sz="3200" dirty="0">
              <a:solidFill>
                <a:srgbClr val="002060"/>
              </a:solidFill>
              <a:latin typeface="Calibri" panose="020F0502020204030204" pitchFamily="34" charset="0"/>
            </a:endParaRPr>
          </a:p>
          <a:p>
            <a:pPr algn="ctr">
              <a:spcBef>
                <a:spcPct val="0"/>
              </a:spcBef>
            </a:pPr>
            <a:endParaRPr lang="en-GB" sz="3200" dirty="0">
              <a:solidFill>
                <a:prstClr val="white"/>
              </a:solidFill>
            </a:endParaRPr>
          </a:p>
        </p:txBody>
      </p:sp>
      <p:sp>
        <p:nvSpPr>
          <p:cNvPr id="8" name="Rounded Rectangle 7">
            <a:extLst>
              <a:ext uri="{FF2B5EF4-FFF2-40B4-BE49-F238E27FC236}">
                <a16:creationId xmlns:a16="http://schemas.microsoft.com/office/drawing/2014/main" id="{FA19F8C2-2382-401F-AEAB-1EEE536D4B14}"/>
              </a:ext>
            </a:extLst>
          </p:cNvPr>
          <p:cNvSpPr/>
          <p:nvPr/>
        </p:nvSpPr>
        <p:spPr>
          <a:xfrm>
            <a:off x="6212284"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2</a:t>
            </a:r>
          </a:p>
        </p:txBody>
      </p:sp>
      <p:cxnSp>
        <p:nvCxnSpPr>
          <p:cNvPr id="16" name="Straight Connector 15">
            <a:extLst>
              <a:ext uri="{FF2B5EF4-FFF2-40B4-BE49-F238E27FC236}">
                <a16:creationId xmlns:a16="http://schemas.microsoft.com/office/drawing/2014/main" id="{E3159D19-1755-4AB8-B509-CA42C3F3C723}"/>
              </a:ext>
            </a:extLst>
          </p:cNvPr>
          <p:cNvCxnSpPr/>
          <p:nvPr/>
        </p:nvCxnSpPr>
        <p:spPr>
          <a:xfrm flipV="1">
            <a:off x="5815820" y="4714636"/>
            <a:ext cx="0" cy="1188161"/>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50DF12C-1A94-4125-AA2B-FE89FE6E085A}"/>
              </a:ext>
            </a:extLst>
          </p:cNvPr>
          <p:cNvCxnSpPr/>
          <p:nvPr/>
        </p:nvCxnSpPr>
        <p:spPr>
          <a:xfrm>
            <a:off x="5815820" y="4714636"/>
            <a:ext cx="4630956" cy="0"/>
          </a:xfrm>
          <a:prstGeom prst="line">
            <a:avLst/>
          </a:prstGeom>
          <a:ln/>
        </p:spPr>
        <p:style>
          <a:lnRef idx="1">
            <a:schemeClr val="dk1"/>
          </a:lnRef>
          <a:fillRef idx="0">
            <a:schemeClr val="dk1"/>
          </a:fillRef>
          <a:effectRef idx="0">
            <a:schemeClr val="dk1"/>
          </a:effectRef>
          <a:fontRef idx="minor">
            <a:schemeClr val="tx1"/>
          </a:fontRef>
        </p:style>
      </p:cxnSp>
      <p:sp>
        <p:nvSpPr>
          <p:cNvPr id="23" name="Rounded Rectangle 22">
            <a:extLst>
              <a:ext uri="{FF2B5EF4-FFF2-40B4-BE49-F238E27FC236}">
                <a16:creationId xmlns:a16="http://schemas.microsoft.com/office/drawing/2014/main" id="{FA19F8C2-2382-401F-AEAB-1EEE536D4B14}"/>
              </a:ext>
            </a:extLst>
          </p:cNvPr>
          <p:cNvSpPr/>
          <p:nvPr/>
        </p:nvSpPr>
        <p:spPr>
          <a:xfrm>
            <a:off x="7647930" y="492363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0</a:t>
            </a:r>
          </a:p>
        </p:txBody>
      </p:sp>
      <p:sp>
        <p:nvSpPr>
          <p:cNvPr id="24" name="Rounded Rectangle 23">
            <a:extLst>
              <a:ext uri="{FF2B5EF4-FFF2-40B4-BE49-F238E27FC236}">
                <a16:creationId xmlns:a16="http://schemas.microsoft.com/office/drawing/2014/main" id="{FA19F8C2-2382-401F-AEAB-1EEE536D4B14}"/>
              </a:ext>
            </a:extLst>
          </p:cNvPr>
          <p:cNvSpPr/>
          <p:nvPr/>
        </p:nvSpPr>
        <p:spPr>
          <a:xfrm>
            <a:off x="9112782" y="4955218"/>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4</a:t>
            </a:r>
          </a:p>
        </p:txBody>
      </p:sp>
      <p:sp>
        <p:nvSpPr>
          <p:cNvPr id="25" name="Rounded Rectangle 24">
            <a:extLst>
              <a:ext uri="{FF2B5EF4-FFF2-40B4-BE49-F238E27FC236}">
                <a16:creationId xmlns:a16="http://schemas.microsoft.com/office/drawing/2014/main" id="{FA19F8C2-2382-401F-AEAB-1EEE536D4B14}"/>
              </a:ext>
            </a:extLst>
          </p:cNvPr>
          <p:cNvSpPr/>
          <p:nvPr/>
        </p:nvSpPr>
        <p:spPr>
          <a:xfrm>
            <a:off x="4591745" y="4958670"/>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6</a:t>
            </a:r>
          </a:p>
        </p:txBody>
      </p:sp>
      <p:sp>
        <p:nvSpPr>
          <p:cNvPr id="14" name="Rounded Rectangle 13">
            <a:extLst>
              <a:ext uri="{FF2B5EF4-FFF2-40B4-BE49-F238E27FC236}">
                <a16:creationId xmlns:a16="http://schemas.microsoft.com/office/drawing/2014/main" id="{FA19F8C2-2382-401F-AEAB-1EEE536D4B14}"/>
              </a:ext>
            </a:extLst>
          </p:cNvPr>
          <p:cNvSpPr/>
          <p:nvPr/>
        </p:nvSpPr>
        <p:spPr>
          <a:xfrm>
            <a:off x="7611706"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a:t>
            </a:r>
          </a:p>
        </p:txBody>
      </p:sp>
      <p:sp>
        <p:nvSpPr>
          <p:cNvPr id="18" name="Rounded Rectangle 17">
            <a:extLst>
              <a:ext uri="{FF2B5EF4-FFF2-40B4-BE49-F238E27FC236}">
                <a16:creationId xmlns:a16="http://schemas.microsoft.com/office/drawing/2014/main" id="{FA19F8C2-2382-401F-AEAB-1EEE536D4B14}"/>
              </a:ext>
            </a:extLst>
          </p:cNvPr>
          <p:cNvSpPr/>
          <p:nvPr/>
        </p:nvSpPr>
        <p:spPr>
          <a:xfrm>
            <a:off x="6185078"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rgbClr val="FF0000"/>
                </a:solidFill>
              </a:rPr>
              <a:t>0</a:t>
            </a:r>
          </a:p>
        </p:txBody>
      </p:sp>
      <p:sp>
        <p:nvSpPr>
          <p:cNvPr id="19" name="Rounded Rectangle 18">
            <a:extLst>
              <a:ext uri="{FF2B5EF4-FFF2-40B4-BE49-F238E27FC236}">
                <a16:creationId xmlns:a16="http://schemas.microsoft.com/office/drawing/2014/main" id="{FA19F8C2-2382-401F-AEAB-1EEE536D4B14}"/>
              </a:ext>
            </a:extLst>
          </p:cNvPr>
          <p:cNvSpPr/>
          <p:nvPr/>
        </p:nvSpPr>
        <p:spPr>
          <a:xfrm>
            <a:off x="9151860" y="3461665"/>
            <a:ext cx="1039183" cy="94412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000" dirty="0">
                <a:solidFill>
                  <a:schemeClr val="tx1"/>
                </a:solidFill>
              </a:rPr>
              <a:t>?</a:t>
            </a:r>
          </a:p>
        </p:txBody>
      </p:sp>
    </p:spTree>
    <p:extLst>
      <p:ext uri="{BB962C8B-B14F-4D97-AF65-F5344CB8AC3E}">
        <p14:creationId xmlns:p14="http://schemas.microsoft.com/office/powerpoint/2010/main" val="1649133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6050</TotalTime>
  <Words>1263</Words>
  <Application>Microsoft Office PowerPoint</Application>
  <PresentationFormat>Widescreen</PresentationFormat>
  <Paragraphs>204</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PowerPoint Presentation</vt:lpstr>
      <vt:lpstr>Teachers’ Notes</vt:lpstr>
      <vt:lpstr>Progress across amber – the 4-stage model</vt:lpstr>
      <vt:lpstr>LORIC task</vt:lpstr>
      <vt:lpstr>LORIC task</vt:lpstr>
      <vt:lpstr>Vocabulary activity</vt:lpstr>
      <vt:lpstr>Teach</vt:lpstr>
      <vt:lpstr>Teach</vt:lpstr>
      <vt:lpstr>Model</vt:lpstr>
      <vt:lpstr>Model</vt:lpstr>
      <vt:lpstr>Model</vt:lpstr>
      <vt:lpstr>Model</vt:lpstr>
      <vt:lpstr>Model</vt:lpstr>
      <vt:lpstr>Model</vt:lpstr>
      <vt:lpstr>Apply</vt:lpstr>
      <vt:lpstr>Apply – Problem Solving</vt:lpstr>
      <vt:lpstr>Apply – Problem Solving</vt:lpstr>
      <vt:lpstr>Apply – Reasoning Problem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178</cp:revision>
  <dcterms:created xsi:type="dcterms:W3CDTF">2017-03-29T13:14:03Z</dcterms:created>
  <dcterms:modified xsi:type="dcterms:W3CDTF">2020-04-23T17:08:30Z</dcterms:modified>
</cp:coreProperties>
</file>