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53" r:id="rId2"/>
    <p:sldId id="314" r:id="rId3"/>
    <p:sldId id="391" r:id="rId4"/>
    <p:sldId id="320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7" r:id="rId30"/>
    <p:sldId id="416" r:id="rId31"/>
    <p:sldId id="3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2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FEBB3"/>
    <a:srgbClr val="ED7D31"/>
    <a:srgbClr val="FD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5T17:44:53.096" idx="2">
    <p:pos x="7148" y="2342"/>
    <p:text>CHANGE MADE:  In RH white box. bottom line - change to 'mm' instead of 'm'.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5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one on slideshow mode to move the digit cards one space to the right. This concept can be modelled with base ten apparatus.</a:t>
            </a:r>
          </a:p>
        </p:txBody>
      </p:sp>
    </p:spTree>
    <p:extLst>
      <p:ext uri="{BB962C8B-B14F-4D97-AF65-F5344CB8AC3E}">
        <p14:creationId xmlns:p14="http://schemas.microsoft.com/office/powerpoint/2010/main" val="385902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2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2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3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two spaces to the left.</a:t>
            </a:r>
          </a:p>
        </p:txBody>
      </p:sp>
    </p:spTree>
    <p:extLst>
      <p:ext uri="{BB962C8B-B14F-4D97-AF65-F5344CB8AC3E}">
        <p14:creationId xmlns:p14="http://schemas.microsoft.com/office/powerpoint/2010/main" val="1134692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1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99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72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three spaces to the right.</a:t>
            </a:r>
          </a:p>
        </p:txBody>
      </p:sp>
    </p:spTree>
    <p:extLst>
      <p:ext uri="{BB962C8B-B14F-4D97-AF65-F5344CB8AC3E}">
        <p14:creationId xmlns:p14="http://schemas.microsoft.com/office/powerpoint/2010/main" val="2531592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53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5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9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one space to the left.</a:t>
            </a:r>
          </a:p>
        </p:txBody>
      </p:sp>
    </p:spTree>
    <p:extLst>
      <p:ext uri="{BB962C8B-B14F-4D97-AF65-F5344CB8AC3E}">
        <p14:creationId xmlns:p14="http://schemas.microsoft.com/office/powerpoint/2010/main" val="35849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0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1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6"/>
            <a:ext cx="9144000" cy="1675656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Y4 M5a. Can convert between metric units of length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3568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then put 0 as a </a:t>
            </a:r>
            <a:r>
              <a:rPr lang="en-GB" sz="2800" b="1" dirty="0">
                <a:solidFill>
                  <a:srgbClr val="002060"/>
                </a:solidFill>
              </a:rPr>
              <a:t>place holder</a:t>
            </a:r>
            <a:r>
              <a:rPr lang="en-GB" sz="2800" dirty="0">
                <a:solidFill>
                  <a:srgbClr val="002060"/>
                </a:solidFill>
              </a:rPr>
              <a:t> so that the number now reads </a:t>
            </a:r>
            <a:r>
              <a:rPr lang="en-GB" sz="2800" b="1" dirty="0">
                <a:solidFill>
                  <a:srgbClr val="002060"/>
                </a:solidFill>
              </a:rPr>
              <a:t>140.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550294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678443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0C25B-203C-4CD4-9708-F01E17D4C5BB}"/>
              </a:ext>
            </a:extLst>
          </p:cNvPr>
          <p:cNvSpPr/>
          <p:nvPr/>
        </p:nvSpPr>
        <p:spPr>
          <a:xfrm>
            <a:off x="8133874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1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14cm = 140mm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550294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678443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0C25B-203C-4CD4-9708-F01E17D4C5BB}"/>
              </a:ext>
            </a:extLst>
          </p:cNvPr>
          <p:cNvSpPr/>
          <p:nvPr/>
        </p:nvSpPr>
        <p:spPr>
          <a:xfrm>
            <a:off x="8133874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30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2535729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56mm</a:t>
            </a:r>
            <a:r>
              <a:rPr lang="en-GB" sz="2800" dirty="0">
                <a:solidFill>
                  <a:srgbClr val="002060"/>
                </a:solidFill>
              </a:rPr>
              <a:t> into cm, we need to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</p:spTree>
    <p:extLst>
      <p:ext uri="{BB962C8B-B14F-4D97-AF65-F5344CB8AC3E}">
        <p14:creationId xmlns:p14="http://schemas.microsoft.com/office/powerpoint/2010/main" val="73696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do this, place (or think of) 56 on a </a:t>
            </a:r>
            <a:r>
              <a:rPr lang="en-GB" sz="2800" b="1" dirty="0">
                <a:solidFill>
                  <a:srgbClr val="002060"/>
                </a:solidFill>
              </a:rPr>
              <a:t>place value grid. 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10, move the digits </a:t>
            </a:r>
            <a:r>
              <a:rPr lang="en-GB" sz="2800" b="1" dirty="0">
                <a:solidFill>
                  <a:srgbClr val="002060"/>
                </a:solidFill>
              </a:rPr>
              <a:t>one column to the right.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69175" y="4543573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62954" y="5438857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826812" y="481416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8108302" y="481416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9F7B8-2B23-463D-BEB3-61CECA839C09}"/>
              </a:ext>
            </a:extLst>
          </p:cNvPr>
          <p:cNvSpPr/>
          <p:nvPr/>
        </p:nvSpPr>
        <p:spPr>
          <a:xfrm>
            <a:off x="6841343" y="5772502"/>
            <a:ext cx="45719" cy="6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F73A1E-97AE-448E-B8E5-E26B4E604D01}"/>
              </a:ext>
            </a:extLst>
          </p:cNvPr>
          <p:cNvSpPr/>
          <p:nvPr/>
        </p:nvSpPr>
        <p:spPr>
          <a:xfrm>
            <a:off x="6943808" y="5772502"/>
            <a:ext cx="45719" cy="6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90FB0E-5AB7-4CA2-8D44-813F15CC7204}"/>
              </a:ext>
            </a:extLst>
          </p:cNvPr>
          <p:cNvSpPr/>
          <p:nvPr/>
        </p:nvSpPr>
        <p:spPr>
          <a:xfrm>
            <a:off x="7046273" y="5770010"/>
            <a:ext cx="45719" cy="6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9DC48F-D737-4B9F-8F75-DCB76C6972B3}"/>
              </a:ext>
            </a:extLst>
          </p:cNvPr>
          <p:cNvSpPr/>
          <p:nvPr/>
        </p:nvSpPr>
        <p:spPr>
          <a:xfrm>
            <a:off x="7148738" y="5772502"/>
            <a:ext cx="45719" cy="6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9608A-43D8-48F4-8496-0859CAAACF96}"/>
              </a:ext>
            </a:extLst>
          </p:cNvPr>
          <p:cNvSpPr/>
          <p:nvPr/>
        </p:nvSpPr>
        <p:spPr>
          <a:xfrm>
            <a:off x="7251203" y="5772502"/>
            <a:ext cx="45719" cy="6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14E27-AE74-419B-8BD3-D3842AE35D7E}"/>
              </a:ext>
            </a:extLst>
          </p:cNvPr>
          <p:cNvSpPr/>
          <p:nvPr/>
        </p:nvSpPr>
        <p:spPr>
          <a:xfrm>
            <a:off x="8108302" y="582489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1792B4-CC0C-492C-9A3B-FB6C96FCCB5D}"/>
              </a:ext>
            </a:extLst>
          </p:cNvPr>
          <p:cNvSpPr/>
          <p:nvPr/>
        </p:nvSpPr>
        <p:spPr>
          <a:xfrm>
            <a:off x="8110478" y="595915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DB28FA-E2B9-4D71-A7A2-D71931542C9F}"/>
              </a:ext>
            </a:extLst>
          </p:cNvPr>
          <p:cNvSpPr/>
          <p:nvPr/>
        </p:nvSpPr>
        <p:spPr>
          <a:xfrm>
            <a:off x="8110478" y="609340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4C833D-76DB-4EB0-BCC0-B867CF6B8D62}"/>
              </a:ext>
            </a:extLst>
          </p:cNvPr>
          <p:cNvSpPr/>
          <p:nvPr/>
        </p:nvSpPr>
        <p:spPr>
          <a:xfrm>
            <a:off x="8214983" y="582018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B6966-2676-4790-8503-6380801FCC86}"/>
              </a:ext>
            </a:extLst>
          </p:cNvPr>
          <p:cNvSpPr/>
          <p:nvPr/>
        </p:nvSpPr>
        <p:spPr>
          <a:xfrm>
            <a:off x="8217159" y="595443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AF0D97-C5E3-4E5B-8698-11278E9F42FD}"/>
              </a:ext>
            </a:extLst>
          </p:cNvPr>
          <p:cNvSpPr/>
          <p:nvPr/>
        </p:nvSpPr>
        <p:spPr>
          <a:xfrm>
            <a:off x="8217159" y="608869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052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1654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56mm = 5.6cm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12514" y="480579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9508883" y="480579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FB5656-FF2D-4CF4-85A5-954026227A31}"/>
              </a:ext>
            </a:extLst>
          </p:cNvPr>
          <p:cNvSpPr/>
          <p:nvPr/>
        </p:nvSpPr>
        <p:spPr>
          <a:xfrm>
            <a:off x="8310122" y="583299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0195F5-9A21-4F32-8CE6-5AC76BD9FD76}"/>
              </a:ext>
            </a:extLst>
          </p:cNvPr>
          <p:cNvSpPr/>
          <p:nvPr/>
        </p:nvSpPr>
        <p:spPr>
          <a:xfrm>
            <a:off x="8312298" y="596724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B97DED-E2BB-48EF-A3E1-AE3F7DBB71C8}"/>
              </a:ext>
            </a:extLst>
          </p:cNvPr>
          <p:cNvSpPr/>
          <p:nvPr/>
        </p:nvSpPr>
        <p:spPr>
          <a:xfrm>
            <a:off x="8312298" y="61015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B8BF25-9E4F-4D9F-B67A-CE07B68389E8}"/>
              </a:ext>
            </a:extLst>
          </p:cNvPr>
          <p:cNvSpPr/>
          <p:nvPr/>
        </p:nvSpPr>
        <p:spPr>
          <a:xfrm>
            <a:off x="8416803" y="58282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FA2715-DAB6-4049-BF68-EA8D4ADF9AE4}"/>
              </a:ext>
            </a:extLst>
          </p:cNvPr>
          <p:cNvSpPr/>
          <p:nvPr/>
        </p:nvSpPr>
        <p:spPr>
          <a:xfrm>
            <a:off x="8418979" y="596253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E71549-D081-40EA-9268-0D14312A6773}"/>
              </a:ext>
            </a:extLst>
          </p:cNvPr>
          <p:cNvCxnSpPr>
            <a:cxnSpLocks/>
          </p:cNvCxnSpPr>
          <p:nvPr/>
        </p:nvCxnSpPr>
        <p:spPr>
          <a:xfrm flipV="1">
            <a:off x="9508883" y="5855600"/>
            <a:ext cx="0" cy="3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06A117-A54F-4563-893B-8304BCB68915}"/>
              </a:ext>
            </a:extLst>
          </p:cNvPr>
          <p:cNvCxnSpPr>
            <a:cxnSpLocks/>
          </p:cNvCxnSpPr>
          <p:nvPr/>
        </p:nvCxnSpPr>
        <p:spPr>
          <a:xfrm flipV="1">
            <a:off x="9558642" y="5855600"/>
            <a:ext cx="0" cy="3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72B2C4-E6AC-4AD5-A98C-DFE0B28AF9E7}"/>
              </a:ext>
            </a:extLst>
          </p:cNvPr>
          <p:cNvCxnSpPr>
            <a:cxnSpLocks/>
          </p:cNvCxnSpPr>
          <p:nvPr/>
        </p:nvCxnSpPr>
        <p:spPr>
          <a:xfrm flipV="1">
            <a:off x="9623959" y="5855600"/>
            <a:ext cx="0" cy="3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302980-86C1-4609-851B-8F0395709D5F}"/>
              </a:ext>
            </a:extLst>
          </p:cNvPr>
          <p:cNvCxnSpPr>
            <a:cxnSpLocks/>
          </p:cNvCxnSpPr>
          <p:nvPr/>
        </p:nvCxnSpPr>
        <p:spPr>
          <a:xfrm flipV="1">
            <a:off x="9673718" y="5855600"/>
            <a:ext cx="0" cy="3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04A298-A305-41A2-A78D-0E9B06BB3442}"/>
              </a:ext>
            </a:extLst>
          </p:cNvPr>
          <p:cNvCxnSpPr>
            <a:cxnSpLocks/>
          </p:cNvCxnSpPr>
          <p:nvPr/>
        </p:nvCxnSpPr>
        <p:spPr>
          <a:xfrm flipV="1">
            <a:off x="9745261" y="5855600"/>
            <a:ext cx="0" cy="3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3BF060-C853-4EBF-9E9E-151E625881BA}"/>
              </a:ext>
            </a:extLst>
          </p:cNvPr>
          <p:cNvCxnSpPr>
            <a:cxnSpLocks/>
          </p:cNvCxnSpPr>
          <p:nvPr/>
        </p:nvCxnSpPr>
        <p:spPr>
          <a:xfrm flipV="1">
            <a:off x="9795020" y="5855600"/>
            <a:ext cx="0" cy="3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3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511258" y="1101013"/>
            <a:ext cx="3370251" cy="2341524"/>
          </a:xfrm>
          <a:prstGeom prst="wedgeEllipseCallout">
            <a:avLst>
              <a:gd name="adj1" fmla="val -58769"/>
              <a:gd name="adj2" fmla="val -69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Now try some of your own!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Use a </a:t>
            </a:r>
            <a:r>
              <a:rPr lang="en-GB" sz="2400" b="1" dirty="0">
                <a:solidFill>
                  <a:srgbClr val="002060"/>
                </a:solidFill>
              </a:rPr>
              <a:t>place value mat</a:t>
            </a:r>
            <a:r>
              <a:rPr lang="en-GB" sz="2400" dirty="0">
                <a:solidFill>
                  <a:srgbClr val="002060"/>
                </a:solidFill>
              </a:rPr>
              <a:t> or draw your own to help you.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818" y="1663252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55687"/>
              </p:ext>
            </p:extLst>
          </p:nvPr>
        </p:nvGraphicFramePr>
        <p:xfrm>
          <a:off x="5036631" y="5031996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F9DD2-1873-44FE-8E13-B7DB6042AD25}"/>
              </a:ext>
            </a:extLst>
          </p:cNvPr>
          <p:cNvSpPr/>
          <p:nvPr/>
        </p:nvSpPr>
        <p:spPr>
          <a:xfrm>
            <a:off x="6851225" y="1856845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75 mm = ____ cm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34 mm = ____ cm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823 mm = ____ cm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903mm = ____ cm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3631E2-65C8-4596-BF7D-A2D98AF2EB10}"/>
              </a:ext>
            </a:extLst>
          </p:cNvPr>
          <p:cNvSpPr/>
          <p:nvPr/>
        </p:nvSpPr>
        <p:spPr>
          <a:xfrm>
            <a:off x="9382931" y="1826004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5 cm = ____ mm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23 cm = ____ mm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30 cm = ____ mm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542 cm = ____ mm</a:t>
            </a:r>
          </a:p>
        </p:txBody>
      </p:sp>
    </p:spTree>
    <p:extLst>
      <p:ext uri="{BB962C8B-B14F-4D97-AF65-F5344CB8AC3E}">
        <p14:creationId xmlns:p14="http://schemas.microsoft.com/office/powerpoint/2010/main" val="93853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713584" y="4553339"/>
            <a:ext cx="5468895" cy="2136710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Look at a metre stick or tape measure. There are </a:t>
            </a:r>
            <a:r>
              <a:rPr lang="en-GB" sz="2800" b="1" dirty="0">
                <a:solidFill>
                  <a:srgbClr val="002060"/>
                </a:solidFill>
              </a:rPr>
              <a:t>100 centimetres </a:t>
            </a:r>
            <a:r>
              <a:rPr lang="en-GB" sz="2800" dirty="0">
                <a:solidFill>
                  <a:srgbClr val="002060"/>
                </a:solidFill>
              </a:rPr>
              <a:t>in </a:t>
            </a:r>
            <a:r>
              <a:rPr lang="en-GB" sz="2800" b="1" dirty="0">
                <a:solidFill>
                  <a:srgbClr val="002060"/>
                </a:solidFill>
              </a:rPr>
              <a:t>1 metre.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ape Measure, Measure, Centimeter, Meter, Distance">
            <a:extLst>
              <a:ext uri="{FF2B5EF4-FFF2-40B4-BE49-F238E27FC236}">
                <a16:creationId xmlns:a16="http://schemas.microsoft.com/office/drawing/2014/main" id="{50B701AD-D484-412C-B481-B5DDA0B1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20" y="1581618"/>
            <a:ext cx="3568959" cy="2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1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363691" y="4310743"/>
            <a:ext cx="4818787" cy="2379306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cm and 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pic>
        <p:nvPicPr>
          <p:cNvPr id="15" name="Picture 2" descr="Tape Measure, Measure, Centimeter, Meter, Distance">
            <a:extLst>
              <a:ext uri="{FF2B5EF4-FFF2-40B4-BE49-F238E27FC236}">
                <a16:creationId xmlns:a16="http://schemas.microsoft.com/office/drawing/2014/main" id="{D4DF8B6F-89D8-46EC-B71A-557B9D51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20" y="1581618"/>
            <a:ext cx="3568959" cy="2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1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01013"/>
            <a:ext cx="5842767" cy="4902740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 we are </a:t>
            </a:r>
            <a:r>
              <a:rPr lang="en-GB" sz="2800" b="1" dirty="0">
                <a:solidFill>
                  <a:srgbClr val="002060"/>
                </a:solidFill>
              </a:rPr>
              <a:t>multiplying and dividing by 100 </a:t>
            </a:r>
            <a:r>
              <a:rPr lang="en-GB" sz="2800" dirty="0">
                <a:solidFill>
                  <a:srgbClr val="002060"/>
                </a:solidFill>
              </a:rPr>
              <a:t>this time, we need to move the digit…</a:t>
            </a:r>
            <a:br>
              <a:rPr lang="en-GB" sz="2800" dirty="0">
                <a:solidFill>
                  <a:srgbClr val="002060"/>
                </a:solidFill>
              </a:rPr>
            </a:b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two</a:t>
            </a:r>
            <a:r>
              <a:rPr lang="en-GB" sz="2800" dirty="0">
                <a:solidFill>
                  <a:srgbClr val="002060"/>
                </a:solidFill>
              </a:rPr>
              <a:t> spaces to the </a:t>
            </a:r>
            <a:r>
              <a:rPr lang="en-GB" sz="2800" b="1" dirty="0">
                <a:solidFill>
                  <a:srgbClr val="002060"/>
                </a:solidFill>
              </a:rPr>
              <a:t>left</a:t>
            </a:r>
            <a:r>
              <a:rPr lang="en-GB" sz="2800" dirty="0">
                <a:solidFill>
                  <a:srgbClr val="002060"/>
                </a:solidFill>
              </a:rPr>
              <a:t> to make it 100 times </a:t>
            </a:r>
            <a:r>
              <a:rPr lang="en-GB" sz="2800" b="1" dirty="0">
                <a:solidFill>
                  <a:srgbClr val="002060"/>
                </a:solidFill>
              </a:rPr>
              <a:t>larger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br>
              <a:rPr lang="en-GB" sz="2800" dirty="0">
                <a:solidFill>
                  <a:srgbClr val="002060"/>
                </a:solidFill>
              </a:rPr>
            </a:b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or </a:t>
            </a:r>
            <a:r>
              <a:rPr lang="en-GB" sz="2800" b="1" dirty="0">
                <a:solidFill>
                  <a:srgbClr val="002060"/>
                </a:solidFill>
              </a:rPr>
              <a:t>two </a:t>
            </a:r>
            <a:r>
              <a:rPr lang="en-GB" sz="2800" dirty="0">
                <a:solidFill>
                  <a:srgbClr val="002060"/>
                </a:solidFill>
              </a:rPr>
              <a:t>spaces to the </a:t>
            </a:r>
            <a:r>
              <a:rPr lang="en-GB" sz="2800" b="1" dirty="0">
                <a:solidFill>
                  <a:srgbClr val="002060"/>
                </a:solidFill>
              </a:rPr>
              <a:t>right </a:t>
            </a:r>
            <a:r>
              <a:rPr lang="en-GB" sz="2800" dirty="0">
                <a:solidFill>
                  <a:srgbClr val="002060"/>
                </a:solidFill>
              </a:rPr>
              <a:t>to make it 100 times </a:t>
            </a:r>
            <a:r>
              <a:rPr lang="en-GB" sz="2800" b="1" dirty="0">
                <a:solidFill>
                  <a:srgbClr val="002060"/>
                </a:solidFill>
              </a:rPr>
              <a:t>smaller.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</p:spTree>
    <p:extLst>
      <p:ext uri="{BB962C8B-B14F-4D97-AF65-F5344CB8AC3E}">
        <p14:creationId xmlns:p14="http://schemas.microsoft.com/office/powerpoint/2010/main" val="2370792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80949" y="1189965"/>
            <a:ext cx="6754324" cy="2535729"/>
          </a:xfrm>
          <a:prstGeom prst="wedgeEllipseCallout">
            <a:avLst>
              <a:gd name="adj1" fmla="val -62525"/>
              <a:gd name="adj2" fmla="val -143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to find how many centimetres are in </a:t>
            </a:r>
            <a:r>
              <a:rPr lang="en-GB" sz="2800" b="1" dirty="0">
                <a:solidFill>
                  <a:srgbClr val="002060"/>
                </a:solidFill>
              </a:rPr>
              <a:t>1.5 metres</a:t>
            </a:r>
            <a:r>
              <a:rPr lang="en-GB" sz="2800" dirty="0">
                <a:solidFill>
                  <a:srgbClr val="002060"/>
                </a:solidFill>
              </a:rPr>
              <a:t>, we need to move the digits 1 and 5 </a:t>
            </a:r>
            <a:r>
              <a:rPr lang="en-GB" sz="2800" b="1" dirty="0">
                <a:solidFill>
                  <a:srgbClr val="002060"/>
                </a:solidFill>
              </a:rPr>
              <a:t>two spaces</a:t>
            </a:r>
            <a:r>
              <a:rPr lang="en-GB" sz="2800" dirty="0">
                <a:solidFill>
                  <a:srgbClr val="002060"/>
                </a:solidFill>
              </a:rPr>
              <a:t> to the left to make it 100 times larger.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69175" y="4543573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62954" y="5438857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57704" y="485758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9507894" y="482965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702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22266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21809 -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4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then put 0 as a </a:t>
            </a:r>
            <a:r>
              <a:rPr lang="en-GB" sz="2800" b="1" dirty="0">
                <a:solidFill>
                  <a:srgbClr val="002060"/>
                </a:solidFill>
              </a:rPr>
              <a:t>place holder</a:t>
            </a:r>
            <a:r>
              <a:rPr lang="en-GB" sz="2800" dirty="0">
                <a:solidFill>
                  <a:srgbClr val="002060"/>
                </a:solidFill>
              </a:rPr>
              <a:t> so that the number now reads </a:t>
            </a:r>
            <a:r>
              <a:rPr lang="en-GB" sz="2800" b="1" dirty="0">
                <a:solidFill>
                  <a:srgbClr val="002060"/>
                </a:solidFill>
              </a:rPr>
              <a:t>150.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550294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678443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0C25B-203C-4CD4-9708-F01E17D4C5BB}"/>
              </a:ext>
            </a:extLst>
          </p:cNvPr>
          <p:cNvSpPr/>
          <p:nvPr/>
        </p:nvSpPr>
        <p:spPr>
          <a:xfrm>
            <a:off x="8133874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412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1.5m = 150cm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550294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6784431" y="483216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0C25B-203C-4CD4-9708-F01E17D4C5BB}"/>
              </a:ext>
            </a:extLst>
          </p:cNvPr>
          <p:cNvSpPr/>
          <p:nvPr/>
        </p:nvSpPr>
        <p:spPr>
          <a:xfrm>
            <a:off x="8133874" y="485119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0763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511258" y="1101013"/>
            <a:ext cx="3370251" cy="2341524"/>
          </a:xfrm>
          <a:prstGeom prst="wedgeEllipseCallout">
            <a:avLst>
              <a:gd name="adj1" fmla="val -58769"/>
              <a:gd name="adj2" fmla="val -69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Now try some of your own!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Use a </a:t>
            </a:r>
            <a:r>
              <a:rPr lang="en-GB" sz="2400" b="1" dirty="0">
                <a:solidFill>
                  <a:srgbClr val="002060"/>
                </a:solidFill>
              </a:rPr>
              <a:t>place value mat</a:t>
            </a:r>
            <a:r>
              <a:rPr lang="en-GB" sz="2400" dirty="0">
                <a:solidFill>
                  <a:srgbClr val="002060"/>
                </a:solidFill>
              </a:rPr>
              <a:t> or draw your own to help you.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818" y="1663252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2845026" y="4533896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561737" y="4552926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885273" y="3970335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765299" y="537657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1881884" y="3342112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1778920" y="612098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47310"/>
              </p:ext>
            </p:extLst>
          </p:nvPr>
        </p:nvGraphicFramePr>
        <p:xfrm>
          <a:off x="4264411" y="5031996"/>
          <a:ext cx="78560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468671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462450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F9DD2-1873-44FE-8E13-B7DB6042AD25}"/>
              </a:ext>
            </a:extLst>
          </p:cNvPr>
          <p:cNvSpPr/>
          <p:nvPr/>
        </p:nvSpPr>
        <p:spPr>
          <a:xfrm>
            <a:off x="6851225" y="1856845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400 cm = ____ 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560 cm = ____ 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3,333 cm = ____ 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802 cm = ____ 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3631E2-65C8-4596-BF7D-A2D98AF2EB10}"/>
              </a:ext>
            </a:extLst>
          </p:cNvPr>
          <p:cNvSpPr/>
          <p:nvPr/>
        </p:nvSpPr>
        <p:spPr>
          <a:xfrm>
            <a:off x="9382931" y="1826004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4 m = ____ cm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12 m = ____ cm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3.4 m = ____ cm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76.1 m = ____ cm</a:t>
            </a:r>
          </a:p>
        </p:txBody>
      </p:sp>
    </p:spTree>
    <p:extLst>
      <p:ext uri="{BB962C8B-B14F-4D97-AF65-F5344CB8AC3E}">
        <p14:creationId xmlns:p14="http://schemas.microsoft.com/office/powerpoint/2010/main" val="1381663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713584" y="4553339"/>
            <a:ext cx="5468895" cy="2136710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Look at a map. There are </a:t>
            </a:r>
            <a:r>
              <a:rPr lang="en-GB" sz="2800" b="1" dirty="0">
                <a:solidFill>
                  <a:srgbClr val="002060"/>
                </a:solidFill>
              </a:rPr>
              <a:t>1,000 metres </a:t>
            </a:r>
            <a:r>
              <a:rPr lang="en-GB" sz="2800" dirty="0">
                <a:solidFill>
                  <a:srgbClr val="002060"/>
                </a:solidFill>
              </a:rPr>
              <a:t>in </a:t>
            </a:r>
            <a:r>
              <a:rPr lang="en-GB" sz="2800" b="1" dirty="0">
                <a:solidFill>
                  <a:srgbClr val="002060"/>
                </a:solidFill>
              </a:rPr>
              <a:t>1 kilometre.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ap, Navigation, Hands, Travel, Route, Journey, City">
            <a:extLst>
              <a:ext uri="{FF2B5EF4-FFF2-40B4-BE49-F238E27FC236}">
                <a16:creationId xmlns:a16="http://schemas.microsoft.com/office/drawing/2014/main" id="{9831EB6C-6080-415A-8629-4830C194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1" y="1440698"/>
            <a:ext cx="3791339" cy="2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1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363691" y="4310743"/>
            <a:ext cx="4818787" cy="2379306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m and km,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1,000.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17" name="Picture 2" descr="Map, Navigation, Hands, Travel, Route, Journey, City">
            <a:extLst>
              <a:ext uri="{FF2B5EF4-FFF2-40B4-BE49-F238E27FC236}">
                <a16:creationId xmlns:a16="http://schemas.microsoft.com/office/drawing/2014/main" id="{488FABB0-00A9-4C61-AA69-E0638336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1" y="1440698"/>
            <a:ext cx="3791339" cy="2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0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4813788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 we are </a:t>
            </a:r>
            <a:r>
              <a:rPr lang="en-GB" sz="2800" b="1" dirty="0">
                <a:solidFill>
                  <a:srgbClr val="002060"/>
                </a:solidFill>
              </a:rPr>
              <a:t>multiplying and dividing by 1,000 </a:t>
            </a:r>
            <a:r>
              <a:rPr lang="en-GB" sz="2800" dirty="0">
                <a:solidFill>
                  <a:srgbClr val="002060"/>
                </a:solidFill>
              </a:rPr>
              <a:t>this time, we need to move the digit </a:t>
            </a:r>
            <a:r>
              <a:rPr lang="en-GB" sz="2800" b="1" dirty="0">
                <a:solidFill>
                  <a:srgbClr val="002060"/>
                </a:solidFill>
              </a:rPr>
              <a:t>three</a:t>
            </a:r>
            <a:r>
              <a:rPr lang="en-GB" sz="2800" dirty="0">
                <a:solidFill>
                  <a:srgbClr val="002060"/>
                </a:solidFill>
              </a:rPr>
              <a:t> spaces larger or smaller.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57DA1C-DEE0-4D99-8C60-ED23D918DCD3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28C062-360D-451D-9ED3-C15A762EBAF4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03573939-E599-4785-A813-D9B374C8E55B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03F92006-BAF3-44D7-B7BF-80325CB9893A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B589EA-46B1-42C2-9445-2E3649F44D8E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C1C12-06C3-47FB-9FEA-DA42BBFB43DD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</p:spTree>
    <p:extLst>
      <p:ext uri="{BB962C8B-B14F-4D97-AF65-F5344CB8AC3E}">
        <p14:creationId xmlns:p14="http://schemas.microsoft.com/office/powerpoint/2010/main" val="235269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3111447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to find how many km are in </a:t>
            </a:r>
            <a:r>
              <a:rPr lang="en-GB" sz="2800" b="1" dirty="0">
                <a:solidFill>
                  <a:srgbClr val="002060"/>
                </a:solidFill>
              </a:rPr>
              <a:t>7,000 metres</a:t>
            </a:r>
            <a:r>
              <a:rPr lang="en-GB" sz="2800" dirty="0">
                <a:solidFill>
                  <a:srgbClr val="002060"/>
                </a:solidFill>
              </a:rPr>
              <a:t>, we need to move the digit 7 </a:t>
            </a:r>
            <a:r>
              <a:rPr lang="en-GB" sz="2800" b="1" dirty="0">
                <a:solidFill>
                  <a:srgbClr val="002060"/>
                </a:solidFill>
              </a:rPr>
              <a:t>three spaces</a:t>
            </a:r>
            <a:r>
              <a:rPr lang="en-GB" sz="2800" dirty="0">
                <a:solidFill>
                  <a:srgbClr val="002060"/>
                </a:solidFill>
              </a:rPr>
              <a:t> to the right to make it 1,000 times </a:t>
            </a:r>
            <a:r>
              <a:rPr lang="en-GB" sz="2800" b="1" dirty="0">
                <a:solidFill>
                  <a:srgbClr val="002060"/>
                </a:solidFill>
              </a:rPr>
              <a:t>smaller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093B4B-60AB-4187-BAE4-6DFA3CE4E0C0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706CE-FDEF-4521-9D85-E90F2F7C1EBF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F31BB623-1DDE-4A82-8B03-99A01EA09D3C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C7E4DA4B-081D-4264-AD26-B53E472F548F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B0A15-3ABD-4DFA-A124-345A8B92F28B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395A25-D2F6-4889-A07E-12A6B2B70541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4573"/>
              </p:ext>
            </p:extLst>
          </p:nvPr>
        </p:nvGraphicFramePr>
        <p:xfrm>
          <a:off x="4264411" y="5031996"/>
          <a:ext cx="78560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9468671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9462450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4743062" y="551178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8521263" y="5546287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899EF-F92C-4B19-BF52-D9A1CEACCA5E}"/>
              </a:ext>
            </a:extLst>
          </p:cNvPr>
          <p:cNvSpPr/>
          <p:nvPr/>
        </p:nvSpPr>
        <p:spPr>
          <a:xfrm>
            <a:off x="7181114" y="551178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AE6890-B077-4FAF-B891-DEF962755374}"/>
              </a:ext>
            </a:extLst>
          </p:cNvPr>
          <p:cNvSpPr/>
          <p:nvPr/>
        </p:nvSpPr>
        <p:spPr>
          <a:xfrm>
            <a:off x="5840965" y="551178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13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31315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2826 -0.0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3253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34375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Zeros at the end of a decimal do not change the value of the number, so we can write the answer as just </a:t>
            </a:r>
            <a:r>
              <a:rPr lang="en-GB" sz="2800" b="1" dirty="0">
                <a:solidFill>
                  <a:srgbClr val="002060"/>
                </a:solidFill>
              </a:rPr>
              <a:t>7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8133874" y="4815125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FE2A4-E535-43FE-B772-962D44D6E732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074294-4EB1-40B0-9CE2-C50C5571FB4D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B6E2B346-1895-4FEB-A6D7-BF2009F2BD77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199BA05F-9C6D-40A8-8FA6-1A277A7925AD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8A023-7047-4235-A8F8-7F8848026423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2F1CC3-62B9-444D-96E3-8D746930C099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</p:spTree>
    <p:extLst>
      <p:ext uri="{BB962C8B-B14F-4D97-AF65-F5344CB8AC3E}">
        <p14:creationId xmlns:p14="http://schemas.microsoft.com/office/powerpoint/2010/main" val="206020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So,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</a:rPr>
              <a:t>7,000m = 7km</a:t>
            </a:r>
            <a:endParaRPr lang="en-GB" sz="4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48794" y="4546082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42573" y="5441366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EECE54-9BAF-4A1C-9BB7-91D3E55A3D70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0772C-8E16-470E-AE5A-E855189B7ED8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26C8536D-FD78-4242-B87F-52F1177DCFD0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71A398BD-D9E1-4AAD-B31B-7A3A69758AB9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96BBB9-A9AF-40E7-B7C4-9195BAFB56C1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4F1A68-6D42-4295-9449-BEA1493496C8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5397B4-3482-4ABE-8F57-18E8BD7B67F0}"/>
              </a:ext>
            </a:extLst>
          </p:cNvPr>
          <p:cNvSpPr/>
          <p:nvPr/>
        </p:nvSpPr>
        <p:spPr>
          <a:xfrm>
            <a:off x="8133874" y="4815125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697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511258" y="1101013"/>
            <a:ext cx="3370251" cy="2341524"/>
          </a:xfrm>
          <a:prstGeom prst="wedgeEllipseCallout">
            <a:avLst>
              <a:gd name="adj1" fmla="val -58769"/>
              <a:gd name="adj2" fmla="val -69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Now try some of your own!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Use a </a:t>
            </a:r>
            <a:r>
              <a:rPr lang="en-GB" sz="2400" b="1" dirty="0">
                <a:solidFill>
                  <a:srgbClr val="002060"/>
                </a:solidFill>
              </a:rPr>
              <a:t>place value mat</a:t>
            </a:r>
            <a:r>
              <a:rPr lang="en-GB" sz="2400" dirty="0">
                <a:solidFill>
                  <a:srgbClr val="002060"/>
                </a:solidFill>
              </a:rPr>
              <a:t> or draw your own to help you.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818" y="1663252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4264411" y="5031996"/>
          <a:ext cx="78560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468671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462450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F9DD2-1873-44FE-8E13-B7DB6042AD25}"/>
              </a:ext>
            </a:extLst>
          </p:cNvPr>
          <p:cNvSpPr/>
          <p:nvPr/>
        </p:nvSpPr>
        <p:spPr>
          <a:xfrm>
            <a:off x="6690049" y="1856845"/>
            <a:ext cx="2408508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8,000 m = ____ km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34,000 m = ____ km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750 m = ____ km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6,250 m = ____ km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3631E2-65C8-4596-BF7D-A2D98AF2EB10}"/>
              </a:ext>
            </a:extLst>
          </p:cNvPr>
          <p:cNvSpPr/>
          <p:nvPr/>
        </p:nvSpPr>
        <p:spPr>
          <a:xfrm>
            <a:off x="9382931" y="1826004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3 km = ____ 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56 km = ____ 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0.75 km = ____ 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1.25 km = ____ 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48BD7-B550-44C2-891C-066FC1446845}"/>
              </a:ext>
            </a:extLst>
          </p:cNvPr>
          <p:cNvSpPr/>
          <p:nvPr/>
        </p:nvSpPr>
        <p:spPr>
          <a:xfrm>
            <a:off x="3012402" y="4428347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 </a:t>
            </a:r>
            <a:endParaRPr lang="en-GB" sz="4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2E582E-328D-4FD5-BC28-306925C52396}"/>
              </a:ext>
            </a:extLst>
          </p:cNvPr>
          <p:cNvSpPr/>
          <p:nvPr/>
        </p:nvSpPr>
        <p:spPr>
          <a:xfrm>
            <a:off x="559993" y="4435699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km </a:t>
            </a:r>
            <a:endParaRPr lang="en-GB" sz="4800" b="1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8D901BFC-5652-4BCE-AFA2-F0D19B707C63}"/>
              </a:ext>
            </a:extLst>
          </p:cNvPr>
          <p:cNvSpPr/>
          <p:nvPr/>
        </p:nvSpPr>
        <p:spPr>
          <a:xfrm>
            <a:off x="883529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0135FB18-57DC-413B-BE55-5406AD22630B}"/>
              </a:ext>
            </a:extLst>
          </p:cNvPr>
          <p:cNvSpPr/>
          <p:nvPr/>
        </p:nvSpPr>
        <p:spPr>
          <a:xfrm rot="10800000">
            <a:off x="763555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D35CF-0DD0-4985-9133-41DA87CE69A7}"/>
              </a:ext>
            </a:extLst>
          </p:cNvPr>
          <p:cNvSpPr/>
          <p:nvPr/>
        </p:nvSpPr>
        <p:spPr>
          <a:xfrm>
            <a:off x="1587819" y="3180549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20B0CA-302C-4A2F-A37E-D7EC25B3A95D}"/>
              </a:ext>
            </a:extLst>
          </p:cNvPr>
          <p:cNvSpPr/>
          <p:nvPr/>
        </p:nvSpPr>
        <p:spPr>
          <a:xfrm>
            <a:off x="1484855" y="5959417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</p:spTree>
    <p:extLst>
      <p:ext uri="{BB962C8B-B14F-4D97-AF65-F5344CB8AC3E}">
        <p14:creationId xmlns:p14="http://schemas.microsoft.com/office/powerpoint/2010/main" val="21672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millimetre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centimetre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metre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kilometre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948" y="5191963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91758"/>
              </p:ext>
            </p:extLst>
          </p:nvPr>
        </p:nvGraphicFramePr>
        <p:xfrm>
          <a:off x="1874495" y="5820229"/>
          <a:ext cx="9840530" cy="84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90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405790">
                  <a:extLst>
                    <a:ext uri="{9D8B030D-6E8A-4147-A177-3AD203B41FA5}">
                      <a16:colId xmlns:a16="http://schemas.microsoft.com/office/drawing/2014/main" val="3474390752"/>
                    </a:ext>
                  </a:extLst>
                </a:gridCol>
              </a:tblGrid>
              <a:tr h="19212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48032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7457576" y="6001741"/>
            <a:ext cx="92985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7462781" y="6445255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48BD7-B550-44C2-891C-066FC1446845}"/>
              </a:ext>
            </a:extLst>
          </p:cNvPr>
          <p:cNvSpPr/>
          <p:nvPr/>
        </p:nvSpPr>
        <p:spPr>
          <a:xfrm>
            <a:off x="3012402" y="2417368"/>
            <a:ext cx="77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m </a:t>
            </a:r>
            <a:endParaRPr lang="en-GB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2E582E-328D-4FD5-BC28-306925C52396}"/>
              </a:ext>
            </a:extLst>
          </p:cNvPr>
          <p:cNvSpPr/>
          <p:nvPr/>
        </p:nvSpPr>
        <p:spPr>
          <a:xfrm>
            <a:off x="559994" y="2424720"/>
            <a:ext cx="1045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km </a:t>
            </a:r>
            <a:endParaRPr lang="en-GB" sz="4000" b="1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8D901BFC-5652-4BCE-AFA2-F0D19B707C63}"/>
              </a:ext>
            </a:extLst>
          </p:cNvPr>
          <p:cNvSpPr/>
          <p:nvPr/>
        </p:nvSpPr>
        <p:spPr>
          <a:xfrm>
            <a:off x="883530" y="1842129"/>
            <a:ext cx="2632626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0135FB18-57DC-413B-BE55-5406AD22630B}"/>
              </a:ext>
            </a:extLst>
          </p:cNvPr>
          <p:cNvSpPr/>
          <p:nvPr/>
        </p:nvSpPr>
        <p:spPr>
          <a:xfrm rot="10800000">
            <a:off x="763555" y="3248364"/>
            <a:ext cx="2632626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D35CF-0DD0-4985-9133-41DA87CE69A7}"/>
              </a:ext>
            </a:extLst>
          </p:cNvPr>
          <p:cNvSpPr/>
          <p:nvPr/>
        </p:nvSpPr>
        <p:spPr>
          <a:xfrm>
            <a:off x="1587819" y="1169570"/>
            <a:ext cx="1214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20B0CA-302C-4A2F-A37E-D7EC25B3A95D}"/>
              </a:ext>
            </a:extLst>
          </p:cNvPr>
          <p:cNvSpPr/>
          <p:nvPr/>
        </p:nvSpPr>
        <p:spPr>
          <a:xfrm>
            <a:off x="1484855" y="3948438"/>
            <a:ext cx="1229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÷ 1,000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B16830-1DE3-4481-A2B7-B7EC04C40C48}"/>
              </a:ext>
            </a:extLst>
          </p:cNvPr>
          <p:cNvSpPr/>
          <p:nvPr/>
        </p:nvSpPr>
        <p:spPr>
          <a:xfrm>
            <a:off x="10477677" y="2352217"/>
            <a:ext cx="1237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mm </a:t>
            </a:r>
            <a:endParaRPr lang="en-GB" sz="4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CEA20C-D25A-4F81-A851-C2CADE804BAC}"/>
              </a:ext>
            </a:extLst>
          </p:cNvPr>
          <p:cNvSpPr/>
          <p:nvPr/>
        </p:nvSpPr>
        <p:spPr>
          <a:xfrm>
            <a:off x="8194388" y="2371247"/>
            <a:ext cx="1011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cm </a:t>
            </a:r>
            <a:endParaRPr lang="en-GB" sz="4000" b="1" dirty="0"/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9D0776C7-2A95-4209-9EBB-00B9431085C0}"/>
              </a:ext>
            </a:extLst>
          </p:cNvPr>
          <p:cNvSpPr/>
          <p:nvPr/>
        </p:nvSpPr>
        <p:spPr>
          <a:xfrm>
            <a:off x="8517925" y="1788656"/>
            <a:ext cx="2632626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3516D5A0-9DB8-4AD0-81BC-1C3FA109ABC4}"/>
              </a:ext>
            </a:extLst>
          </p:cNvPr>
          <p:cNvSpPr/>
          <p:nvPr/>
        </p:nvSpPr>
        <p:spPr>
          <a:xfrm rot="10800000">
            <a:off x="8397950" y="3194891"/>
            <a:ext cx="2632626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7C6AF9-8605-4B71-B1D0-BCE4694EEABA}"/>
              </a:ext>
            </a:extLst>
          </p:cNvPr>
          <p:cNvSpPr/>
          <p:nvPr/>
        </p:nvSpPr>
        <p:spPr>
          <a:xfrm>
            <a:off x="9514535" y="1160433"/>
            <a:ext cx="825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07F1F9-E1AF-4FDC-A68B-05472859D6A0}"/>
              </a:ext>
            </a:extLst>
          </p:cNvPr>
          <p:cNvSpPr/>
          <p:nvPr/>
        </p:nvSpPr>
        <p:spPr>
          <a:xfrm>
            <a:off x="9411571" y="3939301"/>
            <a:ext cx="85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÷ 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280F5-F494-4C09-A220-B6B14426D740}"/>
              </a:ext>
            </a:extLst>
          </p:cNvPr>
          <p:cNvSpPr/>
          <p:nvPr/>
        </p:nvSpPr>
        <p:spPr>
          <a:xfrm>
            <a:off x="6570125" y="2371247"/>
            <a:ext cx="1011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cm </a:t>
            </a:r>
            <a:endParaRPr lang="en-GB" sz="4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25B05D-F8BD-4AA2-8D5D-72FDBAC10C8E}"/>
              </a:ext>
            </a:extLst>
          </p:cNvPr>
          <p:cNvSpPr/>
          <p:nvPr/>
        </p:nvSpPr>
        <p:spPr>
          <a:xfrm>
            <a:off x="4286836" y="2390277"/>
            <a:ext cx="77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m </a:t>
            </a:r>
            <a:endParaRPr lang="en-GB" sz="40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B93F23FB-D293-4E79-A8A9-8AD914D7C97A}"/>
              </a:ext>
            </a:extLst>
          </p:cNvPr>
          <p:cNvSpPr/>
          <p:nvPr/>
        </p:nvSpPr>
        <p:spPr>
          <a:xfrm>
            <a:off x="4610373" y="1807686"/>
            <a:ext cx="2632626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36EC6897-3A51-4765-8F4E-4EECF951E956}"/>
              </a:ext>
            </a:extLst>
          </p:cNvPr>
          <p:cNvSpPr/>
          <p:nvPr/>
        </p:nvSpPr>
        <p:spPr>
          <a:xfrm rot="10800000">
            <a:off x="4490398" y="3213921"/>
            <a:ext cx="2632626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770266-59AA-4CEF-B170-7825F2B62832}"/>
              </a:ext>
            </a:extLst>
          </p:cNvPr>
          <p:cNvSpPr/>
          <p:nvPr/>
        </p:nvSpPr>
        <p:spPr>
          <a:xfrm>
            <a:off x="5606983" y="1179463"/>
            <a:ext cx="102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 100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83D0D3-9ACA-486A-AAE3-9BFF3FC43ECF}"/>
              </a:ext>
            </a:extLst>
          </p:cNvPr>
          <p:cNvSpPr/>
          <p:nvPr/>
        </p:nvSpPr>
        <p:spPr>
          <a:xfrm>
            <a:off x="5504019" y="3958331"/>
            <a:ext cx="1035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÷ 100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FA1671F-35AE-4BD4-886F-18AE5BD28220}"/>
              </a:ext>
            </a:extLst>
          </p:cNvPr>
          <p:cNvSpPr/>
          <p:nvPr/>
        </p:nvSpPr>
        <p:spPr>
          <a:xfrm>
            <a:off x="1806598" y="4589919"/>
            <a:ext cx="2632626" cy="8862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4.5 km = _____ 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0839B93-9820-4CCF-94F2-5BEFCD361E71}"/>
              </a:ext>
            </a:extLst>
          </p:cNvPr>
          <p:cNvSpPr/>
          <p:nvPr/>
        </p:nvSpPr>
        <p:spPr>
          <a:xfrm>
            <a:off x="4871442" y="4579679"/>
            <a:ext cx="2632626" cy="8862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670 cm = _____ 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60D808-6C0E-4567-B512-B342B48857CC}"/>
              </a:ext>
            </a:extLst>
          </p:cNvPr>
          <p:cNvSpPr/>
          <p:nvPr/>
        </p:nvSpPr>
        <p:spPr>
          <a:xfrm>
            <a:off x="8303783" y="4570889"/>
            <a:ext cx="3060910" cy="88623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7,700 mm = _____ cm</a:t>
            </a:r>
          </a:p>
        </p:txBody>
      </p:sp>
    </p:spTree>
    <p:extLst>
      <p:ext uri="{BB962C8B-B14F-4D97-AF65-F5344CB8AC3E}">
        <p14:creationId xmlns:p14="http://schemas.microsoft.com/office/powerpoint/2010/main" val="1606313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convert between metric units of length?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In which units do we measure </a:t>
            </a:r>
            <a:r>
              <a:rPr lang="en-GB" sz="2800" b="1" dirty="0">
                <a:solidFill>
                  <a:srgbClr val="002060"/>
                </a:solidFill>
              </a:rPr>
              <a:t>length?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Eagle, Bird, Cartoon, Watch, Stupid, Sit, Brown, White">
            <a:extLst>
              <a:ext uri="{FF2B5EF4-FFF2-40B4-BE49-F238E27FC236}">
                <a16:creationId xmlns:a16="http://schemas.microsoft.com/office/drawing/2014/main" id="{A37E69F0-45F8-472F-9038-8ED9F5D3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4" y="1946893"/>
            <a:ext cx="2591966" cy="26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might we need to measure </a:t>
            </a:r>
            <a:r>
              <a:rPr lang="en-GB" sz="2800" b="1" dirty="0">
                <a:solidFill>
                  <a:srgbClr val="002060"/>
                </a:solidFill>
              </a:rPr>
              <a:t>length?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Eagle, Bird, Cartoon, Watch, Stupid, Sit, Brown, White">
            <a:extLst>
              <a:ext uri="{FF2B5EF4-FFF2-40B4-BE49-F238E27FC236}">
                <a16:creationId xmlns:a16="http://schemas.microsoft.com/office/drawing/2014/main" id="{A37E69F0-45F8-472F-9038-8ED9F5D3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4" y="1946893"/>
            <a:ext cx="2591966" cy="26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59829" y="4553339"/>
            <a:ext cx="4022649" cy="2136710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Look at your ruler. There are </a:t>
            </a:r>
            <a:r>
              <a:rPr lang="en-GB" sz="2800" b="1" dirty="0">
                <a:solidFill>
                  <a:srgbClr val="002060"/>
                </a:solidFill>
              </a:rPr>
              <a:t>10 millimetres </a:t>
            </a:r>
            <a:r>
              <a:rPr lang="en-GB" sz="2800" dirty="0">
                <a:solidFill>
                  <a:srgbClr val="002060"/>
                </a:solidFill>
              </a:rPr>
              <a:t>in </a:t>
            </a:r>
            <a:r>
              <a:rPr lang="en-GB" sz="2800" b="1" dirty="0">
                <a:solidFill>
                  <a:srgbClr val="002060"/>
                </a:solidFill>
              </a:rPr>
              <a:t>1 centimetre.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uler, Measure, Length, Meter, Cm, Centimeter, Office">
            <a:extLst>
              <a:ext uri="{FF2B5EF4-FFF2-40B4-BE49-F238E27FC236}">
                <a16:creationId xmlns:a16="http://schemas.microsoft.com/office/drawing/2014/main" id="{1562FD34-3108-4B8E-A702-5A78749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5" y="464785"/>
            <a:ext cx="10552922" cy="52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6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98571" y="3965510"/>
            <a:ext cx="4283907" cy="272453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mm and cm,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and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4553339"/>
            <a:ext cx="2124839" cy="21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uler, Measure, Length, Meter, Cm, Centimeter, Office">
            <a:extLst>
              <a:ext uri="{FF2B5EF4-FFF2-40B4-BE49-F238E27FC236}">
                <a16:creationId xmlns:a16="http://schemas.microsoft.com/office/drawing/2014/main" id="{1562FD34-3108-4B8E-A702-5A78749CD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38587"/>
          <a:stretch/>
        </p:blipFill>
        <p:spPr bwMode="auto">
          <a:xfrm>
            <a:off x="1019849" y="1725323"/>
            <a:ext cx="10552922" cy="12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</p:spTree>
    <p:extLst>
      <p:ext uri="{BB962C8B-B14F-4D97-AF65-F5344CB8AC3E}">
        <p14:creationId xmlns:p14="http://schemas.microsoft.com/office/powerpoint/2010/main" val="258184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26988" y="1189965"/>
            <a:ext cx="4283907" cy="2535729"/>
          </a:xfrm>
          <a:prstGeom prst="wedgeEllipseCallout">
            <a:avLst>
              <a:gd name="adj1" fmla="val -105353"/>
              <a:gd name="adj2" fmla="val -2357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14cm</a:t>
            </a:r>
            <a:r>
              <a:rPr lang="en-GB" sz="2800" dirty="0">
                <a:solidFill>
                  <a:srgbClr val="002060"/>
                </a:solidFill>
              </a:rPr>
              <a:t> into mm,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by 10.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</p:spTree>
    <p:extLst>
      <p:ext uri="{BB962C8B-B14F-4D97-AF65-F5344CB8AC3E}">
        <p14:creationId xmlns:p14="http://schemas.microsoft.com/office/powerpoint/2010/main" val="280412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281128" y="1189965"/>
            <a:ext cx="5998028" cy="2535729"/>
          </a:xfrm>
          <a:prstGeom prst="wedgeEllipseCallout">
            <a:avLst>
              <a:gd name="adj1" fmla="val -65840"/>
              <a:gd name="adj2" fmla="val -1658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do this, place (or think of) 14 on a </a:t>
            </a:r>
            <a:r>
              <a:rPr lang="en-GB" sz="2800" b="1" dirty="0">
                <a:solidFill>
                  <a:srgbClr val="002060"/>
                </a:solidFill>
              </a:rPr>
              <a:t>place value grid. 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To multiply by 10, move the digits </a:t>
            </a:r>
            <a:r>
              <a:rPr lang="en-GB" sz="2800" b="1" dirty="0">
                <a:solidFill>
                  <a:srgbClr val="002060"/>
                </a:solidFill>
              </a:rPr>
              <a:t>one column to the left.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" name="Picture 2" descr="Bald Eagle, Young, Bird, Wild, Cartoon, Baby, Mascot">
            <a:extLst>
              <a:ext uri="{FF2B5EF4-FFF2-40B4-BE49-F238E27FC236}">
                <a16:creationId xmlns:a16="http://schemas.microsoft.com/office/drawing/2014/main" id="{78188E91-4A63-4602-9949-73BEBCDE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8921" y="1273508"/>
            <a:ext cx="1404139" cy="14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62BCE-E582-4C02-8B31-2404DE3C4E61}"/>
              </a:ext>
            </a:extLst>
          </p:cNvPr>
          <p:cNvSpPr/>
          <p:nvPr/>
        </p:nvSpPr>
        <p:spPr>
          <a:xfrm>
            <a:off x="3182063" y="4416669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mm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668F5-BE12-4AEC-AB6B-4162377F816B}"/>
              </a:ext>
            </a:extLst>
          </p:cNvPr>
          <p:cNvSpPr/>
          <p:nvPr/>
        </p:nvSpPr>
        <p:spPr>
          <a:xfrm>
            <a:off x="898774" y="4435699"/>
            <a:ext cx="108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cm </a:t>
            </a:r>
            <a:endParaRPr lang="en-GB" sz="4800" b="1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02E91B4-E951-4621-A8A2-0E171D2F8734}"/>
              </a:ext>
            </a:extLst>
          </p:cNvPr>
          <p:cNvSpPr/>
          <p:nvPr/>
        </p:nvSpPr>
        <p:spPr>
          <a:xfrm>
            <a:off x="1222310" y="3853108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CF9C49CE-9C19-4A96-BD18-5BA0FE841C02}"/>
              </a:ext>
            </a:extLst>
          </p:cNvPr>
          <p:cNvSpPr/>
          <p:nvPr/>
        </p:nvSpPr>
        <p:spPr>
          <a:xfrm rot="10800000">
            <a:off x="1102336" y="5259344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55720-6E7A-4923-89B6-BA77E2B37F57}"/>
              </a:ext>
            </a:extLst>
          </p:cNvPr>
          <p:cNvSpPr/>
          <p:nvPr/>
        </p:nvSpPr>
        <p:spPr>
          <a:xfrm>
            <a:off x="2218921" y="3224885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73D5F-4905-4D3F-96F2-F661D453D4BA}"/>
              </a:ext>
            </a:extLst>
          </p:cNvPr>
          <p:cNvSpPr/>
          <p:nvPr/>
        </p:nvSpPr>
        <p:spPr>
          <a:xfrm>
            <a:off x="2115957" y="6003753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28800"/>
              </p:ext>
            </p:extLst>
          </p:nvPr>
        </p:nvGraphicFramePr>
        <p:xfrm>
          <a:off x="5036631" y="4352382"/>
          <a:ext cx="67543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65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50865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069175" y="4543573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062954" y="5438857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826812" y="481416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67E2B-83B4-48D0-8D95-A715A4D12385}"/>
              </a:ext>
            </a:extLst>
          </p:cNvPr>
          <p:cNvSpPr/>
          <p:nvPr/>
        </p:nvSpPr>
        <p:spPr>
          <a:xfrm>
            <a:off x="8108302" y="4814161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1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056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0508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1352</Words>
  <Application>Microsoft Office PowerPoint</Application>
  <PresentationFormat>Widescreen</PresentationFormat>
  <Paragraphs>376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Y4 M5a. Can convert between metric units of length</vt:lpstr>
      <vt:lpstr>Teachers’ Notes</vt:lpstr>
      <vt:lpstr>Vocabulary: measurement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Teach</vt:lpstr>
      <vt:lpstr>Teach</vt:lpstr>
      <vt:lpstr>Model</vt:lpstr>
      <vt:lpstr>Model</vt:lpstr>
      <vt:lpstr>Model</vt:lpstr>
      <vt:lpstr>Model</vt:lpstr>
      <vt:lpstr>Apply</vt:lpstr>
      <vt:lpstr>Teach</vt:lpstr>
      <vt:lpstr>Teach</vt:lpstr>
      <vt:lpstr>Model</vt:lpstr>
      <vt:lpstr>Model</vt:lpstr>
      <vt:lpstr>Model</vt:lpstr>
      <vt:lpstr>Model</vt:lpstr>
      <vt:lpstr>Apply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116</cp:revision>
  <dcterms:created xsi:type="dcterms:W3CDTF">2017-03-29T13:14:03Z</dcterms:created>
  <dcterms:modified xsi:type="dcterms:W3CDTF">2020-05-01T12:07:01Z</dcterms:modified>
</cp:coreProperties>
</file>