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353" r:id="rId2"/>
    <p:sldId id="314" r:id="rId3"/>
    <p:sldId id="391" r:id="rId4"/>
    <p:sldId id="320" r:id="rId5"/>
    <p:sldId id="392" r:id="rId6"/>
    <p:sldId id="393" r:id="rId7"/>
    <p:sldId id="394" r:id="rId8"/>
    <p:sldId id="412" r:id="rId9"/>
    <p:sldId id="413" r:id="rId10"/>
    <p:sldId id="418" r:id="rId11"/>
    <p:sldId id="419" r:id="rId12"/>
    <p:sldId id="420" r:id="rId13"/>
    <p:sldId id="421" r:id="rId14"/>
    <p:sldId id="422" r:id="rId15"/>
    <p:sldId id="417" r:id="rId16"/>
    <p:sldId id="3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eehan" initials="SM" lastIdx="1" clrIdx="0">
    <p:extLst>
      <p:ext uri="{19B8F6BF-5375-455C-9EA6-DF929625EA0E}">
        <p15:presenceInfo xmlns:p15="http://schemas.microsoft.com/office/powerpoint/2012/main" userId="49939650c274be3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D8"/>
    <a:srgbClr val="FFEBB3"/>
    <a:srgbClr val="ED7D31"/>
    <a:srgbClr val="FDFE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588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0-25T17:52:07.514" idx="1">
    <p:pos x="4041" y="302"/>
    <p:text>CHANGE MADE:  In heading change to capital 'M' for 'Measurement'.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73711-1194-42B9-9CDA-B1B0A2D93EE2}" type="datetimeFigureOut">
              <a:rPr lang="en-GB" smtClean="0"/>
              <a:t>01/05/2020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B26F9-6C30-451D-94A7-041482C70B62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4835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5B26F9-6C30-451D-94A7-041482C70B62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37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12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7876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13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Click once on slideshow mode to move the digit cards three spaces to the right.</a:t>
            </a:r>
          </a:p>
        </p:txBody>
      </p:sp>
    </p:spTree>
    <p:extLst>
      <p:ext uri="{BB962C8B-B14F-4D97-AF65-F5344CB8AC3E}">
        <p14:creationId xmlns:p14="http://schemas.microsoft.com/office/powerpoint/2010/main" val="15530462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9516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83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4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5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788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6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994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7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5868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8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Base ten equipment can be used to model this.</a:t>
            </a:r>
          </a:p>
        </p:txBody>
      </p:sp>
    </p:spTree>
    <p:extLst>
      <p:ext uri="{BB962C8B-B14F-4D97-AF65-F5344CB8AC3E}">
        <p14:creationId xmlns:p14="http://schemas.microsoft.com/office/powerpoint/2010/main" val="5688894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9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92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10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GB" altLang="en-US" dirty="0">
                <a:solidFill>
                  <a:srgbClr val="000000"/>
                </a:solidFill>
              </a:rPr>
              <a:t>Click once on slideshow mode to move the digit cards three spaces to the left.</a:t>
            </a:r>
          </a:p>
        </p:txBody>
      </p:sp>
    </p:spTree>
    <p:extLst>
      <p:ext uri="{BB962C8B-B14F-4D97-AF65-F5344CB8AC3E}">
        <p14:creationId xmlns:p14="http://schemas.microsoft.com/office/powerpoint/2010/main" val="2127556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35891DC5-831D-482C-8633-545869D877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7C58A13-1FF3-49AE-A0E7-049A81E7C238}" type="slidenum">
              <a:rPr lang="en-GB" altLang="en-US" sz="1200" smtClean="0"/>
              <a:pPr/>
              <a:t>11</a:t>
            </a:fld>
            <a:endParaRPr lang="en-GB" altLang="en-US" sz="1200"/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8DD3EA-B536-461C-B7D7-AF7ADFB26A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23EFD6-D7A8-420B-904A-3F27D8169C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123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7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19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79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GB" noProof="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B9ECEA-F938-423F-8CBC-97E2E9EAC6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C28114-5556-477D-9ADA-6FE9D7D672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FCF0BEF-8123-4C00-A0D6-B29F0D255E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CB4DA-DC2E-4529-B463-4A6200D05A1C}" type="slidenum">
              <a:rPr lang="en-GB" altLang="en-US"/>
              <a:pPr>
                <a:defRPr/>
              </a:pPr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5976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71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95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9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946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4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762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144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EC995-22F9-6844-A10F-3113ED1F20B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162B2-E0D1-FE47-A51E-D009C8D052A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50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2.png"/><Relationship Id="rId4" Type="http://schemas.openxmlformats.org/officeDocument/2006/relationships/hyperlink" Target="https://auth.pixl.org.uk/primar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34076"/>
            <a:ext cx="9144000" cy="1675656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accent2"/>
                </a:solidFill>
              </a:rPr>
              <a:t>Y4 M5b. Can convert between metric units of mass</a:t>
            </a:r>
            <a:endParaRPr lang="en-US" sz="4400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933700" y="4856698"/>
            <a:ext cx="6324600" cy="126274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/>
            <a:r>
              <a:rPr lang="en-GB" sz="1000" dirty="0"/>
              <a:t>This resource is strictly for the use of member schools for as long as they remain members of The </a:t>
            </a:r>
            <a:r>
              <a:rPr lang="en-GB" sz="1000" dirty="0" err="1"/>
              <a:t>PiXL</a:t>
            </a:r>
            <a:r>
              <a:rPr lang="en-GB" sz="1000" dirty="0"/>
              <a:t> Club. It may not be copied, sold nor transferred to a third party or used by the school after membership ceases. Until such time it may be freely used within the member school.</a:t>
            </a:r>
          </a:p>
          <a:p>
            <a:pPr algn="ctr" fontAlgn="base"/>
            <a:r>
              <a:rPr lang="en-GB" sz="1000" dirty="0"/>
              <a:t>All opinions and contributions are those of the authors. The contents of this resource are not connected with nor endorsed by any other company, organisation or institution.</a:t>
            </a:r>
          </a:p>
          <a:p>
            <a:pPr algn="ctr" fontAlgn="base"/>
            <a:r>
              <a:rPr lang="en-GB" sz="1000" dirty="0" err="1"/>
              <a:t>PiXL</a:t>
            </a:r>
            <a:r>
              <a:rPr lang="en-GB" sz="1000" dirty="0"/>
              <a:t> Club Ltd endeavour to trace and contact copyright owners. If there are any inadvertent omissions or errors in the acknowledgements or usage, this is unintended and </a:t>
            </a:r>
            <a:r>
              <a:rPr lang="en-GB" sz="1000" dirty="0" err="1"/>
              <a:t>PiXL</a:t>
            </a:r>
            <a:r>
              <a:rPr lang="en-GB" sz="1000" dirty="0"/>
              <a:t> will remedy these on </a:t>
            </a:r>
            <a:r>
              <a:rPr lang="en-GB" sz="1000"/>
              <a:t>written notification.</a:t>
            </a:r>
            <a:endParaRPr lang="en-GB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4356847" y="4038696"/>
            <a:ext cx="34783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Commissioned by The </a:t>
            </a:r>
            <a:r>
              <a:rPr lang="en-US" sz="1600" dirty="0" err="1"/>
              <a:t>PiXL</a:t>
            </a:r>
            <a:r>
              <a:rPr lang="en-US" sz="1600" dirty="0"/>
              <a:t> Club Ltd.</a:t>
            </a:r>
          </a:p>
          <a:p>
            <a:pPr algn="ctr"/>
            <a:r>
              <a:rPr lang="en-US" sz="1600" dirty="0"/>
              <a:t>August 2018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4447" y="6239435"/>
            <a:ext cx="37831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© Copyright The </a:t>
            </a:r>
            <a:r>
              <a:rPr lang="en-GB" sz="1600" dirty="0" err="1"/>
              <a:t>PiXL</a:t>
            </a:r>
            <a:r>
              <a:rPr lang="en-GB" sz="1600" dirty="0"/>
              <a:t> Club Limited, 2018</a:t>
            </a:r>
            <a:r>
              <a:rPr lang="en-US" sz="1600" dirty="0">
                <a:effectLst/>
              </a:rPr>
              <a:t> </a:t>
            </a:r>
            <a:endParaRPr lang="en-US" sz="16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0A8F2-C167-4BA5-B91A-859EC2A67F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82" y="286367"/>
            <a:ext cx="1328517" cy="13736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01645A-3A91-4938-914E-465C2A01E7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4591" y="286367"/>
            <a:ext cx="1469375" cy="983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94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404649" y="1406702"/>
            <a:ext cx="3232508" cy="1618545"/>
          </a:xfrm>
          <a:prstGeom prst="wedgeEllipseCallout">
            <a:avLst>
              <a:gd name="adj1" fmla="val -66418"/>
              <a:gd name="adj2" fmla="val -6442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How many grams are in 3.6kg?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000999-317C-4996-AD6C-5F9ACB6AE422}"/>
              </a:ext>
            </a:extLst>
          </p:cNvPr>
          <p:cNvGraphicFramePr>
            <a:graphicFrameLocks noGrp="1"/>
          </p:cNvGraphicFramePr>
          <p:nvPr/>
        </p:nvGraphicFramePr>
        <p:xfrm>
          <a:off x="924052" y="5330835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0BC686D-687D-4CEC-A8C8-3471F25A29CD}"/>
              </a:ext>
            </a:extLst>
          </p:cNvPr>
          <p:cNvSpPr/>
          <p:nvPr/>
        </p:nvSpPr>
        <p:spPr>
          <a:xfrm>
            <a:off x="7154680" y="547993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6FC706-3A15-44B1-A37C-AA626D3FDA5C}"/>
              </a:ext>
            </a:extLst>
          </p:cNvPr>
          <p:cNvSpPr/>
          <p:nvPr/>
        </p:nvSpPr>
        <p:spPr>
          <a:xfrm>
            <a:off x="7148459" y="637522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6188354" y="5839076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F54999-1841-4B0D-A299-A4B11563E495}"/>
              </a:ext>
            </a:extLst>
          </p:cNvPr>
          <p:cNvSpPr/>
          <p:nvPr/>
        </p:nvSpPr>
        <p:spPr>
          <a:xfrm>
            <a:off x="7762875" y="5810620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F4E887-2F0E-448E-ACF8-074D096B3548}"/>
              </a:ext>
            </a:extLst>
          </p:cNvPr>
          <p:cNvSpPr/>
          <p:nvPr/>
        </p:nvSpPr>
        <p:spPr>
          <a:xfrm>
            <a:off x="3197010" y="2942704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g </a:t>
            </a:r>
            <a:endParaRPr lang="en-GB" sz="4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31E077-B7B1-4F55-B716-5806CA43D61A}"/>
              </a:ext>
            </a:extLst>
          </p:cNvPr>
          <p:cNvSpPr/>
          <p:nvPr/>
        </p:nvSpPr>
        <p:spPr>
          <a:xfrm>
            <a:off x="492993" y="2897912"/>
            <a:ext cx="910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kg </a:t>
            </a:r>
            <a:endParaRPr lang="en-GB" sz="4800" b="1" dirty="0"/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0BD5AF23-8987-4822-8090-81709858EDED}"/>
              </a:ext>
            </a:extLst>
          </p:cNvPr>
          <p:cNvSpPr/>
          <p:nvPr/>
        </p:nvSpPr>
        <p:spPr>
          <a:xfrm>
            <a:off x="816529" y="2315321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1970BC5A-7DD5-428A-9F53-0A43FE62209F}"/>
              </a:ext>
            </a:extLst>
          </p:cNvPr>
          <p:cNvSpPr/>
          <p:nvPr/>
        </p:nvSpPr>
        <p:spPr>
          <a:xfrm rot="10800000">
            <a:off x="696555" y="3721557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1491E0-F88B-4E10-B9C0-0B697E78BF56}"/>
              </a:ext>
            </a:extLst>
          </p:cNvPr>
          <p:cNvSpPr/>
          <p:nvPr/>
        </p:nvSpPr>
        <p:spPr>
          <a:xfrm>
            <a:off x="1450547" y="1730546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A1A14D-51E2-4D8C-9AA0-0AD6890E8D78}"/>
              </a:ext>
            </a:extLst>
          </p:cNvPr>
          <p:cNvSpPr/>
          <p:nvPr/>
        </p:nvSpPr>
        <p:spPr>
          <a:xfrm>
            <a:off x="1567258" y="4424015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38" name="Picture 6" descr="Animal, Bird, Cartoon, Cute Animals">
            <a:extLst>
              <a:ext uri="{FF2B5EF4-FFF2-40B4-BE49-F238E27FC236}">
                <a16:creationId xmlns:a16="http://schemas.microsoft.com/office/drawing/2014/main" id="{FE9B1D6B-219A-46AD-AE17-B642470B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9234" y="18393"/>
            <a:ext cx="689615" cy="1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DCAF52-4F20-466E-A52E-3CC070C5631B}"/>
              </a:ext>
            </a:extLst>
          </p:cNvPr>
          <p:cNvSpPr/>
          <p:nvPr/>
        </p:nvSpPr>
        <p:spPr>
          <a:xfrm>
            <a:off x="8640147" y="1573562"/>
            <a:ext cx="2273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We need to </a:t>
            </a:r>
            <a:r>
              <a:rPr lang="en-GB" sz="2400" b="1" dirty="0">
                <a:solidFill>
                  <a:srgbClr val="002060"/>
                </a:solidFill>
              </a:rPr>
              <a:t>multiply 3.6kg by 1,000.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B7E1DE-1255-4AA4-9B03-252C0C6D0880}"/>
              </a:ext>
            </a:extLst>
          </p:cNvPr>
          <p:cNvSpPr/>
          <p:nvPr/>
        </p:nvSpPr>
        <p:spPr>
          <a:xfrm>
            <a:off x="8322712" y="3069798"/>
            <a:ext cx="285529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To do this we move all of the digits </a:t>
            </a:r>
            <a:r>
              <a:rPr lang="en-GB" sz="2400" b="1" dirty="0">
                <a:solidFill>
                  <a:srgbClr val="002060"/>
                </a:solidFill>
              </a:rPr>
              <a:t>3 places to the left</a:t>
            </a:r>
            <a:r>
              <a:rPr lang="en-GB" sz="2400" dirty="0">
                <a:solidFill>
                  <a:srgbClr val="002060"/>
                </a:solidFill>
              </a:rPr>
              <a:t> to make the number 1,000 times </a:t>
            </a:r>
            <a:r>
              <a:rPr lang="en-GB" sz="2400" b="1" dirty="0">
                <a:solidFill>
                  <a:srgbClr val="002060"/>
                </a:solidFill>
              </a:rPr>
              <a:t>larger.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9204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07407E-6 L -0.39349 -0.0127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74" y="-648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59259E-6 L -0.38646 0.0027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2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404649" y="1406702"/>
            <a:ext cx="3232508" cy="1618545"/>
          </a:xfrm>
          <a:prstGeom prst="wedgeEllipseCallout">
            <a:avLst>
              <a:gd name="adj1" fmla="val -66418"/>
              <a:gd name="adj2" fmla="val -6442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How many grams are in 3.6kg?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000999-317C-4996-AD6C-5F9ACB6AE422}"/>
              </a:ext>
            </a:extLst>
          </p:cNvPr>
          <p:cNvGraphicFramePr>
            <a:graphicFrameLocks noGrp="1"/>
          </p:cNvGraphicFramePr>
          <p:nvPr/>
        </p:nvGraphicFramePr>
        <p:xfrm>
          <a:off x="924052" y="5330835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0BC686D-687D-4CEC-A8C8-3471F25A29CD}"/>
              </a:ext>
            </a:extLst>
          </p:cNvPr>
          <p:cNvSpPr/>
          <p:nvPr/>
        </p:nvSpPr>
        <p:spPr>
          <a:xfrm>
            <a:off x="7154680" y="547993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6FC706-3A15-44B1-A37C-AA626D3FDA5C}"/>
              </a:ext>
            </a:extLst>
          </p:cNvPr>
          <p:cNvSpPr/>
          <p:nvPr/>
        </p:nvSpPr>
        <p:spPr>
          <a:xfrm>
            <a:off x="7148459" y="637522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1450547" y="5839076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F54999-1841-4B0D-A299-A4B11563E495}"/>
              </a:ext>
            </a:extLst>
          </p:cNvPr>
          <p:cNvSpPr/>
          <p:nvPr/>
        </p:nvSpPr>
        <p:spPr>
          <a:xfrm>
            <a:off x="3010230" y="582860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F4E887-2F0E-448E-ACF8-074D096B3548}"/>
              </a:ext>
            </a:extLst>
          </p:cNvPr>
          <p:cNvSpPr/>
          <p:nvPr/>
        </p:nvSpPr>
        <p:spPr>
          <a:xfrm>
            <a:off x="3197010" y="2942704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g </a:t>
            </a:r>
            <a:endParaRPr lang="en-GB" sz="4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31E077-B7B1-4F55-B716-5806CA43D61A}"/>
              </a:ext>
            </a:extLst>
          </p:cNvPr>
          <p:cNvSpPr/>
          <p:nvPr/>
        </p:nvSpPr>
        <p:spPr>
          <a:xfrm>
            <a:off x="492993" y="2897912"/>
            <a:ext cx="910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kg </a:t>
            </a:r>
            <a:endParaRPr lang="en-GB" sz="4800" b="1" dirty="0"/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0BD5AF23-8987-4822-8090-81709858EDED}"/>
              </a:ext>
            </a:extLst>
          </p:cNvPr>
          <p:cNvSpPr/>
          <p:nvPr/>
        </p:nvSpPr>
        <p:spPr>
          <a:xfrm>
            <a:off x="816529" y="2315321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1970BC5A-7DD5-428A-9F53-0A43FE62209F}"/>
              </a:ext>
            </a:extLst>
          </p:cNvPr>
          <p:cNvSpPr/>
          <p:nvPr/>
        </p:nvSpPr>
        <p:spPr>
          <a:xfrm rot="10800000">
            <a:off x="696555" y="3721557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1491E0-F88B-4E10-B9C0-0B697E78BF56}"/>
              </a:ext>
            </a:extLst>
          </p:cNvPr>
          <p:cNvSpPr/>
          <p:nvPr/>
        </p:nvSpPr>
        <p:spPr>
          <a:xfrm>
            <a:off x="1450547" y="1730546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A1A14D-51E2-4D8C-9AA0-0AD6890E8D78}"/>
              </a:ext>
            </a:extLst>
          </p:cNvPr>
          <p:cNvSpPr/>
          <p:nvPr/>
        </p:nvSpPr>
        <p:spPr>
          <a:xfrm>
            <a:off x="1567258" y="4424015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38" name="Picture 6" descr="Animal, Bird, Cartoon, Cute Animals">
            <a:extLst>
              <a:ext uri="{FF2B5EF4-FFF2-40B4-BE49-F238E27FC236}">
                <a16:creationId xmlns:a16="http://schemas.microsoft.com/office/drawing/2014/main" id="{FE9B1D6B-219A-46AD-AE17-B642470B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9234" y="18393"/>
            <a:ext cx="689615" cy="1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2B7E1DE-1255-4AA4-9B03-252C0C6D0880}"/>
              </a:ext>
            </a:extLst>
          </p:cNvPr>
          <p:cNvSpPr/>
          <p:nvPr/>
        </p:nvSpPr>
        <p:spPr>
          <a:xfrm>
            <a:off x="8557625" y="1730546"/>
            <a:ext cx="2817846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We then put zeros as </a:t>
            </a:r>
            <a:r>
              <a:rPr lang="en-GB" sz="2400" b="1" dirty="0">
                <a:solidFill>
                  <a:srgbClr val="002060"/>
                </a:solidFill>
              </a:rPr>
              <a:t>place holders.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We can now see that there are</a:t>
            </a:r>
          </a:p>
          <a:p>
            <a:pPr algn="ctr"/>
            <a:r>
              <a:rPr lang="en-GB" sz="4000" b="1" dirty="0">
                <a:solidFill>
                  <a:srgbClr val="002060"/>
                </a:solidFill>
              </a:rPr>
              <a:t>3,600g</a:t>
            </a:r>
            <a:r>
              <a:rPr lang="en-GB" sz="4000" dirty="0">
                <a:solidFill>
                  <a:srgbClr val="002060"/>
                </a:solidFill>
              </a:rPr>
              <a:t> </a:t>
            </a:r>
            <a:r>
              <a:rPr lang="en-GB" sz="2400" dirty="0">
                <a:solidFill>
                  <a:srgbClr val="002060"/>
                </a:solidFill>
              </a:rPr>
              <a:t>in 3.6kg.</a:t>
            </a:r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D258E0A-2AAC-404A-A592-82D72DBB7C12}"/>
              </a:ext>
            </a:extLst>
          </p:cNvPr>
          <p:cNvSpPr/>
          <p:nvPr/>
        </p:nvSpPr>
        <p:spPr>
          <a:xfrm>
            <a:off x="4560135" y="5824886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AFF45E-44E7-493F-882E-4E07FB1F7353}"/>
              </a:ext>
            </a:extLst>
          </p:cNvPr>
          <p:cNvSpPr/>
          <p:nvPr/>
        </p:nvSpPr>
        <p:spPr>
          <a:xfrm>
            <a:off x="6137029" y="582860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2844878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404649" y="1406702"/>
            <a:ext cx="3232508" cy="1618545"/>
          </a:xfrm>
          <a:prstGeom prst="wedgeEllipseCallout">
            <a:avLst>
              <a:gd name="adj1" fmla="val -66418"/>
              <a:gd name="adj2" fmla="val -6442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How many kilograms are in 7,800g?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000999-317C-4996-AD6C-5F9ACB6AE422}"/>
              </a:ext>
            </a:extLst>
          </p:cNvPr>
          <p:cNvGraphicFramePr>
            <a:graphicFrameLocks noGrp="1"/>
          </p:cNvGraphicFramePr>
          <p:nvPr/>
        </p:nvGraphicFramePr>
        <p:xfrm>
          <a:off x="924052" y="5330835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0BC686D-687D-4CEC-A8C8-3471F25A29CD}"/>
              </a:ext>
            </a:extLst>
          </p:cNvPr>
          <p:cNvSpPr/>
          <p:nvPr/>
        </p:nvSpPr>
        <p:spPr>
          <a:xfrm>
            <a:off x="7154680" y="547993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6FC706-3A15-44B1-A37C-AA626D3FDA5C}"/>
              </a:ext>
            </a:extLst>
          </p:cNvPr>
          <p:cNvSpPr/>
          <p:nvPr/>
        </p:nvSpPr>
        <p:spPr>
          <a:xfrm>
            <a:off x="7148459" y="637522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1415866" y="584102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F54999-1841-4B0D-A299-A4B11563E495}"/>
              </a:ext>
            </a:extLst>
          </p:cNvPr>
          <p:cNvSpPr/>
          <p:nvPr/>
        </p:nvSpPr>
        <p:spPr>
          <a:xfrm>
            <a:off x="2978659" y="5839076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pic>
        <p:nvPicPr>
          <p:cNvPr id="38" name="Picture 6" descr="Animal, Bird, Cartoon, Cute Animals">
            <a:extLst>
              <a:ext uri="{FF2B5EF4-FFF2-40B4-BE49-F238E27FC236}">
                <a16:creationId xmlns:a16="http://schemas.microsoft.com/office/drawing/2014/main" id="{FE9B1D6B-219A-46AD-AE17-B642470B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9234" y="18393"/>
            <a:ext cx="689615" cy="1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B877F31-D9E6-4399-B4C4-F3F2B9941143}"/>
              </a:ext>
            </a:extLst>
          </p:cNvPr>
          <p:cNvSpPr/>
          <p:nvPr/>
        </p:nvSpPr>
        <p:spPr>
          <a:xfrm>
            <a:off x="4623957" y="584102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0DBD741-20F3-459D-84FA-F097D41B82C3}"/>
              </a:ext>
            </a:extLst>
          </p:cNvPr>
          <p:cNvSpPr/>
          <p:nvPr/>
        </p:nvSpPr>
        <p:spPr>
          <a:xfrm>
            <a:off x="6132406" y="5841024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7C0B1BAD-EC74-41F7-B116-F008CCCE95D3}"/>
              </a:ext>
            </a:extLst>
          </p:cNvPr>
          <p:cNvGrpSpPr/>
          <p:nvPr/>
        </p:nvGrpSpPr>
        <p:grpSpPr>
          <a:xfrm>
            <a:off x="728707" y="1691361"/>
            <a:ext cx="3500917" cy="3278244"/>
            <a:chOff x="898774" y="3268333"/>
            <a:chExt cx="3500917" cy="327824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C707CC0-93C3-4525-8BB5-E4518524C0CD}"/>
                </a:ext>
              </a:extLst>
            </p:cNvPr>
            <p:cNvSpPr/>
            <p:nvPr/>
          </p:nvSpPr>
          <p:spPr>
            <a:xfrm>
              <a:off x="3488864" y="4480491"/>
              <a:ext cx="9108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solidFill>
                    <a:srgbClr val="002060"/>
                  </a:solidFill>
                </a:rPr>
                <a:t>kg </a:t>
              </a:r>
              <a:endParaRPr lang="en-GB" sz="4800" b="1" dirty="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E52B963-BF0A-4671-B4E8-B917AD1C7845}"/>
                </a:ext>
              </a:extLst>
            </p:cNvPr>
            <p:cNvSpPr/>
            <p:nvPr/>
          </p:nvSpPr>
          <p:spPr>
            <a:xfrm>
              <a:off x="898774" y="4435699"/>
              <a:ext cx="6158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solidFill>
                    <a:srgbClr val="002060"/>
                  </a:solidFill>
                </a:rPr>
                <a:t>g </a:t>
              </a:r>
              <a:endParaRPr lang="en-GB" sz="4800" b="1" dirty="0"/>
            </a:p>
          </p:txBody>
        </p:sp>
        <p:sp>
          <p:nvSpPr>
            <p:cNvPr id="40" name="Arrow: Curved Down 39">
              <a:extLst>
                <a:ext uri="{FF2B5EF4-FFF2-40B4-BE49-F238E27FC236}">
                  <a16:creationId xmlns:a16="http://schemas.microsoft.com/office/drawing/2014/main" id="{8D6ACB87-D687-4439-B01E-0A734C9CC21C}"/>
                </a:ext>
              </a:extLst>
            </p:cNvPr>
            <p:cNvSpPr/>
            <p:nvPr/>
          </p:nvSpPr>
          <p:spPr>
            <a:xfrm>
              <a:off x="1222310" y="3853108"/>
              <a:ext cx="2817845" cy="69046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1" name="Arrow: Curved Down 40">
              <a:extLst>
                <a:ext uri="{FF2B5EF4-FFF2-40B4-BE49-F238E27FC236}">
                  <a16:creationId xmlns:a16="http://schemas.microsoft.com/office/drawing/2014/main" id="{7B33969E-6D3C-43F4-931F-B5344C3492FA}"/>
                </a:ext>
              </a:extLst>
            </p:cNvPr>
            <p:cNvSpPr/>
            <p:nvPr/>
          </p:nvSpPr>
          <p:spPr>
            <a:xfrm rot="10800000">
              <a:off x="1102336" y="5259344"/>
              <a:ext cx="2817845" cy="69046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D228CF5E-ECAB-49BB-A349-1720063EB6FE}"/>
                </a:ext>
              </a:extLst>
            </p:cNvPr>
            <p:cNvSpPr/>
            <p:nvPr/>
          </p:nvSpPr>
          <p:spPr>
            <a:xfrm>
              <a:off x="1924197" y="3268333"/>
              <a:ext cx="15151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</a:rPr>
                <a:t> ÷ 1,000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CDC5700-E717-4C8D-96FB-1992A480EE70}"/>
                </a:ext>
              </a:extLst>
            </p:cNvPr>
            <p:cNvSpPr/>
            <p:nvPr/>
          </p:nvSpPr>
          <p:spPr>
            <a:xfrm>
              <a:off x="1973039" y="5961802"/>
              <a:ext cx="14061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</a:rPr>
                <a:t>x 1,000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9045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404649" y="1406702"/>
            <a:ext cx="3232508" cy="1618545"/>
          </a:xfrm>
          <a:prstGeom prst="wedgeEllipseCallout">
            <a:avLst>
              <a:gd name="adj1" fmla="val -66418"/>
              <a:gd name="adj2" fmla="val -6442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How many kilograms are in 7,800g?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000999-317C-4996-AD6C-5F9ACB6AE422}"/>
              </a:ext>
            </a:extLst>
          </p:cNvPr>
          <p:cNvGraphicFramePr>
            <a:graphicFrameLocks noGrp="1"/>
          </p:cNvGraphicFramePr>
          <p:nvPr/>
        </p:nvGraphicFramePr>
        <p:xfrm>
          <a:off x="924052" y="5330835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0BC686D-687D-4CEC-A8C8-3471F25A29CD}"/>
              </a:ext>
            </a:extLst>
          </p:cNvPr>
          <p:cNvSpPr/>
          <p:nvPr/>
        </p:nvSpPr>
        <p:spPr>
          <a:xfrm>
            <a:off x="7154680" y="547993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6FC706-3A15-44B1-A37C-AA626D3FDA5C}"/>
              </a:ext>
            </a:extLst>
          </p:cNvPr>
          <p:cNvSpPr/>
          <p:nvPr/>
        </p:nvSpPr>
        <p:spPr>
          <a:xfrm>
            <a:off x="7148459" y="637522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5F4E887-2F0E-448E-ACF8-074D096B3548}"/>
              </a:ext>
            </a:extLst>
          </p:cNvPr>
          <p:cNvSpPr/>
          <p:nvPr/>
        </p:nvSpPr>
        <p:spPr>
          <a:xfrm>
            <a:off x="3197010" y="2942704"/>
            <a:ext cx="6158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g </a:t>
            </a:r>
            <a:endParaRPr lang="en-GB" sz="48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331E077-B7B1-4F55-B716-5806CA43D61A}"/>
              </a:ext>
            </a:extLst>
          </p:cNvPr>
          <p:cNvSpPr/>
          <p:nvPr/>
        </p:nvSpPr>
        <p:spPr>
          <a:xfrm>
            <a:off x="492993" y="2897912"/>
            <a:ext cx="9108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>
                <a:solidFill>
                  <a:srgbClr val="002060"/>
                </a:solidFill>
              </a:rPr>
              <a:t>kg </a:t>
            </a:r>
            <a:endParaRPr lang="en-GB" sz="4800" b="1" dirty="0"/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0BD5AF23-8987-4822-8090-81709858EDED}"/>
              </a:ext>
            </a:extLst>
          </p:cNvPr>
          <p:cNvSpPr/>
          <p:nvPr/>
        </p:nvSpPr>
        <p:spPr>
          <a:xfrm>
            <a:off x="816529" y="2315321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1970BC5A-7DD5-428A-9F53-0A43FE62209F}"/>
              </a:ext>
            </a:extLst>
          </p:cNvPr>
          <p:cNvSpPr/>
          <p:nvPr/>
        </p:nvSpPr>
        <p:spPr>
          <a:xfrm rot="10800000">
            <a:off x="696555" y="3721557"/>
            <a:ext cx="2817845" cy="690465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1491E0-F88B-4E10-B9C0-0B697E78BF56}"/>
              </a:ext>
            </a:extLst>
          </p:cNvPr>
          <p:cNvSpPr/>
          <p:nvPr/>
        </p:nvSpPr>
        <p:spPr>
          <a:xfrm>
            <a:off x="1450547" y="1730546"/>
            <a:ext cx="14061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x 1,000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DA1A14D-51E2-4D8C-9AA0-0AD6890E8D78}"/>
              </a:ext>
            </a:extLst>
          </p:cNvPr>
          <p:cNvSpPr/>
          <p:nvPr/>
        </p:nvSpPr>
        <p:spPr>
          <a:xfrm>
            <a:off x="1567258" y="4424015"/>
            <a:ext cx="14221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>
                <a:solidFill>
                  <a:schemeClr val="accent1"/>
                </a:solidFill>
              </a:rPr>
              <a:t>÷ 1,000</a:t>
            </a:r>
          </a:p>
        </p:txBody>
      </p:sp>
      <p:pic>
        <p:nvPicPr>
          <p:cNvPr id="38" name="Picture 6" descr="Animal, Bird, Cartoon, Cute Animals">
            <a:extLst>
              <a:ext uri="{FF2B5EF4-FFF2-40B4-BE49-F238E27FC236}">
                <a16:creationId xmlns:a16="http://schemas.microsoft.com/office/drawing/2014/main" id="{FE9B1D6B-219A-46AD-AE17-B642470B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9234" y="18393"/>
            <a:ext cx="689615" cy="1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3DCAF52-4F20-466E-A52E-3CC070C5631B}"/>
              </a:ext>
            </a:extLst>
          </p:cNvPr>
          <p:cNvSpPr/>
          <p:nvPr/>
        </p:nvSpPr>
        <p:spPr>
          <a:xfrm>
            <a:off x="8640147" y="1573562"/>
            <a:ext cx="2273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We need to </a:t>
            </a:r>
            <a:r>
              <a:rPr lang="en-GB" sz="2400" b="1" dirty="0">
                <a:solidFill>
                  <a:srgbClr val="002060"/>
                </a:solidFill>
              </a:rPr>
              <a:t>divide 7,800g by 1,000.</a:t>
            </a:r>
            <a:endParaRPr lang="en-GB" sz="24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2B7E1DE-1255-4AA4-9B03-252C0C6D0880}"/>
              </a:ext>
            </a:extLst>
          </p:cNvPr>
          <p:cNvSpPr/>
          <p:nvPr/>
        </p:nvSpPr>
        <p:spPr>
          <a:xfrm>
            <a:off x="8299579" y="3005786"/>
            <a:ext cx="29549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To do this we move all of the digits </a:t>
            </a:r>
            <a:r>
              <a:rPr lang="en-GB" sz="2400" b="1" dirty="0">
                <a:solidFill>
                  <a:srgbClr val="002060"/>
                </a:solidFill>
              </a:rPr>
              <a:t>3 places to the right</a:t>
            </a:r>
            <a:r>
              <a:rPr lang="en-GB" sz="2400" dirty="0">
                <a:solidFill>
                  <a:srgbClr val="002060"/>
                </a:solidFill>
              </a:rPr>
              <a:t> to make the number 1,000 times </a:t>
            </a:r>
            <a:r>
              <a:rPr lang="en-GB" sz="2400" b="1" dirty="0">
                <a:solidFill>
                  <a:srgbClr val="002060"/>
                </a:solidFill>
              </a:rPr>
              <a:t>smaller.</a:t>
            </a:r>
            <a:endParaRPr lang="en-GB" sz="24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34D1085-2A16-4864-89B0-A4EFB52FB34A}"/>
              </a:ext>
            </a:extLst>
          </p:cNvPr>
          <p:cNvSpPr/>
          <p:nvPr/>
        </p:nvSpPr>
        <p:spPr>
          <a:xfrm>
            <a:off x="1414251" y="5839076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06B8765-0D4A-48BE-BD88-7F5845EA024C}"/>
              </a:ext>
            </a:extLst>
          </p:cNvPr>
          <p:cNvSpPr/>
          <p:nvPr/>
        </p:nvSpPr>
        <p:spPr>
          <a:xfrm>
            <a:off x="2954563" y="5843998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11DE424-9D1D-4FDF-8FF0-8868401C7214}"/>
              </a:ext>
            </a:extLst>
          </p:cNvPr>
          <p:cNvSpPr/>
          <p:nvPr/>
        </p:nvSpPr>
        <p:spPr>
          <a:xfrm>
            <a:off x="4608431" y="5843998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A4F3BAD-BD59-4EA8-ADF2-7C82DB0CEF8F}"/>
              </a:ext>
            </a:extLst>
          </p:cNvPr>
          <p:cNvSpPr/>
          <p:nvPr/>
        </p:nvSpPr>
        <p:spPr>
          <a:xfrm>
            <a:off x="6153321" y="5843998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5722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07407E-6 L 0.38841 -0.0025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0.38842 -0.00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38841 -0.002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38842 -0.00255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 animBg="1"/>
      <p:bldP spid="25" grpId="0" animBg="1"/>
      <p:bldP spid="30" grpId="0" animBg="1"/>
      <p:bldP spid="3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404649" y="1406702"/>
            <a:ext cx="3232508" cy="1618545"/>
          </a:xfrm>
          <a:prstGeom prst="wedgeEllipseCallout">
            <a:avLst>
              <a:gd name="adj1" fmla="val -66418"/>
              <a:gd name="adj2" fmla="val -6442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How many kilograms are in 7,800g?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000999-317C-4996-AD6C-5F9ACB6AE422}"/>
              </a:ext>
            </a:extLst>
          </p:cNvPr>
          <p:cNvGraphicFramePr>
            <a:graphicFrameLocks noGrp="1"/>
          </p:cNvGraphicFramePr>
          <p:nvPr/>
        </p:nvGraphicFramePr>
        <p:xfrm>
          <a:off x="924052" y="5330835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0BC686D-687D-4CEC-A8C8-3471F25A29CD}"/>
              </a:ext>
            </a:extLst>
          </p:cNvPr>
          <p:cNvSpPr/>
          <p:nvPr/>
        </p:nvSpPr>
        <p:spPr>
          <a:xfrm>
            <a:off x="7154680" y="547993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6FC706-3A15-44B1-A37C-AA626D3FDA5C}"/>
              </a:ext>
            </a:extLst>
          </p:cNvPr>
          <p:cNvSpPr/>
          <p:nvPr/>
        </p:nvSpPr>
        <p:spPr>
          <a:xfrm>
            <a:off x="7148459" y="637522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8" name="Picture 6" descr="Animal, Bird, Cartoon, Cute Animals">
            <a:extLst>
              <a:ext uri="{FF2B5EF4-FFF2-40B4-BE49-F238E27FC236}">
                <a16:creationId xmlns:a16="http://schemas.microsoft.com/office/drawing/2014/main" id="{FE9B1D6B-219A-46AD-AE17-B642470B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9234" y="18393"/>
            <a:ext cx="689615" cy="1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2B7E1DE-1255-4AA4-9B03-252C0C6D0880}"/>
              </a:ext>
            </a:extLst>
          </p:cNvPr>
          <p:cNvSpPr/>
          <p:nvPr/>
        </p:nvSpPr>
        <p:spPr>
          <a:xfrm>
            <a:off x="7949683" y="1444166"/>
            <a:ext cx="403082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Zeros at the end of a decimal </a:t>
            </a:r>
            <a:r>
              <a:rPr lang="en-GB" sz="2400" b="1" dirty="0">
                <a:solidFill>
                  <a:srgbClr val="002060"/>
                </a:solidFill>
              </a:rPr>
              <a:t>do not change the value </a:t>
            </a:r>
            <a:r>
              <a:rPr lang="en-GB" sz="2400" dirty="0">
                <a:solidFill>
                  <a:srgbClr val="002060"/>
                </a:solidFill>
              </a:rPr>
              <a:t>of the number, so we don’t need to write them</a:t>
            </a:r>
            <a:r>
              <a:rPr lang="en-GB" sz="2400" b="1" dirty="0">
                <a:solidFill>
                  <a:srgbClr val="002060"/>
                </a:solidFill>
              </a:rPr>
              <a:t>.</a:t>
            </a: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endParaRPr lang="en-GB" sz="2400" b="1" dirty="0">
              <a:solidFill>
                <a:srgbClr val="002060"/>
              </a:solidFill>
            </a:endParaRP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We can now see that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7,800g converts to </a:t>
            </a:r>
            <a:r>
              <a:rPr lang="en-GB" sz="4000" b="1" dirty="0">
                <a:solidFill>
                  <a:srgbClr val="002060"/>
                </a:solidFill>
              </a:rPr>
              <a:t>7.8kg</a:t>
            </a:r>
            <a:endParaRPr lang="en-GB" sz="4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2D2224-4B05-4C09-8170-3963D84D2FB3}"/>
              </a:ext>
            </a:extLst>
          </p:cNvPr>
          <p:cNvSpPr/>
          <p:nvPr/>
        </p:nvSpPr>
        <p:spPr>
          <a:xfrm>
            <a:off x="6070818" y="5812568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FAEA03-CF67-4ED6-B89A-111CB2F7B503}"/>
              </a:ext>
            </a:extLst>
          </p:cNvPr>
          <p:cNvSpPr/>
          <p:nvPr/>
        </p:nvSpPr>
        <p:spPr>
          <a:xfrm>
            <a:off x="7633611" y="5810620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DB02C06-E56A-492D-B680-08E34EA8C92D}"/>
              </a:ext>
            </a:extLst>
          </p:cNvPr>
          <p:cNvGrpSpPr/>
          <p:nvPr/>
        </p:nvGrpSpPr>
        <p:grpSpPr>
          <a:xfrm>
            <a:off x="591206" y="1774587"/>
            <a:ext cx="3500917" cy="3278244"/>
            <a:chOff x="898774" y="3268333"/>
            <a:chExt cx="3500917" cy="3278244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FE1C04E-19E1-461B-AFDE-37D2F7D2A0D0}"/>
                </a:ext>
              </a:extLst>
            </p:cNvPr>
            <p:cNvSpPr/>
            <p:nvPr/>
          </p:nvSpPr>
          <p:spPr>
            <a:xfrm>
              <a:off x="3488864" y="4480491"/>
              <a:ext cx="9108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solidFill>
                    <a:srgbClr val="002060"/>
                  </a:solidFill>
                </a:rPr>
                <a:t>kg </a:t>
              </a:r>
              <a:endParaRPr lang="en-GB" sz="4800" b="1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A402543-95AC-4D93-99E1-6612F40DE18D}"/>
                </a:ext>
              </a:extLst>
            </p:cNvPr>
            <p:cNvSpPr/>
            <p:nvPr/>
          </p:nvSpPr>
          <p:spPr>
            <a:xfrm>
              <a:off x="898774" y="4435699"/>
              <a:ext cx="6158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solidFill>
                    <a:srgbClr val="002060"/>
                  </a:solidFill>
                </a:rPr>
                <a:t>g </a:t>
              </a:r>
              <a:endParaRPr lang="en-GB" sz="4800" b="1" dirty="0"/>
            </a:p>
          </p:txBody>
        </p:sp>
        <p:sp>
          <p:nvSpPr>
            <p:cNvPr id="25" name="Arrow: Curved Down 24">
              <a:extLst>
                <a:ext uri="{FF2B5EF4-FFF2-40B4-BE49-F238E27FC236}">
                  <a16:creationId xmlns:a16="http://schemas.microsoft.com/office/drawing/2014/main" id="{642AF71A-FBB9-454C-84E3-F7CB1C9FE27D}"/>
                </a:ext>
              </a:extLst>
            </p:cNvPr>
            <p:cNvSpPr/>
            <p:nvPr/>
          </p:nvSpPr>
          <p:spPr>
            <a:xfrm>
              <a:off x="1222310" y="3853108"/>
              <a:ext cx="2817845" cy="69046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5F05D4D8-E4D7-4EE4-9A58-DCDED2DAE6C1}"/>
                </a:ext>
              </a:extLst>
            </p:cNvPr>
            <p:cNvSpPr/>
            <p:nvPr/>
          </p:nvSpPr>
          <p:spPr>
            <a:xfrm rot="10800000">
              <a:off x="1102336" y="5259344"/>
              <a:ext cx="2817845" cy="69046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E4B9AFB4-62CE-41DD-9C41-901063840120}"/>
                </a:ext>
              </a:extLst>
            </p:cNvPr>
            <p:cNvSpPr/>
            <p:nvPr/>
          </p:nvSpPr>
          <p:spPr>
            <a:xfrm>
              <a:off x="1924197" y="3268333"/>
              <a:ext cx="15151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</a:rPr>
                <a:t> ÷ 1,000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2E0DE4B-9352-4CAF-B85C-20EF50C4C9F5}"/>
                </a:ext>
              </a:extLst>
            </p:cNvPr>
            <p:cNvSpPr/>
            <p:nvPr/>
          </p:nvSpPr>
          <p:spPr>
            <a:xfrm>
              <a:off x="1973039" y="5961802"/>
              <a:ext cx="14061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</a:rPr>
                <a:t>x 1,000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39835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2511258" y="1101013"/>
            <a:ext cx="3370251" cy="2341524"/>
          </a:xfrm>
          <a:prstGeom prst="wedgeEllipseCallout">
            <a:avLst>
              <a:gd name="adj1" fmla="val -58769"/>
              <a:gd name="adj2" fmla="val -6927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Now try some of your own!</a:t>
            </a:r>
          </a:p>
          <a:p>
            <a:pPr algn="ctr"/>
            <a:r>
              <a:rPr lang="en-GB" sz="2400" dirty="0">
                <a:solidFill>
                  <a:srgbClr val="002060"/>
                </a:solidFill>
              </a:rPr>
              <a:t>Use a </a:t>
            </a:r>
            <a:r>
              <a:rPr lang="en-GB" sz="2400" b="1" dirty="0">
                <a:solidFill>
                  <a:srgbClr val="002060"/>
                </a:solidFill>
              </a:rPr>
              <a:t>place value mat</a:t>
            </a:r>
            <a:r>
              <a:rPr lang="en-GB" sz="2400" dirty="0">
                <a:solidFill>
                  <a:srgbClr val="002060"/>
                </a:solidFill>
              </a:rPr>
              <a:t> or draw your own to help you.</a:t>
            </a:r>
            <a:endParaRPr lang="en-GB" sz="40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Apply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14F0FC9-81FD-4043-A8C0-6ABADCC32D3A}"/>
              </a:ext>
            </a:extLst>
          </p:cNvPr>
          <p:cNvGraphicFramePr>
            <a:graphicFrameLocks noGrp="1"/>
          </p:cNvGraphicFramePr>
          <p:nvPr/>
        </p:nvGraphicFramePr>
        <p:xfrm>
          <a:off x="4264411" y="5031996"/>
          <a:ext cx="7856052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934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30934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EC991263-0028-4CA9-ABC3-C538D85BAABA}"/>
              </a:ext>
            </a:extLst>
          </p:cNvPr>
          <p:cNvSpPr/>
          <p:nvPr/>
        </p:nvSpPr>
        <p:spPr>
          <a:xfrm>
            <a:off x="9468671" y="522569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54A7AF2A-85A3-495B-B195-5E6D0D9A1C31}"/>
              </a:ext>
            </a:extLst>
          </p:cNvPr>
          <p:cNvSpPr/>
          <p:nvPr/>
        </p:nvSpPr>
        <p:spPr>
          <a:xfrm>
            <a:off x="9462450" y="612098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DF9DD2-1873-44FE-8E13-B7DB6042AD25}"/>
              </a:ext>
            </a:extLst>
          </p:cNvPr>
          <p:cNvSpPr/>
          <p:nvPr/>
        </p:nvSpPr>
        <p:spPr>
          <a:xfrm>
            <a:off x="6851225" y="1856845"/>
            <a:ext cx="2247332" cy="241932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4,000g = ____kg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3,900g = ____kg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12,000g = ____kg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6,704g = ____kg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B3631E2-65C8-4596-BF7D-A2D98AF2EB10}"/>
              </a:ext>
            </a:extLst>
          </p:cNvPr>
          <p:cNvSpPr/>
          <p:nvPr/>
        </p:nvSpPr>
        <p:spPr>
          <a:xfrm>
            <a:off x="9382931" y="1826004"/>
            <a:ext cx="2247332" cy="2419320"/>
          </a:xfrm>
          <a:prstGeom prst="roundRect">
            <a:avLst/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chemeClr val="tx1"/>
                </a:solidFill>
              </a:rPr>
              <a:t>9kg = ____g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8.2kg = ____g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13kg = ____g</a:t>
            </a:r>
          </a:p>
          <a:p>
            <a:endParaRPr lang="en-GB" dirty="0">
              <a:solidFill>
                <a:schemeClr val="tx1"/>
              </a:solidFill>
            </a:endParaRPr>
          </a:p>
          <a:p>
            <a:r>
              <a:rPr lang="en-GB" dirty="0">
                <a:solidFill>
                  <a:schemeClr val="tx1"/>
                </a:solidFill>
              </a:rPr>
              <a:t>5.02kg = ____g</a:t>
            </a:r>
          </a:p>
        </p:txBody>
      </p:sp>
      <p:pic>
        <p:nvPicPr>
          <p:cNvPr id="31" name="Picture 6" descr="Animal, Bird, Cartoon, Cute Animals">
            <a:extLst>
              <a:ext uri="{FF2B5EF4-FFF2-40B4-BE49-F238E27FC236}">
                <a16:creationId xmlns:a16="http://schemas.microsoft.com/office/drawing/2014/main" id="{4004C241-36F2-4D46-A9D0-D72814822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6" y="1641675"/>
            <a:ext cx="1090942" cy="1696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701F9E9-7217-48FE-887F-5382E90A4F43}"/>
              </a:ext>
            </a:extLst>
          </p:cNvPr>
          <p:cNvGrpSpPr/>
          <p:nvPr/>
        </p:nvGrpSpPr>
        <p:grpSpPr>
          <a:xfrm>
            <a:off x="561737" y="3469168"/>
            <a:ext cx="3500917" cy="3278244"/>
            <a:chOff x="898774" y="3268333"/>
            <a:chExt cx="3500917" cy="3278244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CE82126-A58C-468A-A441-7D07747F9942}"/>
                </a:ext>
              </a:extLst>
            </p:cNvPr>
            <p:cNvSpPr/>
            <p:nvPr/>
          </p:nvSpPr>
          <p:spPr>
            <a:xfrm>
              <a:off x="3488864" y="4480491"/>
              <a:ext cx="9108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solidFill>
                    <a:srgbClr val="002060"/>
                  </a:solidFill>
                </a:rPr>
                <a:t>kg </a:t>
              </a:r>
              <a:endParaRPr lang="en-GB" sz="4800" b="1" dirty="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D4A8FCB4-C6A4-4FF2-865F-BBD8083FD978}"/>
                </a:ext>
              </a:extLst>
            </p:cNvPr>
            <p:cNvSpPr/>
            <p:nvPr/>
          </p:nvSpPr>
          <p:spPr>
            <a:xfrm>
              <a:off x="898774" y="4435699"/>
              <a:ext cx="6158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solidFill>
                    <a:srgbClr val="002060"/>
                  </a:solidFill>
                </a:rPr>
                <a:t>g </a:t>
              </a:r>
              <a:endParaRPr lang="en-GB" sz="4800" b="1" dirty="0"/>
            </a:p>
          </p:txBody>
        </p:sp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9CD5D9F8-6417-4F01-B757-4B8CC0DDF387}"/>
                </a:ext>
              </a:extLst>
            </p:cNvPr>
            <p:cNvSpPr/>
            <p:nvPr/>
          </p:nvSpPr>
          <p:spPr>
            <a:xfrm>
              <a:off x="1222310" y="3853108"/>
              <a:ext cx="2817845" cy="69046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6" name="Arrow: Curved Down 35">
              <a:extLst>
                <a:ext uri="{FF2B5EF4-FFF2-40B4-BE49-F238E27FC236}">
                  <a16:creationId xmlns:a16="http://schemas.microsoft.com/office/drawing/2014/main" id="{D49591F9-44E4-4EF2-92CB-9C41A7EE262E}"/>
                </a:ext>
              </a:extLst>
            </p:cNvPr>
            <p:cNvSpPr/>
            <p:nvPr/>
          </p:nvSpPr>
          <p:spPr>
            <a:xfrm rot="10800000">
              <a:off x="1102336" y="5259344"/>
              <a:ext cx="2817845" cy="69046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173538D-62B0-452A-9D93-06EEC749BEF2}"/>
                </a:ext>
              </a:extLst>
            </p:cNvPr>
            <p:cNvSpPr/>
            <p:nvPr/>
          </p:nvSpPr>
          <p:spPr>
            <a:xfrm>
              <a:off x="1924197" y="3268333"/>
              <a:ext cx="15151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</a:rPr>
                <a:t> ÷ 1,000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E9DF773A-BC6B-48F5-869F-C35F67B3A7B7}"/>
                </a:ext>
              </a:extLst>
            </p:cNvPr>
            <p:cNvSpPr/>
            <p:nvPr/>
          </p:nvSpPr>
          <p:spPr>
            <a:xfrm>
              <a:off x="1973039" y="5961802"/>
              <a:ext cx="14061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</a:rPr>
                <a:t>x 1,000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226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BEAC6E6-B3F7-4B64-8740-0C85F4F06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A17C98E-37C3-42AA-AE7C-CF3BF3FAB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002060"/>
                </a:solidFill>
              </a:rPr>
              <a:t>Evaluate</a:t>
            </a:r>
          </a:p>
        </p:txBody>
      </p:sp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8B16D23-E6E7-49CF-8E5E-E24BD3F51E5D}"/>
              </a:ext>
            </a:extLst>
          </p:cNvPr>
          <p:cNvSpPr/>
          <p:nvPr/>
        </p:nvSpPr>
        <p:spPr>
          <a:xfrm>
            <a:off x="4124044" y="2081339"/>
            <a:ext cx="3943911" cy="3675157"/>
          </a:xfrm>
          <a:prstGeom prst="wedgeEllipseCallout">
            <a:avLst>
              <a:gd name="adj1" fmla="val -60622"/>
              <a:gd name="adj2" fmla="val 496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Can you convert between metric units of mass?</a:t>
            </a:r>
            <a:endParaRPr lang="en-GB" sz="2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2" descr="Elephant, Africa, Animal, India, Mammal, Cute, Cartoon">
            <a:extLst>
              <a:ext uri="{FF2B5EF4-FFF2-40B4-BE49-F238E27FC236}">
                <a16:creationId xmlns:a16="http://schemas.microsoft.com/office/drawing/2014/main" id="{5E8577C5-6FA2-488A-A158-E26DA94E3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179" y="3002137"/>
            <a:ext cx="2535127" cy="230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56C8BB2-3978-45E9-BACC-A8842080F5B8}"/>
              </a:ext>
            </a:extLst>
          </p:cNvPr>
          <p:cNvGrpSpPr/>
          <p:nvPr/>
        </p:nvGrpSpPr>
        <p:grpSpPr>
          <a:xfrm>
            <a:off x="8900171" y="1490771"/>
            <a:ext cx="1182452" cy="4624535"/>
            <a:chOff x="8900171" y="1490771"/>
            <a:chExt cx="1182452" cy="4624535"/>
          </a:xfrm>
        </p:grpSpPr>
        <p:pic>
          <p:nvPicPr>
            <p:cNvPr id="10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444E1975-123B-498A-B240-E66452B64D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78" t="1650" r="59526" b="65276"/>
            <a:stretch/>
          </p:blipFill>
          <p:spPr bwMode="auto">
            <a:xfrm>
              <a:off x="8900171" y="1490771"/>
              <a:ext cx="1182452" cy="1211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A75B3A24-6F42-4D9A-A532-5CED55C027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65428" r="39874" b="1498"/>
            <a:stretch/>
          </p:blipFill>
          <p:spPr bwMode="auto">
            <a:xfrm>
              <a:off x="8900171" y="378781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794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BFA29C8F-DEE3-4E38-A1C4-4F96FD62B1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6" t="889" r="79388" b="66038"/>
            <a:stretch/>
          </p:blipFill>
          <p:spPr bwMode="auto">
            <a:xfrm>
              <a:off x="8900171" y="2645290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moticons, Smileys, Smilies, Smiley, Tiny, Icon, Symbol">
              <a:extLst>
                <a:ext uri="{FF2B5EF4-FFF2-40B4-BE49-F238E27FC236}">
                  <a16:creationId xmlns:a16="http://schemas.microsoft.com/office/drawing/2014/main" id="{9830C322-BBB6-4D66-B3E3-D9EE8AA36A2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10" t="33377" r="39874" b="33549"/>
            <a:stretch/>
          </p:blipFill>
          <p:spPr bwMode="auto">
            <a:xfrm>
              <a:off x="8900171" y="4946596"/>
              <a:ext cx="1182452" cy="11687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73748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9376D-388B-42B4-8FDC-F31CA81FB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6234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2060"/>
                </a:solidFill>
              </a:rPr>
              <a:t>Teachers’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5A3911-D43C-4A93-B4BD-61D5D7DCE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318522"/>
            <a:ext cx="10681447" cy="5068209"/>
          </a:xfrm>
          <a:solidFill>
            <a:srgbClr val="FFFED8"/>
          </a:solidFill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purpose of the priority therapies is to support the teaching of fundamental concepts for the year group.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therapies can be taught to a whole class or a target group. Year 4 therapies are designed to take approximately 30 minutes. However, this is flexible: it may be that only part of the therapy is taught or it could, of course, be adapted or extended.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A vocabulary slide is included in each therapy. This identifies key words which relate to the taught concept along with a link to the ‘Vocabulary Shorts’ on </a:t>
            </a:r>
            <a:r>
              <a:rPr lang="en-GB" sz="2400" dirty="0" err="1">
                <a:solidFill>
                  <a:srgbClr val="002060"/>
                </a:solidFill>
              </a:rPr>
              <a:t>PrimaryWise</a:t>
            </a:r>
            <a:r>
              <a:rPr lang="en-GB" sz="2400" dirty="0">
                <a:solidFill>
                  <a:srgbClr val="002060"/>
                </a:solidFill>
              </a:rPr>
              <a:t> (20 activities to develop vocabulary). The intention is that the therapy begins with explicit teaching of this vocabulary.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The therapy adopts the ‘Teach, model and apply’ process with plenty of opportunities for pupils to demonstrate the taught skill.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2060"/>
                </a:solidFill>
              </a:rPr>
              <a:t> Problem solving and reasoning activities are an integral part of each therapy.</a:t>
            </a:r>
          </a:p>
        </p:txBody>
      </p:sp>
      <p:sp>
        <p:nvSpPr>
          <p:cNvPr id="4" name="5-Point Star 4">
            <a:extLst>
              <a:ext uri="{FF2B5EF4-FFF2-40B4-BE49-F238E27FC236}">
                <a16:creationId xmlns:a16="http://schemas.microsoft.com/office/drawing/2014/main" id="{8B3E8FF2-5177-4593-ACA3-98E208BBB75E}"/>
              </a:ext>
            </a:extLst>
          </p:cNvPr>
          <p:cNvSpPr/>
          <p:nvPr/>
        </p:nvSpPr>
        <p:spPr>
          <a:xfrm>
            <a:off x="3051110" y="365126"/>
            <a:ext cx="859708" cy="780090"/>
          </a:xfrm>
          <a:prstGeom prst="star5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572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FB834-FFCA-4D74-BC33-559E75C5C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9624" y="212725"/>
            <a:ext cx="8250641" cy="1116565"/>
          </a:xfrm>
          <a:solidFill>
            <a:srgbClr val="FDFEDA"/>
          </a:solidFill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4000" b="1" dirty="0">
                <a:solidFill>
                  <a:srgbClr val="002060"/>
                </a:solidFill>
                <a:latin typeface="+mn-lt"/>
              </a:rPr>
              <a:t>Vocabulary: Measurement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C3D4E-1CA5-4486-9BD7-97CB166B3BE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08" y="365124"/>
            <a:ext cx="1330509" cy="132556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58C4BA-2080-4F3B-B074-AF152FFEA8FA}"/>
              </a:ext>
            </a:extLst>
          </p:cNvPr>
          <p:cNvSpPr/>
          <p:nvPr/>
        </p:nvSpPr>
        <p:spPr>
          <a:xfrm>
            <a:off x="1209823" y="1967174"/>
            <a:ext cx="3235569" cy="3691002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rgbClr val="002060"/>
                </a:solidFill>
              </a:rPr>
              <a:t>gram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kilogram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convert</a:t>
            </a:r>
          </a:p>
          <a:p>
            <a:pPr algn="ctr"/>
            <a:r>
              <a:rPr lang="en-GB" sz="3600" dirty="0">
                <a:solidFill>
                  <a:srgbClr val="002060"/>
                </a:solidFill>
              </a:rPr>
              <a:t>measure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717DE871-CA1E-4990-928F-9C57D6CCFFE8}"/>
              </a:ext>
            </a:extLst>
          </p:cNvPr>
          <p:cNvSpPr/>
          <p:nvPr/>
        </p:nvSpPr>
        <p:spPr>
          <a:xfrm>
            <a:off x="5471160" y="2514600"/>
            <a:ext cx="5196840" cy="2621280"/>
          </a:xfrm>
          <a:prstGeom prst="roundRect">
            <a:avLst/>
          </a:prstGeom>
          <a:solidFill>
            <a:srgbClr val="FDFE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Please select an activity from the ‘</a:t>
            </a:r>
            <a:r>
              <a:rPr lang="en-GB" sz="2800" dirty="0">
                <a:solidFill>
                  <a:srgbClr val="002060"/>
                </a:solidFill>
                <a:hlinkClick r:id="rId4"/>
              </a:rPr>
              <a:t>Vocabulary Shorts</a:t>
            </a:r>
            <a:r>
              <a:rPr lang="en-GB" sz="2800" dirty="0">
                <a:solidFill>
                  <a:srgbClr val="002060"/>
                </a:solidFill>
              </a:rPr>
              <a:t>’ to develop understanding of the key vocabulary.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4532CB-3CC8-44ED-9171-01BCAB8CC1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68000" y="365124"/>
            <a:ext cx="1223033" cy="818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11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83154" y="2167101"/>
            <a:ext cx="3599662" cy="2421249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In what units do we measure </a:t>
            </a:r>
            <a:r>
              <a:rPr lang="en-GB" sz="2800" b="1" dirty="0">
                <a:solidFill>
                  <a:srgbClr val="002060"/>
                </a:solidFill>
              </a:rPr>
              <a:t>mass?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1030" name="Picture 6" descr="Animal, Bird, Cartoon, Cute Animals">
            <a:extLst>
              <a:ext uri="{FF2B5EF4-FFF2-40B4-BE49-F238E27FC236}">
                <a16:creationId xmlns:a16="http://schemas.microsoft.com/office/drawing/2014/main" id="{52C4340F-FA15-4F12-BB42-55C884AD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08" y="2066730"/>
            <a:ext cx="1752030" cy="2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27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1983154" y="2167101"/>
            <a:ext cx="3599662" cy="2421249"/>
          </a:xfrm>
          <a:prstGeom prst="wedgeEllipseCallout">
            <a:avLst>
              <a:gd name="adj1" fmla="val 61320"/>
              <a:gd name="adj2" fmla="val -12504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When might we need to measure </a:t>
            </a:r>
            <a:r>
              <a:rPr lang="en-GB" sz="2800" b="1" dirty="0">
                <a:solidFill>
                  <a:srgbClr val="002060"/>
                </a:solidFill>
              </a:rPr>
              <a:t>mass?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8" name="Picture 6" descr="Animal, Bird, Cartoon, Cute Animals">
            <a:extLst>
              <a:ext uri="{FF2B5EF4-FFF2-40B4-BE49-F238E27FC236}">
                <a16:creationId xmlns:a16="http://schemas.microsoft.com/office/drawing/2014/main" id="{966CE7EF-CFCA-4E44-BA00-9A2CFD63CF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008" y="2066730"/>
            <a:ext cx="1752030" cy="2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398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5859625" y="1780148"/>
            <a:ext cx="4022649" cy="2642562"/>
          </a:xfrm>
          <a:prstGeom prst="wedgeEllipseCallout">
            <a:avLst>
              <a:gd name="adj1" fmla="val 44851"/>
              <a:gd name="adj2" fmla="val 50378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Look at the kitchen scales. There are </a:t>
            </a:r>
            <a:r>
              <a:rPr lang="en-GB" sz="2800" b="1" dirty="0">
                <a:solidFill>
                  <a:schemeClr val="tx1"/>
                </a:solidFill>
              </a:rPr>
              <a:t>1,000 grams </a:t>
            </a:r>
            <a:r>
              <a:rPr lang="en-GB" sz="2800" dirty="0">
                <a:solidFill>
                  <a:schemeClr val="tx1"/>
                </a:solidFill>
              </a:rPr>
              <a:t>in </a:t>
            </a:r>
            <a:r>
              <a:rPr lang="en-GB" sz="2800" b="1" dirty="0">
                <a:solidFill>
                  <a:schemeClr val="tx1"/>
                </a:solidFill>
              </a:rPr>
              <a:t>one kilogram.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2054" name="Picture 6" descr="Image result for kitchen scales">
            <a:extLst>
              <a:ext uri="{FF2B5EF4-FFF2-40B4-BE49-F238E27FC236}">
                <a16:creationId xmlns:a16="http://schemas.microsoft.com/office/drawing/2014/main" id="{AB5B7E51-E0B0-48A7-9153-D6EA091619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12907" r="4851" b="13513"/>
          <a:stretch/>
        </p:blipFill>
        <p:spPr bwMode="auto">
          <a:xfrm>
            <a:off x="1017037" y="1916446"/>
            <a:ext cx="4193696" cy="444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Animal, Bird, Cartoon, Cute Animals">
            <a:extLst>
              <a:ext uri="{FF2B5EF4-FFF2-40B4-BE49-F238E27FC236}">
                <a16:creationId xmlns:a16="http://schemas.microsoft.com/office/drawing/2014/main" id="{28EABE5D-D989-406D-B0FB-985A2E025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926" y="3837763"/>
            <a:ext cx="1752030" cy="272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064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7497801" y="3357788"/>
            <a:ext cx="4283907" cy="3135086"/>
          </a:xfrm>
          <a:prstGeom prst="wedgeEllipseCallout">
            <a:avLst>
              <a:gd name="adj1" fmla="val 21896"/>
              <a:gd name="adj2" fmla="val -58040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To </a:t>
            </a:r>
            <a:r>
              <a:rPr lang="en-GB" sz="2800" b="1" dirty="0">
                <a:solidFill>
                  <a:srgbClr val="002060"/>
                </a:solidFill>
              </a:rPr>
              <a:t>convert</a:t>
            </a:r>
            <a:r>
              <a:rPr lang="en-GB" sz="2800" dirty="0">
                <a:solidFill>
                  <a:srgbClr val="002060"/>
                </a:solidFill>
              </a:rPr>
              <a:t> (change)</a:t>
            </a:r>
            <a:r>
              <a:rPr lang="en-GB" sz="2800" b="1" dirty="0">
                <a:solidFill>
                  <a:srgbClr val="002060"/>
                </a:solidFill>
              </a:rPr>
              <a:t> </a:t>
            </a:r>
            <a:r>
              <a:rPr lang="en-GB" sz="2800" dirty="0">
                <a:solidFill>
                  <a:srgbClr val="002060"/>
                </a:solidFill>
              </a:rPr>
              <a:t>between kg and g, we need to </a:t>
            </a:r>
            <a:r>
              <a:rPr lang="en-GB" sz="2800" b="1" dirty="0">
                <a:solidFill>
                  <a:srgbClr val="002060"/>
                </a:solidFill>
              </a:rPr>
              <a:t>multiply</a:t>
            </a:r>
            <a:r>
              <a:rPr lang="en-GB" sz="2800" dirty="0">
                <a:solidFill>
                  <a:srgbClr val="002060"/>
                </a:solidFill>
              </a:rPr>
              <a:t> or </a:t>
            </a:r>
            <a:r>
              <a:rPr lang="en-GB" sz="2800" b="1" dirty="0">
                <a:solidFill>
                  <a:srgbClr val="002060"/>
                </a:solidFill>
              </a:rPr>
              <a:t>divide</a:t>
            </a:r>
            <a:r>
              <a:rPr lang="en-GB" sz="2800" dirty="0">
                <a:solidFill>
                  <a:srgbClr val="002060"/>
                </a:solidFill>
              </a:rPr>
              <a:t> by 1,000.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Teach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5E803BBA-D2BB-48BB-BF44-B2E511D970B5}"/>
              </a:ext>
            </a:extLst>
          </p:cNvPr>
          <p:cNvGrpSpPr/>
          <p:nvPr/>
        </p:nvGrpSpPr>
        <p:grpSpPr>
          <a:xfrm>
            <a:off x="898774" y="3268333"/>
            <a:ext cx="3500917" cy="3278244"/>
            <a:chOff x="898774" y="3268333"/>
            <a:chExt cx="3500917" cy="327824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5F62BCE-E582-4C02-8B31-2404DE3C4E61}"/>
                </a:ext>
              </a:extLst>
            </p:cNvPr>
            <p:cNvSpPr/>
            <p:nvPr/>
          </p:nvSpPr>
          <p:spPr>
            <a:xfrm>
              <a:off x="3488864" y="4480491"/>
              <a:ext cx="9108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solidFill>
                    <a:srgbClr val="002060"/>
                  </a:solidFill>
                </a:rPr>
                <a:t>kg </a:t>
              </a:r>
              <a:endParaRPr lang="en-GB" sz="4800" b="1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08668F5-BE12-4AEC-AB6B-4162377F816B}"/>
                </a:ext>
              </a:extLst>
            </p:cNvPr>
            <p:cNvSpPr/>
            <p:nvPr/>
          </p:nvSpPr>
          <p:spPr>
            <a:xfrm>
              <a:off x="898774" y="4435699"/>
              <a:ext cx="6158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solidFill>
                    <a:srgbClr val="002060"/>
                  </a:solidFill>
                </a:rPr>
                <a:t>g </a:t>
              </a:r>
              <a:endParaRPr lang="en-GB" sz="4800" b="1" dirty="0"/>
            </a:p>
          </p:txBody>
        </p:sp>
        <p:sp>
          <p:nvSpPr>
            <p:cNvPr id="13" name="Arrow: Curved Down 12">
              <a:extLst>
                <a:ext uri="{FF2B5EF4-FFF2-40B4-BE49-F238E27FC236}">
                  <a16:creationId xmlns:a16="http://schemas.microsoft.com/office/drawing/2014/main" id="{202E91B4-E951-4621-A8A2-0E171D2F8734}"/>
                </a:ext>
              </a:extLst>
            </p:cNvPr>
            <p:cNvSpPr/>
            <p:nvPr/>
          </p:nvSpPr>
          <p:spPr>
            <a:xfrm>
              <a:off x="1222310" y="3853108"/>
              <a:ext cx="2817845" cy="69046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6" name="Arrow: Curved Down 15">
              <a:extLst>
                <a:ext uri="{FF2B5EF4-FFF2-40B4-BE49-F238E27FC236}">
                  <a16:creationId xmlns:a16="http://schemas.microsoft.com/office/drawing/2014/main" id="{CF9C49CE-9C19-4A96-BD18-5BA0FE841C02}"/>
                </a:ext>
              </a:extLst>
            </p:cNvPr>
            <p:cNvSpPr/>
            <p:nvPr/>
          </p:nvSpPr>
          <p:spPr>
            <a:xfrm rot="10800000">
              <a:off x="1102336" y="5259344"/>
              <a:ext cx="2817845" cy="69046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DF55720-6E7A-4923-89B6-BA77E2B37F57}"/>
                </a:ext>
              </a:extLst>
            </p:cNvPr>
            <p:cNvSpPr/>
            <p:nvPr/>
          </p:nvSpPr>
          <p:spPr>
            <a:xfrm>
              <a:off x="1924197" y="3268333"/>
              <a:ext cx="15151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</a:rPr>
                <a:t> ÷ 1,000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5E73D5F-4905-4D3F-96F2-F661D453D4BA}"/>
                </a:ext>
              </a:extLst>
            </p:cNvPr>
            <p:cNvSpPr/>
            <p:nvPr/>
          </p:nvSpPr>
          <p:spPr>
            <a:xfrm>
              <a:off x="1973039" y="5961802"/>
              <a:ext cx="14061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</a:rPr>
                <a:t>x 1,000</a:t>
              </a:r>
            </a:p>
          </p:txBody>
        </p:sp>
      </p:grpSp>
      <p:pic>
        <p:nvPicPr>
          <p:cNvPr id="19" name="Picture 6" descr="Animal, Bird, Cartoon, Cute Animals">
            <a:extLst>
              <a:ext uri="{FF2B5EF4-FFF2-40B4-BE49-F238E27FC236}">
                <a16:creationId xmlns:a16="http://schemas.microsoft.com/office/drawing/2014/main" id="{D6372AEF-D193-4416-A13C-3296A9D0D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36417">
            <a:off x="10957700" y="1841306"/>
            <a:ext cx="1083369" cy="16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Image result for kitchen scales">
            <a:extLst>
              <a:ext uri="{FF2B5EF4-FFF2-40B4-BE49-F238E27FC236}">
                <a16:creationId xmlns:a16="http://schemas.microsoft.com/office/drawing/2014/main" id="{3FBED3EA-7230-409C-891D-D2D6F0563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2" t="12907" r="4851" b="13513"/>
          <a:stretch/>
        </p:blipFill>
        <p:spPr bwMode="auto">
          <a:xfrm>
            <a:off x="4705739" y="1505898"/>
            <a:ext cx="2631232" cy="279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845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6615405" y="1452026"/>
            <a:ext cx="5447964" cy="4813788"/>
          </a:xfrm>
          <a:prstGeom prst="wedgeEllipseCallout">
            <a:avLst>
              <a:gd name="adj1" fmla="val -59614"/>
              <a:gd name="adj2" fmla="val 30895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rgbClr val="002060"/>
                </a:solidFill>
              </a:rPr>
              <a:t>Because we are 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multiplying and dividing by 1,000 </a:t>
            </a:r>
            <a:r>
              <a:rPr lang="en-GB" sz="2400" dirty="0">
                <a:solidFill>
                  <a:srgbClr val="002060"/>
                </a:solidFill>
              </a:rPr>
              <a:t>this time, we need to move the digits as follows:</a:t>
            </a:r>
            <a:br>
              <a:rPr lang="en-GB" sz="2400" dirty="0">
                <a:solidFill>
                  <a:srgbClr val="002060"/>
                </a:solidFill>
              </a:rPr>
            </a:b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three</a:t>
            </a:r>
            <a:r>
              <a:rPr lang="en-GB" sz="2400" dirty="0">
                <a:solidFill>
                  <a:srgbClr val="002060"/>
                </a:solidFill>
              </a:rPr>
              <a:t> spaces to the </a:t>
            </a:r>
            <a:r>
              <a:rPr lang="en-GB" sz="2400" b="1" dirty="0">
                <a:solidFill>
                  <a:srgbClr val="002060"/>
                </a:solidFill>
              </a:rPr>
              <a:t>left </a:t>
            </a:r>
            <a:r>
              <a:rPr lang="en-GB" sz="2400" dirty="0">
                <a:solidFill>
                  <a:srgbClr val="002060"/>
                </a:solidFill>
              </a:rPr>
              <a:t>to make the number 1,000 times </a:t>
            </a:r>
            <a:r>
              <a:rPr lang="en-GB" sz="2400" b="1" dirty="0">
                <a:solidFill>
                  <a:srgbClr val="002060"/>
                </a:solidFill>
              </a:rPr>
              <a:t>larger</a:t>
            </a:r>
            <a:r>
              <a:rPr lang="en-GB" sz="2400" dirty="0">
                <a:solidFill>
                  <a:srgbClr val="002060"/>
                </a:solidFill>
              </a:rPr>
              <a:t> </a:t>
            </a:r>
            <a:br>
              <a:rPr lang="en-GB" sz="2400" dirty="0">
                <a:solidFill>
                  <a:srgbClr val="002060"/>
                </a:solidFill>
              </a:rPr>
            </a:b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dirty="0">
                <a:solidFill>
                  <a:srgbClr val="002060"/>
                </a:solidFill>
              </a:rPr>
              <a:t>or </a:t>
            </a:r>
            <a:r>
              <a:rPr lang="en-GB" sz="2400" b="1" dirty="0">
                <a:solidFill>
                  <a:srgbClr val="002060"/>
                </a:solidFill>
              </a:rPr>
              <a:t>three </a:t>
            </a:r>
            <a:r>
              <a:rPr lang="en-GB" sz="2400" dirty="0">
                <a:solidFill>
                  <a:srgbClr val="002060"/>
                </a:solidFill>
              </a:rPr>
              <a:t>spaces to the </a:t>
            </a:r>
            <a:r>
              <a:rPr lang="en-GB" sz="2400" b="1" dirty="0">
                <a:solidFill>
                  <a:srgbClr val="002060"/>
                </a:solidFill>
              </a:rPr>
              <a:t>right </a:t>
            </a:r>
            <a:r>
              <a:rPr lang="en-GB" sz="2400" dirty="0">
                <a:solidFill>
                  <a:srgbClr val="002060"/>
                </a:solidFill>
              </a:rPr>
              <a:t>to make the number 1,000 times </a:t>
            </a:r>
            <a:r>
              <a:rPr lang="en-GB" sz="2400" b="1" dirty="0">
                <a:solidFill>
                  <a:srgbClr val="002060"/>
                </a:solidFill>
              </a:rPr>
              <a:t>smaller</a:t>
            </a:r>
            <a:r>
              <a:rPr lang="en-GB" sz="2400" dirty="0">
                <a:solidFill>
                  <a:srgbClr val="002060"/>
                </a:solidFill>
              </a:rPr>
              <a:t>.</a:t>
            </a:r>
            <a:endParaRPr lang="en-GB" sz="24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pic>
        <p:nvPicPr>
          <p:cNvPr id="29" name="Picture 6" descr="Animal, Bird, Cartoon, Cute Animals">
            <a:extLst>
              <a:ext uri="{FF2B5EF4-FFF2-40B4-BE49-F238E27FC236}">
                <a16:creationId xmlns:a16="http://schemas.microsoft.com/office/drawing/2014/main" id="{22F76784-9420-4E3E-B730-0D236D124C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571" y="5031903"/>
            <a:ext cx="1083369" cy="168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C2A3195-1BBF-4D47-9A93-41B970550CB6}"/>
              </a:ext>
            </a:extLst>
          </p:cNvPr>
          <p:cNvGrpSpPr/>
          <p:nvPr/>
        </p:nvGrpSpPr>
        <p:grpSpPr>
          <a:xfrm>
            <a:off x="539238" y="2987570"/>
            <a:ext cx="3500917" cy="3278244"/>
            <a:chOff x="898774" y="3268333"/>
            <a:chExt cx="3500917" cy="327824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A050415-13BF-43A2-8A81-B36E7D59E26F}"/>
                </a:ext>
              </a:extLst>
            </p:cNvPr>
            <p:cNvSpPr/>
            <p:nvPr/>
          </p:nvSpPr>
          <p:spPr>
            <a:xfrm>
              <a:off x="3488864" y="4480491"/>
              <a:ext cx="9108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solidFill>
                    <a:srgbClr val="002060"/>
                  </a:solidFill>
                </a:rPr>
                <a:t>kg </a:t>
              </a:r>
              <a:endParaRPr lang="en-GB" sz="4800" b="1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9BED061-E229-4973-B94F-F660B78BE49A}"/>
                </a:ext>
              </a:extLst>
            </p:cNvPr>
            <p:cNvSpPr/>
            <p:nvPr/>
          </p:nvSpPr>
          <p:spPr>
            <a:xfrm>
              <a:off x="898774" y="4435699"/>
              <a:ext cx="6158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solidFill>
                    <a:srgbClr val="002060"/>
                  </a:solidFill>
                </a:rPr>
                <a:t>g </a:t>
              </a:r>
              <a:endParaRPr lang="en-GB" sz="4800" b="1" dirty="0"/>
            </a:p>
          </p:txBody>
        </p:sp>
        <p:sp>
          <p:nvSpPr>
            <p:cNvPr id="16" name="Arrow: Curved Down 15">
              <a:extLst>
                <a:ext uri="{FF2B5EF4-FFF2-40B4-BE49-F238E27FC236}">
                  <a16:creationId xmlns:a16="http://schemas.microsoft.com/office/drawing/2014/main" id="{F5D7BBD9-A540-4283-A4E1-280D276CEBA8}"/>
                </a:ext>
              </a:extLst>
            </p:cNvPr>
            <p:cNvSpPr/>
            <p:nvPr/>
          </p:nvSpPr>
          <p:spPr>
            <a:xfrm>
              <a:off x="1222310" y="3853108"/>
              <a:ext cx="2817845" cy="69046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3238F103-7FC5-49FD-990E-DF1B19ED9930}"/>
                </a:ext>
              </a:extLst>
            </p:cNvPr>
            <p:cNvSpPr/>
            <p:nvPr/>
          </p:nvSpPr>
          <p:spPr>
            <a:xfrm rot="10800000">
              <a:off x="1102336" y="5259344"/>
              <a:ext cx="2817845" cy="69046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C9BABD2-4822-4951-8C24-F69E1599CF28}"/>
                </a:ext>
              </a:extLst>
            </p:cNvPr>
            <p:cNvSpPr/>
            <p:nvPr/>
          </p:nvSpPr>
          <p:spPr>
            <a:xfrm>
              <a:off x="1924197" y="3268333"/>
              <a:ext cx="15151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</a:rPr>
                <a:t> ÷ 1,000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52C23D4-1137-439E-83D0-3A66BE0A9544}"/>
                </a:ext>
              </a:extLst>
            </p:cNvPr>
            <p:cNvSpPr/>
            <p:nvPr/>
          </p:nvSpPr>
          <p:spPr>
            <a:xfrm>
              <a:off x="1973039" y="5961802"/>
              <a:ext cx="14061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</a:rPr>
                <a:t>x 1,000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52695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>
            <a:extLst>
              <a:ext uri="{FF2B5EF4-FFF2-40B4-BE49-F238E27FC236}">
                <a16:creationId xmlns:a16="http://schemas.microsoft.com/office/drawing/2014/main" id="{3FCD5893-BEB4-47AE-9669-0361F096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32" y="110588"/>
            <a:ext cx="1200150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481FC034-73A3-4375-B3FE-3871B9B225D0}"/>
              </a:ext>
            </a:extLst>
          </p:cNvPr>
          <p:cNvSpPr/>
          <p:nvPr/>
        </p:nvSpPr>
        <p:spPr>
          <a:xfrm>
            <a:off x="4404649" y="1406702"/>
            <a:ext cx="3232508" cy="1618545"/>
          </a:xfrm>
          <a:prstGeom prst="wedgeEllipseCallout">
            <a:avLst>
              <a:gd name="adj1" fmla="val -66418"/>
              <a:gd name="adj2" fmla="val -64429"/>
            </a:avLst>
          </a:prstGeom>
          <a:solidFill>
            <a:srgbClr val="FFFE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002060"/>
                </a:solidFill>
              </a:rPr>
              <a:t>How many grams are in 3.6kg?</a:t>
            </a:r>
            <a:endParaRPr lang="en-GB" sz="280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C9C4F58-7929-41ED-B60E-11E197AD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555" y="365126"/>
            <a:ext cx="10515600" cy="886234"/>
          </a:xfrm>
        </p:spPr>
        <p:txBody>
          <a:bodyPr>
            <a:normAutofit fontScale="90000"/>
          </a:bodyPr>
          <a:lstStyle/>
          <a:p>
            <a:pPr algn="ctr"/>
            <a:r>
              <a:rPr lang="en-GB" sz="6000" b="1" dirty="0">
                <a:solidFill>
                  <a:srgbClr val="002060"/>
                </a:solidFill>
              </a:rPr>
              <a:t>Model</a:t>
            </a:r>
            <a:endParaRPr lang="en-GB" sz="4800" b="1" dirty="0">
              <a:solidFill>
                <a:srgbClr val="00206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7B2CDF-6F77-406B-AAAB-0CD399BAD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8282" y="295698"/>
            <a:ext cx="1202674" cy="805315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3C000999-317C-4996-AD6C-5F9ACB6AE4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35358"/>
              </p:ext>
            </p:extLst>
          </p:nvPr>
        </p:nvGraphicFramePr>
        <p:xfrm>
          <a:off x="924052" y="5330835"/>
          <a:ext cx="11019134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4162">
                  <a:extLst>
                    <a:ext uri="{9D8B030D-6E8A-4147-A177-3AD203B41FA5}">
                      <a16:colId xmlns:a16="http://schemas.microsoft.com/office/drawing/2014/main" val="1863436090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2929557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569799042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21225796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575231685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1868172698"/>
                    </a:ext>
                  </a:extLst>
                </a:gridCol>
                <a:gridCol w="1574162">
                  <a:extLst>
                    <a:ext uri="{9D8B030D-6E8A-4147-A177-3AD203B41FA5}">
                      <a16:colId xmlns:a16="http://schemas.microsoft.com/office/drawing/2014/main" val="220351606"/>
                    </a:ext>
                  </a:extLst>
                </a:gridCol>
              </a:tblGrid>
              <a:tr h="280735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Ones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Tenths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Hundredths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Thousandths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299569"/>
                  </a:ext>
                </a:extLst>
              </a:tr>
              <a:tr h="692223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2955604"/>
                  </a:ext>
                </a:extLst>
              </a:tr>
            </a:tbl>
          </a:graphicData>
        </a:graphic>
      </p:graphicFrame>
      <p:sp>
        <p:nvSpPr>
          <p:cNvPr id="27" name="Oval 26">
            <a:extLst>
              <a:ext uri="{FF2B5EF4-FFF2-40B4-BE49-F238E27FC236}">
                <a16:creationId xmlns:a16="http://schemas.microsoft.com/office/drawing/2014/main" id="{30BC686D-687D-4CEC-A8C8-3471F25A29CD}"/>
              </a:ext>
            </a:extLst>
          </p:cNvPr>
          <p:cNvSpPr/>
          <p:nvPr/>
        </p:nvSpPr>
        <p:spPr>
          <a:xfrm>
            <a:off x="7154680" y="5479936"/>
            <a:ext cx="99527" cy="8919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F6FC706-3A15-44B1-A37C-AA626D3FDA5C}"/>
              </a:ext>
            </a:extLst>
          </p:cNvPr>
          <p:cNvSpPr/>
          <p:nvPr/>
        </p:nvSpPr>
        <p:spPr>
          <a:xfrm>
            <a:off x="7148459" y="6375220"/>
            <a:ext cx="99527" cy="8919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B81F8-217E-419C-B8A9-6A3D3FEE6401}"/>
              </a:ext>
            </a:extLst>
          </p:cNvPr>
          <p:cNvSpPr/>
          <p:nvPr/>
        </p:nvSpPr>
        <p:spPr>
          <a:xfrm>
            <a:off x="6188354" y="5839076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83F54999-1841-4B0D-A299-A4B11563E495}"/>
              </a:ext>
            </a:extLst>
          </p:cNvPr>
          <p:cNvSpPr/>
          <p:nvPr/>
        </p:nvSpPr>
        <p:spPr>
          <a:xfrm>
            <a:off x="7762875" y="5810620"/>
            <a:ext cx="559837" cy="65379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pic>
        <p:nvPicPr>
          <p:cNvPr id="38" name="Picture 6" descr="Animal, Bird, Cartoon, Cute Animals">
            <a:extLst>
              <a:ext uri="{FF2B5EF4-FFF2-40B4-BE49-F238E27FC236}">
                <a16:creationId xmlns:a16="http://schemas.microsoft.com/office/drawing/2014/main" id="{FE9B1D6B-219A-46AD-AE17-B642470B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3119234" y="18393"/>
            <a:ext cx="689615" cy="107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C71AFB9-46A8-429A-B452-6BB9D5058A1B}"/>
              </a:ext>
            </a:extLst>
          </p:cNvPr>
          <p:cNvGrpSpPr/>
          <p:nvPr/>
        </p:nvGrpSpPr>
        <p:grpSpPr>
          <a:xfrm>
            <a:off x="545609" y="1798759"/>
            <a:ext cx="3500917" cy="3278244"/>
            <a:chOff x="898774" y="3268333"/>
            <a:chExt cx="3500917" cy="327824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B38E2A98-6A4E-4196-9DF6-6301C07F88F4}"/>
                </a:ext>
              </a:extLst>
            </p:cNvPr>
            <p:cNvSpPr/>
            <p:nvPr/>
          </p:nvSpPr>
          <p:spPr>
            <a:xfrm>
              <a:off x="3488864" y="4480491"/>
              <a:ext cx="9108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solidFill>
                    <a:srgbClr val="002060"/>
                  </a:solidFill>
                </a:rPr>
                <a:t>kg </a:t>
              </a:r>
              <a:endParaRPr lang="en-GB" sz="4800" b="1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C4E222F-A626-47CC-AF40-C55A923C2EDB}"/>
                </a:ext>
              </a:extLst>
            </p:cNvPr>
            <p:cNvSpPr/>
            <p:nvPr/>
          </p:nvSpPr>
          <p:spPr>
            <a:xfrm>
              <a:off x="898774" y="4435699"/>
              <a:ext cx="615874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4800" b="1" dirty="0">
                  <a:solidFill>
                    <a:srgbClr val="002060"/>
                  </a:solidFill>
                </a:rPr>
                <a:t>g </a:t>
              </a:r>
              <a:endParaRPr lang="en-GB" sz="4800" b="1" dirty="0"/>
            </a:p>
          </p:txBody>
        </p:sp>
        <p:sp>
          <p:nvSpPr>
            <p:cNvPr id="21" name="Arrow: Curved Down 20">
              <a:extLst>
                <a:ext uri="{FF2B5EF4-FFF2-40B4-BE49-F238E27FC236}">
                  <a16:creationId xmlns:a16="http://schemas.microsoft.com/office/drawing/2014/main" id="{37B8CC3D-4A12-4428-90BC-61794A56A9F7}"/>
                </a:ext>
              </a:extLst>
            </p:cNvPr>
            <p:cNvSpPr/>
            <p:nvPr/>
          </p:nvSpPr>
          <p:spPr>
            <a:xfrm>
              <a:off x="1222310" y="3853108"/>
              <a:ext cx="2817845" cy="69046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2" name="Arrow: Curved Down 21">
              <a:extLst>
                <a:ext uri="{FF2B5EF4-FFF2-40B4-BE49-F238E27FC236}">
                  <a16:creationId xmlns:a16="http://schemas.microsoft.com/office/drawing/2014/main" id="{F76D71A9-A104-4853-8CD1-548CE9AD7490}"/>
                </a:ext>
              </a:extLst>
            </p:cNvPr>
            <p:cNvSpPr/>
            <p:nvPr/>
          </p:nvSpPr>
          <p:spPr>
            <a:xfrm rot="10800000">
              <a:off x="1102336" y="5259344"/>
              <a:ext cx="2817845" cy="690465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BD43AFB-0CD7-45CD-84BA-CEDAF80A5AB9}"/>
                </a:ext>
              </a:extLst>
            </p:cNvPr>
            <p:cNvSpPr/>
            <p:nvPr/>
          </p:nvSpPr>
          <p:spPr>
            <a:xfrm>
              <a:off x="1924197" y="3268333"/>
              <a:ext cx="1515158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</a:rPr>
                <a:t> ÷ 1,000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9C0E00-BFAC-4F0F-97A6-F95DC97C93CE}"/>
                </a:ext>
              </a:extLst>
            </p:cNvPr>
            <p:cNvSpPr/>
            <p:nvPr/>
          </p:nvSpPr>
          <p:spPr>
            <a:xfrm>
              <a:off x="1973039" y="5961802"/>
              <a:ext cx="140615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3200" b="1" dirty="0">
                  <a:solidFill>
                    <a:schemeClr val="accent1"/>
                  </a:solidFill>
                </a:rPr>
                <a:t>x 1,000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388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2606</TotalTime>
  <Words>855</Words>
  <Application>Microsoft Office PowerPoint</Application>
  <PresentationFormat>Widescreen</PresentationFormat>
  <Paragraphs>199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Office Theme</vt:lpstr>
      <vt:lpstr>Y4 M5b. Can convert between metric units of mass</vt:lpstr>
      <vt:lpstr>Teachers’ Notes</vt:lpstr>
      <vt:lpstr>Vocabulary: Measurement</vt:lpstr>
      <vt:lpstr>Teach</vt:lpstr>
      <vt:lpstr>Teach</vt:lpstr>
      <vt:lpstr>Teach</vt:lpstr>
      <vt:lpstr>Teach</vt:lpstr>
      <vt:lpstr>Model</vt:lpstr>
      <vt:lpstr>Model</vt:lpstr>
      <vt:lpstr>Model</vt:lpstr>
      <vt:lpstr>Model</vt:lpstr>
      <vt:lpstr>Model</vt:lpstr>
      <vt:lpstr>Model</vt:lpstr>
      <vt:lpstr>Model</vt:lpstr>
      <vt:lpstr>Apply</vt:lpstr>
      <vt:lpstr>Evaluate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Resource</dc:title>
  <dc:creator>Microsoft Office User</dc:creator>
  <cp:lastModifiedBy>Jessica Flisher</cp:lastModifiedBy>
  <cp:revision>117</cp:revision>
  <dcterms:created xsi:type="dcterms:W3CDTF">2017-03-29T13:14:03Z</dcterms:created>
  <dcterms:modified xsi:type="dcterms:W3CDTF">2020-05-01T12:07:57Z</dcterms:modified>
</cp:coreProperties>
</file>