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258" r:id="rId5"/>
    <p:sldId id="317" r:id="rId6"/>
    <p:sldId id="259" r:id="rId7"/>
    <p:sldId id="261" r:id="rId8"/>
    <p:sldId id="316" r:id="rId9"/>
    <p:sldId id="318" r:id="rId10"/>
    <p:sldId id="319" r:id="rId11"/>
    <p:sldId id="320" r:id="rId12"/>
    <p:sldId id="321" r:id="rId13"/>
    <p:sldId id="325" r:id="rId14"/>
    <p:sldId id="322" r:id="rId15"/>
    <p:sldId id="323" r:id="rId16"/>
    <p:sldId id="324" r:id="rId17"/>
    <p:sldId id="326"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57094-3FA5-4F29-BD9E-8A3DCF57C9B1}" v="112" dt="2019-11-25T15:27:15.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429007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48022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86358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88707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35852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403182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8427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98109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04435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72943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64474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1137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3279316" y="4442470"/>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518600" y="3575197"/>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550063" y="596287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161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Y4 M5d Can convert between units of time</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1029950" cy="10096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srgbClr val="002060"/>
                </a:solidFill>
              </a:rPr>
              <a:t>How many hours are there in 5 days?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71500" y="3276242"/>
            <a:ext cx="3832860" cy="3219808"/>
          </a:xfrm>
          <a:prstGeom prst="wedgeRectCallout">
            <a:avLst>
              <a:gd name="adj1" fmla="val 48150"/>
              <a:gd name="adj2" fmla="val -6705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use my knowledge of time to recall that there are 24 hours in 1 day. I know I need to multiply 24 by 5 to work out the answer.</a:t>
            </a:r>
          </a:p>
        </p:txBody>
      </p:sp>
      <p:sp>
        <p:nvSpPr>
          <p:cNvPr id="13" name="Rectangle 12">
            <a:extLst>
              <a:ext uri="{FF2B5EF4-FFF2-40B4-BE49-F238E27FC236}">
                <a16:creationId xmlns:a16="http://schemas.microsoft.com/office/drawing/2014/main" id="{2D5AE1B8-D284-4F0D-85D6-E3A2C7F27672}"/>
              </a:ext>
            </a:extLst>
          </p:cNvPr>
          <p:cNvSpPr/>
          <p:nvPr/>
        </p:nvSpPr>
        <p:spPr>
          <a:xfrm>
            <a:off x="8673364" y="3754059"/>
            <a:ext cx="2928086" cy="2264174"/>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Answer: There are 120 hours in 5 days.</a:t>
            </a:r>
          </a:p>
        </p:txBody>
      </p:sp>
      <p:sp>
        <p:nvSpPr>
          <p:cNvPr id="10" name="TextBox 9"/>
          <p:cNvSpPr txBox="1"/>
          <p:nvPr/>
        </p:nvSpPr>
        <p:spPr>
          <a:xfrm>
            <a:off x="5104255" y="3059917"/>
            <a:ext cx="3569109" cy="3477875"/>
          </a:xfrm>
          <a:prstGeom prst="rect">
            <a:avLst/>
          </a:prstGeom>
          <a:noFill/>
        </p:spPr>
        <p:txBody>
          <a:bodyPr wrap="square" rtlCol="0">
            <a:spAutoFit/>
          </a:bodyPr>
          <a:lstStyle/>
          <a:p>
            <a:r>
              <a:rPr lang="en-GB" sz="4400" dirty="0">
                <a:solidFill>
                  <a:srgbClr val="002060"/>
                </a:solidFill>
              </a:rPr>
              <a:t>	   24</a:t>
            </a:r>
          </a:p>
          <a:p>
            <a:r>
              <a:rPr lang="en-GB" sz="4400" dirty="0">
                <a:solidFill>
                  <a:srgbClr val="002060"/>
                </a:solidFill>
              </a:rPr>
              <a:t>   x       5              	</a:t>
            </a:r>
            <a:r>
              <a:rPr lang="en-GB" sz="4400" dirty="0">
                <a:solidFill>
                  <a:srgbClr val="FF0000"/>
                </a:solidFill>
              </a:rPr>
              <a:t>   20</a:t>
            </a:r>
          </a:p>
          <a:p>
            <a:r>
              <a:rPr lang="en-GB" sz="4400" dirty="0">
                <a:solidFill>
                  <a:srgbClr val="FF0000"/>
                </a:solidFill>
              </a:rPr>
              <a:t>	 100</a:t>
            </a:r>
            <a:br>
              <a:rPr lang="en-GB" sz="4400" dirty="0">
                <a:solidFill>
                  <a:srgbClr val="FF0000"/>
                </a:solidFill>
              </a:rPr>
            </a:br>
            <a:r>
              <a:rPr lang="en-GB" sz="4400" dirty="0">
                <a:solidFill>
                  <a:srgbClr val="FF0000"/>
                </a:solidFill>
              </a:rPr>
              <a:t>	</a:t>
            </a:r>
            <a:r>
              <a:rPr lang="en-GB" sz="4400" b="1" dirty="0">
                <a:solidFill>
                  <a:srgbClr val="FF0000"/>
                </a:solidFill>
              </a:rPr>
              <a:t> 120</a:t>
            </a:r>
          </a:p>
        </p:txBody>
      </p:sp>
      <p:cxnSp>
        <p:nvCxnSpPr>
          <p:cNvPr id="17" name="Straight Connector 16"/>
          <p:cNvCxnSpPr/>
          <p:nvPr/>
        </p:nvCxnSpPr>
        <p:spPr>
          <a:xfrm>
            <a:off x="5746009" y="4460300"/>
            <a:ext cx="15115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6009" y="5777768"/>
            <a:ext cx="15115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403211" y="4734314"/>
            <a:ext cx="465192" cy="769441"/>
          </a:xfrm>
          <a:prstGeom prst="rect">
            <a:avLst/>
          </a:prstGeom>
        </p:spPr>
        <p:txBody>
          <a:bodyPr wrap="none">
            <a:spAutoFit/>
          </a:bodyPr>
          <a:lstStyle/>
          <a:p>
            <a:r>
              <a:rPr lang="en-GB" sz="4400" dirty="0">
                <a:solidFill>
                  <a:srgbClr val="002060"/>
                </a:solidFill>
              </a:rPr>
              <a:t>+</a:t>
            </a:r>
            <a:endParaRPr lang="en-GB" sz="4400" dirty="0"/>
          </a:p>
        </p:txBody>
      </p:sp>
    </p:spTree>
    <p:extLst>
      <p:ext uri="{BB962C8B-B14F-4D97-AF65-F5344CB8AC3E}">
        <p14:creationId xmlns:p14="http://schemas.microsoft.com/office/powerpoint/2010/main" val="171088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1029950" cy="10096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srgbClr val="002060"/>
                </a:solidFill>
              </a:rPr>
              <a:t>There are 208 weeks in how many years?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388620" y="3185562"/>
            <a:ext cx="4030980" cy="3300578"/>
          </a:xfrm>
          <a:prstGeom prst="wedgeRectCallout">
            <a:avLst>
              <a:gd name="adj1" fmla="val 48150"/>
              <a:gd name="adj2" fmla="val -6705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000" dirty="0">
                <a:solidFill>
                  <a:srgbClr val="002060"/>
                </a:solidFill>
              </a:rPr>
              <a:t>I use my knowledge of time to recall that there are 52 weeks in 1 year.</a:t>
            </a:r>
          </a:p>
          <a:p>
            <a:pPr algn="ctr"/>
            <a:r>
              <a:rPr lang="en-GB" sz="3000" dirty="0">
                <a:solidFill>
                  <a:srgbClr val="002060"/>
                </a:solidFill>
              </a:rPr>
              <a:t>I know I need to work out how many times 208 can be divided by 52.</a:t>
            </a:r>
            <a:endParaRPr lang="en-GB" sz="3000" dirty="0"/>
          </a:p>
        </p:txBody>
      </p:sp>
      <p:sp>
        <p:nvSpPr>
          <p:cNvPr id="13" name="Rectangle 12">
            <a:extLst>
              <a:ext uri="{FF2B5EF4-FFF2-40B4-BE49-F238E27FC236}">
                <a16:creationId xmlns:a16="http://schemas.microsoft.com/office/drawing/2014/main" id="{2D5AE1B8-D284-4F0D-85D6-E3A2C7F27672}"/>
              </a:ext>
            </a:extLst>
          </p:cNvPr>
          <p:cNvSpPr/>
          <p:nvPr/>
        </p:nvSpPr>
        <p:spPr>
          <a:xfrm>
            <a:off x="4663440" y="5684922"/>
            <a:ext cx="7136130" cy="811127"/>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Answer: There are 4 years in 208 weeks.</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4663440" y="3185562"/>
            <a:ext cx="7136130" cy="2331318"/>
          </a:xfrm>
          <a:prstGeom prst="wedgeRectCallout">
            <a:avLst>
              <a:gd name="adj1" fmla="val 2661"/>
              <a:gd name="adj2" fmla="val -7445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000" dirty="0">
                <a:solidFill>
                  <a:srgbClr val="002060"/>
                </a:solidFill>
              </a:rPr>
              <a:t>I know I can also work this out by repeated addition:</a:t>
            </a:r>
          </a:p>
          <a:p>
            <a:pPr algn="ctr"/>
            <a:r>
              <a:rPr lang="en-GB" sz="3000" dirty="0">
                <a:solidFill>
                  <a:srgbClr val="002060"/>
                </a:solidFill>
              </a:rPr>
              <a:t>52 + 52 + 52 + 52 = 208	</a:t>
            </a:r>
          </a:p>
          <a:p>
            <a:pPr algn="ctr"/>
            <a:r>
              <a:rPr lang="en-GB" sz="3000" dirty="0">
                <a:solidFill>
                  <a:srgbClr val="002060"/>
                </a:solidFill>
              </a:rPr>
              <a:t>There are 4 lots of 52. </a:t>
            </a:r>
          </a:p>
          <a:p>
            <a:pPr algn="ctr"/>
            <a:r>
              <a:rPr lang="en-GB" sz="3000" dirty="0">
                <a:solidFill>
                  <a:srgbClr val="002060"/>
                </a:solidFill>
              </a:rPr>
              <a:t>This can also be shown as 208 ÷ 52 = 4</a:t>
            </a:r>
            <a:endParaRPr lang="en-GB" sz="3000" dirty="0"/>
          </a:p>
        </p:txBody>
      </p:sp>
    </p:spTree>
    <p:extLst>
      <p:ext uri="{BB962C8B-B14F-4D97-AF65-F5344CB8AC3E}">
        <p14:creationId xmlns:p14="http://schemas.microsoft.com/office/powerpoint/2010/main" val="344738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1029950" cy="123844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srgbClr val="002060"/>
                </a:solidFill>
              </a:rPr>
              <a:t>It takes Olivia 36 months to complete her course.</a:t>
            </a:r>
          </a:p>
          <a:p>
            <a:pPr lvl="0" algn="ctr"/>
            <a:r>
              <a:rPr lang="en-GB" sz="3600" b="1" dirty="0">
                <a:solidFill>
                  <a:srgbClr val="002060"/>
                </a:solidFill>
              </a:rPr>
              <a:t>How many years did it take her?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71500" y="3714750"/>
            <a:ext cx="3105150" cy="2781300"/>
          </a:xfrm>
          <a:prstGeom prst="wedgeRectCallout">
            <a:avLst>
              <a:gd name="adj1" fmla="val -8369"/>
              <a:gd name="adj2" fmla="val -8172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use my knowledge of time to recall that there are 12 months in 1 year.</a:t>
            </a:r>
            <a:endParaRPr lang="en-GB" sz="2400" dirty="0"/>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267200" y="3714750"/>
            <a:ext cx="7334250" cy="1543050"/>
          </a:xfrm>
          <a:prstGeom prst="wedgeRectCallout">
            <a:avLst>
              <a:gd name="adj1" fmla="val 34064"/>
              <a:gd name="adj2" fmla="val -11165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I need to work out how many times 36 can be divided by 12.</a:t>
            </a:r>
          </a:p>
          <a:p>
            <a:pPr algn="ctr"/>
            <a:r>
              <a:rPr lang="en-GB" sz="3200" dirty="0">
                <a:solidFill>
                  <a:srgbClr val="002060"/>
                </a:solidFill>
              </a:rPr>
              <a:t>36 ÷ 12 = 3</a:t>
            </a:r>
            <a:endParaRPr lang="en-GB" sz="2400" dirty="0"/>
          </a:p>
        </p:txBody>
      </p:sp>
      <p:sp>
        <p:nvSpPr>
          <p:cNvPr id="13" name="Rectangle 12">
            <a:extLst>
              <a:ext uri="{FF2B5EF4-FFF2-40B4-BE49-F238E27FC236}">
                <a16:creationId xmlns:a16="http://schemas.microsoft.com/office/drawing/2014/main" id="{2D5AE1B8-D284-4F0D-85D6-E3A2C7F27672}"/>
              </a:ext>
            </a:extLst>
          </p:cNvPr>
          <p:cNvSpPr/>
          <p:nvPr/>
        </p:nvSpPr>
        <p:spPr>
          <a:xfrm>
            <a:off x="4267200" y="5581650"/>
            <a:ext cx="7334250" cy="91439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Answer: There are 3 years in 36 months.</a:t>
            </a:r>
          </a:p>
        </p:txBody>
      </p:sp>
    </p:spTree>
    <p:extLst>
      <p:ext uri="{BB962C8B-B14F-4D97-AF65-F5344CB8AC3E}">
        <p14:creationId xmlns:p14="http://schemas.microsoft.com/office/powerpoint/2010/main" val="176166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1029950" cy="123844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srgbClr val="002060"/>
                </a:solidFill>
              </a:rPr>
              <a:t>It takes Ben 18 months to write his book. How many years does it take him?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434047" y="3414356"/>
            <a:ext cx="2339340" cy="3081693"/>
          </a:xfrm>
          <a:prstGeom prst="wedgeRectCallout">
            <a:avLst>
              <a:gd name="adj1" fmla="val -4460"/>
              <a:gd name="adj2" fmla="val -7133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use my knowledge of time to recall that there are 12 months in 1 year.</a:t>
            </a:r>
            <a:endParaRPr lang="en-GB" sz="2000" dirty="0"/>
          </a:p>
        </p:txBody>
      </p:sp>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754B2BB4-78FE-4590-829C-7D74AFB6860B}"/>
                  </a:ext>
                </a:extLst>
              </p:cNvPr>
              <p:cNvSpPr/>
              <p:nvPr/>
            </p:nvSpPr>
            <p:spPr>
              <a:xfrm>
                <a:off x="3276601" y="3414356"/>
                <a:ext cx="8502112" cy="2133004"/>
              </a:xfrm>
              <a:prstGeom prst="wedgeRectCallout">
                <a:avLst>
                  <a:gd name="adj1" fmla="val 34243"/>
                  <a:gd name="adj2" fmla="val -8933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know that for 2 full years it would be 24 months. </a:t>
                </a:r>
              </a:p>
              <a:p>
                <a:pPr algn="ctr"/>
                <a:r>
                  <a:rPr lang="en-GB" sz="2800" dirty="0">
                    <a:solidFill>
                      <a:srgbClr val="002060"/>
                    </a:solidFill>
                  </a:rPr>
                  <a:t>I also know that 6 months =</a:t>
                </a:r>
                <a14:m>
                  <m:oMath xmlns:m="http://schemas.openxmlformats.org/officeDocument/2006/math">
                    <m:r>
                      <a:rPr lang="en-GB" sz="2800" b="0" i="0" smtClean="0">
                        <a:solidFill>
                          <a:srgbClr val="002060"/>
                        </a:solidFill>
                        <a:latin typeface="Cambria Math" panose="02040503050406030204" pitchFamily="18" charset="0"/>
                      </a:rPr>
                      <m:t> </m:t>
                    </m:r>
                    <m:f>
                      <m:fPr>
                        <m:ctrlPr>
                          <a:rPr lang="en-GB" sz="280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 2</m:t>
                        </m:r>
                      </m:den>
                    </m:f>
                  </m:oMath>
                </a14:m>
                <a:r>
                  <a:rPr lang="en-GB" sz="2800" dirty="0">
                    <a:solidFill>
                      <a:srgbClr val="002060"/>
                    </a:solidFill>
                  </a:rPr>
                  <a:t> a year. </a:t>
                </a:r>
              </a:p>
              <a:p>
                <a:pPr algn="ctr"/>
                <a:r>
                  <a:rPr lang="en-GB" sz="2800" dirty="0">
                    <a:solidFill>
                      <a:srgbClr val="002060"/>
                    </a:solidFill>
                  </a:rPr>
                  <a:t>12 months + 6 months = 18 months. </a:t>
                </a:r>
              </a:p>
              <a:p>
                <a:pPr algn="ctr"/>
                <a:r>
                  <a:rPr lang="en-GB" sz="2800" dirty="0">
                    <a:solidFill>
                      <a:srgbClr val="002060"/>
                    </a:solidFill>
                  </a:rPr>
                  <a:t>This is the same as 1 and a </a:t>
                </a:r>
                <a14:m>
                  <m:oMath xmlns:m="http://schemas.openxmlformats.org/officeDocument/2006/math">
                    <m:f>
                      <m:fPr>
                        <m:ctrlPr>
                          <a:rPr lang="en-GB" sz="2800" i="1">
                            <a:solidFill>
                              <a:srgbClr val="002060"/>
                            </a:solidFill>
                            <a:latin typeface="Cambria Math" panose="02040503050406030204" pitchFamily="18" charset="0"/>
                          </a:rPr>
                        </m:ctrlPr>
                      </m:fPr>
                      <m:num>
                        <m:r>
                          <a:rPr lang="en-GB" sz="2800" i="1">
                            <a:solidFill>
                              <a:srgbClr val="002060"/>
                            </a:solidFill>
                            <a:latin typeface="Cambria Math" panose="02040503050406030204" pitchFamily="18" charset="0"/>
                          </a:rPr>
                          <m:t>1</m:t>
                        </m:r>
                      </m:num>
                      <m:den>
                        <m:r>
                          <a:rPr lang="en-GB" sz="2800" i="1">
                            <a:solidFill>
                              <a:srgbClr val="002060"/>
                            </a:solidFill>
                            <a:latin typeface="Cambria Math" panose="02040503050406030204" pitchFamily="18" charset="0"/>
                          </a:rPr>
                          <m:t> 2</m:t>
                        </m:r>
                      </m:den>
                    </m:f>
                  </m:oMath>
                </a14:m>
                <a:r>
                  <a:rPr lang="en-GB" sz="2800" dirty="0">
                    <a:solidFill>
                      <a:srgbClr val="002060"/>
                    </a:solidFill>
                  </a:rPr>
                  <a:t> years.</a:t>
                </a:r>
                <a:endParaRPr lang="en-GB" sz="2800" dirty="0"/>
              </a:p>
            </p:txBody>
          </p:sp>
        </mc:Choice>
        <mc:Fallback xmlns="">
          <p:sp>
            <p:nvSpPr>
              <p:cNvPr id="12" name="Speech Bubble: Rectangle 11">
                <a:extLst>
                  <a:ext uri="{FF2B5EF4-FFF2-40B4-BE49-F238E27FC236}">
                    <a16:creationId xmlns:a16="http://schemas.microsoft.com/office/drawing/2014/main" id="{754B2BB4-78FE-4590-829C-7D74AFB6860B}"/>
                  </a:ext>
                </a:extLst>
              </p:cNvPr>
              <p:cNvSpPr>
                <a:spLocks noRot="1" noChangeAspect="1" noMove="1" noResize="1" noEditPoints="1" noAdjustHandles="1" noChangeArrowheads="1" noChangeShapeType="1" noTextEdit="1"/>
              </p:cNvSpPr>
              <p:nvPr/>
            </p:nvSpPr>
            <p:spPr>
              <a:xfrm>
                <a:off x="3276601" y="3414356"/>
                <a:ext cx="8502112" cy="2133004"/>
              </a:xfrm>
              <a:prstGeom prst="wedgeRectCallout">
                <a:avLst>
                  <a:gd name="adj1" fmla="val 34243"/>
                  <a:gd name="adj2" fmla="val -89336"/>
                </a:avLst>
              </a:prstGeom>
              <a:blipFill>
                <a:blip r:embed="rId5"/>
                <a:stretch>
                  <a:fillRect b="-2621"/>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D5AE1B8-D284-4F0D-85D6-E3A2C7F27672}"/>
                  </a:ext>
                </a:extLst>
              </p:cNvPr>
              <p:cNvSpPr/>
              <p:nvPr/>
            </p:nvSpPr>
            <p:spPr>
              <a:xfrm>
                <a:off x="3276601" y="5703569"/>
                <a:ext cx="8502111" cy="82296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Answer: It took Ben 1 </a:t>
                </a:r>
                <a14:m>
                  <m:oMath xmlns:m="http://schemas.openxmlformats.org/officeDocument/2006/math">
                    <m:f>
                      <m:fPr>
                        <m:ctrlPr>
                          <a:rPr lang="en-GB" sz="3200" b="1" i="1">
                            <a:solidFill>
                              <a:srgbClr val="002060"/>
                            </a:solidFill>
                            <a:latin typeface="Cambria Math" panose="02040503050406030204" pitchFamily="18" charset="0"/>
                          </a:rPr>
                        </m:ctrlPr>
                      </m:fPr>
                      <m:num>
                        <m:r>
                          <a:rPr lang="en-GB" sz="3200" b="1" i="1">
                            <a:solidFill>
                              <a:srgbClr val="002060"/>
                            </a:solidFill>
                            <a:latin typeface="Cambria Math" panose="02040503050406030204" pitchFamily="18" charset="0"/>
                          </a:rPr>
                          <m:t>𝟏</m:t>
                        </m:r>
                      </m:num>
                      <m:den>
                        <m:r>
                          <a:rPr lang="en-GB" sz="3200" b="1" i="1">
                            <a:solidFill>
                              <a:srgbClr val="002060"/>
                            </a:solidFill>
                            <a:latin typeface="Cambria Math" panose="02040503050406030204" pitchFamily="18" charset="0"/>
                          </a:rPr>
                          <m:t> </m:t>
                        </m:r>
                        <m:r>
                          <a:rPr lang="en-GB" sz="3200" b="1" i="1">
                            <a:solidFill>
                              <a:srgbClr val="002060"/>
                            </a:solidFill>
                            <a:latin typeface="Cambria Math" panose="02040503050406030204" pitchFamily="18" charset="0"/>
                          </a:rPr>
                          <m:t>𝟐</m:t>
                        </m:r>
                      </m:den>
                    </m:f>
                  </m:oMath>
                </a14:m>
                <a:r>
                  <a:rPr lang="en-GB" sz="3200" b="1" dirty="0">
                    <a:solidFill>
                      <a:srgbClr val="002060"/>
                    </a:solidFill>
                  </a:rPr>
                  <a:t> years.</a:t>
                </a:r>
              </a:p>
            </p:txBody>
          </p:sp>
        </mc:Choice>
        <mc:Fallback xmlns="">
          <p:sp>
            <p:nvSpPr>
              <p:cNvPr id="13" name="Rectangle 12">
                <a:extLst>
                  <a:ext uri="{FF2B5EF4-FFF2-40B4-BE49-F238E27FC236}">
                    <a16:creationId xmlns:a16="http://schemas.microsoft.com/office/drawing/2014/main" id="{2D5AE1B8-D284-4F0D-85D6-E3A2C7F27672}"/>
                  </a:ext>
                </a:extLst>
              </p:cNvPr>
              <p:cNvSpPr>
                <a:spLocks noRot="1" noChangeAspect="1" noMove="1" noResize="1" noEditPoints="1" noAdjustHandles="1" noChangeArrowheads="1" noChangeShapeType="1" noTextEdit="1"/>
              </p:cNvSpPr>
              <p:nvPr/>
            </p:nvSpPr>
            <p:spPr>
              <a:xfrm>
                <a:off x="3276601" y="5703569"/>
                <a:ext cx="8502111" cy="822960"/>
              </a:xfrm>
              <a:prstGeom prst="rect">
                <a:avLst/>
              </a:prstGeom>
              <a:blipFill>
                <a:blip r:embed="rId6"/>
                <a:stretch>
                  <a:fillRect b="-8511"/>
                </a:stretch>
              </a:blipFill>
              <a:ln w="381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50918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000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Use the time facts below to work out the different conversions: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71500" y="2976012"/>
            <a:ext cx="5143500"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60 seconds = 1 minute</a:t>
            </a:r>
          </a:p>
          <a:p>
            <a:pPr algn="ctr"/>
            <a:r>
              <a:rPr lang="en-GB" sz="3600" b="1" dirty="0">
                <a:solidFill>
                  <a:srgbClr val="002060"/>
                </a:solidFill>
              </a:rPr>
              <a:t>60 minutes = 1 hour</a:t>
            </a:r>
          </a:p>
          <a:p>
            <a:pPr algn="ctr"/>
            <a:r>
              <a:rPr lang="en-GB" sz="3600" b="1" dirty="0">
                <a:solidFill>
                  <a:srgbClr val="002060"/>
                </a:solidFill>
              </a:rPr>
              <a:t>24 hours = 1 day</a:t>
            </a:r>
          </a:p>
          <a:p>
            <a:pPr algn="ctr"/>
            <a:r>
              <a:rPr lang="en-GB" sz="3600" b="1" dirty="0">
                <a:solidFill>
                  <a:srgbClr val="002060"/>
                </a:solidFill>
              </a:rPr>
              <a:t>7 days = 1 week</a:t>
            </a:r>
          </a:p>
          <a:p>
            <a:pPr algn="ctr"/>
            <a:r>
              <a:rPr lang="en-GB" sz="3600" b="1" dirty="0">
                <a:solidFill>
                  <a:srgbClr val="002060"/>
                </a:solidFill>
              </a:rPr>
              <a:t>52 weeks = 1 year</a:t>
            </a:r>
          </a:p>
          <a:p>
            <a:pPr algn="ctr"/>
            <a:r>
              <a:rPr lang="en-GB" sz="3600" b="1" dirty="0">
                <a:solidFill>
                  <a:srgbClr val="002060"/>
                </a:solidFill>
              </a:rPr>
              <a:t>12 months = 1 year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6356242" y="2976012"/>
            <a:ext cx="5143500"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rgbClr val="002060"/>
                </a:solidFill>
              </a:rPr>
              <a:t>300 seconds =      mins</a:t>
            </a:r>
            <a:r>
              <a:rPr lang="en-GB" sz="3600" dirty="0">
                <a:solidFill>
                  <a:srgbClr val="FF0000"/>
                </a:solidFill>
              </a:rPr>
              <a:t> </a:t>
            </a:r>
          </a:p>
          <a:p>
            <a:r>
              <a:rPr lang="en-GB" sz="3600" dirty="0">
                <a:solidFill>
                  <a:srgbClr val="002060"/>
                </a:solidFill>
              </a:rPr>
              <a:t>3 hours =               mins</a:t>
            </a:r>
          </a:p>
          <a:p>
            <a:r>
              <a:rPr lang="en-GB" sz="3600" dirty="0">
                <a:solidFill>
                  <a:srgbClr val="002060"/>
                </a:solidFill>
              </a:rPr>
              <a:t>72 hours =             days</a:t>
            </a:r>
          </a:p>
          <a:p>
            <a:r>
              <a:rPr lang="en-GB" sz="3600" dirty="0">
                <a:solidFill>
                  <a:srgbClr val="002060"/>
                </a:solidFill>
              </a:rPr>
              <a:t>49 days =               weeks</a:t>
            </a:r>
          </a:p>
          <a:p>
            <a:r>
              <a:rPr lang="en-GB" sz="3600" dirty="0">
                <a:solidFill>
                  <a:srgbClr val="002060"/>
                </a:solidFill>
              </a:rPr>
              <a:t>3 years =                weeks</a:t>
            </a:r>
          </a:p>
          <a:p>
            <a:r>
              <a:rPr lang="en-GB" sz="3600" dirty="0">
                <a:solidFill>
                  <a:srgbClr val="002060"/>
                </a:solidFill>
              </a:rPr>
              <a:t>60 months =         years</a:t>
            </a:r>
            <a:endParaRPr lang="en-GB" sz="3600" dirty="0">
              <a:solidFill>
                <a:srgbClr val="FF0000"/>
              </a:solidFill>
            </a:endParaRPr>
          </a:p>
        </p:txBody>
      </p:sp>
    </p:spTree>
    <p:extLst>
      <p:ext uri="{BB962C8B-B14F-4D97-AF65-F5344CB8AC3E}">
        <p14:creationId xmlns:p14="http://schemas.microsoft.com/office/powerpoint/2010/main" val="16115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000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Use the time facts below to work out the different conversions: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71500" y="2976012"/>
            <a:ext cx="5143500"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60 seconds = 1 minute</a:t>
            </a:r>
          </a:p>
          <a:p>
            <a:pPr algn="ctr"/>
            <a:r>
              <a:rPr lang="en-GB" sz="3600" b="1" dirty="0">
                <a:solidFill>
                  <a:srgbClr val="002060"/>
                </a:solidFill>
              </a:rPr>
              <a:t>60 minutes = 1 hour</a:t>
            </a:r>
          </a:p>
          <a:p>
            <a:pPr algn="ctr"/>
            <a:r>
              <a:rPr lang="en-GB" sz="3600" b="1" dirty="0">
                <a:solidFill>
                  <a:srgbClr val="002060"/>
                </a:solidFill>
              </a:rPr>
              <a:t>24 hours = 1 day</a:t>
            </a:r>
          </a:p>
          <a:p>
            <a:pPr algn="ctr"/>
            <a:r>
              <a:rPr lang="en-GB" sz="3600" b="1" dirty="0">
                <a:solidFill>
                  <a:srgbClr val="002060"/>
                </a:solidFill>
              </a:rPr>
              <a:t>7 days = 1 week</a:t>
            </a:r>
          </a:p>
          <a:p>
            <a:pPr algn="ctr"/>
            <a:r>
              <a:rPr lang="en-GB" sz="3600" b="1" dirty="0">
                <a:solidFill>
                  <a:srgbClr val="002060"/>
                </a:solidFill>
              </a:rPr>
              <a:t>52 weeks = 1 year</a:t>
            </a:r>
          </a:p>
          <a:p>
            <a:pPr algn="ctr"/>
            <a:r>
              <a:rPr lang="en-GB" sz="3600" b="1" dirty="0">
                <a:solidFill>
                  <a:srgbClr val="002060"/>
                </a:solidFill>
              </a:rPr>
              <a:t>12 months = 1 year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6356242" y="2976012"/>
            <a:ext cx="5143500"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300 seconds =</a:t>
            </a:r>
            <a:r>
              <a:rPr lang="en-GB" sz="3600" dirty="0">
                <a:solidFill>
                  <a:srgbClr val="FF0000"/>
                </a:solidFill>
              </a:rPr>
              <a:t> 5 minutes</a:t>
            </a:r>
          </a:p>
          <a:p>
            <a:pPr algn="ctr"/>
            <a:r>
              <a:rPr lang="en-GB" sz="3600" dirty="0">
                <a:solidFill>
                  <a:srgbClr val="002060"/>
                </a:solidFill>
              </a:rPr>
              <a:t>3 hours = </a:t>
            </a:r>
            <a:r>
              <a:rPr lang="en-GB" sz="3600" dirty="0">
                <a:solidFill>
                  <a:srgbClr val="FF0000"/>
                </a:solidFill>
              </a:rPr>
              <a:t>180 minutes</a:t>
            </a:r>
          </a:p>
          <a:p>
            <a:pPr algn="ctr"/>
            <a:r>
              <a:rPr lang="en-GB" sz="3600" dirty="0">
                <a:solidFill>
                  <a:srgbClr val="002060"/>
                </a:solidFill>
              </a:rPr>
              <a:t>72 hours = </a:t>
            </a:r>
            <a:r>
              <a:rPr lang="en-GB" sz="3600" dirty="0">
                <a:solidFill>
                  <a:srgbClr val="FF0000"/>
                </a:solidFill>
              </a:rPr>
              <a:t>3 days</a:t>
            </a:r>
          </a:p>
          <a:p>
            <a:pPr algn="ctr"/>
            <a:r>
              <a:rPr lang="en-GB" sz="3600" dirty="0">
                <a:solidFill>
                  <a:srgbClr val="002060"/>
                </a:solidFill>
              </a:rPr>
              <a:t>49 days = </a:t>
            </a:r>
            <a:r>
              <a:rPr lang="en-GB" sz="3600" dirty="0">
                <a:solidFill>
                  <a:srgbClr val="FF0000"/>
                </a:solidFill>
              </a:rPr>
              <a:t>7 weeks</a:t>
            </a:r>
          </a:p>
          <a:p>
            <a:pPr algn="ctr"/>
            <a:r>
              <a:rPr lang="en-GB" sz="3600" dirty="0">
                <a:solidFill>
                  <a:srgbClr val="002060"/>
                </a:solidFill>
              </a:rPr>
              <a:t>3 years = </a:t>
            </a:r>
            <a:r>
              <a:rPr lang="en-GB" sz="3600" dirty="0">
                <a:solidFill>
                  <a:srgbClr val="FF0000"/>
                </a:solidFill>
              </a:rPr>
              <a:t>156</a:t>
            </a:r>
            <a:r>
              <a:rPr lang="en-GB" sz="3600" dirty="0">
                <a:solidFill>
                  <a:srgbClr val="002060"/>
                </a:solidFill>
              </a:rPr>
              <a:t> </a:t>
            </a:r>
            <a:r>
              <a:rPr lang="en-GB" sz="3600" dirty="0">
                <a:solidFill>
                  <a:srgbClr val="FF0000"/>
                </a:solidFill>
              </a:rPr>
              <a:t>weeks</a:t>
            </a:r>
          </a:p>
          <a:p>
            <a:pPr algn="ctr"/>
            <a:r>
              <a:rPr lang="en-GB" sz="3600" dirty="0">
                <a:solidFill>
                  <a:srgbClr val="002060"/>
                </a:solidFill>
              </a:rPr>
              <a:t>60 months = </a:t>
            </a:r>
            <a:r>
              <a:rPr lang="en-GB" sz="3600" dirty="0">
                <a:solidFill>
                  <a:srgbClr val="FF0000"/>
                </a:solidFill>
              </a:rPr>
              <a:t>5 years</a:t>
            </a:r>
          </a:p>
        </p:txBody>
      </p:sp>
    </p:spTree>
    <p:extLst>
      <p:ext uri="{BB962C8B-B14F-4D97-AF65-F5344CB8AC3E}">
        <p14:creationId xmlns:p14="http://schemas.microsoft.com/office/powerpoint/2010/main" val="238185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571500" y="2259732"/>
            <a:ext cx="10928242"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Katie took 4 hours and 48 minutes to complete a marathon. </a:t>
            </a:r>
          </a:p>
          <a:p>
            <a:pPr algn="ctr"/>
            <a:r>
              <a:rPr lang="en-GB" sz="3600" dirty="0">
                <a:solidFill>
                  <a:srgbClr val="002060"/>
                </a:solidFill>
              </a:rPr>
              <a:t>Laura ran the same marathon in 268 minutes. </a:t>
            </a:r>
          </a:p>
          <a:p>
            <a:pPr algn="ctr"/>
            <a:r>
              <a:rPr lang="en-GB" sz="3600" dirty="0">
                <a:solidFill>
                  <a:srgbClr val="002060"/>
                </a:solidFill>
              </a:rPr>
              <a:t>Who completed the marathon in </a:t>
            </a:r>
            <a:r>
              <a:rPr lang="en-GB" sz="3600">
                <a:solidFill>
                  <a:srgbClr val="002060"/>
                </a:solidFill>
              </a:rPr>
              <a:t>the quicker </a:t>
            </a:r>
            <a:r>
              <a:rPr lang="en-GB" sz="3600" dirty="0">
                <a:solidFill>
                  <a:srgbClr val="002060"/>
                </a:solidFill>
              </a:rPr>
              <a:t>time?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8562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1665264" y="2300221"/>
            <a:ext cx="8780579" cy="312418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Elliot says that 200 minutes is less time than 3 hours. </a:t>
            </a:r>
          </a:p>
          <a:p>
            <a:pPr algn="ctr"/>
            <a:r>
              <a:rPr lang="en-GB" sz="4000" dirty="0">
                <a:solidFill>
                  <a:srgbClr val="002060"/>
                </a:solidFill>
              </a:rPr>
              <a:t>Is he correct? </a:t>
            </a:r>
          </a:p>
          <a:p>
            <a:pPr algn="ctr"/>
            <a:r>
              <a:rPr lang="en-GB" sz="4000" dirty="0">
                <a:solidFill>
                  <a:srgbClr val="002060"/>
                </a:solidFill>
              </a:rPr>
              <a:t>Explain how you know.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35699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1603717" y="2207232"/>
            <a:ext cx="8780579" cy="321717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96 months is the same as </a:t>
            </a:r>
          </a:p>
          <a:p>
            <a:pPr algn="ctr"/>
            <a:r>
              <a:rPr lang="en-GB" sz="4000" dirty="0">
                <a:solidFill>
                  <a:srgbClr val="002060"/>
                </a:solidFill>
              </a:rPr>
              <a:t>8 years.</a:t>
            </a:r>
          </a:p>
          <a:p>
            <a:pPr algn="ctr"/>
            <a:r>
              <a:rPr lang="en-GB" sz="4000" dirty="0">
                <a:solidFill>
                  <a:srgbClr val="002060"/>
                </a:solidFill>
              </a:rPr>
              <a:t>True or False?</a:t>
            </a:r>
          </a:p>
          <a:p>
            <a:pPr algn="ctr"/>
            <a:r>
              <a:rPr lang="en-GB" sz="4000" dirty="0">
                <a:solidFill>
                  <a:srgbClr val="002060"/>
                </a:solidFill>
              </a:rPr>
              <a:t>Explain your 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2461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Izzy Initiative</a:t>
            </a:r>
            <a:r>
              <a:rPr lang="en-GB" sz="2500" dirty="0">
                <a:solidFill>
                  <a:srgbClr val="002060"/>
                </a:solidFill>
              </a:rPr>
              <a:t> skills today: </a:t>
            </a:r>
          </a:p>
          <a:p>
            <a:endParaRPr lang="en-GB" sz="2800" dirty="0">
              <a:solidFill>
                <a:srgbClr val="002060"/>
              </a:solidFill>
            </a:endParaRPr>
          </a:p>
          <a:p>
            <a:pPr marL="457200" indent="-457200">
              <a:buFont typeface="Arial" panose="020B0604020202020204" pitchFamily="34" charset="0"/>
              <a:buChar char="•"/>
            </a:pPr>
            <a:r>
              <a:rPr lang="en-GB" sz="2500" dirty="0">
                <a:solidFill>
                  <a:srgbClr val="002060"/>
                </a:solidFill>
              </a:rPr>
              <a:t>Be resourceful</a:t>
            </a:r>
          </a:p>
          <a:p>
            <a:pPr marL="457200" indent="-457200">
              <a:buFont typeface="Arial" panose="020B0604020202020204" pitchFamily="34" charset="0"/>
              <a:buChar char="•"/>
            </a:pPr>
            <a:r>
              <a:rPr lang="en-GB" sz="2500" dirty="0">
                <a:solidFill>
                  <a:srgbClr val="002060"/>
                </a:solidFill>
              </a:rPr>
              <a:t>Think as someone who is part of a team</a:t>
            </a:r>
          </a:p>
          <a:p>
            <a:pPr marL="457200" indent="-457200">
              <a:buFont typeface="Arial" panose="020B0604020202020204" pitchFamily="34" charset="0"/>
              <a:buChar char="•"/>
            </a:pPr>
            <a:r>
              <a:rPr lang="en-GB" sz="2500" dirty="0">
                <a:solidFill>
                  <a:srgbClr val="002060"/>
                </a:solidFill>
              </a:rPr>
              <a:t>Use all skills available to overcome the problem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1" y="1891862"/>
            <a:ext cx="11285755" cy="454517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We have to be confident in all times tables up </a:t>
            </a:r>
          </a:p>
          <a:p>
            <a:pPr lvl="0"/>
            <a:r>
              <a:rPr lang="en-GB" sz="3200" dirty="0">
                <a:solidFill>
                  <a:srgbClr val="002060"/>
                </a:solidFill>
              </a:rPr>
              <a:t>to 12 x 12, including corresponding division facts.</a:t>
            </a:r>
          </a:p>
          <a:p>
            <a:pPr lvl="0"/>
            <a:r>
              <a:rPr lang="en-GB" sz="3200" dirty="0">
                <a:solidFill>
                  <a:srgbClr val="002060"/>
                </a:solidFill>
              </a:rPr>
              <a:t>There may be some that you still find tricky </a:t>
            </a:r>
          </a:p>
          <a:p>
            <a:pPr lvl="0"/>
            <a:r>
              <a:rPr lang="en-GB" sz="3200" dirty="0">
                <a:solidFill>
                  <a:srgbClr val="002060"/>
                </a:solidFill>
              </a:rPr>
              <a:t>so this is your opportunity to practise.</a:t>
            </a:r>
          </a:p>
          <a:p>
            <a:pPr lvl="0"/>
            <a:endParaRPr lang="en-GB" sz="3200" dirty="0">
              <a:solidFill>
                <a:srgbClr val="002060"/>
              </a:solidFill>
            </a:endParaRPr>
          </a:p>
          <a:p>
            <a:pPr lvl="0"/>
            <a:r>
              <a:rPr lang="en-GB" sz="3200" dirty="0">
                <a:solidFill>
                  <a:srgbClr val="002060"/>
                </a:solidFill>
              </a:rPr>
              <a:t>Write down the times tables and practise recalling them with a partner. Then see if you can write down corresponding </a:t>
            </a:r>
            <a:r>
              <a:rPr lang="en-GB" sz="3200" b="1" dirty="0">
                <a:solidFill>
                  <a:srgbClr val="002060"/>
                </a:solidFill>
              </a:rPr>
              <a:t>division facts and fractions facts </a:t>
            </a:r>
            <a:r>
              <a:rPr lang="en-GB" sz="3200" dirty="0">
                <a:solidFill>
                  <a:srgbClr val="002060"/>
                </a:solidFill>
              </a:rPr>
              <a:t>too.</a:t>
            </a:r>
            <a:r>
              <a:rPr lang="en-GB" sz="3200" dirty="0">
                <a:solidFill>
                  <a:prstClr val="black"/>
                </a:solidFill>
              </a:rPr>
              <a:t>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033" y="2278338"/>
            <a:ext cx="2765980" cy="2030078"/>
          </a:xfrm>
          <a:prstGeom prst="rect">
            <a:avLst/>
          </a:prstGeom>
        </p:spPr>
      </p:pic>
    </p:spTree>
    <p:extLst>
      <p:ext uri="{BB962C8B-B14F-4D97-AF65-F5344CB8AC3E}">
        <p14:creationId xmlns:p14="http://schemas.microsoft.com/office/powerpoint/2010/main" val="343010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32150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time</a:t>
            </a:r>
          </a:p>
          <a:p>
            <a:pPr lvl="0" algn="ctr"/>
            <a:r>
              <a:rPr lang="en-GB" sz="4000" dirty="0">
                <a:solidFill>
                  <a:srgbClr val="002060"/>
                </a:solidFill>
              </a:rPr>
              <a:t>units</a:t>
            </a:r>
          </a:p>
          <a:p>
            <a:pPr lvl="0" algn="ctr"/>
            <a:r>
              <a:rPr lang="en-GB" sz="4000" dirty="0">
                <a:solidFill>
                  <a:srgbClr val="002060"/>
                </a:solidFill>
              </a:rPr>
              <a:t>digital</a:t>
            </a:r>
            <a:br>
              <a:rPr lang="en-GB" sz="4000" dirty="0">
                <a:solidFill>
                  <a:srgbClr val="002060"/>
                </a:solidFill>
              </a:rPr>
            </a:br>
            <a:r>
              <a:rPr lang="en-GB" sz="4000" dirty="0">
                <a:solidFill>
                  <a:srgbClr val="002060"/>
                </a:solidFill>
              </a:rPr>
              <a:t>analogue</a:t>
            </a:r>
          </a:p>
          <a:p>
            <a:pPr lvl="0" algn="ctr"/>
            <a:r>
              <a:rPr lang="en-GB" sz="4000" dirty="0">
                <a:solidFill>
                  <a:srgbClr val="002060"/>
                </a:solidFill>
              </a:rPr>
              <a:t>convert</a:t>
            </a:r>
          </a:p>
          <a:p>
            <a:pPr algn="ct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546600" y="1828797"/>
            <a:ext cx="690880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stretch>
            <a:fillRect/>
          </a:stretch>
        </p:blipFill>
        <p:spPr>
          <a:xfrm>
            <a:off x="5984869" y="1969756"/>
            <a:ext cx="4883450" cy="4174562"/>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5162851"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a:solidFill>
                  <a:srgbClr val="002060"/>
                </a:solidFill>
              </a:rPr>
              <a:t>DEFINE IT / USE </a:t>
            </a:r>
            <a:r>
              <a:rPr lang="en-GB" sz="3500" dirty="0">
                <a:solidFill>
                  <a:srgbClr val="002060"/>
                </a:solidFill>
              </a:rPr>
              <a:t>IT</a:t>
            </a:r>
          </a:p>
        </p:txBody>
      </p:sp>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8147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convert between units of time.</a:t>
            </a:r>
          </a:p>
          <a:p>
            <a:pPr algn="ctr"/>
            <a:r>
              <a:rPr lang="en-GB" sz="3600" dirty="0">
                <a:solidFill>
                  <a:srgbClr val="002060"/>
                </a:solidFill>
              </a:rPr>
              <a:t>To do this, we need to remember some </a:t>
            </a:r>
            <a:r>
              <a:rPr lang="en-GB" sz="3600" b="1" dirty="0">
                <a:solidFill>
                  <a:srgbClr val="002060"/>
                </a:solidFill>
              </a:rPr>
              <a:t>time facts</a:t>
            </a:r>
            <a:r>
              <a:rPr lang="en-GB" sz="3600" dirty="0">
                <a:solidFill>
                  <a:srgbClr val="002060"/>
                </a:solidFill>
              </a:rPr>
              <a:t>. E.g.</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571500" y="3409950"/>
                <a:ext cx="5143500" cy="29643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2060"/>
                    </a:solidFill>
                  </a:rPr>
                  <a:t>60 seconds = 1 minute</a:t>
                </a:r>
              </a:p>
              <a:p>
                <a:pPr algn="ctr"/>
                <a:r>
                  <a:rPr lang="en-GB" sz="3000" dirty="0">
                    <a:solidFill>
                      <a:srgbClr val="002060"/>
                    </a:solidFill>
                  </a:rPr>
                  <a:t>15 minutes = </a:t>
                </a:r>
                <a14:m>
                  <m:oMath xmlns:m="http://schemas.openxmlformats.org/officeDocument/2006/math">
                    <m:f>
                      <m:fPr>
                        <m:ctrlPr>
                          <a:rPr lang="en-GB" sz="3000" i="1">
                            <a:solidFill>
                              <a:srgbClr val="002060"/>
                            </a:solidFill>
                            <a:latin typeface="Cambria Math" panose="02040503050406030204" pitchFamily="18" charset="0"/>
                          </a:rPr>
                        </m:ctrlPr>
                      </m:fPr>
                      <m:num>
                        <m:r>
                          <a:rPr lang="en-GB" sz="3000" b="0" i="1" smtClean="0">
                            <a:solidFill>
                              <a:srgbClr val="002060"/>
                            </a:solidFill>
                            <a:latin typeface="Cambria Math" panose="02040503050406030204" pitchFamily="18" charset="0"/>
                          </a:rPr>
                          <m:t>1</m:t>
                        </m:r>
                      </m:num>
                      <m:den>
                        <m:r>
                          <a:rPr lang="en-GB" sz="3000" i="1">
                            <a:solidFill>
                              <a:srgbClr val="002060"/>
                            </a:solidFill>
                            <a:latin typeface="Cambria Math" panose="02040503050406030204" pitchFamily="18" charset="0"/>
                          </a:rPr>
                          <m:t>4</m:t>
                        </m:r>
                      </m:den>
                    </m:f>
                  </m:oMath>
                </a14:m>
                <a:r>
                  <a:rPr lang="en-GB" sz="3000" dirty="0">
                    <a:solidFill>
                      <a:srgbClr val="002060"/>
                    </a:solidFill>
                  </a:rPr>
                  <a:t> of an hour</a:t>
                </a:r>
              </a:p>
              <a:p>
                <a:pPr algn="ctr"/>
                <a:r>
                  <a:rPr lang="en-GB" sz="3000" dirty="0">
                    <a:solidFill>
                      <a:srgbClr val="002060"/>
                    </a:solidFill>
                  </a:rPr>
                  <a:t>30 minutes = </a:t>
                </a:r>
                <a14:m>
                  <m:oMath xmlns:m="http://schemas.openxmlformats.org/officeDocument/2006/math">
                    <m:f>
                      <m:fPr>
                        <m:ctrlPr>
                          <a:rPr lang="en-GB" sz="3000" i="1">
                            <a:solidFill>
                              <a:srgbClr val="002060"/>
                            </a:solidFill>
                            <a:latin typeface="Cambria Math" panose="02040503050406030204" pitchFamily="18" charset="0"/>
                          </a:rPr>
                        </m:ctrlPr>
                      </m:fPr>
                      <m:num>
                        <m:r>
                          <a:rPr lang="en-US" sz="3000" b="0" i="1" smtClean="0">
                            <a:solidFill>
                              <a:srgbClr val="002060"/>
                            </a:solidFill>
                            <a:latin typeface="Cambria Math" panose="02040503050406030204" pitchFamily="18" charset="0"/>
                          </a:rPr>
                          <m:t>1</m:t>
                        </m:r>
                      </m:num>
                      <m:den>
                        <m:r>
                          <a:rPr lang="en-US" sz="3000" b="0" i="1" smtClean="0">
                            <a:solidFill>
                              <a:srgbClr val="002060"/>
                            </a:solidFill>
                            <a:latin typeface="Cambria Math" panose="02040503050406030204" pitchFamily="18" charset="0"/>
                          </a:rPr>
                          <m:t>2</m:t>
                        </m:r>
                      </m:den>
                    </m:f>
                  </m:oMath>
                </a14:m>
                <a:r>
                  <a:rPr lang="en-GB" sz="3000" dirty="0">
                    <a:solidFill>
                      <a:srgbClr val="002060"/>
                    </a:solidFill>
                  </a:rPr>
                  <a:t> of an hour</a:t>
                </a:r>
              </a:p>
              <a:p>
                <a:pPr algn="ctr"/>
                <a:r>
                  <a:rPr lang="en-GB" sz="3000" dirty="0">
                    <a:solidFill>
                      <a:srgbClr val="002060"/>
                    </a:solidFill>
                  </a:rPr>
                  <a:t>45 minutes = </a:t>
                </a:r>
                <a14:m>
                  <m:oMath xmlns:m="http://schemas.openxmlformats.org/officeDocument/2006/math">
                    <m:f>
                      <m:fPr>
                        <m:ctrlPr>
                          <a:rPr lang="en-GB" sz="3000" i="1" smtClean="0">
                            <a:solidFill>
                              <a:srgbClr val="002060"/>
                            </a:solidFill>
                            <a:latin typeface="Cambria Math" panose="02040503050406030204" pitchFamily="18" charset="0"/>
                          </a:rPr>
                        </m:ctrlPr>
                      </m:fPr>
                      <m:num>
                        <m:r>
                          <a:rPr lang="en-GB" sz="3000" b="0" i="1" smtClean="0">
                            <a:solidFill>
                              <a:srgbClr val="002060"/>
                            </a:solidFill>
                            <a:latin typeface="Cambria Math" panose="02040503050406030204" pitchFamily="18" charset="0"/>
                          </a:rPr>
                          <m:t>3</m:t>
                        </m:r>
                      </m:num>
                      <m:den>
                        <m:r>
                          <a:rPr lang="en-GB" sz="3000" b="0" i="1" smtClean="0">
                            <a:solidFill>
                              <a:srgbClr val="002060"/>
                            </a:solidFill>
                            <a:latin typeface="Cambria Math" panose="02040503050406030204" pitchFamily="18" charset="0"/>
                          </a:rPr>
                          <m:t>4</m:t>
                        </m:r>
                      </m:den>
                    </m:f>
                    <m:r>
                      <m:rPr>
                        <m:nor/>
                      </m:rPr>
                      <a:rPr lang="en-GB" sz="3000" dirty="0">
                        <a:solidFill>
                          <a:srgbClr val="002060"/>
                        </a:solidFill>
                      </a:rPr>
                      <m:t>of</m:t>
                    </m:r>
                    <m:r>
                      <m:rPr>
                        <m:nor/>
                      </m:rPr>
                      <a:rPr lang="en-GB" sz="3000" dirty="0">
                        <a:solidFill>
                          <a:srgbClr val="002060"/>
                        </a:solidFill>
                      </a:rPr>
                      <m:t> </m:t>
                    </m:r>
                    <m:r>
                      <m:rPr>
                        <m:nor/>
                      </m:rPr>
                      <a:rPr lang="en-GB" sz="3000" dirty="0">
                        <a:solidFill>
                          <a:srgbClr val="002060"/>
                        </a:solidFill>
                      </a:rPr>
                      <m:t>an</m:t>
                    </m:r>
                    <m:r>
                      <m:rPr>
                        <m:nor/>
                      </m:rPr>
                      <a:rPr lang="en-GB" sz="3000" dirty="0">
                        <a:solidFill>
                          <a:srgbClr val="002060"/>
                        </a:solidFill>
                      </a:rPr>
                      <m:t> </m:t>
                    </m:r>
                    <m:r>
                      <m:rPr>
                        <m:nor/>
                      </m:rPr>
                      <a:rPr lang="en-GB" sz="3000" dirty="0">
                        <a:solidFill>
                          <a:srgbClr val="002060"/>
                        </a:solidFill>
                      </a:rPr>
                      <m:t>hour</m:t>
                    </m:r>
                  </m:oMath>
                </a14:m>
                <a:endParaRPr lang="en-GB" sz="3000" dirty="0">
                  <a:solidFill>
                    <a:srgbClr val="002060"/>
                  </a:solidFill>
                </a:endParaRPr>
              </a:p>
              <a:p>
                <a:pPr algn="ctr"/>
                <a:r>
                  <a:rPr lang="en-GB" sz="3000" b="1" dirty="0">
                    <a:solidFill>
                      <a:srgbClr val="002060"/>
                    </a:solidFill>
                  </a:rPr>
                  <a:t>60 minutes = 1 hour</a:t>
                </a: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71500" y="3409950"/>
                <a:ext cx="5143500" cy="2964339"/>
              </a:xfrm>
              <a:prstGeom prst="roundRect">
                <a:avLst/>
              </a:prstGeom>
              <a:blipFill>
                <a:blip r:embed="rId4"/>
                <a:stretch>
                  <a:fillRect t="-1840" b="-5726"/>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6356242" y="3457384"/>
            <a:ext cx="5143500" cy="29643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24 hours = 1 day</a:t>
            </a:r>
          </a:p>
          <a:p>
            <a:pPr algn="ctr"/>
            <a:r>
              <a:rPr lang="en-GB" sz="3000" dirty="0">
                <a:solidFill>
                  <a:srgbClr val="002060"/>
                </a:solidFill>
              </a:rPr>
              <a:t>7 days = 1 week</a:t>
            </a:r>
          </a:p>
          <a:p>
            <a:pPr algn="ctr"/>
            <a:r>
              <a:rPr lang="en-GB" sz="3000" dirty="0">
                <a:solidFill>
                  <a:srgbClr val="002060"/>
                </a:solidFill>
              </a:rPr>
              <a:t>52 weeks = 1 year</a:t>
            </a:r>
          </a:p>
          <a:p>
            <a:pPr algn="ctr"/>
            <a:r>
              <a:rPr lang="en-GB" sz="3000" dirty="0">
                <a:solidFill>
                  <a:srgbClr val="002060"/>
                </a:solidFill>
              </a:rPr>
              <a:t>12 months = 1 year</a:t>
            </a:r>
          </a:p>
          <a:p>
            <a:pPr algn="ctr"/>
            <a:r>
              <a:rPr lang="en-GB" sz="3000" dirty="0">
                <a:solidFill>
                  <a:srgbClr val="002060"/>
                </a:solidFill>
              </a:rPr>
              <a:t>365 days = 1 year</a:t>
            </a:r>
          </a:p>
          <a:p>
            <a:pPr algn="ctr"/>
            <a:r>
              <a:rPr lang="en-GB" sz="3000" dirty="0">
                <a:solidFill>
                  <a:srgbClr val="002060"/>
                </a:solidFill>
              </a:rPr>
              <a:t>366 days in a leap year</a:t>
            </a:r>
          </a:p>
        </p:txBody>
      </p:sp>
    </p:spTree>
    <p:extLst>
      <p:ext uri="{BB962C8B-B14F-4D97-AF65-F5344CB8AC3E}">
        <p14:creationId xmlns:p14="http://schemas.microsoft.com/office/powerpoint/2010/main" val="22945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46351" y="2038350"/>
            <a:ext cx="3435099"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When</a:t>
            </a:r>
            <a:r>
              <a:rPr lang="en-GB" sz="3200" b="1" dirty="0">
                <a:solidFill>
                  <a:srgbClr val="002060"/>
                </a:solidFill>
              </a:rPr>
              <a:t> converting </a:t>
            </a:r>
            <a:r>
              <a:rPr lang="en-GB" sz="3200" dirty="0">
                <a:solidFill>
                  <a:srgbClr val="002060"/>
                </a:solidFill>
              </a:rPr>
              <a:t>between </a:t>
            </a:r>
            <a:r>
              <a:rPr lang="en-GB" sz="3200" b="1" dirty="0">
                <a:solidFill>
                  <a:srgbClr val="002060"/>
                </a:solidFill>
              </a:rPr>
              <a:t>units of time</a:t>
            </a:r>
            <a:r>
              <a:rPr lang="en-GB" sz="3200" dirty="0">
                <a:solidFill>
                  <a:srgbClr val="002060"/>
                </a:solidFill>
              </a:rPr>
              <a:t>, it is important to remember the relationship between different </a:t>
            </a:r>
            <a:r>
              <a:rPr lang="en-GB" sz="3200" b="1" dirty="0">
                <a:solidFill>
                  <a:srgbClr val="002060"/>
                </a:solidFill>
              </a:rPr>
              <a:t>units of time</a:t>
            </a:r>
            <a:r>
              <a:rPr lang="en-GB" sz="3200" dirty="0">
                <a:solidFill>
                  <a:srgbClr val="002060"/>
                </a:solidFill>
              </a:rPr>
              <a:t>.</a:t>
            </a:r>
            <a:endParaRPr lang="en-GB" sz="32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305300" y="1905552"/>
            <a:ext cx="7302593" cy="46900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For example, if I want to work out how many seconds there are in 4 minutes, I first need to recall how many seconds there are in 1 minute:</a:t>
            </a:r>
          </a:p>
          <a:p>
            <a:pPr lvl="0" algn="ctr"/>
            <a:endParaRPr lang="en-GB" sz="3200" dirty="0">
              <a:solidFill>
                <a:srgbClr val="002060"/>
              </a:solidFill>
            </a:endParaRPr>
          </a:p>
          <a:p>
            <a:pPr lvl="0" algn="ctr"/>
            <a:r>
              <a:rPr lang="en-GB" sz="3200" dirty="0">
                <a:solidFill>
                  <a:srgbClr val="002060"/>
                </a:solidFill>
              </a:rPr>
              <a:t>1 minute = 60 seconds</a:t>
            </a:r>
          </a:p>
          <a:p>
            <a:pPr lvl="0" algn="ctr"/>
            <a:r>
              <a:rPr lang="en-GB" sz="3200" dirty="0">
                <a:solidFill>
                  <a:srgbClr val="002060"/>
                </a:solidFill>
              </a:rPr>
              <a:t>4 minutes is the same as 4 x 60 seconds.</a:t>
            </a:r>
          </a:p>
          <a:p>
            <a:pPr lvl="0" algn="ctr"/>
            <a:r>
              <a:rPr lang="en-GB" sz="3200" dirty="0">
                <a:solidFill>
                  <a:srgbClr val="002060"/>
                </a:solidFill>
              </a:rPr>
              <a:t>4 minutes = 240 seconds.</a:t>
            </a:r>
          </a:p>
        </p:txBody>
      </p:sp>
    </p:spTree>
    <p:extLst>
      <p:ext uri="{BB962C8B-B14F-4D97-AF65-F5344CB8AC3E}">
        <p14:creationId xmlns:p14="http://schemas.microsoft.com/office/powerpoint/2010/main" val="32214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000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Using the time facts below, I can work out different conversions: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71500" y="2976012"/>
            <a:ext cx="5143500"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60 seconds = 1 minute</a:t>
            </a:r>
          </a:p>
          <a:p>
            <a:pPr algn="ctr"/>
            <a:r>
              <a:rPr lang="en-GB" sz="3600" b="1" dirty="0">
                <a:solidFill>
                  <a:srgbClr val="002060"/>
                </a:solidFill>
              </a:rPr>
              <a:t>60 minutes = 1 hour</a:t>
            </a:r>
          </a:p>
          <a:p>
            <a:pPr algn="ctr"/>
            <a:r>
              <a:rPr lang="en-GB" sz="3600" b="1" dirty="0">
                <a:solidFill>
                  <a:srgbClr val="002060"/>
                </a:solidFill>
              </a:rPr>
              <a:t>24 hours = 1 day</a:t>
            </a:r>
          </a:p>
          <a:p>
            <a:pPr algn="ctr"/>
            <a:r>
              <a:rPr lang="en-GB" sz="3600" b="1" dirty="0">
                <a:solidFill>
                  <a:srgbClr val="002060"/>
                </a:solidFill>
              </a:rPr>
              <a:t>7 days = 1 week</a:t>
            </a:r>
          </a:p>
          <a:p>
            <a:pPr algn="ctr"/>
            <a:r>
              <a:rPr lang="en-GB" sz="3600" b="1" dirty="0">
                <a:solidFill>
                  <a:srgbClr val="002060"/>
                </a:solidFill>
              </a:rPr>
              <a:t>52 weeks = 1 year</a:t>
            </a:r>
          </a:p>
          <a:p>
            <a:pPr algn="ctr"/>
            <a:r>
              <a:rPr lang="en-GB" sz="3600" b="1" dirty="0">
                <a:solidFill>
                  <a:srgbClr val="002060"/>
                </a:solidFill>
              </a:rPr>
              <a:t>12 months = 1 year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6356242" y="2976012"/>
            <a:ext cx="5143500" cy="36343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180 seconds = </a:t>
            </a:r>
            <a:r>
              <a:rPr lang="en-GB" sz="3600" dirty="0">
                <a:solidFill>
                  <a:srgbClr val="FF0000"/>
                </a:solidFill>
              </a:rPr>
              <a:t>3 minutes</a:t>
            </a:r>
          </a:p>
          <a:p>
            <a:pPr algn="ctr"/>
            <a:r>
              <a:rPr lang="en-GB" sz="3600" dirty="0">
                <a:solidFill>
                  <a:srgbClr val="002060"/>
                </a:solidFill>
              </a:rPr>
              <a:t>420 minutes = </a:t>
            </a:r>
            <a:r>
              <a:rPr lang="en-GB" sz="3600" dirty="0">
                <a:solidFill>
                  <a:srgbClr val="FF0000"/>
                </a:solidFill>
              </a:rPr>
              <a:t>7 hours</a:t>
            </a:r>
          </a:p>
          <a:p>
            <a:pPr algn="ctr"/>
            <a:r>
              <a:rPr lang="en-GB" sz="3600" dirty="0">
                <a:solidFill>
                  <a:srgbClr val="002060"/>
                </a:solidFill>
              </a:rPr>
              <a:t>48 hours = </a:t>
            </a:r>
            <a:r>
              <a:rPr lang="en-GB" sz="3600" dirty="0">
                <a:solidFill>
                  <a:srgbClr val="FF0000"/>
                </a:solidFill>
              </a:rPr>
              <a:t>2 days</a:t>
            </a:r>
          </a:p>
          <a:p>
            <a:pPr algn="ctr"/>
            <a:r>
              <a:rPr lang="en-GB" sz="3600" dirty="0">
                <a:solidFill>
                  <a:srgbClr val="002060"/>
                </a:solidFill>
              </a:rPr>
              <a:t>28 days = </a:t>
            </a:r>
            <a:r>
              <a:rPr lang="en-GB" sz="3600" dirty="0">
                <a:solidFill>
                  <a:srgbClr val="FF0000"/>
                </a:solidFill>
              </a:rPr>
              <a:t>4 weeks</a:t>
            </a:r>
          </a:p>
          <a:p>
            <a:pPr algn="ctr"/>
            <a:r>
              <a:rPr lang="en-GB" sz="3600" dirty="0">
                <a:solidFill>
                  <a:srgbClr val="002060"/>
                </a:solidFill>
              </a:rPr>
              <a:t>260 weeks = </a:t>
            </a:r>
            <a:r>
              <a:rPr lang="en-GB" sz="3600" dirty="0">
                <a:solidFill>
                  <a:srgbClr val="FF0000"/>
                </a:solidFill>
              </a:rPr>
              <a:t>5 years</a:t>
            </a:r>
          </a:p>
          <a:p>
            <a:pPr algn="ctr"/>
            <a:r>
              <a:rPr lang="en-GB" sz="3600" dirty="0">
                <a:solidFill>
                  <a:srgbClr val="002060"/>
                </a:solidFill>
              </a:rPr>
              <a:t>36 months = </a:t>
            </a:r>
            <a:r>
              <a:rPr lang="en-GB" sz="3600" dirty="0">
                <a:solidFill>
                  <a:srgbClr val="FF0000"/>
                </a:solidFill>
              </a:rPr>
              <a:t>3 years</a:t>
            </a:r>
          </a:p>
        </p:txBody>
      </p:sp>
    </p:spTree>
    <p:extLst>
      <p:ext uri="{BB962C8B-B14F-4D97-AF65-F5344CB8AC3E}">
        <p14:creationId xmlns:p14="http://schemas.microsoft.com/office/powerpoint/2010/main" val="2197463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6350</TotalTime>
  <Words>1366</Words>
  <Application>Microsoft Office PowerPoint</Application>
  <PresentationFormat>Widescreen</PresentationFormat>
  <Paragraphs>168</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Model</vt:lpstr>
      <vt:lpstr>Model</vt:lpstr>
      <vt:lpstr>Model</vt:lpstr>
      <vt:lpstr>Model</vt:lpstr>
      <vt:lpstr>Apply</vt:lpstr>
      <vt:lpstr>Apply</vt:lpstr>
      <vt:lpstr>Apply – Problem Solving</vt:lpstr>
      <vt:lpstr>Apply – Reasoning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164</cp:revision>
  <dcterms:created xsi:type="dcterms:W3CDTF">2017-03-29T13:14:03Z</dcterms:created>
  <dcterms:modified xsi:type="dcterms:W3CDTF">2020-05-01T12:09:25Z</dcterms:modified>
</cp:coreProperties>
</file>