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14" r:id="rId3"/>
    <p:sldId id="274" r:id="rId4"/>
    <p:sldId id="258" r:id="rId5"/>
    <p:sldId id="317" r:id="rId6"/>
    <p:sldId id="259" r:id="rId7"/>
    <p:sldId id="261" r:id="rId8"/>
    <p:sldId id="346" r:id="rId9"/>
    <p:sldId id="335" r:id="rId10"/>
    <p:sldId id="316" r:id="rId11"/>
    <p:sldId id="338" r:id="rId12"/>
    <p:sldId id="349" r:id="rId13"/>
    <p:sldId id="339" r:id="rId14"/>
    <p:sldId id="340" r:id="rId15"/>
    <p:sldId id="348" r:id="rId16"/>
    <p:sldId id="343" r:id="rId17"/>
    <p:sldId id="347" r:id="rId18"/>
    <p:sldId id="344" r:id="rId19"/>
    <p:sldId id="34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47953-EC10-46B4-A270-0D389C18239A}" v="29" dt="2019-11-25T15:53:55.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5900" autoAdjust="0"/>
  </p:normalViewPr>
  <p:slideViewPr>
    <p:cSldViewPr snapToGrid="0" snapToObjects="1">
      <p:cViewPr varScale="1">
        <p:scale>
          <a:sx n="62" d="100"/>
          <a:sy n="62" d="100"/>
        </p:scale>
        <p:origin x="126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78D55-79F3-4BCA-906E-5F1D28F338CB}"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GB"/>
        </a:p>
      </dgm:t>
    </dgm:pt>
    <dgm:pt modelId="{7FFA8D40-882E-4081-860D-29EF3CC9E58C}">
      <dgm:prSet phldrT="[Text]" custT="1"/>
      <dgm:spPr/>
      <dgm:t>
        <a:bodyPr/>
        <a:lstStyle/>
        <a:p>
          <a:r>
            <a:rPr lang="en-GB" sz="2000" b="1" dirty="0">
              <a:solidFill>
                <a:schemeClr val="tx1"/>
              </a:solidFill>
            </a:rPr>
            <a:t>The word is…</a:t>
          </a:r>
        </a:p>
        <a:p>
          <a:endParaRPr lang="en-GB" sz="1600" b="1" dirty="0">
            <a:solidFill>
              <a:schemeClr val="tx1"/>
            </a:solidFill>
          </a:endParaRPr>
        </a:p>
      </dgm:t>
    </dgm:pt>
    <dgm:pt modelId="{149784C3-530C-4140-9C69-765267697B2D}" type="parTrans" cxnId="{D58A7102-17D3-43E9-BD15-89A1B386D812}">
      <dgm:prSet/>
      <dgm:spPr/>
      <dgm:t>
        <a:bodyPr/>
        <a:lstStyle/>
        <a:p>
          <a:endParaRPr lang="en-GB" sz="1600" b="1">
            <a:solidFill>
              <a:schemeClr val="tx1"/>
            </a:solidFill>
          </a:endParaRPr>
        </a:p>
      </dgm:t>
    </dgm:pt>
    <dgm:pt modelId="{52B781BE-094F-4945-B73C-9C32CF6C7070}" type="sibTrans" cxnId="{D58A7102-17D3-43E9-BD15-89A1B386D812}">
      <dgm:prSet/>
      <dgm:spPr/>
      <dgm:t>
        <a:bodyPr/>
        <a:lstStyle/>
        <a:p>
          <a:endParaRPr lang="en-GB" sz="1600" b="1">
            <a:solidFill>
              <a:schemeClr val="tx1"/>
            </a:solidFill>
          </a:endParaRPr>
        </a:p>
      </dgm:t>
    </dgm:pt>
    <dgm:pt modelId="{0F6E5B6C-E9D5-4877-8A0B-C9F37FD1BA3C}">
      <dgm:prSet phldrT="[Text]" custT="1"/>
      <dgm:spPr/>
      <dgm:t>
        <a:bodyPr/>
        <a:lstStyle/>
        <a:p>
          <a:r>
            <a:rPr lang="en-GB" sz="1600" b="1" dirty="0">
              <a:solidFill>
                <a:schemeClr val="tx1"/>
              </a:solidFill>
            </a:rPr>
            <a:t>Act it out</a:t>
          </a:r>
        </a:p>
      </dgm:t>
    </dgm:pt>
    <dgm:pt modelId="{1D54E030-CFE4-48A7-BB3F-4E99BE1AC522}" type="parTrans" cxnId="{5F2C942D-C7A7-4867-BA41-8287AF63D9F8}">
      <dgm:prSet/>
      <dgm:spPr/>
      <dgm:t>
        <a:bodyPr/>
        <a:lstStyle/>
        <a:p>
          <a:endParaRPr lang="en-GB" sz="1600" b="1">
            <a:solidFill>
              <a:schemeClr val="tx1"/>
            </a:solidFill>
          </a:endParaRPr>
        </a:p>
      </dgm:t>
    </dgm:pt>
    <dgm:pt modelId="{D48790DA-8843-4F24-8400-762112458022}" type="sibTrans" cxnId="{5F2C942D-C7A7-4867-BA41-8287AF63D9F8}">
      <dgm:prSet/>
      <dgm:spPr/>
      <dgm:t>
        <a:bodyPr/>
        <a:lstStyle/>
        <a:p>
          <a:endParaRPr lang="en-GB" sz="1600" b="1">
            <a:solidFill>
              <a:schemeClr val="tx1"/>
            </a:solidFill>
          </a:endParaRPr>
        </a:p>
      </dgm:t>
    </dgm:pt>
    <dgm:pt modelId="{721BC245-9817-4A29-A86A-6CAF2C95DB5A}">
      <dgm:prSet phldrT="[Text]" custT="1"/>
      <dgm:spPr/>
      <dgm:t>
        <a:bodyPr/>
        <a:lstStyle/>
        <a:p>
          <a:r>
            <a:rPr lang="en-GB" sz="1600" b="1" dirty="0">
              <a:solidFill>
                <a:schemeClr val="tx1"/>
              </a:solidFill>
            </a:rPr>
            <a:t>Give a definition or use it in a sentence</a:t>
          </a:r>
        </a:p>
      </dgm:t>
    </dgm:pt>
    <dgm:pt modelId="{EF4CEDF5-CF46-4908-906B-4772A478D762}" type="parTrans" cxnId="{FA10BFDE-37B0-41CC-9400-BEE57C1F2761}">
      <dgm:prSet/>
      <dgm:spPr/>
      <dgm:t>
        <a:bodyPr/>
        <a:lstStyle/>
        <a:p>
          <a:endParaRPr lang="en-GB" sz="1600" b="1">
            <a:solidFill>
              <a:schemeClr val="tx1"/>
            </a:solidFill>
          </a:endParaRPr>
        </a:p>
      </dgm:t>
    </dgm:pt>
    <dgm:pt modelId="{9945CE83-C7BA-4DC1-96ED-4EC6417B5040}" type="sibTrans" cxnId="{FA10BFDE-37B0-41CC-9400-BEE57C1F2761}">
      <dgm:prSet/>
      <dgm:spPr/>
      <dgm:t>
        <a:bodyPr/>
        <a:lstStyle/>
        <a:p>
          <a:endParaRPr lang="en-GB" sz="1600" b="1">
            <a:solidFill>
              <a:schemeClr val="tx1"/>
            </a:solidFill>
          </a:endParaRPr>
        </a:p>
      </dgm:t>
    </dgm:pt>
    <dgm:pt modelId="{0ADAD557-0585-41F3-8A03-0EE590D0EF27}">
      <dgm:prSet phldrT="[Text]" custT="1"/>
      <dgm:spPr/>
      <dgm:t>
        <a:bodyPr/>
        <a:lstStyle/>
        <a:p>
          <a:r>
            <a:rPr lang="en-GB" sz="1600" b="1" dirty="0">
              <a:solidFill>
                <a:schemeClr val="tx1"/>
              </a:solidFill>
            </a:rPr>
            <a:t>Suggest a synonym and an antonym</a:t>
          </a:r>
        </a:p>
      </dgm:t>
    </dgm:pt>
    <dgm:pt modelId="{56E374A9-9F01-407A-A15C-EEF0AC4A6BBF}" type="parTrans" cxnId="{DD1B227E-04D0-4C26-8DF0-574A7A3EA0B9}">
      <dgm:prSet/>
      <dgm:spPr/>
      <dgm:t>
        <a:bodyPr/>
        <a:lstStyle/>
        <a:p>
          <a:endParaRPr lang="en-GB" sz="1600" b="1">
            <a:solidFill>
              <a:schemeClr val="tx1"/>
            </a:solidFill>
          </a:endParaRPr>
        </a:p>
      </dgm:t>
    </dgm:pt>
    <dgm:pt modelId="{805B3694-0DDF-4FCE-9FE4-2B4D1C90EE30}" type="sibTrans" cxnId="{DD1B227E-04D0-4C26-8DF0-574A7A3EA0B9}">
      <dgm:prSet/>
      <dgm:spPr/>
      <dgm:t>
        <a:bodyPr/>
        <a:lstStyle/>
        <a:p>
          <a:endParaRPr lang="en-GB" sz="1600" b="1">
            <a:solidFill>
              <a:schemeClr val="tx1"/>
            </a:solidFill>
          </a:endParaRPr>
        </a:p>
      </dgm:t>
    </dgm:pt>
    <dgm:pt modelId="{E57F412B-0F3A-4677-9AC2-D5140FB9B6B0}">
      <dgm:prSet phldrT="[Text]" custT="1"/>
      <dgm:spPr/>
      <dgm:t>
        <a:bodyPr/>
        <a:lstStyle/>
        <a:p>
          <a:r>
            <a:rPr lang="en-GB" sz="1600" b="1" dirty="0">
              <a:solidFill>
                <a:schemeClr val="tx1"/>
              </a:solidFill>
            </a:rPr>
            <a:t>Draw a picture of it</a:t>
          </a:r>
        </a:p>
      </dgm:t>
    </dgm:pt>
    <dgm:pt modelId="{679409D7-4B10-49B8-AE3C-379232241E06}" type="parTrans" cxnId="{67ADB157-4379-49E4-A10C-77B75EC84235}">
      <dgm:prSet/>
      <dgm:spPr/>
      <dgm:t>
        <a:bodyPr/>
        <a:lstStyle/>
        <a:p>
          <a:endParaRPr lang="en-GB" sz="1600" b="1">
            <a:solidFill>
              <a:schemeClr val="tx1"/>
            </a:solidFill>
          </a:endParaRPr>
        </a:p>
      </dgm:t>
    </dgm:pt>
    <dgm:pt modelId="{67E24846-ADE9-4F1C-A9B3-ADB38F740B90}" type="sibTrans" cxnId="{67ADB157-4379-49E4-A10C-77B75EC84235}">
      <dgm:prSet/>
      <dgm:spPr/>
      <dgm:t>
        <a:bodyPr/>
        <a:lstStyle/>
        <a:p>
          <a:endParaRPr lang="en-GB" sz="1600" b="1">
            <a:solidFill>
              <a:schemeClr val="tx1"/>
            </a:solidFill>
          </a:endParaRPr>
        </a:p>
      </dgm:t>
    </dgm:pt>
    <dgm:pt modelId="{16455778-C2E3-4058-B71C-24F73D71DC54}">
      <dgm:prSet phldrT="[Text]" custT="1"/>
      <dgm:spPr/>
      <dgm:t>
        <a:bodyPr/>
        <a:lstStyle/>
        <a:p>
          <a:r>
            <a:rPr lang="en-GB" sz="1600" b="1" dirty="0">
              <a:solidFill>
                <a:schemeClr val="tx1"/>
              </a:solidFill>
            </a:rPr>
            <a:t>Describe it without saying the word itself</a:t>
          </a:r>
        </a:p>
      </dgm:t>
    </dgm:pt>
    <dgm:pt modelId="{7C1038A3-6C39-4C8D-9D12-216BA982DDA4}" type="parTrans" cxnId="{3F2184E4-93FF-4C56-AA57-EF82FA1DDD64}">
      <dgm:prSet/>
      <dgm:spPr/>
      <dgm:t>
        <a:bodyPr/>
        <a:lstStyle/>
        <a:p>
          <a:endParaRPr lang="en-GB" sz="1600" b="1">
            <a:solidFill>
              <a:schemeClr val="tx1"/>
            </a:solidFill>
          </a:endParaRPr>
        </a:p>
      </dgm:t>
    </dgm:pt>
    <dgm:pt modelId="{B75DAC16-6211-4C26-B17B-A1EFEAC22C31}" type="sibTrans" cxnId="{3F2184E4-93FF-4C56-AA57-EF82FA1DDD64}">
      <dgm:prSet/>
      <dgm:spPr/>
      <dgm:t>
        <a:bodyPr/>
        <a:lstStyle/>
        <a:p>
          <a:endParaRPr lang="en-GB" sz="1600" b="1">
            <a:solidFill>
              <a:schemeClr val="tx1"/>
            </a:solidFill>
          </a:endParaRPr>
        </a:p>
      </dgm:t>
    </dgm:pt>
    <dgm:pt modelId="{B41B3039-E4E1-4A49-AA89-7C0CA3A413A8}">
      <dgm:prSet phldrT="[Text]" custT="1"/>
      <dgm:spPr/>
      <dgm:t>
        <a:bodyPr/>
        <a:lstStyle/>
        <a:p>
          <a:r>
            <a:rPr lang="en-GB" sz="1600" b="1" dirty="0">
              <a:solidFill>
                <a:schemeClr val="tx1"/>
              </a:solidFill>
            </a:rPr>
            <a:t>Give examples of similar spellings/ rhyming words</a:t>
          </a:r>
        </a:p>
      </dgm:t>
    </dgm:pt>
    <dgm:pt modelId="{D541A586-F30B-45B9-8E3A-70BC91E32546}" type="parTrans" cxnId="{78F8C652-A96E-409A-A245-852B864B26C8}">
      <dgm:prSet/>
      <dgm:spPr/>
      <dgm:t>
        <a:bodyPr/>
        <a:lstStyle/>
        <a:p>
          <a:endParaRPr lang="en-GB" sz="1600" b="1">
            <a:solidFill>
              <a:schemeClr val="tx1"/>
            </a:solidFill>
          </a:endParaRPr>
        </a:p>
      </dgm:t>
    </dgm:pt>
    <dgm:pt modelId="{37F82048-6ADC-42E0-8B3D-6A021A7B5987}" type="sibTrans" cxnId="{78F8C652-A96E-409A-A245-852B864B26C8}">
      <dgm:prSet/>
      <dgm:spPr/>
      <dgm:t>
        <a:bodyPr/>
        <a:lstStyle/>
        <a:p>
          <a:endParaRPr lang="en-GB" sz="1600" b="1">
            <a:solidFill>
              <a:schemeClr val="tx1"/>
            </a:solidFill>
          </a:endParaRPr>
        </a:p>
      </dgm:t>
    </dgm:pt>
    <dgm:pt modelId="{721C5091-70AA-4ED1-8683-2A6264B9664C}" type="pres">
      <dgm:prSet presAssocID="{E9778D55-79F3-4BCA-906E-5F1D28F338CB}" presName="Name0" presStyleCnt="0">
        <dgm:presLayoutVars>
          <dgm:chMax val="1"/>
          <dgm:chPref val="1"/>
          <dgm:dir/>
          <dgm:animOne val="branch"/>
          <dgm:animLvl val="lvl"/>
        </dgm:presLayoutVars>
      </dgm:prSet>
      <dgm:spPr/>
    </dgm:pt>
    <dgm:pt modelId="{8B90F2A0-E763-40CD-A951-F9B9369A8C6F}" type="pres">
      <dgm:prSet presAssocID="{7FFA8D40-882E-4081-860D-29EF3CC9E58C}" presName="Parent" presStyleLbl="node0" presStyleIdx="0" presStyleCnt="1">
        <dgm:presLayoutVars>
          <dgm:chMax val="6"/>
          <dgm:chPref val="6"/>
        </dgm:presLayoutVars>
      </dgm:prSet>
      <dgm:spPr/>
    </dgm:pt>
    <dgm:pt modelId="{661E2D45-9931-4BE4-AB10-866D1159A8C0}" type="pres">
      <dgm:prSet presAssocID="{0F6E5B6C-E9D5-4877-8A0B-C9F37FD1BA3C}" presName="Accent1" presStyleCnt="0"/>
      <dgm:spPr/>
    </dgm:pt>
    <dgm:pt modelId="{F9B47C1F-25D8-4AAD-AF8B-B208719A412E}" type="pres">
      <dgm:prSet presAssocID="{0F6E5B6C-E9D5-4877-8A0B-C9F37FD1BA3C}" presName="Accent" presStyleLbl="bgShp" presStyleIdx="0" presStyleCnt="6"/>
      <dgm:spPr/>
    </dgm:pt>
    <dgm:pt modelId="{1281A377-2D85-47EF-9EB7-CE15D8A57E4E}" type="pres">
      <dgm:prSet presAssocID="{0F6E5B6C-E9D5-4877-8A0B-C9F37FD1BA3C}" presName="Child1" presStyleLbl="node1" presStyleIdx="0" presStyleCnt="6">
        <dgm:presLayoutVars>
          <dgm:chMax val="0"/>
          <dgm:chPref val="0"/>
          <dgm:bulletEnabled val="1"/>
        </dgm:presLayoutVars>
      </dgm:prSet>
      <dgm:spPr/>
    </dgm:pt>
    <dgm:pt modelId="{37A2321D-64B1-4544-A1BD-196807B204F0}" type="pres">
      <dgm:prSet presAssocID="{721BC245-9817-4A29-A86A-6CAF2C95DB5A}" presName="Accent2" presStyleCnt="0"/>
      <dgm:spPr/>
    </dgm:pt>
    <dgm:pt modelId="{F10735A4-FC90-4762-B3C5-F45EB4E0DD4D}" type="pres">
      <dgm:prSet presAssocID="{721BC245-9817-4A29-A86A-6CAF2C95DB5A}" presName="Accent" presStyleLbl="bgShp" presStyleIdx="1" presStyleCnt="6"/>
      <dgm:spPr/>
    </dgm:pt>
    <dgm:pt modelId="{9CF3B4AE-722C-4E2F-82B5-3137868DBA64}" type="pres">
      <dgm:prSet presAssocID="{721BC245-9817-4A29-A86A-6CAF2C95DB5A}" presName="Child2" presStyleLbl="node1" presStyleIdx="1" presStyleCnt="6">
        <dgm:presLayoutVars>
          <dgm:chMax val="0"/>
          <dgm:chPref val="0"/>
          <dgm:bulletEnabled val="1"/>
        </dgm:presLayoutVars>
      </dgm:prSet>
      <dgm:spPr/>
    </dgm:pt>
    <dgm:pt modelId="{D8F536E9-CA71-44AA-BD68-4E86BC3D362D}" type="pres">
      <dgm:prSet presAssocID="{0ADAD557-0585-41F3-8A03-0EE590D0EF27}" presName="Accent3" presStyleCnt="0"/>
      <dgm:spPr/>
    </dgm:pt>
    <dgm:pt modelId="{49CC2BD0-8555-4476-9C35-6C50554727C9}" type="pres">
      <dgm:prSet presAssocID="{0ADAD557-0585-41F3-8A03-0EE590D0EF27}" presName="Accent" presStyleLbl="bgShp" presStyleIdx="2" presStyleCnt="6"/>
      <dgm:spPr/>
    </dgm:pt>
    <dgm:pt modelId="{EE9D61D4-611C-4AC9-A2D2-BFC5D64AB299}" type="pres">
      <dgm:prSet presAssocID="{0ADAD557-0585-41F3-8A03-0EE590D0EF27}" presName="Child3" presStyleLbl="node1" presStyleIdx="2" presStyleCnt="6">
        <dgm:presLayoutVars>
          <dgm:chMax val="0"/>
          <dgm:chPref val="0"/>
          <dgm:bulletEnabled val="1"/>
        </dgm:presLayoutVars>
      </dgm:prSet>
      <dgm:spPr/>
    </dgm:pt>
    <dgm:pt modelId="{7815E42F-6F91-4B6B-8DE3-5FCD6BA694C5}" type="pres">
      <dgm:prSet presAssocID="{E57F412B-0F3A-4677-9AC2-D5140FB9B6B0}" presName="Accent4" presStyleCnt="0"/>
      <dgm:spPr/>
    </dgm:pt>
    <dgm:pt modelId="{6B842320-4AD6-4DA8-81BC-728A8F242682}" type="pres">
      <dgm:prSet presAssocID="{E57F412B-0F3A-4677-9AC2-D5140FB9B6B0}" presName="Accent" presStyleLbl="bgShp" presStyleIdx="3" presStyleCnt="6"/>
      <dgm:spPr/>
    </dgm:pt>
    <dgm:pt modelId="{ECCB927E-1324-4ACA-9A31-A157D751281A}" type="pres">
      <dgm:prSet presAssocID="{E57F412B-0F3A-4677-9AC2-D5140FB9B6B0}" presName="Child4" presStyleLbl="node1" presStyleIdx="3" presStyleCnt="6">
        <dgm:presLayoutVars>
          <dgm:chMax val="0"/>
          <dgm:chPref val="0"/>
          <dgm:bulletEnabled val="1"/>
        </dgm:presLayoutVars>
      </dgm:prSet>
      <dgm:spPr/>
    </dgm:pt>
    <dgm:pt modelId="{BBABA9D5-60E8-4370-A901-6F56C81C13A2}" type="pres">
      <dgm:prSet presAssocID="{16455778-C2E3-4058-B71C-24F73D71DC54}" presName="Accent5" presStyleCnt="0"/>
      <dgm:spPr/>
    </dgm:pt>
    <dgm:pt modelId="{EE222706-5F28-4C72-87CF-79FE68FA114C}" type="pres">
      <dgm:prSet presAssocID="{16455778-C2E3-4058-B71C-24F73D71DC54}" presName="Accent" presStyleLbl="bgShp" presStyleIdx="4" presStyleCnt="6"/>
      <dgm:spPr/>
    </dgm:pt>
    <dgm:pt modelId="{F02E27E3-709B-4CBA-B476-192CABEC719C}" type="pres">
      <dgm:prSet presAssocID="{16455778-C2E3-4058-B71C-24F73D71DC54}" presName="Child5" presStyleLbl="node1" presStyleIdx="4" presStyleCnt="6">
        <dgm:presLayoutVars>
          <dgm:chMax val="0"/>
          <dgm:chPref val="0"/>
          <dgm:bulletEnabled val="1"/>
        </dgm:presLayoutVars>
      </dgm:prSet>
      <dgm:spPr/>
    </dgm:pt>
    <dgm:pt modelId="{FABD44FB-71FE-47D3-B4E3-3B4399FE6075}" type="pres">
      <dgm:prSet presAssocID="{B41B3039-E4E1-4A49-AA89-7C0CA3A413A8}" presName="Accent6" presStyleCnt="0"/>
      <dgm:spPr/>
    </dgm:pt>
    <dgm:pt modelId="{DDB98800-045E-4FDA-9AFF-5EB7D36AAB4D}" type="pres">
      <dgm:prSet presAssocID="{B41B3039-E4E1-4A49-AA89-7C0CA3A413A8}" presName="Accent" presStyleLbl="bgShp" presStyleIdx="5" presStyleCnt="6"/>
      <dgm:spPr/>
    </dgm:pt>
    <dgm:pt modelId="{187BA79B-4132-43ED-AB23-12E4FC2C7FAA}" type="pres">
      <dgm:prSet presAssocID="{B41B3039-E4E1-4A49-AA89-7C0CA3A413A8}" presName="Child6" presStyleLbl="node1" presStyleIdx="5" presStyleCnt="6">
        <dgm:presLayoutVars>
          <dgm:chMax val="0"/>
          <dgm:chPref val="0"/>
          <dgm:bulletEnabled val="1"/>
        </dgm:presLayoutVars>
      </dgm:prSet>
      <dgm:spPr/>
    </dgm:pt>
  </dgm:ptLst>
  <dgm:cxnLst>
    <dgm:cxn modelId="{D58A7102-17D3-43E9-BD15-89A1B386D812}" srcId="{E9778D55-79F3-4BCA-906E-5F1D28F338CB}" destId="{7FFA8D40-882E-4081-860D-29EF3CC9E58C}" srcOrd="0" destOrd="0" parTransId="{149784C3-530C-4140-9C69-765267697B2D}" sibTransId="{52B781BE-094F-4945-B73C-9C32CF6C7070}"/>
    <dgm:cxn modelId="{5F2C942D-C7A7-4867-BA41-8287AF63D9F8}" srcId="{7FFA8D40-882E-4081-860D-29EF3CC9E58C}" destId="{0F6E5B6C-E9D5-4877-8A0B-C9F37FD1BA3C}" srcOrd="0" destOrd="0" parTransId="{1D54E030-CFE4-48A7-BB3F-4E99BE1AC522}" sibTransId="{D48790DA-8843-4F24-8400-762112458022}"/>
    <dgm:cxn modelId="{8BF74E5C-0232-4D00-9838-2E31770CDF9F}" type="presOf" srcId="{0F6E5B6C-E9D5-4877-8A0B-C9F37FD1BA3C}" destId="{1281A377-2D85-47EF-9EB7-CE15D8A57E4E}" srcOrd="0" destOrd="0" presId="urn:microsoft.com/office/officeart/2011/layout/HexagonRadial"/>
    <dgm:cxn modelId="{6537D74D-7F8E-4341-8E45-3AC363483BA7}" type="presOf" srcId="{0ADAD557-0585-41F3-8A03-0EE590D0EF27}" destId="{EE9D61D4-611C-4AC9-A2D2-BFC5D64AB299}" srcOrd="0" destOrd="0" presId="urn:microsoft.com/office/officeart/2011/layout/HexagonRadial"/>
    <dgm:cxn modelId="{78F8C652-A96E-409A-A245-852B864B26C8}" srcId="{7FFA8D40-882E-4081-860D-29EF3CC9E58C}" destId="{B41B3039-E4E1-4A49-AA89-7C0CA3A413A8}" srcOrd="5" destOrd="0" parTransId="{D541A586-F30B-45B9-8E3A-70BC91E32546}" sibTransId="{37F82048-6ADC-42E0-8B3D-6A021A7B5987}"/>
    <dgm:cxn modelId="{67ADB157-4379-49E4-A10C-77B75EC84235}" srcId="{7FFA8D40-882E-4081-860D-29EF3CC9E58C}" destId="{E57F412B-0F3A-4677-9AC2-D5140FB9B6B0}" srcOrd="3" destOrd="0" parTransId="{679409D7-4B10-49B8-AE3C-379232241E06}" sibTransId="{67E24846-ADE9-4F1C-A9B3-ADB38F740B90}"/>
    <dgm:cxn modelId="{FE383E7D-E13E-4A4C-9408-A64CBCD81326}" type="presOf" srcId="{E9778D55-79F3-4BCA-906E-5F1D28F338CB}" destId="{721C5091-70AA-4ED1-8683-2A6264B9664C}" srcOrd="0" destOrd="0" presId="urn:microsoft.com/office/officeart/2011/layout/HexagonRadial"/>
    <dgm:cxn modelId="{DD1B227E-04D0-4C26-8DF0-574A7A3EA0B9}" srcId="{7FFA8D40-882E-4081-860D-29EF3CC9E58C}" destId="{0ADAD557-0585-41F3-8A03-0EE590D0EF27}" srcOrd="2" destOrd="0" parTransId="{56E374A9-9F01-407A-A15C-EEF0AC4A6BBF}" sibTransId="{805B3694-0DDF-4FCE-9FE4-2B4D1C90EE30}"/>
    <dgm:cxn modelId="{7FE87B9D-958F-4617-8B98-55FF5429475D}" type="presOf" srcId="{16455778-C2E3-4058-B71C-24F73D71DC54}" destId="{F02E27E3-709B-4CBA-B476-192CABEC719C}" srcOrd="0" destOrd="0" presId="urn:microsoft.com/office/officeart/2011/layout/HexagonRadial"/>
    <dgm:cxn modelId="{BB28BFA5-8161-49F4-8B41-6CF93C454477}" type="presOf" srcId="{E57F412B-0F3A-4677-9AC2-D5140FB9B6B0}" destId="{ECCB927E-1324-4ACA-9A31-A157D751281A}" srcOrd="0" destOrd="0" presId="urn:microsoft.com/office/officeart/2011/layout/HexagonRadial"/>
    <dgm:cxn modelId="{BD7530BD-D84A-44B9-BEDE-79F97F2E61D5}" type="presOf" srcId="{7FFA8D40-882E-4081-860D-29EF3CC9E58C}" destId="{8B90F2A0-E763-40CD-A951-F9B9369A8C6F}" srcOrd="0" destOrd="0" presId="urn:microsoft.com/office/officeart/2011/layout/HexagonRadial"/>
    <dgm:cxn modelId="{53F711C3-E0A1-4C55-94F8-16BF295434EE}" type="presOf" srcId="{B41B3039-E4E1-4A49-AA89-7C0CA3A413A8}" destId="{187BA79B-4132-43ED-AB23-12E4FC2C7FAA}" srcOrd="0" destOrd="0" presId="urn:microsoft.com/office/officeart/2011/layout/HexagonRadial"/>
    <dgm:cxn modelId="{1FB5A1CA-8D83-4579-AF04-4AFE26B9FDDF}" type="presOf" srcId="{721BC245-9817-4A29-A86A-6CAF2C95DB5A}" destId="{9CF3B4AE-722C-4E2F-82B5-3137868DBA64}" srcOrd="0" destOrd="0" presId="urn:microsoft.com/office/officeart/2011/layout/HexagonRadial"/>
    <dgm:cxn modelId="{FA10BFDE-37B0-41CC-9400-BEE57C1F2761}" srcId="{7FFA8D40-882E-4081-860D-29EF3CC9E58C}" destId="{721BC245-9817-4A29-A86A-6CAF2C95DB5A}" srcOrd="1" destOrd="0" parTransId="{EF4CEDF5-CF46-4908-906B-4772A478D762}" sibTransId="{9945CE83-C7BA-4DC1-96ED-4EC6417B5040}"/>
    <dgm:cxn modelId="{3F2184E4-93FF-4C56-AA57-EF82FA1DDD64}" srcId="{7FFA8D40-882E-4081-860D-29EF3CC9E58C}" destId="{16455778-C2E3-4058-B71C-24F73D71DC54}" srcOrd="4" destOrd="0" parTransId="{7C1038A3-6C39-4C8D-9D12-216BA982DDA4}" sibTransId="{B75DAC16-6211-4C26-B17B-A1EFEAC22C31}"/>
    <dgm:cxn modelId="{E417191E-0C7D-4CAD-A957-1959752B11B9}" type="presParOf" srcId="{721C5091-70AA-4ED1-8683-2A6264B9664C}" destId="{8B90F2A0-E763-40CD-A951-F9B9369A8C6F}" srcOrd="0" destOrd="0" presId="urn:microsoft.com/office/officeart/2011/layout/HexagonRadial"/>
    <dgm:cxn modelId="{E55371B2-7190-4E28-A667-408F008AA25A}" type="presParOf" srcId="{721C5091-70AA-4ED1-8683-2A6264B9664C}" destId="{661E2D45-9931-4BE4-AB10-866D1159A8C0}" srcOrd="1" destOrd="0" presId="urn:microsoft.com/office/officeart/2011/layout/HexagonRadial"/>
    <dgm:cxn modelId="{4A64C059-FB09-411F-B9A5-260D921FDA8E}" type="presParOf" srcId="{661E2D45-9931-4BE4-AB10-866D1159A8C0}" destId="{F9B47C1F-25D8-4AAD-AF8B-B208719A412E}" srcOrd="0" destOrd="0" presId="urn:microsoft.com/office/officeart/2011/layout/HexagonRadial"/>
    <dgm:cxn modelId="{5B75DDB7-7C70-489C-A387-4F52D69A2C53}" type="presParOf" srcId="{721C5091-70AA-4ED1-8683-2A6264B9664C}" destId="{1281A377-2D85-47EF-9EB7-CE15D8A57E4E}" srcOrd="2" destOrd="0" presId="urn:microsoft.com/office/officeart/2011/layout/HexagonRadial"/>
    <dgm:cxn modelId="{CB80B963-5912-4395-9AAF-DEED0A6A33DC}" type="presParOf" srcId="{721C5091-70AA-4ED1-8683-2A6264B9664C}" destId="{37A2321D-64B1-4544-A1BD-196807B204F0}" srcOrd="3" destOrd="0" presId="urn:microsoft.com/office/officeart/2011/layout/HexagonRadial"/>
    <dgm:cxn modelId="{A2A84B16-5507-4DDD-8AF1-238180615996}" type="presParOf" srcId="{37A2321D-64B1-4544-A1BD-196807B204F0}" destId="{F10735A4-FC90-4762-B3C5-F45EB4E0DD4D}" srcOrd="0" destOrd="0" presId="urn:microsoft.com/office/officeart/2011/layout/HexagonRadial"/>
    <dgm:cxn modelId="{88626437-F23F-49B6-9166-D225B3398DE9}" type="presParOf" srcId="{721C5091-70AA-4ED1-8683-2A6264B9664C}" destId="{9CF3B4AE-722C-4E2F-82B5-3137868DBA64}" srcOrd="4" destOrd="0" presId="urn:microsoft.com/office/officeart/2011/layout/HexagonRadial"/>
    <dgm:cxn modelId="{A2E5B7B4-9EB2-4F43-9FF0-29E9567AD216}" type="presParOf" srcId="{721C5091-70AA-4ED1-8683-2A6264B9664C}" destId="{D8F536E9-CA71-44AA-BD68-4E86BC3D362D}" srcOrd="5" destOrd="0" presId="urn:microsoft.com/office/officeart/2011/layout/HexagonRadial"/>
    <dgm:cxn modelId="{B9FAF70E-8004-4B6F-86A9-01D9AD4BCCB3}" type="presParOf" srcId="{D8F536E9-CA71-44AA-BD68-4E86BC3D362D}" destId="{49CC2BD0-8555-4476-9C35-6C50554727C9}" srcOrd="0" destOrd="0" presId="urn:microsoft.com/office/officeart/2011/layout/HexagonRadial"/>
    <dgm:cxn modelId="{CDBCEBD4-1C11-4E4B-95CE-2F0459EAE149}" type="presParOf" srcId="{721C5091-70AA-4ED1-8683-2A6264B9664C}" destId="{EE9D61D4-611C-4AC9-A2D2-BFC5D64AB299}" srcOrd="6" destOrd="0" presId="urn:microsoft.com/office/officeart/2011/layout/HexagonRadial"/>
    <dgm:cxn modelId="{D9619B64-68E6-41E3-94DF-BAFD22264DBE}" type="presParOf" srcId="{721C5091-70AA-4ED1-8683-2A6264B9664C}" destId="{7815E42F-6F91-4B6B-8DE3-5FCD6BA694C5}" srcOrd="7" destOrd="0" presId="urn:microsoft.com/office/officeart/2011/layout/HexagonRadial"/>
    <dgm:cxn modelId="{0E1E8A4F-32A6-4597-A794-2BF328D7BA5A}" type="presParOf" srcId="{7815E42F-6F91-4B6B-8DE3-5FCD6BA694C5}" destId="{6B842320-4AD6-4DA8-81BC-728A8F242682}" srcOrd="0" destOrd="0" presId="urn:microsoft.com/office/officeart/2011/layout/HexagonRadial"/>
    <dgm:cxn modelId="{C30FA461-2800-42DA-946C-2BE797FB6FBE}" type="presParOf" srcId="{721C5091-70AA-4ED1-8683-2A6264B9664C}" destId="{ECCB927E-1324-4ACA-9A31-A157D751281A}" srcOrd="8" destOrd="0" presId="urn:microsoft.com/office/officeart/2011/layout/HexagonRadial"/>
    <dgm:cxn modelId="{8B1AF8CD-9640-4CB1-854E-02D2896A16EB}" type="presParOf" srcId="{721C5091-70AA-4ED1-8683-2A6264B9664C}" destId="{BBABA9D5-60E8-4370-A901-6F56C81C13A2}" srcOrd="9" destOrd="0" presId="urn:microsoft.com/office/officeart/2011/layout/HexagonRadial"/>
    <dgm:cxn modelId="{8561B639-FF27-49E2-AC60-4590DE8F66C3}" type="presParOf" srcId="{BBABA9D5-60E8-4370-A901-6F56C81C13A2}" destId="{EE222706-5F28-4C72-87CF-79FE68FA114C}" srcOrd="0" destOrd="0" presId="urn:microsoft.com/office/officeart/2011/layout/HexagonRadial"/>
    <dgm:cxn modelId="{DE283425-7B48-4264-A4F5-C96EF00569A5}" type="presParOf" srcId="{721C5091-70AA-4ED1-8683-2A6264B9664C}" destId="{F02E27E3-709B-4CBA-B476-192CABEC719C}" srcOrd="10" destOrd="0" presId="urn:microsoft.com/office/officeart/2011/layout/HexagonRadial"/>
    <dgm:cxn modelId="{5B7CDC76-737A-4CB4-87EF-FFAE2AC2441A}" type="presParOf" srcId="{721C5091-70AA-4ED1-8683-2A6264B9664C}" destId="{FABD44FB-71FE-47D3-B4E3-3B4399FE6075}" srcOrd="11" destOrd="0" presId="urn:microsoft.com/office/officeart/2011/layout/HexagonRadial"/>
    <dgm:cxn modelId="{64F97563-2F6E-4913-BD32-A608FE4B470F}" type="presParOf" srcId="{FABD44FB-71FE-47D3-B4E3-3B4399FE6075}" destId="{DDB98800-045E-4FDA-9AFF-5EB7D36AAB4D}" srcOrd="0" destOrd="0" presId="urn:microsoft.com/office/officeart/2011/layout/HexagonRadial"/>
    <dgm:cxn modelId="{F4894162-83DB-4E2D-9C8A-6A4E2DCF9EAD}" type="presParOf" srcId="{721C5091-70AA-4ED1-8683-2A6264B9664C}" destId="{187BA79B-4132-43ED-AB23-12E4FC2C7FAA}"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0F2A0-E763-40CD-A951-F9B9369A8C6F}">
      <dsp:nvSpPr>
        <dsp:cNvPr id="0" name=""/>
        <dsp:cNvSpPr/>
      </dsp:nvSpPr>
      <dsp:spPr>
        <a:xfrm>
          <a:off x="2690515" y="1508434"/>
          <a:ext cx="1917286" cy="1658530"/>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The word is…</a:t>
          </a:r>
        </a:p>
        <a:p>
          <a:pPr marL="0" lvl="0" indent="0" algn="ctr" defTabSz="889000">
            <a:lnSpc>
              <a:spcPct val="90000"/>
            </a:lnSpc>
            <a:spcBef>
              <a:spcPct val="0"/>
            </a:spcBef>
            <a:spcAft>
              <a:spcPct val="35000"/>
            </a:spcAft>
            <a:buNone/>
          </a:pPr>
          <a:endParaRPr lang="en-GB" sz="1600" b="1" kern="1200" dirty="0">
            <a:solidFill>
              <a:schemeClr val="tx1"/>
            </a:solidFill>
          </a:endParaRPr>
        </a:p>
      </dsp:txBody>
      <dsp:txXfrm>
        <a:off x="3008236" y="1783276"/>
        <a:ext cx="1281844" cy="1108846"/>
      </dsp:txXfrm>
    </dsp:sp>
    <dsp:sp modelId="{F10735A4-FC90-4762-B3C5-F45EB4E0DD4D}">
      <dsp:nvSpPr>
        <dsp:cNvPr id="0" name=""/>
        <dsp:cNvSpPr/>
      </dsp:nvSpPr>
      <dsp:spPr>
        <a:xfrm>
          <a:off x="3891105" y="714940"/>
          <a:ext cx="723386" cy="623293"/>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1A377-2D85-47EF-9EB7-CE15D8A57E4E}">
      <dsp:nvSpPr>
        <dsp:cNvPr id="0" name=""/>
        <dsp:cNvSpPr/>
      </dsp:nvSpPr>
      <dsp:spPr>
        <a:xfrm>
          <a:off x="2867125" y="0"/>
          <a:ext cx="1571202" cy="1359274"/>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Act it out</a:t>
          </a:r>
        </a:p>
      </dsp:txBody>
      <dsp:txXfrm>
        <a:off x="3127507" y="225261"/>
        <a:ext cx="1050438" cy="908752"/>
      </dsp:txXfrm>
    </dsp:sp>
    <dsp:sp modelId="{49CC2BD0-8555-4476-9C35-6C50554727C9}">
      <dsp:nvSpPr>
        <dsp:cNvPr id="0" name=""/>
        <dsp:cNvSpPr/>
      </dsp:nvSpPr>
      <dsp:spPr>
        <a:xfrm>
          <a:off x="4735353" y="1880166"/>
          <a:ext cx="723386" cy="623293"/>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3B4AE-722C-4E2F-82B5-3137868DBA64}">
      <dsp:nvSpPr>
        <dsp:cNvPr id="0" name=""/>
        <dsp:cNvSpPr/>
      </dsp:nvSpPr>
      <dsp:spPr>
        <a:xfrm>
          <a:off x="4308100" y="836045"/>
          <a:ext cx="1571202" cy="1359274"/>
        </a:xfrm>
        <a:prstGeom prst="hexagon">
          <a:avLst>
            <a:gd name="adj" fmla="val 28570"/>
            <a:gd name="vf" fmla="val 11547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Give a definition or use it in a sentence</a:t>
          </a:r>
        </a:p>
      </dsp:txBody>
      <dsp:txXfrm>
        <a:off x="4568482" y="1061306"/>
        <a:ext cx="1050438" cy="908752"/>
      </dsp:txXfrm>
    </dsp:sp>
    <dsp:sp modelId="{6B842320-4AD6-4DA8-81BC-728A8F242682}">
      <dsp:nvSpPr>
        <dsp:cNvPr id="0" name=""/>
        <dsp:cNvSpPr/>
      </dsp:nvSpPr>
      <dsp:spPr>
        <a:xfrm>
          <a:off x="4148884" y="3195487"/>
          <a:ext cx="723386" cy="623293"/>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D61D4-611C-4AC9-A2D2-BFC5D64AB299}">
      <dsp:nvSpPr>
        <dsp:cNvPr id="0" name=""/>
        <dsp:cNvSpPr/>
      </dsp:nvSpPr>
      <dsp:spPr>
        <a:xfrm>
          <a:off x="4308100" y="2479612"/>
          <a:ext cx="1571202" cy="1359274"/>
        </a:xfrm>
        <a:prstGeom prst="hexagon">
          <a:avLst>
            <a:gd name="adj" fmla="val 28570"/>
            <a:gd name="vf" fmla="val 11547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Suggest a synonym and an antonym</a:t>
          </a:r>
        </a:p>
      </dsp:txBody>
      <dsp:txXfrm>
        <a:off x="4568482" y="2704873"/>
        <a:ext cx="1050438" cy="908752"/>
      </dsp:txXfrm>
    </dsp:sp>
    <dsp:sp modelId="{EE222706-5F28-4C72-87CF-79FE68FA114C}">
      <dsp:nvSpPr>
        <dsp:cNvPr id="0" name=""/>
        <dsp:cNvSpPr/>
      </dsp:nvSpPr>
      <dsp:spPr>
        <a:xfrm>
          <a:off x="2694083" y="3332022"/>
          <a:ext cx="723386" cy="623293"/>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B927E-1324-4ACA-9A31-A157D751281A}">
      <dsp:nvSpPr>
        <dsp:cNvPr id="0" name=""/>
        <dsp:cNvSpPr/>
      </dsp:nvSpPr>
      <dsp:spPr>
        <a:xfrm>
          <a:off x="2867125" y="3316592"/>
          <a:ext cx="1571202" cy="1359274"/>
        </a:xfrm>
        <a:prstGeom prst="hexagon">
          <a:avLst>
            <a:gd name="adj" fmla="val 28570"/>
            <a:gd name="vf" fmla="val 11547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Draw a picture of it</a:t>
          </a:r>
        </a:p>
      </dsp:txBody>
      <dsp:txXfrm>
        <a:off x="3127507" y="3541853"/>
        <a:ext cx="1050438" cy="908752"/>
      </dsp:txXfrm>
    </dsp:sp>
    <dsp:sp modelId="{DDB98800-045E-4FDA-9AFF-5EB7D36AAB4D}">
      <dsp:nvSpPr>
        <dsp:cNvPr id="0" name=""/>
        <dsp:cNvSpPr/>
      </dsp:nvSpPr>
      <dsp:spPr>
        <a:xfrm>
          <a:off x="1836010" y="2167264"/>
          <a:ext cx="723386" cy="623293"/>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2E27E3-709B-4CBA-B476-192CABEC719C}">
      <dsp:nvSpPr>
        <dsp:cNvPr id="0" name=""/>
        <dsp:cNvSpPr/>
      </dsp:nvSpPr>
      <dsp:spPr>
        <a:xfrm>
          <a:off x="1419461" y="2480547"/>
          <a:ext cx="1571202" cy="1359274"/>
        </a:xfrm>
        <a:prstGeom prst="hexagon">
          <a:avLst>
            <a:gd name="adj" fmla="val 28570"/>
            <a:gd name="vf" fmla="val 11547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Describe it without saying the word itself</a:t>
          </a:r>
        </a:p>
      </dsp:txBody>
      <dsp:txXfrm>
        <a:off x="1679843" y="2705808"/>
        <a:ext cx="1050438" cy="908752"/>
      </dsp:txXfrm>
    </dsp:sp>
    <dsp:sp modelId="{187BA79B-4132-43ED-AB23-12E4FC2C7FAA}">
      <dsp:nvSpPr>
        <dsp:cNvPr id="0" name=""/>
        <dsp:cNvSpPr/>
      </dsp:nvSpPr>
      <dsp:spPr>
        <a:xfrm>
          <a:off x="1419461" y="834174"/>
          <a:ext cx="1571202" cy="1359274"/>
        </a:xfrm>
        <a:prstGeom prst="hexagon">
          <a:avLst>
            <a:gd name="adj" fmla="val 28570"/>
            <a:gd name="vf" fmla="val 11547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Give examples of similar spellings/ rhyming words</a:t>
          </a:r>
        </a:p>
      </dsp:txBody>
      <dsp:txXfrm>
        <a:off x="1679843" y="1059435"/>
        <a:ext cx="1050438" cy="90875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894821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29989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97192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1640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4237697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1978102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404295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15333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98109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game requires pupils to manipulate and demonstrate their understanding of the same word in lots of different ways. Print copies of the wheel (laminated, these can be reused multiple times). Give pupils a wheel between 2 or 3 and ask them to select a word from a given list (see Vocabulary Mats or Statutory words lists). Pupils should then spin the wheel and represent the new vocabulary using the method the wheel lands on. </a:t>
            </a: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281102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72337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04435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90154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Y4 M5e Can read, write and convert analogue and digital 12 and 24 hour clocks</a:t>
            </a:r>
            <a:endParaRPr lang="en-GB" sz="36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828800"/>
            <a:ext cx="292719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dirty="0">
                <a:solidFill>
                  <a:srgbClr val="002060"/>
                </a:solidFill>
              </a:rPr>
              <a:t>Digital</a:t>
            </a:r>
            <a:r>
              <a:rPr lang="en-GB" sz="3200" dirty="0">
                <a:solidFill>
                  <a:srgbClr val="002060"/>
                </a:solidFill>
              </a:rPr>
              <a:t> clocks can be </a:t>
            </a:r>
          </a:p>
          <a:p>
            <a:pPr lvl="0" algn="ctr"/>
            <a:r>
              <a:rPr lang="en-GB" sz="3200" dirty="0">
                <a:solidFill>
                  <a:srgbClr val="002060"/>
                </a:solidFill>
              </a:rPr>
              <a:t>12 hour or </a:t>
            </a:r>
          </a:p>
          <a:p>
            <a:pPr lvl="0" algn="ctr"/>
            <a:r>
              <a:rPr lang="en-GB" sz="3200" dirty="0">
                <a:solidFill>
                  <a:srgbClr val="002060"/>
                </a:solidFill>
              </a:rPr>
              <a:t>24 hour.</a:t>
            </a:r>
          </a:p>
          <a:p>
            <a:pPr lvl="0" algn="ctr"/>
            <a:endParaRPr lang="en-GB" sz="3200" dirty="0">
              <a:solidFill>
                <a:srgbClr val="002060"/>
              </a:solidFill>
            </a:endParaRPr>
          </a:p>
          <a:p>
            <a:pPr lvl="0" algn="ctr"/>
            <a:r>
              <a:rPr lang="en-GB" sz="3200" dirty="0">
                <a:solidFill>
                  <a:srgbClr val="002060"/>
                </a:solidFill>
              </a:rPr>
              <a:t>We are going to focus on </a:t>
            </a:r>
            <a:r>
              <a:rPr lang="en-GB" sz="3200" b="1" dirty="0">
                <a:solidFill>
                  <a:srgbClr val="002060"/>
                </a:solidFill>
              </a:rPr>
              <a:t>24-hour clocks </a:t>
            </a:r>
            <a:r>
              <a:rPr lang="en-GB" sz="3200" dirty="0">
                <a:solidFill>
                  <a:srgbClr val="002060"/>
                </a:solidFill>
              </a:rPr>
              <a:t>today.</a:t>
            </a:r>
            <a:endParaRPr lang="en-GB" sz="32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3509398" y="1828800"/>
            <a:ext cx="4931690" cy="469598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A digital clock shows the time like this:</a:t>
            </a:r>
          </a:p>
          <a:p>
            <a:pPr lvl="0" algn="ctr"/>
            <a:r>
              <a:rPr lang="en-GB" sz="4000" b="1" dirty="0">
                <a:solidFill>
                  <a:srgbClr val="002060"/>
                </a:solidFill>
              </a:rPr>
              <a:t>hour : minutes</a:t>
            </a:r>
          </a:p>
          <a:p>
            <a:pPr lvl="0" algn="ctr"/>
            <a:endParaRPr lang="en-GB" sz="4000" b="1" dirty="0">
              <a:solidFill>
                <a:srgbClr val="002060"/>
              </a:solidFill>
            </a:endParaRPr>
          </a:p>
          <a:p>
            <a:pPr lvl="0" algn="ctr"/>
            <a:endParaRPr lang="en-GB" sz="6600" b="1" dirty="0">
              <a:solidFill>
                <a:srgbClr val="002060"/>
              </a:solidFill>
            </a:endParaRPr>
          </a:p>
        </p:txBody>
      </p:sp>
      <p:sp>
        <p:nvSpPr>
          <p:cNvPr id="5" name="Rectangle 4">
            <a:extLst>
              <a:ext uri="{FF2B5EF4-FFF2-40B4-BE49-F238E27FC236}">
                <a16:creationId xmlns:a16="http://schemas.microsoft.com/office/drawing/2014/main" id="{CE496B76-AEED-4694-859D-68117F4A5057}"/>
              </a:ext>
            </a:extLst>
          </p:cNvPr>
          <p:cNvSpPr/>
          <p:nvPr/>
        </p:nvSpPr>
        <p:spPr>
          <a:xfrm>
            <a:off x="4455453" y="4332982"/>
            <a:ext cx="3073830" cy="1516421"/>
          </a:xfrm>
          <a:prstGeom prst="rect">
            <a:avLst/>
          </a:prstGeom>
          <a:solidFill>
            <a:srgbClr val="FDFEDA"/>
          </a:solidFill>
          <a:ln>
            <a:solidFill>
              <a:srgbClr val="FFFED8"/>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en-GB" sz="5400" dirty="0">
                <a:solidFill>
                  <a:srgbClr val="002060"/>
                </a:solidFill>
              </a:rPr>
              <a:t>  </a:t>
            </a:r>
            <a:r>
              <a:rPr lang="en-GB" sz="5400" dirty="0">
                <a:solidFill>
                  <a:srgbClr val="00B050"/>
                </a:solidFill>
              </a:rPr>
              <a:t>0</a:t>
            </a:r>
            <a:r>
              <a:rPr lang="en-GB" sz="5400" dirty="0">
                <a:solidFill>
                  <a:srgbClr val="002060"/>
                </a:solidFill>
              </a:rPr>
              <a:t>7:12</a:t>
            </a:r>
          </a:p>
          <a:p>
            <a:pPr lvl="0"/>
            <a:r>
              <a:rPr lang="en-GB" sz="4800" dirty="0">
                <a:solidFill>
                  <a:srgbClr val="002060"/>
                </a:solidFill>
              </a:rPr>
              <a:t>  </a:t>
            </a:r>
            <a:r>
              <a:rPr lang="en-GB" sz="5400" dirty="0">
                <a:solidFill>
                  <a:srgbClr val="002060"/>
                </a:solidFill>
              </a:rPr>
              <a:t>15:48</a:t>
            </a:r>
            <a:endParaRPr lang="en-GB" sz="5400" dirty="0">
              <a:solidFill>
                <a:prstClr val="white"/>
              </a:solidFill>
            </a:endParaRPr>
          </a:p>
        </p:txBody>
      </p:sp>
      <p:sp>
        <p:nvSpPr>
          <p:cNvPr id="7" name="Rectangle 6">
            <a:extLst>
              <a:ext uri="{FF2B5EF4-FFF2-40B4-BE49-F238E27FC236}">
                <a16:creationId xmlns:a16="http://schemas.microsoft.com/office/drawing/2014/main" id="{160048C3-7E28-4610-9C78-00E18536E905}"/>
              </a:ext>
            </a:extLst>
          </p:cNvPr>
          <p:cNvSpPr/>
          <p:nvPr/>
        </p:nvSpPr>
        <p:spPr>
          <a:xfrm>
            <a:off x="8622514" y="2115518"/>
            <a:ext cx="3296278" cy="4308529"/>
          </a:xfrm>
          <a:prstGeom prst="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solidFill>
                  <a:srgbClr val="002060"/>
                </a:solidFill>
              </a:rPr>
              <a:t>Note: 24-hour clock times always have 4 digits, so we place a zero before single-digit numbers.</a:t>
            </a:r>
          </a:p>
        </p:txBody>
      </p:sp>
      <p:sp>
        <p:nvSpPr>
          <p:cNvPr id="8" name="Arrow: Right 7">
            <a:extLst>
              <a:ext uri="{FF2B5EF4-FFF2-40B4-BE49-F238E27FC236}">
                <a16:creationId xmlns:a16="http://schemas.microsoft.com/office/drawing/2014/main" id="{992F5650-C174-43E9-8F10-56830B8A3495}"/>
              </a:ext>
            </a:extLst>
          </p:cNvPr>
          <p:cNvSpPr/>
          <p:nvPr/>
        </p:nvSpPr>
        <p:spPr>
          <a:xfrm flipH="1">
            <a:off x="6869004" y="4272195"/>
            <a:ext cx="1881082" cy="914400"/>
          </a:xfrm>
          <a:prstGeom prst="rightArrow">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2146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4" name="Speech Bubble: Rectangle 11">
            <a:extLst>
              <a:ext uri="{FF2B5EF4-FFF2-40B4-BE49-F238E27FC236}">
                <a16:creationId xmlns:a16="http://schemas.microsoft.com/office/drawing/2014/main" id="{754B2BB4-78FE-4590-829C-7D74AFB6860B}"/>
              </a:ext>
            </a:extLst>
          </p:cNvPr>
          <p:cNvSpPr/>
          <p:nvPr/>
        </p:nvSpPr>
        <p:spPr>
          <a:xfrm>
            <a:off x="4889181" y="3269137"/>
            <a:ext cx="6655120" cy="2044472"/>
          </a:xfrm>
          <a:prstGeom prst="wedgeRectCallout">
            <a:avLst>
              <a:gd name="adj1" fmla="val -58517"/>
              <a:gd name="adj2" fmla="val -576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know that as it is pm, if I am to </a:t>
            </a:r>
            <a:r>
              <a:rPr lang="en-GB" sz="3200" b="1" dirty="0">
                <a:solidFill>
                  <a:srgbClr val="002060"/>
                </a:solidFill>
              </a:rPr>
              <a:t>convert</a:t>
            </a:r>
            <a:r>
              <a:rPr lang="en-GB" sz="3200" dirty="0">
                <a:solidFill>
                  <a:srgbClr val="002060"/>
                </a:solidFill>
              </a:rPr>
              <a:t> this to a </a:t>
            </a:r>
            <a:r>
              <a:rPr lang="en-GB" sz="3200" b="1" dirty="0">
                <a:solidFill>
                  <a:srgbClr val="002060"/>
                </a:solidFill>
              </a:rPr>
              <a:t>digital</a:t>
            </a:r>
            <a:r>
              <a:rPr lang="en-GB" sz="3200" dirty="0">
                <a:solidFill>
                  <a:srgbClr val="002060"/>
                </a:solidFill>
              </a:rPr>
              <a:t> time, I need to add 12 to the hour.</a:t>
            </a:r>
          </a:p>
          <a:p>
            <a:pPr algn="ctr"/>
            <a:r>
              <a:rPr lang="en-GB" sz="3200" dirty="0">
                <a:solidFill>
                  <a:srgbClr val="002060"/>
                </a:solidFill>
              </a:rPr>
              <a:t>The hour is 5, so 5 + 12 = 17</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85" y="1920000"/>
            <a:ext cx="3936570" cy="3936570"/>
          </a:xfrm>
          <a:prstGeom prst="rect">
            <a:avLst/>
          </a:prstGeom>
        </p:spPr>
      </p:pic>
      <p:sp>
        <p:nvSpPr>
          <p:cNvPr id="15" name="Right Arrow 14"/>
          <p:cNvSpPr/>
          <p:nvPr/>
        </p:nvSpPr>
        <p:spPr>
          <a:xfrm rot="5216550">
            <a:off x="1848868" y="4249473"/>
            <a:ext cx="1007000" cy="15240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ight Arrow 15"/>
          <p:cNvSpPr/>
          <p:nvPr/>
        </p:nvSpPr>
        <p:spPr>
          <a:xfrm rot="14460616">
            <a:off x="1353274" y="3220175"/>
            <a:ext cx="1294952" cy="19030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2194942" y="3681272"/>
            <a:ext cx="202839" cy="2751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 name="Speech Bubble: Rectangle 11">
            <a:extLst>
              <a:ext uri="{FF2B5EF4-FFF2-40B4-BE49-F238E27FC236}">
                <a16:creationId xmlns:a16="http://schemas.microsoft.com/office/drawing/2014/main" id="{754B2BB4-78FE-4590-829C-7D74AFB6860B}"/>
              </a:ext>
            </a:extLst>
          </p:cNvPr>
          <p:cNvSpPr/>
          <p:nvPr/>
        </p:nvSpPr>
        <p:spPr>
          <a:xfrm>
            <a:off x="5207431" y="1761964"/>
            <a:ext cx="6104582" cy="1136218"/>
          </a:xfrm>
          <a:prstGeom prst="wedgeRectCallout">
            <a:avLst>
              <a:gd name="adj1" fmla="val -70003"/>
              <a:gd name="adj2" fmla="val -3994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know that the time is 5.55pm using an </a:t>
            </a:r>
            <a:r>
              <a:rPr lang="en-GB" sz="3200" b="1" dirty="0">
                <a:solidFill>
                  <a:srgbClr val="002060"/>
                </a:solidFill>
              </a:rPr>
              <a:t>analogue</a:t>
            </a:r>
            <a:r>
              <a:rPr lang="en-GB" sz="3200" dirty="0">
                <a:solidFill>
                  <a:srgbClr val="002060"/>
                </a:solidFill>
              </a:rPr>
              <a:t> clock.</a:t>
            </a:r>
            <a:endParaRPr lang="en-GB" sz="3200" u="sng" dirty="0">
              <a:solidFill>
                <a:srgbClr val="002060"/>
              </a:solidFill>
            </a:endParaRPr>
          </a:p>
        </p:txBody>
      </p:sp>
      <p:sp>
        <p:nvSpPr>
          <p:cNvPr id="18" name="Rectangle: Rounded Corners 2">
            <a:extLst>
              <a:ext uri="{FF2B5EF4-FFF2-40B4-BE49-F238E27FC236}">
                <a16:creationId xmlns:a16="http://schemas.microsoft.com/office/drawing/2014/main" id="{675A7142-34F1-4E54-A85B-FF703025B360}"/>
              </a:ext>
            </a:extLst>
          </p:cNvPr>
          <p:cNvSpPr/>
          <p:nvPr/>
        </p:nvSpPr>
        <p:spPr>
          <a:xfrm>
            <a:off x="883642" y="5973322"/>
            <a:ext cx="2825437" cy="66610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PM</a:t>
            </a:r>
            <a:endParaRPr lang="en-GB" sz="2800" dirty="0">
              <a:solidFill>
                <a:prstClr val="white"/>
              </a:solidFill>
            </a:endParaRPr>
          </a:p>
        </p:txBody>
      </p:sp>
      <p:sp>
        <p:nvSpPr>
          <p:cNvPr id="19" name="Speech Bubble: Rectangle 11">
            <a:extLst>
              <a:ext uri="{FF2B5EF4-FFF2-40B4-BE49-F238E27FC236}">
                <a16:creationId xmlns:a16="http://schemas.microsoft.com/office/drawing/2014/main" id="{754B2BB4-78FE-4590-829C-7D74AFB6860B}"/>
              </a:ext>
            </a:extLst>
          </p:cNvPr>
          <p:cNvSpPr/>
          <p:nvPr/>
        </p:nvSpPr>
        <p:spPr>
          <a:xfrm>
            <a:off x="4932162" y="5730240"/>
            <a:ext cx="6655120" cy="909190"/>
          </a:xfrm>
          <a:prstGeom prst="wedgeRectCallout">
            <a:avLst>
              <a:gd name="adj1" fmla="val -62243"/>
              <a:gd name="adj2" fmla="val -5903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can write the </a:t>
            </a:r>
            <a:r>
              <a:rPr lang="en-GB" sz="3200" b="1" dirty="0">
                <a:solidFill>
                  <a:srgbClr val="002060"/>
                </a:solidFill>
              </a:rPr>
              <a:t>digital</a:t>
            </a:r>
            <a:r>
              <a:rPr lang="en-GB" sz="3200" dirty="0">
                <a:solidFill>
                  <a:srgbClr val="002060"/>
                </a:solidFill>
              </a:rPr>
              <a:t> time as 17:55.</a:t>
            </a:r>
            <a:endParaRPr lang="en-GB" sz="3200" u="sng" dirty="0">
              <a:solidFill>
                <a:srgbClr val="002060"/>
              </a:solidFill>
            </a:endParaRPr>
          </a:p>
        </p:txBody>
      </p:sp>
    </p:spTree>
    <p:extLst>
      <p:ext uri="{BB962C8B-B14F-4D97-AF65-F5344CB8AC3E}">
        <p14:creationId xmlns:p14="http://schemas.microsoft.com/office/powerpoint/2010/main" val="353594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828800"/>
            <a:ext cx="3647863"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A </a:t>
            </a:r>
            <a:r>
              <a:rPr lang="en-GB" sz="3600" b="1" dirty="0">
                <a:solidFill>
                  <a:srgbClr val="002060"/>
                </a:solidFill>
              </a:rPr>
              <a:t>digital clock </a:t>
            </a:r>
            <a:r>
              <a:rPr lang="en-GB" sz="3600" dirty="0">
                <a:solidFill>
                  <a:srgbClr val="002060"/>
                </a:solidFill>
              </a:rPr>
              <a:t>shows the time like this:</a:t>
            </a:r>
          </a:p>
          <a:p>
            <a:pPr lvl="0" algn="ctr"/>
            <a:endParaRPr lang="en-GB" sz="3200" dirty="0">
              <a:solidFill>
                <a:srgbClr val="002060"/>
              </a:solidFill>
            </a:endParaRPr>
          </a:p>
          <a:p>
            <a:pPr lvl="0" algn="ctr"/>
            <a:r>
              <a:rPr lang="en-GB" sz="4000" b="1" dirty="0">
                <a:solidFill>
                  <a:srgbClr val="002060"/>
                </a:solidFill>
              </a:rPr>
              <a:t>hour : minutes</a:t>
            </a:r>
          </a:p>
          <a:p>
            <a:pPr lvl="0" algn="ctr"/>
            <a:r>
              <a:rPr lang="en-GB" sz="3600" dirty="0">
                <a:solidFill>
                  <a:srgbClr val="002060"/>
                </a:solidFill>
              </a:rPr>
              <a:t>07 : 12</a:t>
            </a:r>
          </a:p>
          <a:p>
            <a:pPr lvl="0" algn="ctr"/>
            <a:r>
              <a:rPr lang="en-GB" sz="3600" dirty="0">
                <a:solidFill>
                  <a:srgbClr val="002060"/>
                </a:solidFill>
              </a:rPr>
              <a:t>15 : 48</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4408298" y="1828800"/>
            <a:ext cx="3623182" cy="47091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000" dirty="0">
                <a:solidFill>
                  <a:srgbClr val="002060"/>
                </a:solidFill>
              </a:rPr>
              <a:t>If we need to convert a time that is before midnight but after midday, we must subtract 12.</a:t>
            </a:r>
          </a:p>
          <a:p>
            <a:pPr lvl="0" algn="ctr"/>
            <a:r>
              <a:rPr lang="en-GB" sz="3000" dirty="0">
                <a:solidFill>
                  <a:srgbClr val="002060"/>
                </a:solidFill>
              </a:rPr>
              <a:t>For example:</a:t>
            </a:r>
          </a:p>
          <a:p>
            <a:pPr algn="ctr"/>
            <a:r>
              <a:rPr lang="en-GB" sz="3000" dirty="0">
                <a:solidFill>
                  <a:srgbClr val="002060"/>
                </a:solidFill>
              </a:rPr>
              <a:t>13 – 12 = 1</a:t>
            </a:r>
          </a:p>
          <a:p>
            <a:pPr algn="ctr"/>
            <a:r>
              <a:rPr lang="en-GB" sz="3000" dirty="0">
                <a:solidFill>
                  <a:srgbClr val="002060"/>
                </a:solidFill>
              </a:rPr>
              <a:t>13:00 = 1pm</a:t>
            </a:r>
          </a:p>
        </p:txBody>
      </p:sp>
      <p:sp>
        <p:nvSpPr>
          <p:cNvPr id="7" name="Rectangle: Rounded Corners 2">
            <a:extLst>
              <a:ext uri="{FF2B5EF4-FFF2-40B4-BE49-F238E27FC236}">
                <a16:creationId xmlns:a16="http://schemas.microsoft.com/office/drawing/2014/main" id="{675A7142-34F1-4E54-A85B-FF703025B360}"/>
              </a:ext>
            </a:extLst>
          </p:cNvPr>
          <p:cNvSpPr/>
          <p:nvPr/>
        </p:nvSpPr>
        <p:spPr>
          <a:xfrm>
            <a:off x="8518707" y="1810719"/>
            <a:ext cx="3324901" cy="47272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3000" dirty="0">
              <a:solidFill>
                <a:srgbClr val="002060"/>
              </a:solidFill>
            </a:endParaRPr>
          </a:p>
          <a:p>
            <a:pPr algn="ctr"/>
            <a:r>
              <a:rPr lang="en-GB" sz="3000" dirty="0">
                <a:solidFill>
                  <a:srgbClr val="002060"/>
                </a:solidFill>
              </a:rPr>
              <a:t>14:00 = 2pm</a:t>
            </a:r>
          </a:p>
          <a:p>
            <a:pPr algn="ctr"/>
            <a:r>
              <a:rPr lang="en-GB" sz="3000" dirty="0">
                <a:solidFill>
                  <a:srgbClr val="002060"/>
                </a:solidFill>
              </a:rPr>
              <a:t>15:00 = 3pm</a:t>
            </a:r>
          </a:p>
          <a:p>
            <a:pPr algn="ctr"/>
            <a:r>
              <a:rPr lang="en-GB" sz="3000" dirty="0">
                <a:solidFill>
                  <a:srgbClr val="002060"/>
                </a:solidFill>
              </a:rPr>
              <a:t>16:00 = 4pm</a:t>
            </a:r>
          </a:p>
          <a:p>
            <a:pPr algn="ctr"/>
            <a:r>
              <a:rPr lang="en-GB" sz="3000" dirty="0">
                <a:solidFill>
                  <a:srgbClr val="002060"/>
                </a:solidFill>
              </a:rPr>
              <a:t>17:00 = 5pm</a:t>
            </a:r>
          </a:p>
          <a:p>
            <a:pPr algn="ctr"/>
            <a:r>
              <a:rPr lang="en-GB" sz="3000" dirty="0">
                <a:solidFill>
                  <a:srgbClr val="002060"/>
                </a:solidFill>
              </a:rPr>
              <a:t>18:00 = 6pm</a:t>
            </a:r>
          </a:p>
          <a:p>
            <a:pPr algn="ctr"/>
            <a:r>
              <a:rPr lang="en-GB" sz="3000" dirty="0">
                <a:solidFill>
                  <a:srgbClr val="002060"/>
                </a:solidFill>
              </a:rPr>
              <a:t>19:00 = 7pm</a:t>
            </a:r>
          </a:p>
          <a:p>
            <a:pPr algn="ctr"/>
            <a:r>
              <a:rPr lang="en-GB" sz="3000" dirty="0">
                <a:solidFill>
                  <a:srgbClr val="002060"/>
                </a:solidFill>
              </a:rPr>
              <a:t>20:00 = 8pm</a:t>
            </a:r>
          </a:p>
          <a:p>
            <a:pPr algn="ctr"/>
            <a:r>
              <a:rPr lang="en-GB" sz="3000" dirty="0">
                <a:solidFill>
                  <a:srgbClr val="002060"/>
                </a:solidFill>
              </a:rPr>
              <a:t>21:00 = 9pm</a:t>
            </a:r>
          </a:p>
          <a:p>
            <a:pPr algn="ctr"/>
            <a:r>
              <a:rPr lang="en-GB" sz="3000" dirty="0">
                <a:solidFill>
                  <a:srgbClr val="002060"/>
                </a:solidFill>
              </a:rPr>
              <a:t>22:00 = 10pm</a:t>
            </a:r>
          </a:p>
          <a:p>
            <a:pPr algn="ctr"/>
            <a:r>
              <a:rPr lang="en-GB" sz="3000" dirty="0">
                <a:solidFill>
                  <a:srgbClr val="002060"/>
                </a:solidFill>
              </a:rPr>
              <a:t>23:00 = 11pm</a:t>
            </a:r>
          </a:p>
          <a:p>
            <a:pPr algn="ctr"/>
            <a:endParaRPr lang="en-GB" sz="2800" dirty="0">
              <a:solidFill>
                <a:srgbClr val="002060"/>
              </a:solidFill>
            </a:endParaRPr>
          </a:p>
        </p:txBody>
      </p:sp>
    </p:spTree>
    <p:extLst>
      <p:ext uri="{BB962C8B-B14F-4D97-AF65-F5344CB8AC3E}">
        <p14:creationId xmlns:p14="http://schemas.microsoft.com/office/powerpoint/2010/main" val="3042346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2">
            <a:extLst>
              <a:ext uri="{FF2B5EF4-FFF2-40B4-BE49-F238E27FC236}">
                <a16:creationId xmlns:a16="http://schemas.microsoft.com/office/drawing/2014/main" id="{675A7142-34F1-4E54-A85B-FF703025B360}"/>
              </a:ext>
            </a:extLst>
          </p:cNvPr>
          <p:cNvSpPr/>
          <p:nvPr/>
        </p:nvSpPr>
        <p:spPr>
          <a:xfrm>
            <a:off x="604396" y="1739677"/>
            <a:ext cx="2908143" cy="15621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6600" dirty="0">
                <a:solidFill>
                  <a:srgbClr val="002060"/>
                </a:solidFill>
              </a:rPr>
              <a:t>21 : 42</a:t>
            </a:r>
          </a:p>
        </p:txBody>
      </p:sp>
      <p:sp>
        <p:nvSpPr>
          <p:cNvPr id="11" name="Speech Bubble: Rectangle 11">
            <a:extLst>
              <a:ext uri="{FF2B5EF4-FFF2-40B4-BE49-F238E27FC236}">
                <a16:creationId xmlns:a16="http://schemas.microsoft.com/office/drawing/2014/main" id="{754B2BB4-78FE-4590-829C-7D74AFB6860B}"/>
              </a:ext>
            </a:extLst>
          </p:cNvPr>
          <p:cNvSpPr/>
          <p:nvPr/>
        </p:nvSpPr>
        <p:spPr>
          <a:xfrm>
            <a:off x="604395" y="3852313"/>
            <a:ext cx="7082763" cy="2567538"/>
          </a:xfrm>
          <a:prstGeom prst="wedgeRectCallout">
            <a:avLst>
              <a:gd name="adj1" fmla="val -37020"/>
              <a:gd name="adj2" fmla="val -7797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I know that 21 ­­˗ 12 = 9. This means the time is 9.42pm using an </a:t>
            </a:r>
            <a:r>
              <a:rPr lang="en-GB" sz="2800" b="1" dirty="0">
                <a:solidFill>
                  <a:srgbClr val="002060"/>
                </a:solidFill>
              </a:rPr>
              <a:t>analogue</a:t>
            </a:r>
            <a:r>
              <a:rPr lang="en-GB" sz="2800" dirty="0">
                <a:solidFill>
                  <a:srgbClr val="002060"/>
                </a:solidFill>
              </a:rPr>
              <a:t> clock. </a:t>
            </a:r>
          </a:p>
          <a:p>
            <a:pPr algn="ctr"/>
            <a:r>
              <a:rPr lang="en-GB" sz="2800" dirty="0">
                <a:solidFill>
                  <a:srgbClr val="002060"/>
                </a:solidFill>
              </a:rPr>
              <a:t>I can also write this time as:</a:t>
            </a:r>
          </a:p>
          <a:p>
            <a:pPr algn="ctr"/>
            <a:r>
              <a:rPr lang="en-GB" sz="2800" dirty="0">
                <a:solidFill>
                  <a:srgbClr val="002060"/>
                </a:solidFill>
              </a:rPr>
              <a:t>42 minutes past 9 in the evening </a:t>
            </a:r>
          </a:p>
          <a:p>
            <a:pPr algn="ctr"/>
            <a:r>
              <a:rPr lang="en-GB" sz="2800" dirty="0">
                <a:solidFill>
                  <a:srgbClr val="002060"/>
                </a:solidFill>
              </a:rPr>
              <a:t>or </a:t>
            </a:r>
          </a:p>
          <a:p>
            <a:pPr algn="ctr"/>
            <a:r>
              <a:rPr lang="en-GB" sz="2800" dirty="0">
                <a:solidFill>
                  <a:srgbClr val="002060"/>
                </a:solidFill>
              </a:rPr>
              <a:t>18 minutes to 10 in the evening</a:t>
            </a:r>
            <a:endParaRPr lang="en-GB" sz="2800" u="sng" dirty="0">
              <a:solidFill>
                <a:srgbClr val="002060"/>
              </a:solidFill>
            </a:endParaRPr>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4056806" y="1848188"/>
            <a:ext cx="3630352" cy="1833083"/>
          </a:xfrm>
          <a:prstGeom prst="wedgeRectCallout">
            <a:avLst>
              <a:gd name="adj1" fmla="val -61013"/>
              <a:gd name="adj2" fmla="val -2427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I know this </a:t>
            </a:r>
            <a:r>
              <a:rPr lang="en-GB" sz="2800" b="1" dirty="0">
                <a:solidFill>
                  <a:srgbClr val="002060"/>
                </a:solidFill>
              </a:rPr>
              <a:t>digital</a:t>
            </a:r>
            <a:r>
              <a:rPr lang="en-GB" sz="2800" dirty="0">
                <a:solidFill>
                  <a:srgbClr val="002060"/>
                </a:solidFill>
              </a:rPr>
              <a:t> time is an </a:t>
            </a:r>
            <a:r>
              <a:rPr lang="en-GB" sz="2800" b="1" dirty="0">
                <a:solidFill>
                  <a:srgbClr val="002060"/>
                </a:solidFill>
              </a:rPr>
              <a:t>evening (pm) </a:t>
            </a:r>
            <a:r>
              <a:rPr lang="en-GB" sz="2800" dirty="0">
                <a:solidFill>
                  <a:srgbClr val="002060"/>
                </a:solidFill>
              </a:rPr>
              <a:t>time as it is past 12.</a:t>
            </a:r>
            <a:endParaRPr lang="en-GB" sz="2800" b="1" dirty="0">
              <a:solidFill>
                <a:srgbClr val="002060"/>
              </a:solidFil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6260" y="1982136"/>
            <a:ext cx="3936570" cy="3936570"/>
          </a:xfrm>
          <a:prstGeom prst="rect">
            <a:avLst/>
          </a:prstGeom>
        </p:spPr>
      </p:pic>
      <p:sp>
        <p:nvSpPr>
          <p:cNvPr id="15" name="Right Arrow 14"/>
          <p:cNvSpPr/>
          <p:nvPr/>
        </p:nvSpPr>
        <p:spPr>
          <a:xfrm rot="11805487">
            <a:off x="8878583" y="3728224"/>
            <a:ext cx="1007000" cy="15240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ight Arrow 15"/>
          <p:cNvSpPr/>
          <p:nvPr/>
        </p:nvSpPr>
        <p:spPr>
          <a:xfrm rot="9725373">
            <a:off x="8591707" y="4111264"/>
            <a:ext cx="1294952" cy="19030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9784658" y="3842723"/>
            <a:ext cx="202839" cy="2751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8" name="Rectangle: Rounded Corners 2">
            <a:extLst>
              <a:ext uri="{FF2B5EF4-FFF2-40B4-BE49-F238E27FC236}">
                <a16:creationId xmlns:a16="http://schemas.microsoft.com/office/drawing/2014/main" id="{675A7142-34F1-4E54-A85B-FF703025B360}"/>
              </a:ext>
            </a:extLst>
          </p:cNvPr>
          <p:cNvSpPr/>
          <p:nvPr/>
        </p:nvSpPr>
        <p:spPr>
          <a:xfrm>
            <a:off x="8471826" y="5995295"/>
            <a:ext cx="2825437" cy="66610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PM</a:t>
            </a:r>
            <a:endParaRPr lang="en-GB" sz="2800" dirty="0">
              <a:solidFill>
                <a:prstClr val="white"/>
              </a:solidFill>
            </a:endParaRPr>
          </a:p>
        </p:txBody>
      </p:sp>
    </p:spTree>
    <p:extLst>
      <p:ext uri="{BB962C8B-B14F-4D97-AF65-F5344CB8AC3E}">
        <p14:creationId xmlns:p14="http://schemas.microsoft.com/office/powerpoint/2010/main" val="108331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2">
            <a:extLst>
              <a:ext uri="{FF2B5EF4-FFF2-40B4-BE49-F238E27FC236}">
                <a16:creationId xmlns:a16="http://schemas.microsoft.com/office/drawing/2014/main" id="{675A7142-34F1-4E54-A85B-FF703025B360}"/>
              </a:ext>
            </a:extLst>
          </p:cNvPr>
          <p:cNvSpPr/>
          <p:nvPr/>
        </p:nvSpPr>
        <p:spPr>
          <a:xfrm>
            <a:off x="887694" y="1915684"/>
            <a:ext cx="5104841" cy="263407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Show </a:t>
            </a:r>
            <a:r>
              <a:rPr lang="en-GB" sz="3600" u="sng" dirty="0">
                <a:solidFill>
                  <a:srgbClr val="002060"/>
                </a:solidFill>
              </a:rPr>
              <a:t>28 minutes past 4 </a:t>
            </a:r>
            <a:r>
              <a:rPr lang="en-GB" sz="3600" dirty="0">
                <a:solidFill>
                  <a:srgbClr val="002060"/>
                </a:solidFill>
              </a:rPr>
              <a:t>in the morning on an </a:t>
            </a:r>
            <a:r>
              <a:rPr lang="en-GB" sz="3600" b="1" dirty="0">
                <a:solidFill>
                  <a:srgbClr val="002060"/>
                </a:solidFill>
              </a:rPr>
              <a:t>analogue </a:t>
            </a:r>
            <a:r>
              <a:rPr lang="en-GB" sz="3600" dirty="0">
                <a:solidFill>
                  <a:srgbClr val="002060"/>
                </a:solidFill>
              </a:rPr>
              <a:t>and </a:t>
            </a:r>
            <a:r>
              <a:rPr lang="en-GB" sz="3600" b="1" dirty="0">
                <a:solidFill>
                  <a:srgbClr val="002060"/>
                </a:solidFill>
              </a:rPr>
              <a:t>digital</a:t>
            </a:r>
            <a:r>
              <a:rPr lang="en-GB" sz="3600" dirty="0">
                <a:solidFill>
                  <a:srgbClr val="002060"/>
                </a:solidFill>
              </a:rPr>
              <a:t> clock.</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1924" y="1915684"/>
            <a:ext cx="3936570" cy="3936570"/>
          </a:xfrm>
          <a:prstGeom prst="rect">
            <a:avLst/>
          </a:prstGeom>
        </p:spPr>
      </p:pic>
      <p:sp>
        <p:nvSpPr>
          <p:cNvPr id="16" name="Right Arrow 15"/>
          <p:cNvSpPr/>
          <p:nvPr/>
        </p:nvSpPr>
        <p:spPr>
          <a:xfrm rot="2552479">
            <a:off x="9509409" y="4224798"/>
            <a:ext cx="1007000" cy="15240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ight Arrow 16"/>
          <p:cNvSpPr/>
          <p:nvPr/>
        </p:nvSpPr>
        <p:spPr>
          <a:xfrm rot="4705476">
            <a:off x="9074453" y="4462675"/>
            <a:ext cx="1294952" cy="190306"/>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9498790" y="3776271"/>
            <a:ext cx="202839" cy="2751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8307954" y="5953195"/>
            <a:ext cx="2825437" cy="66610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AM</a:t>
            </a:r>
            <a:endParaRPr lang="en-GB" sz="2800" dirty="0">
              <a:solidFill>
                <a:prstClr val="white"/>
              </a:solidFill>
            </a:endParaRP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1986042" y="4775389"/>
            <a:ext cx="2908143" cy="15621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6600" dirty="0">
                <a:solidFill>
                  <a:srgbClr val="002060"/>
                </a:solidFill>
              </a:rPr>
              <a:t>04 : 28</a:t>
            </a:r>
          </a:p>
        </p:txBody>
      </p:sp>
    </p:spTree>
    <p:extLst>
      <p:ext uri="{BB962C8B-B14F-4D97-AF65-F5344CB8AC3E}">
        <p14:creationId xmlns:p14="http://schemas.microsoft.com/office/powerpoint/2010/main" val="92877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200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3428" y="1940342"/>
            <a:ext cx="3936570" cy="3936570"/>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8297179" y="2072436"/>
            <a:ext cx="3624328" cy="393657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u="sng" dirty="0">
                <a:solidFill>
                  <a:srgbClr val="002060"/>
                </a:solidFill>
              </a:rPr>
              <a:t>Challenge: </a:t>
            </a:r>
          </a:p>
          <a:p>
            <a:pPr lvl="0" algn="ctr"/>
            <a:r>
              <a:rPr lang="en-GB" sz="3600" dirty="0">
                <a:solidFill>
                  <a:srgbClr val="002060"/>
                </a:solidFill>
              </a:rPr>
              <a:t>Can you write it as a </a:t>
            </a:r>
            <a:r>
              <a:rPr lang="en-GB" sz="3600" b="1" dirty="0">
                <a:solidFill>
                  <a:srgbClr val="002060"/>
                </a:solidFill>
              </a:rPr>
              <a:t>12 hour digital</a:t>
            </a:r>
            <a:r>
              <a:rPr lang="en-GB" sz="3600" dirty="0">
                <a:solidFill>
                  <a:srgbClr val="002060"/>
                </a:solidFill>
              </a:rPr>
              <a:t> time and a </a:t>
            </a:r>
            <a:r>
              <a:rPr lang="en-GB" sz="3600" b="1" dirty="0">
                <a:solidFill>
                  <a:srgbClr val="002060"/>
                </a:solidFill>
              </a:rPr>
              <a:t>24-hour digital</a:t>
            </a:r>
            <a:r>
              <a:rPr lang="en-GB" sz="3600" dirty="0">
                <a:solidFill>
                  <a:srgbClr val="002060"/>
                </a:solidFill>
              </a:rPr>
              <a:t> time?</a:t>
            </a:r>
          </a:p>
        </p:txBody>
      </p:sp>
      <p:sp>
        <p:nvSpPr>
          <p:cNvPr id="23" name="Right Arrow 22"/>
          <p:cNvSpPr/>
          <p:nvPr/>
        </p:nvSpPr>
        <p:spPr>
          <a:xfrm rot="5026907">
            <a:off x="5191723" y="4214424"/>
            <a:ext cx="1007000" cy="15240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ight Arrow 23"/>
          <p:cNvSpPr/>
          <p:nvPr/>
        </p:nvSpPr>
        <p:spPr>
          <a:xfrm rot="10800000">
            <a:off x="3966760" y="3621951"/>
            <a:ext cx="1676859" cy="159885"/>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
            <a:extLst>
              <a:ext uri="{FF2B5EF4-FFF2-40B4-BE49-F238E27FC236}">
                <a16:creationId xmlns:a16="http://schemas.microsoft.com/office/drawing/2014/main" id="{675A7142-34F1-4E54-A85B-FF703025B360}"/>
              </a:ext>
            </a:extLst>
          </p:cNvPr>
          <p:cNvSpPr/>
          <p:nvPr/>
        </p:nvSpPr>
        <p:spPr>
          <a:xfrm>
            <a:off x="462878" y="2193008"/>
            <a:ext cx="2608181" cy="393657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What is the time shown on this </a:t>
            </a:r>
            <a:r>
              <a:rPr lang="en-GB" sz="3600" b="1" dirty="0">
                <a:solidFill>
                  <a:srgbClr val="002060"/>
                </a:solidFill>
              </a:rPr>
              <a:t>analogue</a:t>
            </a:r>
            <a:r>
              <a:rPr lang="en-GB" sz="3600" dirty="0">
                <a:solidFill>
                  <a:srgbClr val="002060"/>
                </a:solidFill>
              </a:rPr>
              <a:t> clock?</a:t>
            </a:r>
          </a:p>
        </p:txBody>
      </p:sp>
      <p:sp>
        <p:nvSpPr>
          <p:cNvPr id="26" name="Oval 25"/>
          <p:cNvSpPr/>
          <p:nvPr/>
        </p:nvSpPr>
        <p:spPr>
          <a:xfrm>
            <a:off x="5500700" y="3594009"/>
            <a:ext cx="202839" cy="2751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 name="Rectangle: Rounded Corners 2">
            <a:extLst>
              <a:ext uri="{FF2B5EF4-FFF2-40B4-BE49-F238E27FC236}">
                <a16:creationId xmlns:a16="http://schemas.microsoft.com/office/drawing/2014/main" id="{675A7142-34F1-4E54-A85B-FF703025B360}"/>
              </a:ext>
            </a:extLst>
          </p:cNvPr>
          <p:cNvSpPr/>
          <p:nvPr/>
        </p:nvSpPr>
        <p:spPr>
          <a:xfrm>
            <a:off x="4238994" y="6009006"/>
            <a:ext cx="2825437" cy="66610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PM</a:t>
            </a:r>
            <a:endParaRPr lang="en-GB" sz="2800" dirty="0">
              <a:solidFill>
                <a:prstClr val="white"/>
              </a:solidFill>
            </a:endParaRPr>
          </a:p>
        </p:txBody>
      </p:sp>
    </p:spTree>
    <p:extLst>
      <p:ext uri="{BB962C8B-B14F-4D97-AF65-F5344CB8AC3E}">
        <p14:creationId xmlns:p14="http://schemas.microsoft.com/office/powerpoint/2010/main" val="224458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7" y="1828800"/>
            <a:ext cx="3432519"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Convert these times to an analogue clock.</a:t>
            </a:r>
          </a:p>
          <a:p>
            <a:pPr lvl="0" algn="ctr"/>
            <a:endParaRPr lang="en-GB" sz="3600" dirty="0">
              <a:solidFill>
                <a:srgbClr val="002060"/>
              </a:solidFill>
            </a:endParaRPr>
          </a:p>
          <a:p>
            <a:pPr lvl="0" algn="ctr"/>
            <a:r>
              <a:rPr lang="en-GB" sz="3600" dirty="0">
                <a:solidFill>
                  <a:srgbClr val="002060"/>
                </a:solidFill>
              </a:rPr>
              <a:t>State whether each time is </a:t>
            </a:r>
            <a:r>
              <a:rPr lang="en-GB" sz="3600" b="1" dirty="0">
                <a:solidFill>
                  <a:srgbClr val="002060"/>
                </a:solidFill>
              </a:rPr>
              <a:t>am</a:t>
            </a:r>
            <a:r>
              <a:rPr lang="en-GB" sz="3600" dirty="0">
                <a:solidFill>
                  <a:srgbClr val="002060"/>
                </a:solidFill>
              </a:rPr>
              <a:t> or</a:t>
            </a:r>
            <a:r>
              <a:rPr lang="en-GB" sz="3600" b="1" dirty="0">
                <a:solidFill>
                  <a:srgbClr val="002060"/>
                </a:solidFill>
              </a:rPr>
              <a:t> pm</a:t>
            </a:r>
            <a:r>
              <a:rPr lang="en-GB" sz="3600" dirty="0">
                <a:solidFill>
                  <a:srgbClr val="002060"/>
                </a:solidFill>
              </a:rPr>
              <a:t>.</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4147887" y="1828800"/>
            <a:ext cx="3448050" cy="146785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7200" dirty="0">
                <a:solidFill>
                  <a:srgbClr val="002060"/>
                </a:solidFill>
              </a:rPr>
              <a:t>03 : 18</a:t>
            </a:r>
            <a:endParaRPr lang="en-GB" sz="7200" dirty="0">
              <a:solidFill>
                <a:prstClr val="white"/>
              </a:solidFill>
            </a:endParaRPr>
          </a:p>
        </p:txBody>
      </p:sp>
      <p:sp>
        <p:nvSpPr>
          <p:cNvPr id="7" name="Rectangle: Rounded Corners 2">
            <a:extLst>
              <a:ext uri="{FF2B5EF4-FFF2-40B4-BE49-F238E27FC236}">
                <a16:creationId xmlns:a16="http://schemas.microsoft.com/office/drawing/2014/main" id="{675A7142-34F1-4E54-A85B-FF703025B360}"/>
              </a:ext>
            </a:extLst>
          </p:cNvPr>
          <p:cNvSpPr/>
          <p:nvPr/>
        </p:nvSpPr>
        <p:spPr>
          <a:xfrm>
            <a:off x="8038098" y="1836821"/>
            <a:ext cx="3448050" cy="146785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7200" dirty="0">
                <a:solidFill>
                  <a:srgbClr val="002060"/>
                </a:solidFill>
              </a:rPr>
              <a:t>21 : 04</a:t>
            </a:r>
            <a:endParaRPr lang="en-GB" sz="7200" dirty="0">
              <a:solidFill>
                <a:prstClr val="white"/>
              </a:solidFill>
            </a:endParaRPr>
          </a:p>
        </p:txBody>
      </p:sp>
      <p:sp>
        <p:nvSpPr>
          <p:cNvPr id="8" name="Rectangle: Rounded Corners 2">
            <a:extLst>
              <a:ext uri="{FF2B5EF4-FFF2-40B4-BE49-F238E27FC236}">
                <a16:creationId xmlns:a16="http://schemas.microsoft.com/office/drawing/2014/main" id="{675A7142-34F1-4E54-A85B-FF703025B360}"/>
              </a:ext>
            </a:extLst>
          </p:cNvPr>
          <p:cNvSpPr/>
          <p:nvPr/>
        </p:nvSpPr>
        <p:spPr>
          <a:xfrm>
            <a:off x="4147887" y="3449052"/>
            <a:ext cx="3448050" cy="146785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7200" dirty="0">
                <a:solidFill>
                  <a:srgbClr val="002060"/>
                </a:solidFill>
              </a:rPr>
              <a:t>19 : 44</a:t>
            </a:r>
            <a:endParaRPr lang="en-GB" sz="7200" dirty="0">
              <a:solidFill>
                <a:prstClr val="white"/>
              </a:solidFill>
            </a:endParaRP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8038098" y="3449053"/>
            <a:ext cx="3448050" cy="146785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7200" dirty="0">
                <a:solidFill>
                  <a:srgbClr val="002060"/>
                </a:solidFill>
              </a:rPr>
              <a:t>02 : 37</a:t>
            </a:r>
            <a:endParaRPr lang="en-GB" sz="7200" dirty="0">
              <a:solidFill>
                <a:prstClr val="white"/>
              </a:solidFill>
            </a:endParaRPr>
          </a:p>
        </p:txBody>
      </p:sp>
      <p:sp>
        <p:nvSpPr>
          <p:cNvPr id="11" name="Rectangle: Rounded Corners 2">
            <a:extLst>
              <a:ext uri="{FF2B5EF4-FFF2-40B4-BE49-F238E27FC236}">
                <a16:creationId xmlns:a16="http://schemas.microsoft.com/office/drawing/2014/main" id="{675A7142-34F1-4E54-A85B-FF703025B360}"/>
              </a:ext>
            </a:extLst>
          </p:cNvPr>
          <p:cNvSpPr/>
          <p:nvPr/>
        </p:nvSpPr>
        <p:spPr>
          <a:xfrm>
            <a:off x="4147887" y="5077327"/>
            <a:ext cx="3448050" cy="146785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7200" dirty="0">
                <a:solidFill>
                  <a:srgbClr val="002060"/>
                </a:solidFill>
              </a:rPr>
              <a:t>12 : 52</a:t>
            </a:r>
            <a:endParaRPr lang="en-GB" sz="7200" dirty="0">
              <a:solidFill>
                <a:prstClr val="white"/>
              </a:solidFill>
            </a:endParaRPr>
          </a:p>
        </p:txBody>
      </p:sp>
      <p:sp>
        <p:nvSpPr>
          <p:cNvPr id="13" name="Rectangle: Rounded Corners 2">
            <a:extLst>
              <a:ext uri="{FF2B5EF4-FFF2-40B4-BE49-F238E27FC236}">
                <a16:creationId xmlns:a16="http://schemas.microsoft.com/office/drawing/2014/main" id="{675A7142-34F1-4E54-A85B-FF703025B360}"/>
              </a:ext>
            </a:extLst>
          </p:cNvPr>
          <p:cNvSpPr/>
          <p:nvPr/>
        </p:nvSpPr>
        <p:spPr>
          <a:xfrm>
            <a:off x="8038098" y="5117433"/>
            <a:ext cx="3448050" cy="146785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7200" dirty="0">
                <a:solidFill>
                  <a:srgbClr val="002060"/>
                </a:solidFill>
              </a:rPr>
              <a:t>14 : 42</a:t>
            </a:r>
            <a:endParaRPr lang="en-GB" sz="7200" dirty="0">
              <a:solidFill>
                <a:prstClr val="white"/>
              </a:solidFill>
            </a:endParaRPr>
          </a:p>
        </p:txBody>
      </p:sp>
    </p:spTree>
    <p:extLst>
      <p:ext uri="{BB962C8B-B14F-4D97-AF65-F5344CB8AC3E}">
        <p14:creationId xmlns:p14="http://schemas.microsoft.com/office/powerpoint/2010/main" val="165871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1240" y="1690687"/>
            <a:ext cx="4776709" cy="4776709"/>
          </a:xfrm>
          <a:prstGeom prst="rect">
            <a:avLst/>
          </a:prstGeom>
        </p:spPr>
      </p:pic>
      <p:sp>
        <p:nvSpPr>
          <p:cNvPr id="23" name="Right Arrow 22"/>
          <p:cNvSpPr/>
          <p:nvPr/>
        </p:nvSpPr>
        <p:spPr>
          <a:xfrm rot="13354812">
            <a:off x="7087328" y="3718006"/>
            <a:ext cx="1007000" cy="15240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ight Arrow 23"/>
          <p:cNvSpPr/>
          <p:nvPr/>
        </p:nvSpPr>
        <p:spPr>
          <a:xfrm rot="1365277">
            <a:off x="7845260" y="4351002"/>
            <a:ext cx="1676859" cy="159885"/>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
            <a:extLst>
              <a:ext uri="{FF2B5EF4-FFF2-40B4-BE49-F238E27FC236}">
                <a16:creationId xmlns:a16="http://schemas.microsoft.com/office/drawing/2014/main" id="{675A7142-34F1-4E54-A85B-FF703025B360}"/>
              </a:ext>
            </a:extLst>
          </p:cNvPr>
          <p:cNvSpPr/>
          <p:nvPr/>
        </p:nvSpPr>
        <p:spPr>
          <a:xfrm>
            <a:off x="157065" y="2313668"/>
            <a:ext cx="4640499" cy="330739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What will be the time be 20 minutes later? </a:t>
            </a:r>
          </a:p>
          <a:p>
            <a:pPr lvl="0" algn="ctr"/>
            <a:endParaRPr lang="en-GB" sz="3600" dirty="0">
              <a:solidFill>
                <a:srgbClr val="002060"/>
              </a:solidFill>
            </a:endParaRPr>
          </a:p>
          <a:p>
            <a:pPr lvl="0" algn="ctr"/>
            <a:r>
              <a:rPr lang="en-GB" sz="3600" dirty="0">
                <a:solidFill>
                  <a:srgbClr val="002060"/>
                </a:solidFill>
              </a:rPr>
              <a:t>Write this as a </a:t>
            </a:r>
            <a:r>
              <a:rPr lang="en-GB" sz="3600" b="1" dirty="0">
                <a:solidFill>
                  <a:srgbClr val="002060"/>
                </a:solidFill>
              </a:rPr>
              <a:t>24- hour digital</a:t>
            </a:r>
            <a:r>
              <a:rPr lang="en-GB" sz="3600" dirty="0">
                <a:solidFill>
                  <a:srgbClr val="002060"/>
                </a:solidFill>
              </a:rPr>
              <a:t> time.</a:t>
            </a:r>
          </a:p>
        </p:txBody>
      </p:sp>
      <p:sp>
        <p:nvSpPr>
          <p:cNvPr id="10" name="Oval 9"/>
          <p:cNvSpPr/>
          <p:nvPr/>
        </p:nvSpPr>
        <p:spPr>
          <a:xfrm>
            <a:off x="7778174" y="3967368"/>
            <a:ext cx="202839" cy="2751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 name="Rectangle: Rounded Corners 2">
            <a:extLst>
              <a:ext uri="{FF2B5EF4-FFF2-40B4-BE49-F238E27FC236}">
                <a16:creationId xmlns:a16="http://schemas.microsoft.com/office/drawing/2014/main" id="{675A7142-34F1-4E54-A85B-FF703025B360}"/>
              </a:ext>
            </a:extLst>
          </p:cNvPr>
          <p:cNvSpPr/>
          <p:nvPr/>
        </p:nvSpPr>
        <p:spPr>
          <a:xfrm>
            <a:off x="9487786" y="6009006"/>
            <a:ext cx="2254816" cy="66610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PM</a:t>
            </a:r>
            <a:endParaRPr lang="en-GB" sz="2800" dirty="0">
              <a:solidFill>
                <a:prstClr val="white"/>
              </a:solidFill>
            </a:endParaRPr>
          </a:p>
        </p:txBody>
      </p:sp>
    </p:spTree>
    <p:extLst>
      <p:ext uri="{BB962C8B-B14F-4D97-AF65-F5344CB8AC3E}">
        <p14:creationId xmlns:p14="http://schemas.microsoft.com/office/powerpoint/2010/main" val="15195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61193" y="2417735"/>
            <a:ext cx="11469614" cy="373417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Eddie went to the park with some friends. He had to be home at 25 minutes past 4 in the evening.</a:t>
            </a:r>
          </a:p>
          <a:p>
            <a:pPr lvl="0" algn="ctr"/>
            <a:endParaRPr lang="en-GB" sz="4000" dirty="0">
              <a:solidFill>
                <a:srgbClr val="002060"/>
              </a:solidFill>
            </a:endParaRPr>
          </a:p>
          <a:p>
            <a:pPr lvl="0" algn="ctr"/>
            <a:r>
              <a:rPr lang="en-GB" sz="4000" dirty="0">
                <a:solidFill>
                  <a:srgbClr val="002060"/>
                </a:solidFill>
              </a:rPr>
              <a:t>Write the time he has to be home as a 24-hour </a:t>
            </a:r>
            <a:r>
              <a:rPr lang="en-GB" sz="4000" b="1" dirty="0">
                <a:solidFill>
                  <a:srgbClr val="002060"/>
                </a:solidFill>
              </a:rPr>
              <a:t>digital</a:t>
            </a:r>
            <a:r>
              <a:rPr lang="en-GB" sz="4000" dirty="0">
                <a:solidFill>
                  <a:srgbClr val="002060"/>
                </a:solidFill>
              </a:rPr>
              <a:t> clock time and as an </a:t>
            </a:r>
            <a:r>
              <a:rPr lang="en-GB" sz="4000" b="1" dirty="0">
                <a:solidFill>
                  <a:srgbClr val="002060"/>
                </a:solidFill>
              </a:rPr>
              <a:t>analogue</a:t>
            </a:r>
            <a:r>
              <a:rPr lang="en-GB" sz="4000" dirty="0">
                <a:solidFill>
                  <a:srgbClr val="002060"/>
                </a:solidFill>
              </a:rPr>
              <a:t> clock time.</a:t>
            </a:r>
            <a:endParaRPr lang="en-GB" sz="40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47515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044339" y="1828800"/>
            <a:ext cx="5698482"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Stephen’s </a:t>
            </a:r>
            <a:r>
              <a:rPr lang="en-GB" sz="3600" b="1" dirty="0">
                <a:solidFill>
                  <a:srgbClr val="002060"/>
                </a:solidFill>
              </a:rPr>
              <a:t>analogue</a:t>
            </a:r>
            <a:r>
              <a:rPr lang="en-GB" sz="3600" dirty="0">
                <a:solidFill>
                  <a:srgbClr val="002060"/>
                </a:solidFill>
              </a:rPr>
              <a:t> alarm goes off every morning. His 24 hour </a:t>
            </a:r>
            <a:r>
              <a:rPr lang="en-GB" sz="3600" b="1" dirty="0">
                <a:solidFill>
                  <a:srgbClr val="002060"/>
                </a:solidFill>
              </a:rPr>
              <a:t>digital </a:t>
            </a:r>
            <a:r>
              <a:rPr lang="en-GB" sz="3600" dirty="0">
                <a:solidFill>
                  <a:srgbClr val="002060"/>
                </a:solidFill>
              </a:rPr>
              <a:t>watch shows the time as </a:t>
            </a:r>
            <a:r>
              <a:rPr lang="en-GB" sz="3600" b="1" dirty="0">
                <a:solidFill>
                  <a:srgbClr val="002060"/>
                </a:solidFill>
              </a:rPr>
              <a:t>17 : 45</a:t>
            </a:r>
            <a:r>
              <a:rPr lang="en-GB" sz="3600" dirty="0">
                <a:solidFill>
                  <a:srgbClr val="002060"/>
                </a:solidFill>
              </a:rPr>
              <a:t>. </a:t>
            </a:r>
          </a:p>
          <a:p>
            <a:pPr lvl="0" algn="ctr"/>
            <a:r>
              <a:rPr lang="en-GB" sz="3600" dirty="0">
                <a:solidFill>
                  <a:srgbClr val="002060"/>
                </a:solidFill>
              </a:rPr>
              <a:t>Explain how Stephen knows his watch is not working properly.</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784" y="1940342"/>
            <a:ext cx="3936570" cy="3936570"/>
          </a:xfrm>
          <a:prstGeom prst="rect">
            <a:avLst/>
          </a:prstGeom>
        </p:spPr>
      </p:pic>
      <p:sp>
        <p:nvSpPr>
          <p:cNvPr id="7" name="Right Arrow 6"/>
          <p:cNvSpPr/>
          <p:nvPr/>
        </p:nvSpPr>
        <p:spPr>
          <a:xfrm rot="5026907">
            <a:off x="1937079" y="4214424"/>
            <a:ext cx="1007000" cy="15240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Arrow 7"/>
          <p:cNvSpPr/>
          <p:nvPr/>
        </p:nvSpPr>
        <p:spPr>
          <a:xfrm rot="10800000">
            <a:off x="720210" y="3778310"/>
            <a:ext cx="1676859" cy="159885"/>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2295649" y="3716731"/>
            <a:ext cx="202839" cy="2751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 name="Rectangle: Rounded Corners 2">
            <a:extLst>
              <a:ext uri="{FF2B5EF4-FFF2-40B4-BE49-F238E27FC236}">
                <a16:creationId xmlns:a16="http://schemas.microsoft.com/office/drawing/2014/main" id="{675A7142-34F1-4E54-A85B-FF703025B360}"/>
              </a:ext>
            </a:extLst>
          </p:cNvPr>
          <p:cNvSpPr/>
          <p:nvPr/>
        </p:nvSpPr>
        <p:spPr>
          <a:xfrm>
            <a:off x="1313171" y="6044585"/>
            <a:ext cx="2254816" cy="66610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AM</a:t>
            </a:r>
            <a:endParaRPr lang="en-GB" sz="2800" dirty="0">
              <a:solidFill>
                <a:prstClr val="white"/>
              </a:solidFill>
            </a:endParaRPr>
          </a:p>
        </p:txBody>
      </p:sp>
    </p:spTree>
    <p:extLst>
      <p:ext uri="{BB962C8B-B14F-4D97-AF65-F5344CB8AC3E}">
        <p14:creationId xmlns:p14="http://schemas.microsoft.com/office/powerpoint/2010/main" val="10626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Raj Resilience</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Do not be put off by a difficult task</a:t>
            </a:r>
          </a:p>
          <a:p>
            <a:pPr marL="342900" lvl="0" indent="-342900">
              <a:buFont typeface="Arial" panose="020B0604020202020204" pitchFamily="34" charset="0"/>
              <a:buChar char="•"/>
            </a:pPr>
            <a:r>
              <a:rPr lang="en-GB" sz="2500" dirty="0">
                <a:solidFill>
                  <a:srgbClr val="002060"/>
                </a:solidFill>
              </a:rPr>
              <a:t>Keep going – persevere</a:t>
            </a:r>
          </a:p>
          <a:p>
            <a:pPr marL="342900" lvl="0" indent="-342900">
              <a:buFont typeface="Arial" panose="020B0604020202020204" pitchFamily="34" charset="0"/>
              <a:buChar char="•"/>
            </a:pPr>
            <a:r>
              <a:rPr lang="en-GB" sz="2500" dirty="0">
                <a:solidFill>
                  <a:srgbClr val="002060"/>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mc:AlternateContent xmlns:mc="http://schemas.openxmlformats.org/markup-compatibility/2006" xmlns:a14="http://schemas.microsoft.com/office/drawing/2010/main">
        <mc:Choice Requires="a14">
          <p:sp>
            <p:nvSpPr>
              <p:cNvPr id="7" name="Rectangle: Rounded Corners 2">
                <a:extLst>
                  <a:ext uri="{FF2B5EF4-FFF2-40B4-BE49-F238E27FC236}">
                    <a16:creationId xmlns:a16="http://schemas.microsoft.com/office/drawing/2014/main" id="{675A7142-34F1-4E54-A85B-FF703025B360}"/>
                  </a:ext>
                </a:extLst>
              </p:cNvPr>
              <p:cNvSpPr/>
              <p:nvPr/>
            </p:nvSpPr>
            <p:spPr>
              <a:xfrm>
                <a:off x="513195" y="1717364"/>
                <a:ext cx="11154988" cy="494690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endParaRPr lang="en-GB" sz="2500" dirty="0">
                  <a:solidFill>
                    <a:srgbClr val="002060"/>
                  </a:solidFill>
                </a:endParaRP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Using any times tables up to x12, select the times table you</a:t>
                </a:r>
              </a:p>
              <a:p>
                <a:pPr lvl="0"/>
                <a:r>
                  <a:rPr lang="en-GB" sz="2500" dirty="0">
                    <a:solidFill>
                      <a:srgbClr val="002060"/>
                    </a:solidFill>
                  </a:rPr>
                  <a:t>     need to practise the most.</a:t>
                </a:r>
              </a:p>
              <a:p>
                <a:pPr marL="342900" lvl="0" indent="-342900">
                  <a:buFont typeface="Arial" panose="020B0604020202020204" pitchFamily="34" charset="0"/>
                  <a:buChar char="•"/>
                </a:pPr>
                <a:r>
                  <a:rPr lang="en-GB" sz="2500" dirty="0">
                    <a:solidFill>
                      <a:srgbClr val="002060"/>
                    </a:solidFill>
                  </a:rPr>
                  <a:t>See how many calculations for </a:t>
                </a:r>
                <a:r>
                  <a:rPr lang="en-GB" sz="2500" b="1" dirty="0">
                    <a:solidFill>
                      <a:srgbClr val="002060"/>
                    </a:solidFill>
                  </a:rPr>
                  <a:t>multiplication, division and fractions facts</a:t>
                </a:r>
              </a:p>
              <a:p>
                <a:pPr lvl="0"/>
                <a:r>
                  <a:rPr lang="en-GB" sz="2500" dirty="0">
                    <a:solidFill>
                      <a:srgbClr val="002060"/>
                    </a:solidFill>
                  </a:rPr>
                  <a:t>     you can write for your chosen times table in just one minute.</a:t>
                </a:r>
              </a:p>
              <a:p>
                <a:pPr lvl="0"/>
                <a:endParaRPr lang="en-GB" sz="2500" dirty="0">
                  <a:solidFill>
                    <a:srgbClr val="002060"/>
                  </a:solidFill>
                </a:endParaRPr>
              </a:p>
              <a:p>
                <a:pPr lvl="0"/>
                <a:r>
                  <a:rPr lang="en-GB" sz="2500" dirty="0">
                    <a:solidFill>
                      <a:srgbClr val="002060"/>
                    </a:solidFill>
                  </a:rPr>
                  <a:t>For example, if I wanted to practise the 7 times table, I would write down, in order, as many of the </a:t>
                </a:r>
                <a:r>
                  <a:rPr lang="en-GB" sz="2500" b="1" dirty="0">
                    <a:solidFill>
                      <a:srgbClr val="002060"/>
                    </a:solidFill>
                  </a:rPr>
                  <a:t>7 times table calculations </a:t>
                </a:r>
                <a:r>
                  <a:rPr lang="en-GB" sz="2500" dirty="0">
                    <a:solidFill>
                      <a:srgbClr val="002060"/>
                    </a:solidFill>
                  </a:rPr>
                  <a:t>as possible and </a:t>
                </a:r>
                <a:r>
                  <a:rPr lang="en-GB" sz="2500" b="1" dirty="0">
                    <a:solidFill>
                      <a:srgbClr val="002060"/>
                    </a:solidFill>
                  </a:rPr>
                  <a:t>the related division and fractions facts</a:t>
                </a:r>
                <a:r>
                  <a:rPr lang="en-GB" sz="2500" dirty="0">
                    <a:solidFill>
                      <a:srgbClr val="002060"/>
                    </a:solidFill>
                  </a:rPr>
                  <a:t>. </a:t>
                </a:r>
              </a:p>
              <a:p>
                <a:pPr lvl="0"/>
                <a:r>
                  <a:rPr lang="en-GB" sz="2500" dirty="0">
                    <a:solidFill>
                      <a:srgbClr val="002060"/>
                    </a:solidFill>
                  </a:rPr>
                  <a:t>E.g.     </a:t>
                </a:r>
                <a:r>
                  <a:rPr lang="en-GB" sz="3200" dirty="0">
                    <a:solidFill>
                      <a:srgbClr val="FF0000"/>
                    </a:solidFill>
                  </a:rPr>
                  <a:t>1 x 7 = 7       7 ÷ 7 = 1	     </a:t>
                </a:r>
                <a14:m>
                  <m:oMath xmlns:m="http://schemas.openxmlformats.org/officeDocument/2006/math">
                    <m:f>
                      <m:fPr>
                        <m:ctrlPr>
                          <a:rPr lang="en-GB" sz="3200" b="0" i="1" smtClean="0">
                            <a:solidFill>
                              <a:srgbClr val="FF0000"/>
                            </a:solidFill>
                            <a:latin typeface="Cambria Math" panose="02040503050406030204" pitchFamily="18" charset="0"/>
                          </a:rPr>
                        </m:ctrlPr>
                      </m:fPr>
                      <m:num>
                        <m:r>
                          <a:rPr lang="en-GB" sz="3200" b="0" i="1" smtClean="0">
                            <a:solidFill>
                              <a:srgbClr val="FF0000"/>
                            </a:solidFill>
                            <a:latin typeface="Cambria Math" panose="02040503050406030204" pitchFamily="18" charset="0"/>
                          </a:rPr>
                          <m:t>1</m:t>
                        </m:r>
                      </m:num>
                      <m:den>
                        <m:r>
                          <a:rPr lang="en-GB" sz="3200" b="0" i="1" smtClean="0">
                            <a:solidFill>
                              <a:srgbClr val="FF0000"/>
                            </a:solidFill>
                            <a:latin typeface="Cambria Math" panose="02040503050406030204" pitchFamily="18" charset="0"/>
                          </a:rPr>
                          <m:t>7</m:t>
                        </m:r>
                      </m:den>
                    </m:f>
                  </m:oMath>
                </a14:m>
                <a:r>
                  <a:rPr lang="en-GB" sz="3200" b="0" dirty="0">
                    <a:solidFill>
                      <a:srgbClr val="FF0000"/>
                    </a:solidFill>
                  </a:rPr>
                  <a:t> of 7 = 1</a:t>
                </a:r>
              </a:p>
              <a:p>
                <a:pPr lvl="0"/>
                <a:r>
                  <a:rPr lang="en-GB" sz="3200" dirty="0">
                    <a:solidFill>
                      <a:srgbClr val="FF0000"/>
                    </a:solidFill>
                  </a:rPr>
                  <a:t>        2 x 7 =14      14 ÷ 7 = 2       </a:t>
                </a:r>
                <a14:m>
                  <m:oMath xmlns:m="http://schemas.openxmlformats.org/officeDocument/2006/math">
                    <m:f>
                      <m:fPr>
                        <m:ctrlPr>
                          <a:rPr lang="en-GB" sz="3200" b="0" i="1" smtClean="0">
                            <a:solidFill>
                              <a:srgbClr val="FF0000"/>
                            </a:solidFill>
                            <a:latin typeface="Cambria Math" panose="02040503050406030204" pitchFamily="18" charset="0"/>
                          </a:rPr>
                        </m:ctrlPr>
                      </m:fPr>
                      <m:num>
                        <m:r>
                          <a:rPr lang="en-GB" sz="3200" b="0" i="1" smtClean="0">
                            <a:solidFill>
                              <a:srgbClr val="FF0000"/>
                            </a:solidFill>
                            <a:latin typeface="Cambria Math" panose="02040503050406030204" pitchFamily="18" charset="0"/>
                          </a:rPr>
                          <m:t>1</m:t>
                        </m:r>
                      </m:num>
                      <m:den>
                        <m:r>
                          <a:rPr lang="en-GB" sz="3200" b="0" i="1" smtClean="0">
                            <a:solidFill>
                              <a:srgbClr val="FF0000"/>
                            </a:solidFill>
                            <a:latin typeface="Cambria Math" panose="02040503050406030204" pitchFamily="18" charset="0"/>
                          </a:rPr>
                          <m:t>2</m:t>
                        </m:r>
                      </m:den>
                    </m:f>
                  </m:oMath>
                </a14:m>
                <a:r>
                  <a:rPr lang="en-GB" sz="3200" b="0" dirty="0">
                    <a:solidFill>
                      <a:srgbClr val="FF0000"/>
                    </a:solidFill>
                  </a:rPr>
                  <a:t> of 14 = 7</a:t>
                </a:r>
              </a:p>
              <a:p>
                <a:pPr lvl="0"/>
                <a:endParaRPr lang="en-GB" sz="2500" dirty="0">
                  <a:solidFill>
                    <a:srgbClr val="002060"/>
                  </a:solidFill>
                </a:endParaRPr>
              </a:p>
              <a:p>
                <a:pPr lvl="0"/>
                <a:r>
                  <a:rPr lang="en-GB" sz="2500" dirty="0">
                    <a:solidFill>
                      <a:srgbClr val="002060"/>
                    </a:solidFill>
                  </a:rPr>
                  <a:t>         </a:t>
                </a:r>
              </a:p>
            </p:txBody>
          </p:sp>
        </mc:Choice>
        <mc:Fallback xmlns="">
          <p:sp>
            <p:nvSpPr>
              <p:cNvPr id="7"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513195" y="1717364"/>
                <a:ext cx="11154988" cy="4946907"/>
              </a:xfrm>
              <a:prstGeom prst="roundRect">
                <a:avLst/>
              </a:prstGeom>
              <a:blipFill>
                <a:blip r:embed="rId5"/>
                <a:stretch>
                  <a:fillRect/>
                </a:stretch>
              </a:blipFill>
            </p:spPr>
            <p:txBody>
              <a:bodyPr/>
              <a:lstStyle/>
              <a:p>
                <a:r>
                  <a:rPr lang="en-GB">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1388" y="1027905"/>
            <a:ext cx="1468702" cy="1449666"/>
          </a:xfrm>
          <a:prstGeom prst="rect">
            <a:avLst/>
          </a:prstGeom>
        </p:spPr>
      </p:pic>
    </p:spTree>
    <p:extLst>
      <p:ext uri="{BB962C8B-B14F-4D97-AF65-F5344CB8AC3E}">
        <p14:creationId xmlns:p14="http://schemas.microsoft.com/office/powerpoint/2010/main" val="3430108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3634" y="1864845"/>
            <a:ext cx="2434180"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time</a:t>
            </a:r>
          </a:p>
          <a:p>
            <a:pPr lvl="0" algn="ctr"/>
            <a:r>
              <a:rPr lang="en-GB" sz="4000" dirty="0">
                <a:solidFill>
                  <a:srgbClr val="002060"/>
                </a:solidFill>
              </a:rPr>
              <a:t>analogue</a:t>
            </a:r>
          </a:p>
          <a:p>
            <a:pPr lvl="0" algn="ctr"/>
            <a:r>
              <a:rPr lang="en-GB" sz="4000" dirty="0">
                <a:solidFill>
                  <a:srgbClr val="002060"/>
                </a:solidFill>
              </a:rPr>
              <a:t>digital</a:t>
            </a:r>
          </a:p>
          <a:p>
            <a:pPr lvl="0" algn="ctr"/>
            <a:r>
              <a:rPr lang="en-GB" sz="4000" dirty="0">
                <a:solidFill>
                  <a:srgbClr val="002060"/>
                </a:solidFill>
              </a:rPr>
              <a:t>convert</a:t>
            </a:r>
          </a:p>
          <a:p>
            <a:pPr algn="ctr"/>
            <a:endParaRPr lang="en-GB" sz="20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469878" y="1689089"/>
            <a:ext cx="7991335" cy="492777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3869968" y="2239029"/>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ALL PHASES</a:t>
            </a:r>
          </a:p>
        </p:txBody>
      </p:sp>
      <p:grpSp>
        <p:nvGrpSpPr>
          <p:cNvPr id="11" name="Group 10">
            <a:extLst>
              <a:ext uri="{FF2B5EF4-FFF2-40B4-BE49-F238E27FC236}">
                <a16:creationId xmlns:a16="http://schemas.microsoft.com/office/drawing/2014/main" id="{1B24DF2E-6318-4534-AD08-60C3079338E5}"/>
              </a:ext>
            </a:extLst>
          </p:cNvPr>
          <p:cNvGrpSpPr/>
          <p:nvPr/>
        </p:nvGrpSpPr>
        <p:grpSpPr>
          <a:xfrm>
            <a:off x="4220989" y="1755462"/>
            <a:ext cx="7298764" cy="4798296"/>
            <a:chOff x="2039201" y="835270"/>
            <a:chExt cx="7869841" cy="5880398"/>
          </a:xfrm>
        </p:grpSpPr>
        <p:sp>
          <p:nvSpPr>
            <p:cNvPr id="12" name="Hexagon 11">
              <a:extLst>
                <a:ext uri="{FF2B5EF4-FFF2-40B4-BE49-F238E27FC236}">
                  <a16:creationId xmlns:a16="http://schemas.microsoft.com/office/drawing/2014/main" id="{C6494316-A82E-475B-9B08-6E60A2F252F7}"/>
                </a:ext>
              </a:extLst>
            </p:cNvPr>
            <p:cNvSpPr/>
            <p:nvPr/>
          </p:nvSpPr>
          <p:spPr>
            <a:xfrm>
              <a:off x="2574783" y="835270"/>
              <a:ext cx="7000040" cy="5880398"/>
            </a:xfrm>
            <a:prstGeom prst="hexago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graphicFrame>
          <p:nvGraphicFramePr>
            <p:cNvPr id="13" name="Diagram 12">
              <a:extLst>
                <a:ext uri="{FF2B5EF4-FFF2-40B4-BE49-F238E27FC236}">
                  <a16:creationId xmlns:a16="http://schemas.microsoft.com/office/drawing/2014/main" id="{2AD17131-0B37-4E04-9B03-4AD3CCDAC195}"/>
                </a:ext>
              </a:extLst>
            </p:cNvPr>
            <p:cNvGraphicFramePr/>
            <p:nvPr>
              <p:extLst>
                <p:ext uri="{D42A27DB-BD31-4B8C-83A1-F6EECF244321}">
                  <p14:modId xmlns:p14="http://schemas.microsoft.com/office/powerpoint/2010/main" val="165524378"/>
                </p:ext>
              </p:extLst>
            </p:nvPr>
          </p:nvGraphicFramePr>
          <p:xfrm>
            <a:off x="2039201" y="911823"/>
            <a:ext cx="7869841" cy="57303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Tree>
    <p:extLst>
      <p:ext uri="{BB962C8B-B14F-4D97-AF65-F5344CB8AC3E}">
        <p14:creationId xmlns:p14="http://schemas.microsoft.com/office/powerpoint/2010/main" val="24482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861168"/>
            <a:ext cx="10928242" cy="13702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a:t>
            </a:r>
            <a:r>
              <a:rPr lang="en-GB" sz="3400" b="1" dirty="0">
                <a:solidFill>
                  <a:srgbClr val="002060"/>
                </a:solidFill>
              </a:rPr>
              <a:t>read, write and convert between analogue and digital 12 and 24-hour clocks.</a:t>
            </a:r>
            <a:endParaRPr lang="en-GB" sz="3400" dirty="0">
              <a:solidFill>
                <a:prstClr val="white"/>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502465" y="4398426"/>
            <a:ext cx="2162776" cy="69782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2060"/>
                </a:solidFill>
              </a:rPr>
              <a:t>Analogue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9406001" y="4398426"/>
            <a:ext cx="2093741" cy="69782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2060"/>
                </a:solidFill>
              </a:rPr>
              <a:t>Digital</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1196" y="3624268"/>
            <a:ext cx="6288850" cy="2943968"/>
          </a:xfrm>
          <a:prstGeom prst="rect">
            <a:avLst/>
          </a:prstGeom>
        </p:spPr>
      </p:pic>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828800"/>
            <a:ext cx="3356769" cy="466498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500" dirty="0">
                <a:solidFill>
                  <a:srgbClr val="002060"/>
                </a:solidFill>
              </a:rPr>
              <a:t>When telling the </a:t>
            </a:r>
            <a:r>
              <a:rPr lang="en-GB" sz="2500" b="1" dirty="0">
                <a:solidFill>
                  <a:srgbClr val="002060"/>
                </a:solidFill>
              </a:rPr>
              <a:t>time </a:t>
            </a:r>
            <a:r>
              <a:rPr lang="en-GB" sz="2500" dirty="0">
                <a:solidFill>
                  <a:srgbClr val="002060"/>
                </a:solidFill>
              </a:rPr>
              <a:t>using an </a:t>
            </a:r>
            <a:r>
              <a:rPr lang="en-GB" sz="2500" b="1" dirty="0">
                <a:solidFill>
                  <a:srgbClr val="002060"/>
                </a:solidFill>
              </a:rPr>
              <a:t>analogue clock</a:t>
            </a:r>
            <a:r>
              <a:rPr lang="en-GB" sz="2500" dirty="0">
                <a:solidFill>
                  <a:srgbClr val="002060"/>
                </a:solidFill>
              </a:rPr>
              <a:t>, it is important to look at the hands on the clock.</a:t>
            </a:r>
          </a:p>
          <a:p>
            <a:pPr lvl="0" algn="ctr"/>
            <a:endParaRPr lang="en-GB" sz="2500" dirty="0">
              <a:solidFill>
                <a:srgbClr val="002060"/>
              </a:solidFill>
            </a:endParaRPr>
          </a:p>
          <a:p>
            <a:pPr lvl="0" algn="ctr"/>
            <a:r>
              <a:rPr lang="en-GB" sz="2500" dirty="0">
                <a:solidFill>
                  <a:srgbClr val="002060"/>
                </a:solidFill>
              </a:rPr>
              <a:t>The </a:t>
            </a:r>
            <a:r>
              <a:rPr lang="en-GB" sz="2500" b="1" dirty="0">
                <a:solidFill>
                  <a:srgbClr val="002060"/>
                </a:solidFill>
              </a:rPr>
              <a:t>shorter hand </a:t>
            </a:r>
            <a:r>
              <a:rPr lang="en-GB" sz="2500" dirty="0">
                <a:solidFill>
                  <a:srgbClr val="002060"/>
                </a:solidFill>
              </a:rPr>
              <a:t>(the red one) tells the </a:t>
            </a:r>
            <a:r>
              <a:rPr lang="en-GB" sz="2500" b="1" dirty="0">
                <a:solidFill>
                  <a:srgbClr val="002060"/>
                </a:solidFill>
              </a:rPr>
              <a:t>hour</a:t>
            </a:r>
            <a:r>
              <a:rPr lang="en-GB" sz="2500" dirty="0">
                <a:solidFill>
                  <a:srgbClr val="002060"/>
                </a:solidFill>
              </a:rPr>
              <a:t>.</a:t>
            </a:r>
          </a:p>
          <a:p>
            <a:pPr lvl="0" algn="ctr"/>
            <a:r>
              <a:rPr lang="en-GB" sz="2500" dirty="0">
                <a:solidFill>
                  <a:srgbClr val="002060"/>
                </a:solidFill>
              </a:rPr>
              <a:t>The </a:t>
            </a:r>
            <a:r>
              <a:rPr lang="en-GB" sz="2500" b="1" dirty="0">
                <a:solidFill>
                  <a:srgbClr val="002060"/>
                </a:solidFill>
              </a:rPr>
              <a:t>longer hand </a:t>
            </a:r>
            <a:r>
              <a:rPr lang="en-GB" sz="2500" dirty="0">
                <a:solidFill>
                  <a:srgbClr val="002060"/>
                </a:solidFill>
              </a:rPr>
              <a:t>(the green one) tells the </a:t>
            </a:r>
            <a:r>
              <a:rPr lang="en-GB" sz="2500" b="1" dirty="0">
                <a:solidFill>
                  <a:srgbClr val="002060"/>
                </a:solidFill>
              </a:rPr>
              <a:t>minute</a:t>
            </a:r>
            <a:r>
              <a:rPr lang="en-GB" sz="25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3903" y="2332810"/>
            <a:ext cx="3936570" cy="3936570"/>
          </a:xfrm>
          <a:prstGeom prst="rect">
            <a:avLst/>
          </a:prstGeom>
        </p:spPr>
      </p:pic>
      <p:sp>
        <p:nvSpPr>
          <p:cNvPr id="7" name="TextBox 6"/>
          <p:cNvSpPr txBox="1"/>
          <p:nvPr/>
        </p:nvSpPr>
        <p:spPr>
          <a:xfrm>
            <a:off x="6109640" y="1497978"/>
            <a:ext cx="534691" cy="769441"/>
          </a:xfrm>
          <a:prstGeom prst="rect">
            <a:avLst/>
          </a:prstGeom>
          <a:noFill/>
        </p:spPr>
        <p:txBody>
          <a:bodyPr wrap="square" rtlCol="0">
            <a:spAutoFit/>
          </a:bodyPr>
          <a:lstStyle/>
          <a:p>
            <a:r>
              <a:rPr lang="en-GB" sz="4400" dirty="0">
                <a:solidFill>
                  <a:srgbClr val="FF0000"/>
                </a:solidFill>
              </a:rPr>
              <a:t>0</a:t>
            </a:r>
          </a:p>
        </p:txBody>
      </p:sp>
      <p:sp>
        <p:nvSpPr>
          <p:cNvPr id="11" name="TextBox 10"/>
          <p:cNvSpPr txBox="1"/>
          <p:nvPr/>
        </p:nvSpPr>
        <p:spPr>
          <a:xfrm>
            <a:off x="7245259" y="1933890"/>
            <a:ext cx="534691" cy="769441"/>
          </a:xfrm>
          <a:prstGeom prst="rect">
            <a:avLst/>
          </a:prstGeom>
          <a:noFill/>
        </p:spPr>
        <p:txBody>
          <a:bodyPr wrap="square" rtlCol="0">
            <a:spAutoFit/>
          </a:bodyPr>
          <a:lstStyle/>
          <a:p>
            <a:r>
              <a:rPr lang="en-GB" sz="4400" dirty="0">
                <a:solidFill>
                  <a:srgbClr val="FF0000"/>
                </a:solidFill>
              </a:rPr>
              <a:t>5</a:t>
            </a:r>
          </a:p>
        </p:txBody>
      </p:sp>
      <p:sp>
        <p:nvSpPr>
          <p:cNvPr id="12" name="Rectangle: Rounded Corners 2">
            <a:extLst>
              <a:ext uri="{FF2B5EF4-FFF2-40B4-BE49-F238E27FC236}">
                <a16:creationId xmlns:a16="http://schemas.microsoft.com/office/drawing/2014/main" id="{675A7142-34F1-4E54-A85B-FF703025B360}"/>
              </a:ext>
            </a:extLst>
          </p:cNvPr>
          <p:cNvSpPr/>
          <p:nvPr/>
        </p:nvSpPr>
        <p:spPr>
          <a:xfrm>
            <a:off x="9058416" y="1952786"/>
            <a:ext cx="2972450" cy="466498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500" dirty="0">
                <a:solidFill>
                  <a:srgbClr val="002060"/>
                </a:solidFill>
              </a:rPr>
              <a:t>It is also important to remember that each number represents </a:t>
            </a:r>
          </a:p>
          <a:p>
            <a:pPr lvl="0" algn="ctr"/>
            <a:r>
              <a:rPr lang="en-GB" sz="2500" b="1" dirty="0">
                <a:solidFill>
                  <a:srgbClr val="002060"/>
                </a:solidFill>
              </a:rPr>
              <a:t>5-minute intervals</a:t>
            </a:r>
            <a:r>
              <a:rPr lang="en-GB" sz="2500" dirty="0">
                <a:solidFill>
                  <a:srgbClr val="002060"/>
                </a:solidFill>
              </a:rPr>
              <a:t>.</a:t>
            </a:r>
          </a:p>
          <a:p>
            <a:pPr lvl="0" algn="ctr"/>
            <a:endParaRPr lang="en-GB" sz="2500" dirty="0">
              <a:solidFill>
                <a:srgbClr val="002060"/>
              </a:solidFill>
            </a:endParaRPr>
          </a:p>
          <a:p>
            <a:pPr algn="ctr"/>
            <a:r>
              <a:rPr lang="en-GB" sz="2500" dirty="0">
                <a:solidFill>
                  <a:srgbClr val="002060"/>
                </a:solidFill>
              </a:rPr>
              <a:t>The lines in-between each number represent </a:t>
            </a:r>
            <a:r>
              <a:rPr lang="en-GB" sz="2500" b="1" dirty="0">
                <a:solidFill>
                  <a:srgbClr val="002060"/>
                </a:solidFill>
              </a:rPr>
              <a:t>1-minute intervals</a:t>
            </a:r>
            <a:r>
              <a:rPr lang="en-GB" sz="2500" dirty="0">
                <a:solidFill>
                  <a:srgbClr val="002060"/>
                </a:solidFill>
              </a:rPr>
              <a:t>.</a:t>
            </a:r>
            <a:endParaRPr lang="en-GB" sz="2500" dirty="0">
              <a:solidFill>
                <a:prstClr val="white"/>
              </a:solidFill>
            </a:endParaRPr>
          </a:p>
        </p:txBody>
      </p:sp>
      <p:sp>
        <p:nvSpPr>
          <p:cNvPr id="13" name="TextBox 12"/>
          <p:cNvSpPr txBox="1"/>
          <p:nvPr/>
        </p:nvSpPr>
        <p:spPr>
          <a:xfrm>
            <a:off x="8144660" y="2855731"/>
            <a:ext cx="909735" cy="769441"/>
          </a:xfrm>
          <a:prstGeom prst="rect">
            <a:avLst/>
          </a:prstGeom>
          <a:noFill/>
        </p:spPr>
        <p:txBody>
          <a:bodyPr wrap="square" rtlCol="0">
            <a:spAutoFit/>
          </a:bodyPr>
          <a:lstStyle/>
          <a:p>
            <a:r>
              <a:rPr lang="en-GB" sz="4400" dirty="0">
                <a:solidFill>
                  <a:srgbClr val="FF0000"/>
                </a:solidFill>
              </a:rPr>
              <a:t>10</a:t>
            </a:r>
          </a:p>
        </p:txBody>
      </p:sp>
      <p:sp>
        <p:nvSpPr>
          <p:cNvPr id="14" name="TextBox 13"/>
          <p:cNvSpPr txBox="1"/>
          <p:nvPr/>
        </p:nvSpPr>
        <p:spPr>
          <a:xfrm>
            <a:off x="8297060" y="3882663"/>
            <a:ext cx="909735" cy="769441"/>
          </a:xfrm>
          <a:prstGeom prst="rect">
            <a:avLst/>
          </a:prstGeom>
          <a:noFill/>
        </p:spPr>
        <p:txBody>
          <a:bodyPr wrap="square" rtlCol="0">
            <a:spAutoFit/>
          </a:bodyPr>
          <a:lstStyle/>
          <a:p>
            <a:r>
              <a:rPr lang="en-GB" sz="4400" dirty="0">
                <a:solidFill>
                  <a:srgbClr val="FF0000"/>
                </a:solidFill>
              </a:rPr>
              <a:t>15</a:t>
            </a:r>
          </a:p>
        </p:txBody>
      </p:sp>
      <p:sp>
        <p:nvSpPr>
          <p:cNvPr id="15" name="TextBox 14"/>
          <p:cNvSpPr txBox="1"/>
          <p:nvPr/>
        </p:nvSpPr>
        <p:spPr>
          <a:xfrm>
            <a:off x="8140035" y="4909595"/>
            <a:ext cx="909735" cy="769441"/>
          </a:xfrm>
          <a:prstGeom prst="rect">
            <a:avLst/>
          </a:prstGeom>
          <a:noFill/>
        </p:spPr>
        <p:txBody>
          <a:bodyPr wrap="square" rtlCol="0">
            <a:spAutoFit/>
          </a:bodyPr>
          <a:lstStyle/>
          <a:p>
            <a:r>
              <a:rPr lang="en-GB" sz="4400" dirty="0">
                <a:solidFill>
                  <a:srgbClr val="FF0000"/>
                </a:solidFill>
              </a:rPr>
              <a:t>20</a:t>
            </a:r>
          </a:p>
        </p:txBody>
      </p:sp>
      <p:sp>
        <p:nvSpPr>
          <p:cNvPr id="16" name="TextBox 15"/>
          <p:cNvSpPr txBox="1"/>
          <p:nvPr/>
        </p:nvSpPr>
        <p:spPr>
          <a:xfrm>
            <a:off x="7245259" y="5879346"/>
            <a:ext cx="909735" cy="769441"/>
          </a:xfrm>
          <a:prstGeom prst="rect">
            <a:avLst/>
          </a:prstGeom>
          <a:noFill/>
        </p:spPr>
        <p:txBody>
          <a:bodyPr wrap="square" rtlCol="0">
            <a:spAutoFit/>
          </a:bodyPr>
          <a:lstStyle/>
          <a:p>
            <a:r>
              <a:rPr lang="en-GB" sz="4400" dirty="0">
                <a:solidFill>
                  <a:srgbClr val="FF0000"/>
                </a:solidFill>
              </a:rPr>
              <a:t>25</a:t>
            </a:r>
          </a:p>
        </p:txBody>
      </p:sp>
      <p:sp>
        <p:nvSpPr>
          <p:cNvPr id="17" name="TextBox 16"/>
          <p:cNvSpPr txBox="1"/>
          <p:nvPr/>
        </p:nvSpPr>
        <p:spPr>
          <a:xfrm>
            <a:off x="5990398" y="6109068"/>
            <a:ext cx="909735" cy="769441"/>
          </a:xfrm>
          <a:prstGeom prst="rect">
            <a:avLst/>
          </a:prstGeom>
          <a:noFill/>
        </p:spPr>
        <p:txBody>
          <a:bodyPr wrap="square" rtlCol="0">
            <a:spAutoFit/>
          </a:bodyPr>
          <a:lstStyle/>
          <a:p>
            <a:r>
              <a:rPr lang="en-GB" sz="4400" dirty="0">
                <a:solidFill>
                  <a:srgbClr val="FF0000"/>
                </a:solidFill>
              </a:rPr>
              <a:t>30</a:t>
            </a:r>
          </a:p>
        </p:txBody>
      </p:sp>
      <p:sp>
        <p:nvSpPr>
          <p:cNvPr id="18" name="TextBox 17"/>
          <p:cNvSpPr txBox="1"/>
          <p:nvPr/>
        </p:nvSpPr>
        <p:spPr>
          <a:xfrm>
            <a:off x="4878288" y="5910343"/>
            <a:ext cx="909735" cy="769441"/>
          </a:xfrm>
          <a:prstGeom prst="rect">
            <a:avLst/>
          </a:prstGeom>
          <a:noFill/>
        </p:spPr>
        <p:txBody>
          <a:bodyPr wrap="square" rtlCol="0">
            <a:spAutoFit/>
          </a:bodyPr>
          <a:lstStyle/>
          <a:p>
            <a:r>
              <a:rPr lang="en-GB" sz="4400" dirty="0">
                <a:solidFill>
                  <a:srgbClr val="FF0000"/>
                </a:solidFill>
              </a:rPr>
              <a:t>35</a:t>
            </a:r>
          </a:p>
        </p:txBody>
      </p:sp>
      <p:sp>
        <p:nvSpPr>
          <p:cNvPr id="19" name="TextBox 18"/>
          <p:cNvSpPr txBox="1"/>
          <p:nvPr/>
        </p:nvSpPr>
        <p:spPr>
          <a:xfrm>
            <a:off x="3999153" y="5039709"/>
            <a:ext cx="909735" cy="769441"/>
          </a:xfrm>
          <a:prstGeom prst="rect">
            <a:avLst/>
          </a:prstGeom>
          <a:noFill/>
        </p:spPr>
        <p:txBody>
          <a:bodyPr wrap="square" rtlCol="0">
            <a:spAutoFit/>
          </a:bodyPr>
          <a:lstStyle/>
          <a:p>
            <a:r>
              <a:rPr lang="en-GB" sz="4400" dirty="0">
                <a:solidFill>
                  <a:srgbClr val="FF0000"/>
                </a:solidFill>
              </a:rPr>
              <a:t>40</a:t>
            </a:r>
          </a:p>
        </p:txBody>
      </p:sp>
      <p:sp>
        <p:nvSpPr>
          <p:cNvPr id="20" name="TextBox 19"/>
          <p:cNvSpPr txBox="1"/>
          <p:nvPr/>
        </p:nvSpPr>
        <p:spPr>
          <a:xfrm>
            <a:off x="3651537" y="3916374"/>
            <a:ext cx="909735" cy="769441"/>
          </a:xfrm>
          <a:prstGeom prst="rect">
            <a:avLst/>
          </a:prstGeom>
          <a:noFill/>
        </p:spPr>
        <p:txBody>
          <a:bodyPr wrap="square" rtlCol="0">
            <a:spAutoFit/>
          </a:bodyPr>
          <a:lstStyle/>
          <a:p>
            <a:r>
              <a:rPr lang="en-GB" sz="4400" dirty="0">
                <a:solidFill>
                  <a:srgbClr val="FF0000"/>
                </a:solidFill>
              </a:rPr>
              <a:t>45</a:t>
            </a:r>
          </a:p>
        </p:txBody>
      </p:sp>
      <p:sp>
        <p:nvSpPr>
          <p:cNvPr id="21" name="TextBox 20"/>
          <p:cNvSpPr txBox="1"/>
          <p:nvPr/>
        </p:nvSpPr>
        <p:spPr>
          <a:xfrm>
            <a:off x="3949035" y="2793039"/>
            <a:ext cx="909735" cy="769441"/>
          </a:xfrm>
          <a:prstGeom prst="rect">
            <a:avLst/>
          </a:prstGeom>
          <a:noFill/>
        </p:spPr>
        <p:txBody>
          <a:bodyPr wrap="square" rtlCol="0">
            <a:spAutoFit/>
          </a:bodyPr>
          <a:lstStyle/>
          <a:p>
            <a:r>
              <a:rPr lang="en-GB" sz="4400" dirty="0">
                <a:solidFill>
                  <a:srgbClr val="FF0000"/>
                </a:solidFill>
              </a:rPr>
              <a:t>50</a:t>
            </a:r>
          </a:p>
        </p:txBody>
      </p:sp>
      <p:sp>
        <p:nvSpPr>
          <p:cNvPr id="22" name="TextBox 21"/>
          <p:cNvSpPr txBox="1"/>
          <p:nvPr/>
        </p:nvSpPr>
        <p:spPr>
          <a:xfrm>
            <a:off x="4854143" y="1912734"/>
            <a:ext cx="909735" cy="769441"/>
          </a:xfrm>
          <a:prstGeom prst="rect">
            <a:avLst/>
          </a:prstGeom>
          <a:noFill/>
        </p:spPr>
        <p:txBody>
          <a:bodyPr wrap="square" rtlCol="0">
            <a:spAutoFit/>
          </a:bodyPr>
          <a:lstStyle/>
          <a:p>
            <a:r>
              <a:rPr lang="en-GB" sz="4400" dirty="0">
                <a:solidFill>
                  <a:srgbClr val="FF0000"/>
                </a:solidFill>
              </a:rPr>
              <a:t>55</a:t>
            </a:r>
          </a:p>
        </p:txBody>
      </p:sp>
      <p:sp>
        <p:nvSpPr>
          <p:cNvPr id="23" name="Right Arrow 22"/>
          <p:cNvSpPr/>
          <p:nvPr/>
        </p:nvSpPr>
        <p:spPr>
          <a:xfrm rot="2208819">
            <a:off x="6204325" y="4449424"/>
            <a:ext cx="1007000" cy="15240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ight Arrow 23"/>
          <p:cNvSpPr/>
          <p:nvPr/>
        </p:nvSpPr>
        <p:spPr>
          <a:xfrm rot="18995520">
            <a:off x="6020667" y="3563353"/>
            <a:ext cx="1676859" cy="159885"/>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6224666" y="4083382"/>
            <a:ext cx="202839" cy="2751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799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828800"/>
            <a:ext cx="3647863"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A </a:t>
            </a:r>
            <a:r>
              <a:rPr lang="en-GB" sz="3600" b="1" dirty="0">
                <a:solidFill>
                  <a:srgbClr val="002060"/>
                </a:solidFill>
              </a:rPr>
              <a:t>digital clock </a:t>
            </a:r>
            <a:r>
              <a:rPr lang="en-GB" sz="3600" dirty="0">
                <a:solidFill>
                  <a:srgbClr val="002060"/>
                </a:solidFill>
              </a:rPr>
              <a:t>shows the time like this:</a:t>
            </a:r>
          </a:p>
          <a:p>
            <a:pPr lvl="0" algn="ctr"/>
            <a:endParaRPr lang="en-GB" sz="3200" dirty="0">
              <a:solidFill>
                <a:srgbClr val="002060"/>
              </a:solidFill>
            </a:endParaRPr>
          </a:p>
          <a:p>
            <a:pPr lvl="0" algn="ctr"/>
            <a:r>
              <a:rPr lang="en-GB" sz="4000" b="1" dirty="0">
                <a:solidFill>
                  <a:srgbClr val="002060"/>
                </a:solidFill>
              </a:rPr>
              <a:t>hour : minutes</a:t>
            </a:r>
          </a:p>
          <a:p>
            <a:pPr lvl="0" algn="ctr"/>
            <a:r>
              <a:rPr lang="en-GB" sz="3600" dirty="0">
                <a:solidFill>
                  <a:srgbClr val="002060"/>
                </a:solidFill>
              </a:rPr>
              <a:t>07 : 12</a:t>
            </a:r>
          </a:p>
          <a:p>
            <a:pPr lvl="0" algn="ctr"/>
            <a:r>
              <a:rPr lang="en-GB" sz="3600" dirty="0">
                <a:solidFill>
                  <a:srgbClr val="002060"/>
                </a:solidFill>
              </a:rPr>
              <a:t>15 : 48</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4408298" y="2875309"/>
            <a:ext cx="3494545" cy="24642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800" dirty="0">
              <a:solidFill>
                <a:srgbClr val="002060"/>
              </a:solidFill>
            </a:endParaRPr>
          </a:p>
          <a:p>
            <a:pPr lvl="0" algn="ctr"/>
            <a:r>
              <a:rPr lang="en-GB" sz="2800" dirty="0">
                <a:solidFill>
                  <a:srgbClr val="002060"/>
                </a:solidFill>
              </a:rPr>
              <a:t>There are </a:t>
            </a:r>
            <a:r>
              <a:rPr lang="en-GB" sz="2800" b="1" dirty="0">
                <a:solidFill>
                  <a:srgbClr val="002060"/>
                </a:solidFill>
              </a:rPr>
              <a:t>24 hours in a day</a:t>
            </a:r>
            <a:r>
              <a:rPr lang="en-GB" sz="2800" dirty="0">
                <a:solidFill>
                  <a:srgbClr val="002060"/>
                </a:solidFill>
              </a:rPr>
              <a:t>.</a:t>
            </a:r>
          </a:p>
          <a:p>
            <a:pPr lvl="0" algn="ctr"/>
            <a:endParaRPr lang="en-GB" sz="2800" dirty="0">
              <a:solidFill>
                <a:srgbClr val="002060"/>
              </a:solidFill>
            </a:endParaRPr>
          </a:p>
          <a:p>
            <a:pPr lvl="0" algn="ctr"/>
            <a:r>
              <a:rPr lang="en-GB" sz="2800" dirty="0">
                <a:solidFill>
                  <a:srgbClr val="002060"/>
                </a:solidFill>
              </a:rPr>
              <a:t>There are </a:t>
            </a:r>
            <a:r>
              <a:rPr lang="en-GB" sz="2800" b="1" dirty="0">
                <a:solidFill>
                  <a:srgbClr val="002060"/>
                </a:solidFill>
              </a:rPr>
              <a:t>60 minutes in an hour</a:t>
            </a:r>
            <a:r>
              <a:rPr lang="en-GB" sz="2800" dirty="0">
                <a:solidFill>
                  <a:srgbClr val="002060"/>
                </a:solidFill>
              </a:rPr>
              <a:t>.</a:t>
            </a:r>
          </a:p>
          <a:p>
            <a:pPr lvl="0" algn="ctr"/>
            <a:endParaRPr lang="en-GB" sz="2800" dirty="0">
              <a:solidFill>
                <a:srgbClr val="002060"/>
              </a:solidFill>
            </a:endParaRPr>
          </a:p>
        </p:txBody>
      </p:sp>
      <p:sp>
        <p:nvSpPr>
          <p:cNvPr id="7" name="Rectangle: Rounded Corners 2">
            <a:extLst>
              <a:ext uri="{FF2B5EF4-FFF2-40B4-BE49-F238E27FC236}">
                <a16:creationId xmlns:a16="http://schemas.microsoft.com/office/drawing/2014/main" id="{675A7142-34F1-4E54-A85B-FF703025B360}"/>
              </a:ext>
            </a:extLst>
          </p:cNvPr>
          <p:cNvSpPr/>
          <p:nvPr/>
        </p:nvSpPr>
        <p:spPr>
          <a:xfrm>
            <a:off x="8349063" y="1810719"/>
            <a:ext cx="3494545"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solidFill>
                  <a:srgbClr val="002060"/>
                </a:solidFill>
              </a:rPr>
              <a:t>A </a:t>
            </a:r>
            <a:r>
              <a:rPr lang="en-GB" sz="2800" b="1" dirty="0">
                <a:solidFill>
                  <a:srgbClr val="002060"/>
                </a:solidFill>
              </a:rPr>
              <a:t>24-hour clock </a:t>
            </a:r>
            <a:r>
              <a:rPr lang="en-GB" sz="2800" dirty="0">
                <a:solidFill>
                  <a:srgbClr val="002060"/>
                </a:solidFill>
              </a:rPr>
              <a:t>shows the time since </a:t>
            </a:r>
            <a:r>
              <a:rPr lang="en-GB" sz="2800" b="1" dirty="0">
                <a:solidFill>
                  <a:srgbClr val="002060"/>
                </a:solidFill>
              </a:rPr>
              <a:t>midnight</a:t>
            </a:r>
            <a:r>
              <a:rPr lang="en-GB" sz="2800" dirty="0">
                <a:solidFill>
                  <a:srgbClr val="002060"/>
                </a:solidFill>
              </a:rPr>
              <a:t>.</a:t>
            </a:r>
          </a:p>
          <a:p>
            <a:pPr lvl="0" algn="ctr"/>
            <a:endParaRPr lang="en-GB" sz="2800" dirty="0">
              <a:solidFill>
                <a:srgbClr val="002060"/>
              </a:solidFill>
            </a:endParaRPr>
          </a:p>
          <a:p>
            <a:pPr algn="ctr"/>
            <a:r>
              <a:rPr lang="en-GB" sz="2800" dirty="0">
                <a:solidFill>
                  <a:srgbClr val="002060"/>
                </a:solidFill>
              </a:rPr>
              <a:t>Once you pass 12pm (midday / noon), you have to add 12 to each time, e.g. 2pm = 14:00.</a:t>
            </a:r>
          </a:p>
        </p:txBody>
      </p:sp>
    </p:spTree>
    <p:extLst>
      <p:ext uri="{BB962C8B-B14F-4D97-AF65-F5344CB8AC3E}">
        <p14:creationId xmlns:p14="http://schemas.microsoft.com/office/powerpoint/2010/main" val="2954615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7854</TotalTime>
  <Words>1403</Words>
  <Application>Microsoft Office PowerPoint</Application>
  <PresentationFormat>Widescreen</PresentationFormat>
  <Paragraphs>192</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Teach</vt:lpstr>
      <vt:lpstr>Teach</vt:lpstr>
      <vt:lpstr>Model</vt:lpstr>
      <vt:lpstr>Teach</vt:lpstr>
      <vt:lpstr>Model</vt:lpstr>
      <vt:lpstr>Apply</vt:lpstr>
      <vt:lpstr>Apply</vt:lpstr>
      <vt:lpstr>Apply</vt:lpstr>
      <vt:lpstr>Apply – Problem Solving</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175</cp:revision>
  <dcterms:created xsi:type="dcterms:W3CDTF">2017-03-29T13:14:03Z</dcterms:created>
  <dcterms:modified xsi:type="dcterms:W3CDTF">2020-05-01T12:10:04Z</dcterms:modified>
</cp:coreProperties>
</file>