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4" r:id="rId3"/>
    <p:sldId id="274" r:id="rId4"/>
    <p:sldId id="258" r:id="rId5"/>
    <p:sldId id="349" r:id="rId6"/>
    <p:sldId id="350" r:id="rId7"/>
    <p:sldId id="261" r:id="rId8"/>
    <p:sldId id="360" r:id="rId9"/>
    <p:sldId id="355" r:id="rId10"/>
    <p:sldId id="351" r:id="rId11"/>
    <p:sldId id="352" r:id="rId12"/>
    <p:sldId id="356" r:id="rId13"/>
    <p:sldId id="353" r:id="rId14"/>
    <p:sldId id="354" r:id="rId15"/>
    <p:sldId id="357" r:id="rId16"/>
    <p:sldId id="343" r:id="rId17"/>
    <p:sldId id="344" r:id="rId18"/>
    <p:sldId id="358" r:id="rId19"/>
    <p:sldId id="3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 id="2" name="phillippa headlam" initials="ph" lastIdx="12" clrIdx="1">
    <p:extLst>
      <p:ext uri="{19B8F6BF-5375-455C-9EA6-DF929625EA0E}">
        <p15:presenceInfo xmlns:p15="http://schemas.microsoft.com/office/powerpoint/2012/main" userId="f73a376c65370f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253E6-67F9-4C48-BF6A-7F57391C196D}" v="31" dt="2019-11-26T12:24:41.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0714" autoAdjust="0"/>
  </p:normalViewPr>
  <p:slideViewPr>
    <p:cSldViewPr snapToGrid="0" snapToObjects="1">
      <p:cViewPr varScale="1">
        <p:scale>
          <a:sx n="58" d="100"/>
          <a:sy n="58" d="100"/>
        </p:scale>
        <p:origin x="1422"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28533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188372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143184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05507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4237697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904288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421215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1784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427778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children that the Knowledge Mats may help them.</a:t>
            </a:r>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22013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05801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87819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6569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Y4 M5f Can estimate length</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230608" y="277818"/>
            <a:ext cx="7018324" cy="709282"/>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35734" y="243203"/>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00988" y="1623627"/>
            <a:ext cx="9816149" cy="11454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To </a:t>
            </a:r>
            <a:r>
              <a:rPr lang="en-GB" sz="3200" b="1" dirty="0">
                <a:solidFill>
                  <a:srgbClr val="002060"/>
                </a:solidFill>
              </a:rPr>
              <a:t>estimate</a:t>
            </a:r>
            <a:r>
              <a:rPr lang="en-GB" sz="3200" dirty="0">
                <a:solidFill>
                  <a:srgbClr val="002060"/>
                </a:solidFill>
              </a:rPr>
              <a:t> means to give a rough answer that may be a </a:t>
            </a:r>
          </a:p>
          <a:p>
            <a:pPr algn="ctr"/>
            <a:r>
              <a:rPr lang="en-GB" sz="3200" dirty="0">
                <a:solidFill>
                  <a:srgbClr val="002060"/>
                </a:solidFill>
              </a:rPr>
              <a:t>little less or a little more than the actual result/answer.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7131810" y="2823937"/>
            <a:ext cx="4914553" cy="388166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To </a:t>
            </a:r>
            <a:r>
              <a:rPr lang="en-GB" sz="2800" b="1" dirty="0">
                <a:solidFill>
                  <a:srgbClr val="002060"/>
                </a:solidFill>
              </a:rPr>
              <a:t>estimate</a:t>
            </a:r>
            <a:r>
              <a:rPr lang="en-GB" sz="2800" dirty="0">
                <a:solidFill>
                  <a:srgbClr val="002060"/>
                </a:solidFill>
              </a:rPr>
              <a:t> the length of this baseball bat, I will need to use my knowledge of length.</a:t>
            </a:r>
          </a:p>
          <a:p>
            <a:pPr algn="ctr"/>
            <a:endParaRPr lang="en-GB" sz="2800" dirty="0">
              <a:solidFill>
                <a:srgbClr val="002060"/>
              </a:solidFill>
            </a:endParaRPr>
          </a:p>
          <a:p>
            <a:pPr algn="ctr"/>
            <a:r>
              <a:rPr lang="en-GB" sz="2800" dirty="0">
                <a:solidFill>
                  <a:srgbClr val="002060"/>
                </a:solidFill>
              </a:rPr>
              <a:t>I can use my knowledge of </a:t>
            </a:r>
            <a:r>
              <a:rPr lang="en-GB" sz="2800" b="1" dirty="0">
                <a:solidFill>
                  <a:srgbClr val="002060"/>
                </a:solidFill>
              </a:rPr>
              <a:t>half</a:t>
            </a:r>
            <a:r>
              <a:rPr lang="en-GB" sz="2800" dirty="0">
                <a:solidFill>
                  <a:srgbClr val="002060"/>
                </a:solidFill>
              </a:rPr>
              <a:t> and </a:t>
            </a:r>
            <a:r>
              <a:rPr lang="en-GB" sz="2800" b="1" dirty="0">
                <a:solidFill>
                  <a:srgbClr val="002060"/>
                </a:solidFill>
              </a:rPr>
              <a:t>quarter</a:t>
            </a:r>
            <a:r>
              <a:rPr lang="en-GB" sz="2800" dirty="0">
                <a:solidFill>
                  <a:srgbClr val="002060"/>
                </a:solidFill>
              </a:rPr>
              <a:t> to help me to be as accurate as possible when </a:t>
            </a:r>
            <a:r>
              <a:rPr lang="en-GB" sz="2800" b="1" dirty="0">
                <a:solidFill>
                  <a:srgbClr val="002060"/>
                </a:solidFill>
              </a:rPr>
              <a:t>estimating</a:t>
            </a:r>
            <a:r>
              <a:rPr lang="en-GB" sz="2800" dirty="0">
                <a:solidFill>
                  <a:srgbClr val="002060"/>
                </a:solidFill>
              </a:rPr>
              <a: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46640">
            <a:off x="1070826" y="2850689"/>
            <a:ext cx="3188111" cy="3429228"/>
          </a:xfrm>
          <a:prstGeom prst="rect">
            <a:avLst/>
          </a:prstGeom>
        </p:spPr>
      </p:pic>
      <p:sp>
        <p:nvSpPr>
          <p:cNvPr id="7" name="TextBox 6"/>
          <p:cNvSpPr txBox="1"/>
          <p:nvPr/>
        </p:nvSpPr>
        <p:spPr>
          <a:xfrm>
            <a:off x="323791" y="5151120"/>
            <a:ext cx="6724918" cy="1080891"/>
          </a:xfrm>
          <a:prstGeom prst="rect">
            <a:avLst/>
          </a:prstGeom>
          <a:solidFill>
            <a:srgbClr val="FFFF00"/>
          </a:solidFill>
        </p:spPr>
        <p:txBody>
          <a:bodyPr vert="vert" wrap="square" rtlCol="0">
            <a:spAutoFit/>
          </a:bodyPr>
          <a:lstStyle/>
          <a:p>
            <a:r>
              <a:rPr lang="en-GB" sz="2500" dirty="0"/>
              <a:t>100cm				</a:t>
            </a:r>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r>
              <a:rPr lang="en-GB" sz="2500" dirty="0"/>
              <a:t>	             0cm</a:t>
            </a:r>
          </a:p>
        </p:txBody>
      </p:sp>
      <p:cxnSp>
        <p:nvCxnSpPr>
          <p:cNvPr id="10" name="Straight Arrow Connector 9"/>
          <p:cNvCxnSpPr/>
          <p:nvPr/>
        </p:nvCxnSpPr>
        <p:spPr>
          <a:xfrm flipV="1">
            <a:off x="3815581" y="3589021"/>
            <a:ext cx="0" cy="2636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09858" y="2947281"/>
            <a:ext cx="3062663" cy="584775"/>
          </a:xfrm>
          <a:prstGeom prst="rect">
            <a:avLst/>
          </a:prstGeom>
          <a:noFill/>
        </p:spPr>
        <p:txBody>
          <a:bodyPr wrap="square" rtlCol="0">
            <a:spAutoFit/>
          </a:bodyPr>
          <a:lstStyle/>
          <a:p>
            <a:r>
              <a:rPr lang="en-GB" sz="3200" dirty="0">
                <a:solidFill>
                  <a:srgbClr val="FF0000"/>
                </a:solidFill>
              </a:rPr>
              <a:t>Half way = 50cm</a:t>
            </a:r>
          </a:p>
        </p:txBody>
      </p:sp>
    </p:spTree>
    <p:extLst>
      <p:ext uri="{BB962C8B-B14F-4D97-AF65-F5344CB8AC3E}">
        <p14:creationId xmlns:p14="http://schemas.microsoft.com/office/powerpoint/2010/main" val="127898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7299707" y="1776840"/>
            <a:ext cx="4454195" cy="307912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First, I can mark the half way point (50cm).</a:t>
            </a:r>
          </a:p>
          <a:p>
            <a:pPr algn="ctr"/>
            <a:r>
              <a:rPr lang="en-GB" sz="2600" dirty="0">
                <a:solidFill>
                  <a:srgbClr val="002060"/>
                </a:solidFill>
              </a:rPr>
              <a:t>I can then mark half way between 50cm and 100cm (75cm). </a:t>
            </a:r>
          </a:p>
          <a:p>
            <a:pPr algn="ctr"/>
            <a:r>
              <a:rPr lang="en-GB" sz="2600" dirty="0">
                <a:solidFill>
                  <a:srgbClr val="002060"/>
                </a:solidFill>
              </a:rPr>
              <a:t>I can then look at the space between 50cm and 75cm.</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46640">
            <a:off x="1192422" y="2945780"/>
            <a:ext cx="3155108" cy="3393729"/>
          </a:xfrm>
          <a:prstGeom prst="rect">
            <a:avLst/>
          </a:prstGeom>
        </p:spPr>
      </p:pic>
      <p:sp>
        <p:nvSpPr>
          <p:cNvPr id="7" name="TextBox 6"/>
          <p:cNvSpPr txBox="1"/>
          <p:nvPr/>
        </p:nvSpPr>
        <p:spPr>
          <a:xfrm>
            <a:off x="453122" y="5151120"/>
            <a:ext cx="6724918" cy="1080891"/>
          </a:xfrm>
          <a:prstGeom prst="rect">
            <a:avLst/>
          </a:prstGeom>
          <a:solidFill>
            <a:srgbClr val="FFFF00"/>
          </a:solidFill>
        </p:spPr>
        <p:txBody>
          <a:bodyPr vert="vert" wrap="square" rtlCol="0">
            <a:spAutoFit/>
          </a:bodyPr>
          <a:lstStyle/>
          <a:p>
            <a:r>
              <a:rPr lang="en-GB" sz="2500" dirty="0"/>
              <a:t>100cm				</a:t>
            </a:r>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endParaRPr lang="en-GB" sz="2500" dirty="0"/>
          </a:p>
          <a:p>
            <a:r>
              <a:rPr lang="en-GB" sz="2500" dirty="0"/>
              <a:t>	             0cm</a:t>
            </a:r>
          </a:p>
        </p:txBody>
      </p:sp>
      <p:sp>
        <p:nvSpPr>
          <p:cNvPr id="10" name="Rectangle: Rounded Corners 7">
            <a:extLst>
              <a:ext uri="{FF2B5EF4-FFF2-40B4-BE49-F238E27FC236}">
                <a16:creationId xmlns:a16="http://schemas.microsoft.com/office/drawing/2014/main" id="{B037ED3D-4640-4C99-BD8E-7128C709FBE2}"/>
              </a:ext>
            </a:extLst>
          </p:cNvPr>
          <p:cNvSpPr/>
          <p:nvPr/>
        </p:nvSpPr>
        <p:spPr>
          <a:xfrm>
            <a:off x="7299707" y="5068228"/>
            <a:ext cx="4454194" cy="142464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I </a:t>
            </a:r>
            <a:r>
              <a:rPr lang="en-GB" sz="2800" b="1" dirty="0">
                <a:solidFill>
                  <a:srgbClr val="002060"/>
                </a:solidFill>
              </a:rPr>
              <a:t>estimate</a:t>
            </a:r>
            <a:r>
              <a:rPr lang="en-GB" sz="2800" dirty="0">
                <a:solidFill>
                  <a:srgbClr val="002060"/>
                </a:solidFill>
              </a:rPr>
              <a:t> that this baseball bat is 65cm long.</a:t>
            </a:r>
          </a:p>
        </p:txBody>
      </p:sp>
      <p:cxnSp>
        <p:nvCxnSpPr>
          <p:cNvPr id="13" name="Straight Arrow Connector 12"/>
          <p:cNvCxnSpPr/>
          <p:nvPr/>
        </p:nvCxnSpPr>
        <p:spPr>
          <a:xfrm flipV="1">
            <a:off x="3815581" y="3589021"/>
            <a:ext cx="0" cy="2636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06134" y="3095208"/>
            <a:ext cx="1483086" cy="584775"/>
          </a:xfrm>
          <a:prstGeom prst="rect">
            <a:avLst/>
          </a:prstGeom>
          <a:noFill/>
        </p:spPr>
        <p:txBody>
          <a:bodyPr wrap="square" rtlCol="0">
            <a:spAutoFit/>
          </a:bodyPr>
          <a:lstStyle/>
          <a:p>
            <a:r>
              <a:rPr lang="en-GB" sz="3200" dirty="0">
                <a:solidFill>
                  <a:srgbClr val="FF0000"/>
                </a:solidFill>
              </a:rPr>
              <a:t>50cm</a:t>
            </a:r>
          </a:p>
        </p:txBody>
      </p:sp>
      <p:cxnSp>
        <p:nvCxnSpPr>
          <p:cNvPr id="15" name="Straight Arrow Connector 14"/>
          <p:cNvCxnSpPr/>
          <p:nvPr/>
        </p:nvCxnSpPr>
        <p:spPr>
          <a:xfrm flipV="1">
            <a:off x="5451124" y="3595491"/>
            <a:ext cx="0" cy="2636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92330" y="3125322"/>
            <a:ext cx="1483086" cy="584775"/>
          </a:xfrm>
          <a:prstGeom prst="rect">
            <a:avLst/>
          </a:prstGeom>
          <a:noFill/>
        </p:spPr>
        <p:txBody>
          <a:bodyPr wrap="square" rtlCol="0">
            <a:spAutoFit/>
          </a:bodyPr>
          <a:lstStyle/>
          <a:p>
            <a:r>
              <a:rPr lang="en-GB" sz="3200" dirty="0">
                <a:solidFill>
                  <a:srgbClr val="FF0000"/>
                </a:solidFill>
              </a:rPr>
              <a:t>75cm</a:t>
            </a:r>
          </a:p>
        </p:txBody>
      </p:sp>
      <p:sp>
        <p:nvSpPr>
          <p:cNvPr id="17" name="Rectangle: Rounded Corners 2">
            <a:extLst>
              <a:ext uri="{FF2B5EF4-FFF2-40B4-BE49-F238E27FC236}">
                <a16:creationId xmlns:a16="http://schemas.microsoft.com/office/drawing/2014/main" id="{69536644-3974-4F8E-88A3-DEA9CEABDCDD}"/>
              </a:ext>
            </a:extLst>
          </p:cNvPr>
          <p:cNvSpPr/>
          <p:nvPr/>
        </p:nvSpPr>
        <p:spPr>
          <a:xfrm>
            <a:off x="495338" y="1801834"/>
            <a:ext cx="6609833" cy="102989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rgbClr val="002060"/>
                </a:solidFill>
              </a:rPr>
              <a:t>A helpful strategy to use when </a:t>
            </a:r>
            <a:r>
              <a:rPr lang="en-US" sz="2600" b="1" dirty="0">
                <a:solidFill>
                  <a:srgbClr val="002060"/>
                </a:solidFill>
              </a:rPr>
              <a:t>estimating</a:t>
            </a:r>
            <a:r>
              <a:rPr lang="en-US" sz="2600" dirty="0">
                <a:solidFill>
                  <a:srgbClr val="002060"/>
                </a:solidFill>
              </a:rPr>
              <a:t> is to annotate a scale.</a:t>
            </a:r>
            <a:endParaRPr lang="en-GB" sz="2600" dirty="0">
              <a:solidFill>
                <a:srgbClr val="002060"/>
              </a:solidFill>
            </a:endParaRPr>
          </a:p>
        </p:txBody>
      </p:sp>
    </p:spTree>
    <p:extLst>
      <p:ext uri="{BB962C8B-B14F-4D97-AF65-F5344CB8AC3E}">
        <p14:creationId xmlns:p14="http://schemas.microsoft.com/office/powerpoint/2010/main" val="316993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612" b="4589"/>
          <a:stretch/>
        </p:blipFill>
        <p:spPr>
          <a:xfrm rot="8008121">
            <a:off x="3949523" y="3116699"/>
            <a:ext cx="3755531" cy="400854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228613" flipH="1">
            <a:off x="3553734" y="4899008"/>
            <a:ext cx="2319383" cy="2319383"/>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453120" y="1861169"/>
            <a:ext cx="2457720" cy="46158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To </a:t>
            </a:r>
            <a:r>
              <a:rPr lang="en-GB" sz="2600" b="1" dirty="0">
                <a:solidFill>
                  <a:srgbClr val="002060"/>
                </a:solidFill>
              </a:rPr>
              <a:t>estimate</a:t>
            </a:r>
            <a:r>
              <a:rPr lang="en-GB" sz="2600" dirty="0">
                <a:solidFill>
                  <a:srgbClr val="002060"/>
                </a:solidFill>
              </a:rPr>
              <a:t> means to give a rough answer that may be a little less or a little more than the actual result/answer.</a:t>
            </a:r>
          </a:p>
        </p:txBody>
      </p:sp>
      <p:sp>
        <p:nvSpPr>
          <p:cNvPr id="14" name="Rectangle: Rounded Corners 7">
            <a:extLst>
              <a:ext uri="{FF2B5EF4-FFF2-40B4-BE49-F238E27FC236}">
                <a16:creationId xmlns:a16="http://schemas.microsoft.com/office/drawing/2014/main" id="{B037ED3D-4640-4C99-BD8E-7128C709FBE2}"/>
              </a:ext>
            </a:extLst>
          </p:cNvPr>
          <p:cNvSpPr/>
          <p:nvPr/>
        </p:nvSpPr>
        <p:spPr>
          <a:xfrm>
            <a:off x="5827289" y="5584788"/>
            <a:ext cx="2593948" cy="8549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The rubber is 45mm in length.</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3080861" y="1769112"/>
            <a:ext cx="8565566" cy="928841"/>
          </a:xfrm>
          <a:prstGeom prst="wedgeRectCallout">
            <a:avLst>
              <a:gd name="adj1" fmla="val -48879"/>
              <a:gd name="adj2" fmla="val 7828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know the rubber is 45mm in length. I can</a:t>
            </a:r>
            <a:r>
              <a:rPr lang="en-GB" sz="2500" b="1" dirty="0">
                <a:solidFill>
                  <a:srgbClr val="002060"/>
                </a:solidFill>
              </a:rPr>
              <a:t> estimate </a:t>
            </a:r>
            <a:r>
              <a:rPr lang="en-GB" sz="2500" dirty="0">
                <a:solidFill>
                  <a:srgbClr val="002060"/>
                </a:solidFill>
              </a:rPr>
              <a:t>that the pencil is double the length of the rubber. </a:t>
            </a:r>
            <a:endParaRPr lang="en-GB" sz="2500" u="sng" dirty="0">
              <a:solidFill>
                <a:srgbClr val="002060"/>
              </a:solidFill>
            </a:endParaRPr>
          </a:p>
        </p:txBody>
      </p:sp>
      <p:sp>
        <p:nvSpPr>
          <p:cNvPr id="16" name="Speech Bubble: Rectangle 11">
            <a:extLst>
              <a:ext uri="{FF2B5EF4-FFF2-40B4-BE49-F238E27FC236}">
                <a16:creationId xmlns:a16="http://schemas.microsoft.com/office/drawing/2014/main" id="{754B2BB4-78FE-4590-829C-7D74AFB6860B}"/>
              </a:ext>
            </a:extLst>
          </p:cNvPr>
          <p:cNvSpPr/>
          <p:nvPr/>
        </p:nvSpPr>
        <p:spPr>
          <a:xfrm>
            <a:off x="3080862" y="3119190"/>
            <a:ext cx="8565566" cy="1042725"/>
          </a:xfrm>
          <a:prstGeom prst="wedgeRectCallout">
            <a:avLst>
              <a:gd name="adj1" fmla="val 1889"/>
              <a:gd name="adj2" fmla="val 9442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This means I need to do the following calculation:</a:t>
            </a:r>
          </a:p>
          <a:p>
            <a:pPr algn="ctr"/>
            <a:r>
              <a:rPr lang="en-GB" sz="2500" dirty="0">
                <a:solidFill>
                  <a:srgbClr val="002060"/>
                </a:solidFill>
              </a:rPr>
              <a:t>45mm + 45mm 	or	45mm x 2</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8743737" y="4672310"/>
            <a:ext cx="3154546" cy="2017248"/>
          </a:xfrm>
          <a:prstGeom prst="wedgeRectCallout">
            <a:avLst>
              <a:gd name="adj1" fmla="val -72027"/>
              <a:gd name="adj2" fmla="val -17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a:t>
            </a:r>
            <a:r>
              <a:rPr lang="en-GB" sz="3200" b="1" dirty="0">
                <a:solidFill>
                  <a:srgbClr val="002060"/>
                </a:solidFill>
              </a:rPr>
              <a:t>estimate </a:t>
            </a:r>
            <a:r>
              <a:rPr lang="en-GB" sz="3200" dirty="0">
                <a:solidFill>
                  <a:srgbClr val="002060"/>
                </a:solidFill>
              </a:rPr>
              <a:t>that the pencil is about 90mm in </a:t>
            </a:r>
            <a:r>
              <a:rPr lang="en-GB" sz="3200" b="1" dirty="0">
                <a:solidFill>
                  <a:srgbClr val="002060"/>
                </a:solidFill>
              </a:rPr>
              <a:t>length</a:t>
            </a:r>
            <a:r>
              <a:rPr lang="en-GB" sz="3200" dirty="0">
                <a:solidFill>
                  <a:srgbClr val="002060"/>
                </a:solidFill>
              </a:rPr>
              <a:t>.</a:t>
            </a:r>
          </a:p>
        </p:txBody>
      </p:sp>
    </p:spTree>
    <p:extLst>
      <p:ext uri="{BB962C8B-B14F-4D97-AF65-F5344CB8AC3E}">
        <p14:creationId xmlns:p14="http://schemas.microsoft.com/office/powerpoint/2010/main" val="42588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3120" y="1861169"/>
            <a:ext cx="2457720" cy="46158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To </a:t>
            </a:r>
            <a:r>
              <a:rPr lang="en-GB" sz="2600" b="1" dirty="0">
                <a:solidFill>
                  <a:srgbClr val="002060"/>
                </a:solidFill>
              </a:rPr>
              <a:t>estimate</a:t>
            </a:r>
            <a:r>
              <a:rPr lang="en-GB" sz="2600" dirty="0">
                <a:solidFill>
                  <a:srgbClr val="002060"/>
                </a:solidFill>
              </a:rPr>
              <a:t> means to give a rough answer that may be a little less or a little more than the actual result/answer.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TextBox 6"/>
          <p:cNvSpPr txBox="1"/>
          <p:nvPr/>
        </p:nvSpPr>
        <p:spPr>
          <a:xfrm rot="16200000">
            <a:off x="1629380" y="3628638"/>
            <a:ext cx="4801314" cy="1080891"/>
          </a:xfrm>
          <a:prstGeom prst="rect">
            <a:avLst/>
          </a:prstGeom>
          <a:solidFill>
            <a:srgbClr val="FFFF00"/>
          </a:solidFill>
        </p:spPr>
        <p:txBody>
          <a:bodyPr vert="vert" wrap="square" rtlCol="0">
            <a:spAutoFit/>
          </a:bodyPr>
          <a:lstStyle/>
          <a:p>
            <a:r>
              <a:rPr lang="en-GB" sz="2500" dirty="0"/>
              <a:t>100cm				</a:t>
            </a:r>
          </a:p>
          <a:p>
            <a:endParaRPr lang="en-GB" sz="2500" dirty="0"/>
          </a:p>
          <a:p>
            <a:endParaRPr lang="en-GB" sz="2500" dirty="0"/>
          </a:p>
          <a:p>
            <a:endParaRPr lang="en-GB" sz="2500" dirty="0"/>
          </a:p>
          <a:p>
            <a:endParaRPr lang="en-GB" sz="2500" dirty="0"/>
          </a:p>
          <a:p>
            <a:endParaRPr lang="en-GB" sz="2500" dirty="0"/>
          </a:p>
          <a:p>
            <a:endParaRPr lang="en-GB" sz="2500" dirty="0"/>
          </a:p>
          <a:p>
            <a:r>
              <a:rPr lang="en-GB" sz="2500" dirty="0"/>
              <a:t>	             0cm</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696" y="2880360"/>
            <a:ext cx="2190756" cy="3689381"/>
          </a:xfrm>
          <a:prstGeom prst="rect">
            <a:avLst/>
          </a:prstGeom>
        </p:spPr>
      </p:pic>
      <p:sp>
        <p:nvSpPr>
          <p:cNvPr id="10" name="Speech Bubble: Rectangle 11">
            <a:extLst>
              <a:ext uri="{FF2B5EF4-FFF2-40B4-BE49-F238E27FC236}">
                <a16:creationId xmlns:a16="http://schemas.microsoft.com/office/drawing/2014/main" id="{754B2BB4-78FE-4590-829C-7D74AFB6860B}"/>
              </a:ext>
            </a:extLst>
          </p:cNvPr>
          <p:cNvSpPr/>
          <p:nvPr/>
        </p:nvSpPr>
        <p:spPr>
          <a:xfrm>
            <a:off x="7650480" y="1812247"/>
            <a:ext cx="3995948" cy="946193"/>
          </a:xfrm>
          <a:prstGeom prst="wedgeRectCallout">
            <a:avLst>
              <a:gd name="adj1" fmla="val -81445"/>
              <a:gd name="adj2" fmla="val 4449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know that the chair is less than 100cm in height. </a:t>
            </a:r>
            <a:endParaRPr lang="en-GB" sz="2500" u="sng" dirty="0">
              <a:solidFill>
                <a:srgbClr val="002060"/>
              </a:solidFill>
            </a:endParaRP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7697302" y="2945035"/>
            <a:ext cx="3995948" cy="1245965"/>
          </a:xfrm>
          <a:prstGeom prst="wedgeRectCallout">
            <a:avLst>
              <a:gd name="adj1" fmla="val -81063"/>
              <a:gd name="adj2" fmla="val 399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know that half way between 0cm and 100cm is 50cm.</a:t>
            </a:r>
            <a:endParaRPr lang="en-GB" sz="2500" u="sng" dirty="0">
              <a:solidFill>
                <a:srgbClr val="002060"/>
              </a:solidFill>
            </a:endParaRP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7697302" y="4377595"/>
            <a:ext cx="3995948" cy="2192145"/>
          </a:xfrm>
          <a:prstGeom prst="wedgeRectCallout">
            <a:avLst>
              <a:gd name="adj1" fmla="val -70384"/>
              <a:gd name="adj2" fmla="val -4775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think the chair is half way between 50cm and 100cm. </a:t>
            </a:r>
          </a:p>
          <a:p>
            <a:pPr algn="ctr"/>
            <a:r>
              <a:rPr lang="en-GB" sz="2500" dirty="0">
                <a:solidFill>
                  <a:srgbClr val="002060"/>
                </a:solidFill>
              </a:rPr>
              <a:t>So, I </a:t>
            </a:r>
            <a:r>
              <a:rPr lang="en-GB" sz="2500" b="1" dirty="0">
                <a:solidFill>
                  <a:srgbClr val="002060"/>
                </a:solidFill>
              </a:rPr>
              <a:t>estimate</a:t>
            </a:r>
            <a:r>
              <a:rPr lang="en-GB" sz="2500" dirty="0">
                <a:solidFill>
                  <a:srgbClr val="002060"/>
                </a:solidFill>
              </a:rPr>
              <a:t> that the height of the chair is 75cm.</a:t>
            </a:r>
            <a:endParaRPr lang="en-GB" sz="2500" u="sng" dirty="0">
              <a:solidFill>
                <a:srgbClr val="002060"/>
              </a:solidFill>
            </a:endParaRPr>
          </a:p>
        </p:txBody>
      </p:sp>
      <p:cxnSp>
        <p:nvCxnSpPr>
          <p:cNvPr id="11" name="Straight Arrow Connector 10"/>
          <p:cNvCxnSpPr/>
          <p:nvPr/>
        </p:nvCxnSpPr>
        <p:spPr>
          <a:xfrm flipH="1">
            <a:off x="4030037" y="4194715"/>
            <a:ext cx="995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9171" y="3900541"/>
            <a:ext cx="914400" cy="477054"/>
          </a:xfrm>
          <a:prstGeom prst="rect">
            <a:avLst/>
          </a:prstGeom>
          <a:noFill/>
        </p:spPr>
        <p:txBody>
          <a:bodyPr wrap="square" rtlCol="0">
            <a:spAutoFit/>
          </a:bodyPr>
          <a:lstStyle/>
          <a:p>
            <a:r>
              <a:rPr lang="en-GB" sz="2500" dirty="0">
                <a:solidFill>
                  <a:srgbClr val="FF0000"/>
                </a:solidFill>
              </a:rPr>
              <a:t>50cm</a:t>
            </a:r>
          </a:p>
        </p:txBody>
      </p:sp>
      <p:cxnSp>
        <p:nvCxnSpPr>
          <p:cNvPr id="17" name="Straight Arrow Connector 16"/>
          <p:cNvCxnSpPr/>
          <p:nvPr/>
        </p:nvCxnSpPr>
        <p:spPr>
          <a:xfrm flipH="1">
            <a:off x="4072613" y="3158395"/>
            <a:ext cx="995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33758" y="2880360"/>
            <a:ext cx="914400" cy="477054"/>
          </a:xfrm>
          <a:prstGeom prst="rect">
            <a:avLst/>
          </a:prstGeom>
          <a:noFill/>
        </p:spPr>
        <p:txBody>
          <a:bodyPr wrap="square" rtlCol="0">
            <a:spAutoFit/>
          </a:bodyPr>
          <a:lstStyle/>
          <a:p>
            <a:r>
              <a:rPr lang="en-GB" sz="2500" dirty="0">
                <a:solidFill>
                  <a:srgbClr val="FF0000"/>
                </a:solidFill>
              </a:rPr>
              <a:t>75cm</a:t>
            </a:r>
          </a:p>
        </p:txBody>
      </p:sp>
    </p:spTree>
    <p:extLst>
      <p:ext uri="{BB962C8B-B14F-4D97-AF65-F5344CB8AC3E}">
        <p14:creationId xmlns:p14="http://schemas.microsoft.com/office/powerpoint/2010/main" val="21616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26202">
            <a:off x="4114586" y="4821707"/>
            <a:ext cx="1674504" cy="1674504"/>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9" y="1861169"/>
            <a:ext cx="2023638" cy="46158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To </a:t>
            </a:r>
            <a:r>
              <a:rPr lang="en-GB" sz="2500" b="1" dirty="0">
                <a:solidFill>
                  <a:srgbClr val="002060"/>
                </a:solidFill>
              </a:rPr>
              <a:t>estimate</a:t>
            </a:r>
            <a:r>
              <a:rPr lang="en-GB" sz="2500" dirty="0">
                <a:solidFill>
                  <a:srgbClr val="002060"/>
                </a:solidFill>
              </a:rPr>
              <a:t> means to give a rough answer that may be a little less or a little more than the actual result/ 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7" name="TextBox 6"/>
          <p:cNvSpPr txBox="1"/>
          <p:nvPr/>
        </p:nvSpPr>
        <p:spPr>
          <a:xfrm rot="16200000">
            <a:off x="906428" y="3537384"/>
            <a:ext cx="5093702" cy="1263400"/>
          </a:xfrm>
          <a:prstGeom prst="rect">
            <a:avLst/>
          </a:prstGeom>
          <a:solidFill>
            <a:srgbClr val="FFFF00"/>
          </a:solidFill>
        </p:spPr>
        <p:txBody>
          <a:bodyPr vert="vert" wrap="square" rtlCol="0">
            <a:spAutoFit/>
          </a:bodyPr>
          <a:lstStyle/>
          <a:p>
            <a:r>
              <a:rPr lang="en-GB" sz="2300" dirty="0"/>
              <a:t>1,000mm</a:t>
            </a:r>
            <a:r>
              <a:rPr lang="en-GB" sz="2500" dirty="0"/>
              <a:t>				</a:t>
            </a:r>
          </a:p>
          <a:p>
            <a:endParaRPr lang="en-GB" sz="2500" dirty="0"/>
          </a:p>
          <a:p>
            <a:endParaRPr lang="en-GB" sz="2500" dirty="0"/>
          </a:p>
          <a:p>
            <a:endParaRPr lang="en-GB" sz="2500" dirty="0"/>
          </a:p>
          <a:p>
            <a:endParaRPr lang="en-GB" sz="2500" dirty="0"/>
          </a:p>
          <a:p>
            <a:endParaRPr lang="en-GB" sz="2500" dirty="0"/>
          </a:p>
          <a:p>
            <a:endParaRPr lang="en-GB" sz="2500" dirty="0"/>
          </a:p>
          <a:p>
            <a:r>
              <a:rPr lang="en-GB" sz="2300" dirty="0"/>
              <a:t>	             0mm</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297680" y="1690687"/>
            <a:ext cx="7635240" cy="1336454"/>
          </a:xfrm>
          <a:prstGeom prst="wedgeRectCallout">
            <a:avLst>
              <a:gd name="adj1" fmla="val -57393"/>
              <a:gd name="adj2" fmla="val 4950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know that the rugby ball is less than 1,000mm in height. </a:t>
            </a:r>
            <a:endParaRPr lang="en-GB" sz="2500" u="sng" dirty="0">
              <a:solidFill>
                <a:srgbClr val="002060"/>
              </a:solidFill>
            </a:endParaRPr>
          </a:p>
          <a:p>
            <a:pPr algn="ctr"/>
            <a:r>
              <a:rPr lang="en-GB" sz="2500" dirty="0">
                <a:solidFill>
                  <a:srgbClr val="002060"/>
                </a:solidFill>
              </a:rPr>
              <a:t>I can also tell that it is less than 500mm as half of 1,000mm is 500mm and it is not past this point.</a:t>
            </a:r>
            <a:endParaRPr lang="en-GB" sz="2500" u="sng" dirty="0">
              <a:solidFill>
                <a:srgbClr val="002060"/>
              </a:solidFill>
            </a:endParaRP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6135857" y="4424798"/>
            <a:ext cx="5751344" cy="2240995"/>
          </a:xfrm>
          <a:prstGeom prst="wedgeRectCallout">
            <a:avLst>
              <a:gd name="adj1" fmla="val -65292"/>
              <a:gd name="adj2" fmla="val -3624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By using the scale, I can see it is nearer to 500mm than 0mm. I know it is past the half way mark between them (250mm).</a:t>
            </a:r>
          </a:p>
          <a:p>
            <a:pPr algn="ctr"/>
            <a:endParaRPr lang="en-GB" sz="2500" dirty="0">
              <a:solidFill>
                <a:srgbClr val="002060"/>
              </a:solidFill>
            </a:endParaRPr>
          </a:p>
          <a:p>
            <a:pPr algn="ctr"/>
            <a:r>
              <a:rPr lang="en-GB" sz="2500" dirty="0">
                <a:solidFill>
                  <a:srgbClr val="002060"/>
                </a:solidFill>
              </a:rPr>
              <a:t>I </a:t>
            </a:r>
            <a:r>
              <a:rPr lang="en-GB" sz="2500" b="1" dirty="0">
                <a:solidFill>
                  <a:srgbClr val="002060"/>
                </a:solidFill>
              </a:rPr>
              <a:t>estimate</a:t>
            </a:r>
            <a:r>
              <a:rPr lang="en-GB" sz="2500" dirty="0">
                <a:solidFill>
                  <a:srgbClr val="002060"/>
                </a:solidFill>
              </a:rPr>
              <a:t> the rugby ball is 400mm in height.</a:t>
            </a:r>
            <a:endParaRPr lang="en-GB" sz="2500" u="sng" dirty="0">
              <a:solidFill>
                <a:srgbClr val="002060"/>
              </a:solidFill>
            </a:endParaRPr>
          </a:p>
        </p:txBody>
      </p:sp>
      <p:cxnSp>
        <p:nvCxnSpPr>
          <p:cNvPr id="11" name="Straight Arrow Connector 10"/>
          <p:cNvCxnSpPr/>
          <p:nvPr/>
        </p:nvCxnSpPr>
        <p:spPr>
          <a:xfrm flipH="1">
            <a:off x="3587110" y="4204818"/>
            <a:ext cx="995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3419" y="3916680"/>
            <a:ext cx="1313517" cy="477054"/>
          </a:xfrm>
          <a:prstGeom prst="rect">
            <a:avLst/>
          </a:prstGeom>
          <a:noFill/>
        </p:spPr>
        <p:txBody>
          <a:bodyPr wrap="square" rtlCol="0">
            <a:spAutoFit/>
          </a:bodyPr>
          <a:lstStyle/>
          <a:p>
            <a:r>
              <a:rPr lang="en-GB" sz="2500" dirty="0">
                <a:solidFill>
                  <a:srgbClr val="FF0000"/>
                </a:solidFill>
              </a:rPr>
              <a:t>500mm</a:t>
            </a:r>
          </a:p>
        </p:txBody>
      </p:sp>
      <p:cxnSp>
        <p:nvCxnSpPr>
          <p:cNvPr id="15" name="Straight Arrow Connector 14"/>
          <p:cNvCxnSpPr/>
          <p:nvPr/>
        </p:nvCxnSpPr>
        <p:spPr>
          <a:xfrm flipH="1">
            <a:off x="3587110" y="4662987"/>
            <a:ext cx="995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52423" y="4393620"/>
            <a:ext cx="1371600" cy="477054"/>
          </a:xfrm>
          <a:prstGeom prst="rect">
            <a:avLst/>
          </a:prstGeom>
          <a:noFill/>
        </p:spPr>
        <p:txBody>
          <a:bodyPr wrap="square" rtlCol="0">
            <a:spAutoFit/>
          </a:bodyPr>
          <a:lstStyle/>
          <a:p>
            <a:r>
              <a:rPr lang="en-GB" sz="2500" dirty="0">
                <a:solidFill>
                  <a:srgbClr val="FF0000"/>
                </a:solidFill>
              </a:rPr>
              <a:t>400mm</a:t>
            </a:r>
          </a:p>
        </p:txBody>
      </p:sp>
      <p:cxnSp>
        <p:nvCxnSpPr>
          <p:cNvPr id="17" name="Straight Arrow Connector 16"/>
          <p:cNvCxnSpPr/>
          <p:nvPr/>
        </p:nvCxnSpPr>
        <p:spPr>
          <a:xfrm flipH="1">
            <a:off x="3568993" y="5165649"/>
            <a:ext cx="995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568993" y="5647792"/>
            <a:ext cx="995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68993" y="6110787"/>
            <a:ext cx="9957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54377" y="4862775"/>
            <a:ext cx="1371600" cy="477054"/>
          </a:xfrm>
          <a:prstGeom prst="rect">
            <a:avLst/>
          </a:prstGeom>
          <a:noFill/>
        </p:spPr>
        <p:txBody>
          <a:bodyPr wrap="square" rtlCol="0">
            <a:spAutoFit/>
          </a:bodyPr>
          <a:lstStyle/>
          <a:p>
            <a:r>
              <a:rPr lang="en-GB" sz="2500" dirty="0">
                <a:solidFill>
                  <a:srgbClr val="FF0000"/>
                </a:solidFill>
              </a:rPr>
              <a:t>300mm</a:t>
            </a:r>
          </a:p>
        </p:txBody>
      </p:sp>
      <p:sp>
        <p:nvSpPr>
          <p:cNvPr id="21" name="TextBox 20"/>
          <p:cNvSpPr txBox="1"/>
          <p:nvPr/>
        </p:nvSpPr>
        <p:spPr>
          <a:xfrm>
            <a:off x="2454377" y="5350077"/>
            <a:ext cx="1371600" cy="477054"/>
          </a:xfrm>
          <a:prstGeom prst="rect">
            <a:avLst/>
          </a:prstGeom>
          <a:noFill/>
        </p:spPr>
        <p:txBody>
          <a:bodyPr wrap="square" rtlCol="0">
            <a:spAutoFit/>
          </a:bodyPr>
          <a:lstStyle/>
          <a:p>
            <a:r>
              <a:rPr lang="en-GB" sz="2500" dirty="0">
                <a:solidFill>
                  <a:srgbClr val="FF0000"/>
                </a:solidFill>
              </a:rPr>
              <a:t>200mm</a:t>
            </a:r>
          </a:p>
        </p:txBody>
      </p:sp>
      <p:sp>
        <p:nvSpPr>
          <p:cNvPr id="22" name="TextBox 21"/>
          <p:cNvSpPr txBox="1"/>
          <p:nvPr/>
        </p:nvSpPr>
        <p:spPr>
          <a:xfrm>
            <a:off x="2443390" y="5827131"/>
            <a:ext cx="1371600" cy="477054"/>
          </a:xfrm>
          <a:prstGeom prst="rect">
            <a:avLst/>
          </a:prstGeom>
          <a:noFill/>
        </p:spPr>
        <p:txBody>
          <a:bodyPr wrap="square" rtlCol="0">
            <a:spAutoFit/>
          </a:bodyPr>
          <a:lstStyle/>
          <a:p>
            <a:r>
              <a:rPr lang="en-GB" sz="2500" dirty="0">
                <a:solidFill>
                  <a:srgbClr val="FF0000"/>
                </a:solidFill>
              </a:rPr>
              <a:t>100mm</a:t>
            </a:r>
          </a:p>
        </p:txBody>
      </p:sp>
      <p:sp>
        <p:nvSpPr>
          <p:cNvPr id="23" name="Speech Bubble: Rectangle 11">
            <a:extLst>
              <a:ext uri="{FF2B5EF4-FFF2-40B4-BE49-F238E27FC236}">
                <a16:creationId xmlns:a16="http://schemas.microsoft.com/office/drawing/2014/main" id="{754B2BB4-78FE-4590-829C-7D74AFB6860B}"/>
              </a:ext>
            </a:extLst>
          </p:cNvPr>
          <p:cNvSpPr/>
          <p:nvPr/>
        </p:nvSpPr>
        <p:spPr>
          <a:xfrm>
            <a:off x="5060517" y="3221417"/>
            <a:ext cx="6872403" cy="933260"/>
          </a:xfrm>
          <a:prstGeom prst="wedgeRectCallout">
            <a:avLst>
              <a:gd name="adj1" fmla="val -60875"/>
              <a:gd name="adj2" fmla="val 3825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can now make some smaller divisions on my scale to help me estimate its height.</a:t>
            </a:r>
          </a:p>
        </p:txBody>
      </p:sp>
    </p:spTree>
    <p:extLst>
      <p:ext uri="{BB962C8B-B14F-4D97-AF65-F5344CB8AC3E}">
        <p14:creationId xmlns:p14="http://schemas.microsoft.com/office/powerpoint/2010/main" val="32043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75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75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75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75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75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75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75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75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75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75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200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6" grpId="0"/>
      <p:bldP spid="20" grpId="0"/>
      <p:bldP spid="21" grpId="0"/>
      <p:bldP spid="22"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30" y="1844041"/>
            <a:ext cx="4200090" cy="45567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The book is 220mm in height.</a:t>
            </a:r>
          </a:p>
          <a:p>
            <a:pPr algn="ctr"/>
            <a:endParaRPr lang="en-GB" sz="4000" dirty="0">
              <a:solidFill>
                <a:srgbClr val="002060"/>
              </a:solidFill>
            </a:endParaRPr>
          </a:p>
          <a:p>
            <a:pPr algn="ctr"/>
            <a:r>
              <a:rPr lang="en-GB" sz="4000" b="1" dirty="0">
                <a:solidFill>
                  <a:srgbClr val="002060"/>
                </a:solidFill>
              </a:rPr>
              <a:t>Estimate</a:t>
            </a:r>
            <a:r>
              <a:rPr lang="en-GB" sz="4000" dirty="0">
                <a:solidFill>
                  <a:srgbClr val="002060"/>
                </a:solidFill>
              </a:rPr>
              <a:t> the height of the pencil in mm.</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6406" y="1844041"/>
            <a:ext cx="3824993" cy="439545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616235">
            <a:off x="5674082" y="4280578"/>
            <a:ext cx="1689929" cy="1689929"/>
          </a:xfrm>
          <a:prstGeom prst="rect">
            <a:avLst/>
          </a:prstGeom>
        </p:spPr>
      </p:pic>
      <p:sp>
        <p:nvSpPr>
          <p:cNvPr id="10" name="Up-Down Arrow 9"/>
          <p:cNvSpPr/>
          <p:nvPr/>
        </p:nvSpPr>
        <p:spPr>
          <a:xfrm>
            <a:off x="5341743" y="1844798"/>
            <a:ext cx="426720" cy="428168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5673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7" y="1786103"/>
            <a:ext cx="11492073" cy="11165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Using the same scale, </a:t>
            </a:r>
            <a:r>
              <a:rPr lang="en-GB" sz="3000" b="1" dirty="0">
                <a:solidFill>
                  <a:srgbClr val="002060"/>
                </a:solidFill>
              </a:rPr>
              <a:t>estimate the length </a:t>
            </a:r>
            <a:r>
              <a:rPr lang="en-GB" sz="3000" dirty="0">
                <a:solidFill>
                  <a:srgbClr val="002060"/>
                </a:solidFill>
              </a:rPr>
              <a:t>of each object. Remember to use the strategy of annotating the scale. Explain your reasoning.</a:t>
            </a:r>
            <a:endParaRPr lang="en-GB" sz="30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4" name="TextBox 13"/>
          <p:cNvSpPr txBox="1"/>
          <p:nvPr/>
        </p:nvSpPr>
        <p:spPr>
          <a:xfrm>
            <a:off x="811323" y="4276480"/>
            <a:ext cx="10649069" cy="853440"/>
          </a:xfrm>
          <a:prstGeom prst="rect">
            <a:avLst/>
          </a:prstGeom>
          <a:solidFill>
            <a:srgbClr val="FFFF00"/>
          </a:solidFill>
        </p:spPr>
        <p:txBody>
          <a:bodyPr vert="vert" wrap="square" rtlCol="0">
            <a:spAutoFit/>
          </a:bodyPr>
          <a:lstStyle/>
          <a:p>
            <a:r>
              <a:rPr lang="en-GB" sz="2000" dirty="0"/>
              <a:t>100cm				</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	             0cm</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3111" t="2445" r="31778" b="2222"/>
          <a:stretch/>
        </p:blipFill>
        <p:spPr>
          <a:xfrm rot="5400000">
            <a:off x="3840171" y="2213621"/>
            <a:ext cx="1406304" cy="7463999"/>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39111" r="45556"/>
          <a:stretch/>
        </p:blipFill>
        <p:spPr>
          <a:xfrm rot="5400000">
            <a:off x="4945157" y="-1101968"/>
            <a:ext cx="1116565" cy="9384237"/>
          </a:xfrm>
          <a:prstGeom prst="rect">
            <a:avLst/>
          </a:prstGeom>
        </p:spPr>
      </p:pic>
    </p:spTree>
    <p:extLst>
      <p:ext uri="{BB962C8B-B14F-4D97-AF65-F5344CB8AC3E}">
        <p14:creationId xmlns:p14="http://schemas.microsoft.com/office/powerpoint/2010/main" val="165871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1844531"/>
            <a:ext cx="4603593"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Penny is 110cm tall. </a:t>
            </a:r>
          </a:p>
          <a:p>
            <a:pPr lvl="0" algn="ctr"/>
            <a:r>
              <a:rPr lang="en-GB" sz="3200" dirty="0">
                <a:solidFill>
                  <a:srgbClr val="002060"/>
                </a:solidFill>
              </a:rPr>
              <a:t>She built a brick tower. </a:t>
            </a:r>
          </a:p>
          <a:p>
            <a:pPr lvl="0" algn="ctr"/>
            <a:r>
              <a:rPr lang="en-GB" sz="3200" dirty="0">
                <a:solidFill>
                  <a:srgbClr val="002060"/>
                </a:solidFill>
              </a:rPr>
              <a:t>In cm, </a:t>
            </a:r>
            <a:r>
              <a:rPr lang="en-GB" sz="3200" b="1" dirty="0">
                <a:solidFill>
                  <a:srgbClr val="002060"/>
                </a:solidFill>
              </a:rPr>
              <a:t>estimate</a:t>
            </a:r>
            <a:r>
              <a:rPr lang="en-GB" sz="3200" dirty="0">
                <a:solidFill>
                  <a:srgbClr val="002060"/>
                </a:solidFill>
              </a:rPr>
              <a:t> the height of her brick tower.</a:t>
            </a:r>
          </a:p>
          <a:p>
            <a:pPr lvl="0" algn="ctr"/>
            <a:endParaRPr lang="en-GB" sz="3200" dirty="0">
              <a:solidFill>
                <a:srgbClr val="002060"/>
              </a:solidFill>
            </a:endParaRPr>
          </a:p>
          <a:p>
            <a:pPr lvl="0" algn="ctr"/>
            <a:r>
              <a:rPr lang="en-GB" sz="3200" b="1" dirty="0">
                <a:solidFill>
                  <a:srgbClr val="002060"/>
                </a:solidFill>
              </a:rPr>
              <a:t>Challenge: </a:t>
            </a:r>
            <a:r>
              <a:rPr lang="en-GB" sz="3200" dirty="0">
                <a:solidFill>
                  <a:srgbClr val="002060"/>
                </a:solidFill>
              </a:rPr>
              <a:t>Give your answer using metres.</a:t>
            </a:r>
            <a:endParaRPr lang="en-GB" sz="32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5180" y="3810000"/>
            <a:ext cx="2435300" cy="239471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5857" y="1690687"/>
            <a:ext cx="2497761" cy="4514025"/>
          </a:xfrm>
          <a:prstGeom prst="rect">
            <a:avLst/>
          </a:prstGeom>
        </p:spPr>
      </p:pic>
    </p:spTree>
    <p:extLst>
      <p:ext uri="{BB962C8B-B14F-4D97-AF65-F5344CB8AC3E}">
        <p14:creationId xmlns:p14="http://schemas.microsoft.com/office/powerpoint/2010/main" val="147515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1844531"/>
            <a:ext cx="588905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Callum is 90cm tall. He built a brick tower. He </a:t>
            </a:r>
            <a:r>
              <a:rPr lang="en-GB" sz="3600" b="1" dirty="0">
                <a:solidFill>
                  <a:srgbClr val="002060"/>
                </a:solidFill>
              </a:rPr>
              <a:t>estimates</a:t>
            </a:r>
            <a:r>
              <a:rPr lang="en-GB" sz="3600" dirty="0">
                <a:solidFill>
                  <a:srgbClr val="002060"/>
                </a:solidFill>
              </a:rPr>
              <a:t> that the brick tower is 150cm tall. Is he correct? </a:t>
            </a:r>
          </a:p>
          <a:p>
            <a:pPr lvl="0" algn="ctr"/>
            <a:r>
              <a:rPr lang="en-GB" sz="3600" dirty="0">
                <a:solidFill>
                  <a:srgbClr val="002060"/>
                </a:solidFill>
              </a:rPr>
              <a:t>Explain your reasoning. </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8942" y="2792506"/>
            <a:ext cx="2325138" cy="3730962"/>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0800" r="67399"/>
          <a:stretch/>
        </p:blipFill>
        <p:spPr>
          <a:xfrm>
            <a:off x="9906000" y="1690687"/>
            <a:ext cx="897229" cy="5176319"/>
          </a:xfrm>
          <a:prstGeom prst="rect">
            <a:avLst/>
          </a:prstGeom>
        </p:spPr>
      </p:pic>
    </p:spTree>
    <p:extLst>
      <p:ext uri="{BB962C8B-B14F-4D97-AF65-F5344CB8AC3E}">
        <p14:creationId xmlns:p14="http://schemas.microsoft.com/office/powerpoint/2010/main" val="51207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Practical Activity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1844531"/>
            <a:ext cx="1085729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b="1" dirty="0">
                <a:solidFill>
                  <a:srgbClr val="002060"/>
                </a:solidFill>
              </a:rPr>
              <a:t>Measure</a:t>
            </a:r>
            <a:r>
              <a:rPr lang="en-GB" sz="4000" dirty="0">
                <a:solidFill>
                  <a:srgbClr val="002060"/>
                </a:solidFill>
              </a:rPr>
              <a:t> the length of your mathematics book. </a:t>
            </a:r>
          </a:p>
          <a:p>
            <a:pPr lvl="0" algn="ctr"/>
            <a:endParaRPr lang="en-GB" sz="4000" dirty="0">
              <a:solidFill>
                <a:srgbClr val="002060"/>
              </a:solidFill>
            </a:endParaRPr>
          </a:p>
          <a:p>
            <a:pPr lvl="0" algn="ctr"/>
            <a:r>
              <a:rPr lang="en-GB" sz="4000" dirty="0">
                <a:solidFill>
                  <a:srgbClr val="002060"/>
                </a:solidFill>
              </a:rPr>
              <a:t>Use this information to help you to </a:t>
            </a:r>
            <a:r>
              <a:rPr lang="en-GB" sz="4000" b="1" dirty="0">
                <a:solidFill>
                  <a:srgbClr val="002060"/>
                </a:solidFill>
              </a:rPr>
              <a:t>estimate</a:t>
            </a:r>
            <a:r>
              <a:rPr lang="en-GB" sz="4000" dirty="0">
                <a:solidFill>
                  <a:srgbClr val="002060"/>
                </a:solidFill>
              </a:rPr>
              <a:t> the length of 3 other objects in the classroom. </a:t>
            </a:r>
          </a:p>
          <a:p>
            <a:pPr lvl="0" algn="ctr"/>
            <a:endParaRPr lang="en-GB" sz="4000" dirty="0">
              <a:solidFill>
                <a:srgbClr val="002060"/>
              </a:solidFill>
            </a:endParaRPr>
          </a:p>
          <a:p>
            <a:pPr lvl="0" algn="ctr"/>
            <a:r>
              <a:rPr lang="en-GB" sz="4000" dirty="0">
                <a:solidFill>
                  <a:srgbClr val="002060"/>
                </a:solidFill>
              </a:rPr>
              <a:t>Now measure them – how </a:t>
            </a:r>
            <a:r>
              <a:rPr lang="en-GB" sz="4000" b="1" dirty="0">
                <a:solidFill>
                  <a:srgbClr val="002060"/>
                </a:solidFill>
              </a:rPr>
              <a:t>accurate</a:t>
            </a:r>
            <a:r>
              <a:rPr lang="en-GB" sz="4000" dirty="0">
                <a:solidFill>
                  <a:srgbClr val="002060"/>
                </a:solidFill>
              </a:rPr>
              <a:t> were you?</a:t>
            </a:r>
            <a:endParaRPr lang="en-GB" sz="40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4713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Charlie Communication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Speak clearly</a:t>
            </a:r>
          </a:p>
          <a:p>
            <a:pPr marL="342900" lvl="0" indent="-342900">
              <a:buFont typeface="Arial" panose="020B0604020202020204" pitchFamily="34" charset="0"/>
              <a:buChar char="•"/>
            </a:pPr>
            <a:r>
              <a:rPr lang="en-GB" sz="2500" dirty="0">
                <a:solidFill>
                  <a:srgbClr val="002060"/>
                </a:solidFill>
              </a:rPr>
              <a:t>Discuss ideas by taking turns</a:t>
            </a:r>
          </a:p>
          <a:p>
            <a:pPr marL="342900" lvl="0" indent="-342900">
              <a:buFont typeface="Arial" panose="020B0604020202020204" pitchFamily="34" charset="0"/>
              <a:buChar char="•"/>
            </a:pPr>
            <a:r>
              <a:rPr lang="en-GB" sz="2500" dirty="0">
                <a:solidFill>
                  <a:srgbClr val="002060"/>
                </a:solidFill>
              </a:rPr>
              <a:t>Listen carefully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rgbClr val="002060"/>
                </a:solidFill>
              </a:rPr>
              <a:t>Today we are going to discuss a range of different questions.</a:t>
            </a:r>
          </a:p>
          <a:p>
            <a:pPr lvl="0"/>
            <a:r>
              <a:rPr lang="en-GB" sz="2800" dirty="0">
                <a:solidFill>
                  <a:srgbClr val="002060"/>
                </a:solidFill>
              </a:rPr>
              <a:t>These include:</a:t>
            </a:r>
          </a:p>
          <a:p>
            <a:pPr marL="457200" lvl="0" indent="-457200">
              <a:buFont typeface="Arial" panose="020B0604020202020204" pitchFamily="34" charset="0"/>
              <a:buChar char="•"/>
            </a:pPr>
            <a:endParaRPr lang="en-GB" sz="2800" dirty="0">
              <a:solidFill>
                <a:srgbClr val="002060"/>
              </a:solidFill>
            </a:endParaRPr>
          </a:p>
          <a:p>
            <a:pPr marL="457200" lvl="0" indent="-457200">
              <a:buFont typeface="Arial" panose="020B0604020202020204" pitchFamily="34" charset="0"/>
              <a:buChar char="•"/>
            </a:pPr>
            <a:r>
              <a:rPr lang="en-GB" sz="2800" dirty="0">
                <a:solidFill>
                  <a:srgbClr val="002060"/>
                </a:solidFill>
              </a:rPr>
              <a:t>How do we measure length?</a:t>
            </a:r>
          </a:p>
          <a:p>
            <a:pPr marL="457200" lvl="0" indent="-457200">
              <a:buFont typeface="Arial" panose="020B0604020202020204" pitchFamily="34" charset="0"/>
              <a:buChar char="•"/>
            </a:pPr>
            <a:r>
              <a:rPr lang="en-GB" sz="2800" dirty="0">
                <a:solidFill>
                  <a:srgbClr val="002060"/>
                </a:solidFill>
              </a:rPr>
              <a:t>How do we know when to use a different unit of measurement? E.g. measuring in metres instead of centimetres.</a:t>
            </a:r>
          </a:p>
          <a:p>
            <a:pPr marL="457200" indent="-457200">
              <a:buFont typeface="Arial" panose="020B0604020202020204" pitchFamily="34" charset="0"/>
              <a:buChar char="•"/>
            </a:pPr>
            <a:r>
              <a:rPr lang="en-GB" sz="2800" dirty="0">
                <a:solidFill>
                  <a:srgbClr val="002060"/>
                </a:solidFill>
              </a:rPr>
              <a:t>How do we know when to use a different measuring device? E.g. using a ruler rather than a metre stick.</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5812" y="2249136"/>
            <a:ext cx="2016201" cy="1713264"/>
          </a:xfrm>
          <a:prstGeom prst="rect">
            <a:avLst/>
          </a:prstGeom>
        </p:spPr>
      </p:pic>
    </p:spTree>
    <p:extLst>
      <p:ext uri="{BB962C8B-B14F-4D97-AF65-F5344CB8AC3E}">
        <p14:creationId xmlns:p14="http://schemas.microsoft.com/office/powerpoint/2010/main" val="39600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length</a:t>
            </a:r>
          </a:p>
          <a:p>
            <a:pPr lvl="0" algn="ctr"/>
            <a:r>
              <a:rPr lang="en-GB" sz="4000" dirty="0">
                <a:solidFill>
                  <a:srgbClr val="002060"/>
                </a:solidFill>
              </a:rPr>
              <a:t>estimate</a:t>
            </a:r>
          </a:p>
          <a:p>
            <a:pPr lvl="0" algn="ctr"/>
            <a:r>
              <a:rPr lang="en-GB" sz="4000" dirty="0">
                <a:solidFill>
                  <a:srgbClr val="002060"/>
                </a:solidFill>
              </a:rPr>
              <a:t>distance</a:t>
            </a:r>
          </a:p>
          <a:p>
            <a:pPr lvl="0" algn="ctr"/>
            <a:r>
              <a:rPr lang="en-GB" sz="4000" dirty="0">
                <a:solidFill>
                  <a:srgbClr val="002060"/>
                </a:solidFill>
              </a:rPr>
              <a:t>measure</a:t>
            </a: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 / USE IT</a:t>
            </a:r>
          </a:p>
        </p:txBody>
      </p:sp>
      <p:pic>
        <p:nvPicPr>
          <p:cNvPr id="7" name="Picture 6"/>
          <p:cNvPicPr>
            <a:picLocks noChangeAspect="1"/>
          </p:cNvPicPr>
          <p:nvPr/>
        </p:nvPicPr>
        <p:blipFill>
          <a:blip r:embed="rId5"/>
          <a:stretch>
            <a:fillRect/>
          </a:stretch>
        </p:blipFill>
        <p:spPr>
          <a:xfrm>
            <a:off x="4854324" y="2202800"/>
            <a:ext cx="6377845" cy="3819628"/>
          </a:xfrm>
          <a:prstGeom prst="rect">
            <a:avLst/>
          </a:prstGeom>
        </p:spPr>
      </p:pic>
    </p:spTree>
    <p:extLst>
      <p:ext uri="{BB962C8B-B14F-4D97-AF65-F5344CB8AC3E}">
        <p14:creationId xmlns:p14="http://schemas.microsoft.com/office/powerpoint/2010/main" val="140556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861169"/>
            <a:ext cx="10928242" cy="101919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Today, we are going to </a:t>
            </a:r>
            <a:r>
              <a:rPr lang="en-GB" sz="2800" b="1" dirty="0">
                <a:solidFill>
                  <a:srgbClr val="002060"/>
                </a:solidFill>
              </a:rPr>
              <a:t>estimate different lengths.</a:t>
            </a:r>
          </a:p>
          <a:p>
            <a:pPr lvl="0" algn="ctr"/>
            <a:r>
              <a:rPr lang="en-GB" sz="2800" dirty="0">
                <a:solidFill>
                  <a:srgbClr val="002060"/>
                </a:solidFill>
              </a:rPr>
              <a:t>To do this, we also need to recap on our knowledge of measures:</a:t>
            </a:r>
            <a:endParaRPr lang="en-GB" sz="28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571500" y="3033324"/>
            <a:ext cx="5143500" cy="228649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10mm = 1cm</a:t>
            </a:r>
          </a:p>
          <a:p>
            <a:pPr algn="ctr"/>
            <a:r>
              <a:rPr lang="en-GB" sz="4400" dirty="0">
                <a:solidFill>
                  <a:srgbClr val="002060"/>
                </a:solidFill>
              </a:rPr>
              <a:t>100cm = 1m</a:t>
            </a:r>
          </a:p>
          <a:p>
            <a:pPr algn="ctr"/>
            <a:r>
              <a:rPr lang="en-GB" sz="4400" dirty="0">
                <a:solidFill>
                  <a:srgbClr val="002060"/>
                </a:solidFill>
              </a:rPr>
              <a:t>1,000m = 1km</a:t>
            </a:r>
          </a:p>
        </p:txBody>
      </p:sp>
      <p:sp>
        <p:nvSpPr>
          <p:cNvPr id="11" name="Rectangle: Rounded Corners 7">
            <a:extLst>
              <a:ext uri="{FF2B5EF4-FFF2-40B4-BE49-F238E27FC236}">
                <a16:creationId xmlns:a16="http://schemas.microsoft.com/office/drawing/2014/main" id="{B037ED3D-4640-4C99-BD8E-7128C709FBE2}"/>
              </a:ext>
            </a:extLst>
          </p:cNvPr>
          <p:cNvSpPr/>
          <p:nvPr/>
        </p:nvSpPr>
        <p:spPr>
          <a:xfrm>
            <a:off x="6354771" y="3082301"/>
            <a:ext cx="5143500" cy="223751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mm = millimetres</a:t>
            </a:r>
          </a:p>
          <a:p>
            <a:pPr algn="ctr"/>
            <a:r>
              <a:rPr lang="en-GB" sz="3600" dirty="0">
                <a:solidFill>
                  <a:srgbClr val="002060"/>
                </a:solidFill>
              </a:rPr>
              <a:t>cm = centimetres</a:t>
            </a:r>
          </a:p>
          <a:p>
            <a:pPr algn="ctr"/>
            <a:r>
              <a:rPr lang="en-GB" sz="3600" dirty="0">
                <a:solidFill>
                  <a:srgbClr val="002060"/>
                </a:solidFill>
              </a:rPr>
              <a:t>m = metres</a:t>
            </a:r>
          </a:p>
          <a:p>
            <a:pPr algn="ctr"/>
            <a:r>
              <a:rPr lang="en-GB" sz="3600" dirty="0">
                <a:solidFill>
                  <a:srgbClr val="002060"/>
                </a:solidFill>
              </a:rPr>
              <a:t>km = kilometres</a:t>
            </a:r>
          </a:p>
        </p:txBody>
      </p:sp>
      <p:sp>
        <p:nvSpPr>
          <p:cNvPr id="8" name="Rectangle: Rounded Corners 2">
            <a:extLst>
              <a:ext uri="{FF2B5EF4-FFF2-40B4-BE49-F238E27FC236}">
                <a16:creationId xmlns:a16="http://schemas.microsoft.com/office/drawing/2014/main" id="{675A7142-34F1-4E54-A85B-FF703025B360}"/>
              </a:ext>
            </a:extLst>
          </p:cNvPr>
          <p:cNvSpPr/>
          <p:nvPr/>
        </p:nvSpPr>
        <p:spPr>
          <a:xfrm>
            <a:off x="570029" y="5599732"/>
            <a:ext cx="10928242" cy="101919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In this therapy, some examples of </a:t>
            </a:r>
            <a:r>
              <a:rPr lang="en-GB" sz="2800" b="1" dirty="0">
                <a:solidFill>
                  <a:srgbClr val="002060"/>
                </a:solidFill>
              </a:rPr>
              <a:t>length</a:t>
            </a:r>
            <a:r>
              <a:rPr lang="en-GB" sz="2800" dirty="0">
                <a:solidFill>
                  <a:srgbClr val="002060"/>
                </a:solidFill>
              </a:rPr>
              <a:t> look at the longest side (this means that sometimes it is the height of the object). </a:t>
            </a:r>
            <a:endParaRPr lang="en-GB" sz="2800" dirty="0">
              <a:solidFill>
                <a:prstClr val="white"/>
              </a:solidFill>
            </a:endParaRPr>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4B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Rounded Corners 2"/>
          <p:cNvSpPr/>
          <p:nvPr/>
        </p:nvSpPr>
        <p:spPr>
          <a:xfrm>
            <a:off x="102000" y="99000"/>
            <a:ext cx="11988000" cy="6660000"/>
          </a:xfrm>
          <a:prstGeom prst="roundRect">
            <a:avLst>
              <a:gd name="adj" fmla="val 40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6" name="TextBox 15"/>
          <p:cNvSpPr txBox="1"/>
          <p:nvPr/>
        </p:nvSpPr>
        <p:spPr>
          <a:xfrm>
            <a:off x="7153131" y="6451778"/>
            <a:ext cx="4867807" cy="215444"/>
          </a:xfrm>
          <a:prstGeom prst="rect">
            <a:avLst/>
          </a:prstGeom>
          <a:noFill/>
        </p:spPr>
        <p:txBody>
          <a:bodyPr wrap="square" rtlCol="0">
            <a:spAutoFit/>
          </a:bodyPr>
          <a:lstStyle/>
          <a:p>
            <a:pPr algn="r"/>
            <a:r>
              <a:rPr lang="en-GB" sz="800" dirty="0"/>
              <a:t>This resource is strictly for the use of member schools for as long as they remain members of The </a:t>
            </a:r>
            <a:r>
              <a:rPr lang="en-GB" sz="800" dirty="0" err="1"/>
              <a:t>PiXL</a:t>
            </a:r>
            <a:r>
              <a:rPr lang="en-GB" sz="800" dirty="0"/>
              <a:t> Club Ltd.</a:t>
            </a:r>
            <a:endParaRPr lang="en-US" sz="800" dirty="0"/>
          </a:p>
        </p:txBody>
      </p:sp>
      <p:sp>
        <p:nvSpPr>
          <p:cNvPr id="17" name="TextBox 16"/>
          <p:cNvSpPr txBox="1"/>
          <p:nvPr/>
        </p:nvSpPr>
        <p:spPr>
          <a:xfrm>
            <a:off x="1158176" y="6445083"/>
            <a:ext cx="3957288" cy="215444"/>
          </a:xfrm>
          <a:prstGeom prst="rect">
            <a:avLst/>
          </a:prstGeom>
          <a:noFill/>
        </p:spPr>
        <p:txBody>
          <a:bodyPr wrap="square" rtlCol="0">
            <a:spAutoFit/>
          </a:bodyPr>
          <a:lstStyle/>
          <a:p>
            <a:r>
              <a:rPr lang="en-GB" sz="800" b="1" dirty="0"/>
              <a:t>© November 2018   </a:t>
            </a:r>
            <a:r>
              <a:rPr lang="en-GB" sz="800" dirty="0"/>
              <a:t>The PiXL Club Ltd.  All rights reserved.</a:t>
            </a:r>
            <a:endParaRPr lang="en-US" sz="800" dirty="0"/>
          </a:p>
        </p:txBody>
      </p:sp>
      <p:sp>
        <p:nvSpPr>
          <p:cNvPr id="21" name="TextBox 20">
            <a:extLst>
              <a:ext uri="{FF2B5EF4-FFF2-40B4-BE49-F238E27FC236}">
                <a16:creationId xmlns:a16="http://schemas.microsoft.com/office/drawing/2014/main" id="{FBC81CF9-C4B2-4975-9EDA-EB58AF39CA6D}"/>
              </a:ext>
            </a:extLst>
          </p:cNvPr>
          <p:cNvSpPr txBox="1"/>
          <p:nvPr/>
        </p:nvSpPr>
        <p:spPr>
          <a:xfrm>
            <a:off x="102000" y="273151"/>
            <a:ext cx="11988000" cy="461665"/>
          </a:xfrm>
          <a:prstGeom prst="rect">
            <a:avLst/>
          </a:prstGeom>
          <a:noFill/>
        </p:spPr>
        <p:txBody>
          <a:bodyPr wrap="square" rtlCol="0">
            <a:spAutoFit/>
          </a:bodyPr>
          <a:lstStyle/>
          <a:p>
            <a:pPr algn="ctr"/>
            <a:r>
              <a:rPr lang="en-GB" sz="2400" i="1" dirty="0">
                <a:solidFill>
                  <a:srgbClr val="004B99"/>
                </a:solidFill>
                <a:latin typeface="Effra Light" panose="02000306080000020004" pitchFamily="2" charset="0"/>
                <a:ea typeface="Nanum Brush Script" charset="-127"/>
                <a:cs typeface="Nanum Brush Script" charset="-127"/>
              </a:rPr>
              <a:t>Primary Maths</a:t>
            </a:r>
            <a:r>
              <a:rPr lang="en-GB" sz="2400" b="1" i="1" dirty="0">
                <a:solidFill>
                  <a:schemeClr val="bg1"/>
                </a:solidFill>
                <a:latin typeface="Effra Heavy" panose="02000906080000020004" pitchFamily="2" charset="0"/>
                <a:ea typeface="Nanum Brush Script" charset="-127"/>
                <a:cs typeface="Nanum Brush Script" charset="-127"/>
              </a:rPr>
              <a:t>  </a:t>
            </a:r>
            <a:r>
              <a:rPr lang="en-GB" sz="2400" b="1" i="1" dirty="0">
                <a:solidFill>
                  <a:srgbClr val="004B99"/>
                </a:solidFill>
                <a:latin typeface="Effra Heavy" panose="02000906080000020004" pitchFamily="2" charset="0"/>
                <a:ea typeface="Nanum Brush Script" charset="-127"/>
                <a:cs typeface="Nanum Brush Script" charset="-127"/>
              </a:rPr>
              <a:t>Measures – Years 3 and 4</a:t>
            </a:r>
            <a:endParaRPr lang="en-GB" sz="2400" b="1" dirty="0">
              <a:solidFill>
                <a:srgbClr val="004B99"/>
              </a:solidFill>
              <a:latin typeface="Effra Heavy" panose="02000906080000020004" pitchFamily="2" charset="0"/>
              <a:ea typeface="Nanum Brush Script" charset="-127"/>
              <a:cs typeface="Nanum Brush Script" charset="-127"/>
            </a:endParaRPr>
          </a:p>
        </p:txBody>
      </p:sp>
      <p:pic>
        <p:nvPicPr>
          <p:cNvPr id="6" name="Picture 5">
            <a:extLst>
              <a:ext uri="{FF2B5EF4-FFF2-40B4-BE49-F238E27FC236}">
                <a16:creationId xmlns:a16="http://schemas.microsoft.com/office/drawing/2014/main" id="{25D9E627-BB53-486A-B47F-F7FE3CB80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97" y="428238"/>
            <a:ext cx="896588" cy="600358"/>
          </a:xfrm>
          <a:prstGeom prst="rect">
            <a:avLst/>
          </a:prstGeom>
        </p:spPr>
      </p:pic>
      <p:sp>
        <p:nvSpPr>
          <p:cNvPr id="7" name="TextBox 6"/>
          <p:cNvSpPr txBox="1"/>
          <p:nvPr/>
        </p:nvSpPr>
        <p:spPr>
          <a:xfrm>
            <a:off x="270611" y="5401671"/>
            <a:ext cx="2773722" cy="923330"/>
          </a:xfrm>
          <a:prstGeom prst="rect">
            <a:avLst/>
          </a:prstGeom>
          <a:noFill/>
        </p:spPr>
        <p:txBody>
          <a:bodyPr wrap="square" rtlCol="0">
            <a:spAutoFit/>
          </a:bodyPr>
          <a:lstStyle/>
          <a:p>
            <a:r>
              <a:rPr lang="en-GB" b="1" dirty="0"/>
              <a:t>Length </a:t>
            </a:r>
            <a:r>
              <a:rPr lang="en-GB" dirty="0"/>
              <a:t>10mm = 1cm</a:t>
            </a:r>
          </a:p>
          <a:p>
            <a:r>
              <a:rPr lang="en-GB" dirty="0"/>
              <a:t>100cm = 1m</a:t>
            </a:r>
          </a:p>
          <a:p>
            <a:r>
              <a:rPr lang="en-GB" dirty="0"/>
              <a:t>1,000m = 1km</a:t>
            </a:r>
          </a:p>
        </p:txBody>
      </p:sp>
      <p:sp>
        <p:nvSpPr>
          <p:cNvPr id="18" name="TextBox 17"/>
          <p:cNvSpPr txBox="1"/>
          <p:nvPr/>
        </p:nvSpPr>
        <p:spPr>
          <a:xfrm>
            <a:off x="169889" y="1288651"/>
            <a:ext cx="2773722" cy="923330"/>
          </a:xfrm>
          <a:prstGeom prst="rect">
            <a:avLst/>
          </a:prstGeom>
          <a:noFill/>
        </p:spPr>
        <p:txBody>
          <a:bodyPr wrap="square" rtlCol="0">
            <a:spAutoFit/>
          </a:bodyPr>
          <a:lstStyle/>
          <a:p>
            <a:r>
              <a:rPr lang="en-GB" b="1" dirty="0"/>
              <a:t>Capacity</a:t>
            </a:r>
            <a:r>
              <a:rPr lang="en-GB" dirty="0"/>
              <a:t> </a:t>
            </a:r>
            <a:endParaRPr lang="en-GB" i="1" dirty="0">
              <a:solidFill>
                <a:srgbClr val="FF0000"/>
              </a:solidFill>
            </a:endParaRPr>
          </a:p>
          <a:p>
            <a:r>
              <a:rPr lang="en-GB" dirty="0"/>
              <a:t>1,000ml = 1l</a:t>
            </a:r>
          </a:p>
          <a:p>
            <a:endParaRPr lang="en-GB" dirty="0"/>
          </a:p>
        </p:txBody>
      </p:sp>
      <p:sp>
        <p:nvSpPr>
          <p:cNvPr id="20" name="TextBox 19"/>
          <p:cNvSpPr txBox="1"/>
          <p:nvPr/>
        </p:nvSpPr>
        <p:spPr>
          <a:xfrm>
            <a:off x="6088033" y="2820805"/>
            <a:ext cx="2773722" cy="646331"/>
          </a:xfrm>
          <a:prstGeom prst="rect">
            <a:avLst/>
          </a:prstGeom>
          <a:noFill/>
        </p:spPr>
        <p:txBody>
          <a:bodyPr wrap="square" rtlCol="0">
            <a:spAutoFit/>
          </a:bodyPr>
          <a:lstStyle/>
          <a:p>
            <a:r>
              <a:rPr lang="en-GB" b="1" dirty="0"/>
              <a:t>Mass</a:t>
            </a:r>
            <a:r>
              <a:rPr lang="en-GB" dirty="0"/>
              <a:t> 1,000g = 1kg</a:t>
            </a:r>
          </a:p>
          <a:p>
            <a:endParaRPr lang="en-GB" dirty="0"/>
          </a:p>
        </p:txBody>
      </p:sp>
      <p:sp>
        <p:nvSpPr>
          <p:cNvPr id="23" name="TextBox 22"/>
          <p:cNvSpPr txBox="1"/>
          <p:nvPr/>
        </p:nvSpPr>
        <p:spPr>
          <a:xfrm>
            <a:off x="5962947" y="5287364"/>
            <a:ext cx="1819325" cy="646331"/>
          </a:xfrm>
          <a:prstGeom prst="rect">
            <a:avLst/>
          </a:prstGeom>
          <a:noFill/>
        </p:spPr>
        <p:txBody>
          <a:bodyPr wrap="square" rtlCol="0">
            <a:spAutoFit/>
          </a:bodyPr>
          <a:lstStyle/>
          <a:p>
            <a:r>
              <a:rPr lang="en-GB" b="1" dirty="0"/>
              <a:t>g = grams</a:t>
            </a:r>
          </a:p>
          <a:p>
            <a:r>
              <a:rPr lang="en-GB" b="1" dirty="0"/>
              <a:t>kg = kilograms</a:t>
            </a:r>
          </a:p>
        </p:txBody>
      </p:sp>
      <p:pic>
        <p:nvPicPr>
          <p:cNvPr id="33" name="Picture 32">
            <a:extLst>
              <a:ext uri="{FF2B5EF4-FFF2-40B4-BE49-F238E27FC236}">
                <a16:creationId xmlns:a16="http://schemas.microsoft.com/office/drawing/2014/main" id="{8180D4E4-9709-2C4C-94CA-3A22C9141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08" y="1852430"/>
            <a:ext cx="2217739" cy="1700893"/>
          </a:xfrm>
          <a:prstGeom prst="rect">
            <a:avLst/>
          </a:prstGeom>
        </p:spPr>
      </p:pic>
      <p:pic>
        <p:nvPicPr>
          <p:cNvPr id="34" name="Picture 33" descr="A close up of a logo&#10;&#10;Description automatically generated">
            <a:extLst>
              <a:ext uri="{FF2B5EF4-FFF2-40B4-BE49-F238E27FC236}">
                <a16:creationId xmlns:a16="http://schemas.microsoft.com/office/drawing/2014/main" id="{16FB6654-0F2B-CA47-90C8-72DD4FB34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935" y="884399"/>
            <a:ext cx="2130196" cy="2173670"/>
          </a:xfrm>
          <a:prstGeom prst="rect">
            <a:avLst/>
          </a:prstGeom>
        </p:spPr>
      </p:pic>
      <p:pic>
        <p:nvPicPr>
          <p:cNvPr id="35" name="Picture 34" descr="A close up of a logo&#10;&#10;Description automatically generated">
            <a:extLst>
              <a:ext uri="{FF2B5EF4-FFF2-40B4-BE49-F238E27FC236}">
                <a16:creationId xmlns:a16="http://schemas.microsoft.com/office/drawing/2014/main" id="{A87BEF2E-B09B-B944-B004-8417493F0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138" y="3070141"/>
            <a:ext cx="3647451" cy="2345473"/>
          </a:xfrm>
          <a:prstGeom prst="rect">
            <a:avLst/>
          </a:prstGeom>
        </p:spPr>
      </p:pic>
      <p:pic>
        <p:nvPicPr>
          <p:cNvPr id="36" name="Picture 35" descr="A close up of a logo&#10;&#10;Description automatically generated">
            <a:extLst>
              <a:ext uri="{FF2B5EF4-FFF2-40B4-BE49-F238E27FC236}">
                <a16:creationId xmlns:a16="http://schemas.microsoft.com/office/drawing/2014/main" id="{D6F24942-8B5F-974A-B0B7-1AF3AA4BE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2124" y="3058069"/>
            <a:ext cx="3513473" cy="2829587"/>
          </a:xfrm>
          <a:prstGeom prst="rect">
            <a:avLst/>
          </a:prstGeom>
        </p:spPr>
      </p:pic>
      <p:pic>
        <p:nvPicPr>
          <p:cNvPr id="19" name="Picture 18">
            <a:extLst>
              <a:ext uri="{FF2B5EF4-FFF2-40B4-BE49-F238E27FC236}">
                <a16:creationId xmlns:a16="http://schemas.microsoft.com/office/drawing/2014/main" id="{60D24C05-114F-F141-A28D-1233BC7E3D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5079" y="790148"/>
            <a:ext cx="2611885" cy="1615986"/>
          </a:xfrm>
          <a:prstGeom prst="rect">
            <a:avLst/>
          </a:prstGeom>
        </p:spPr>
      </p:pic>
      <p:pic>
        <p:nvPicPr>
          <p:cNvPr id="22" name="Picture 21" descr="A close up of a logo&#10;&#10;Description automatically generated">
            <a:extLst>
              <a:ext uri="{FF2B5EF4-FFF2-40B4-BE49-F238E27FC236}">
                <a16:creationId xmlns:a16="http://schemas.microsoft.com/office/drawing/2014/main" id="{0780DD52-55A0-F140-A569-2623359834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6348" y="927783"/>
            <a:ext cx="4083894" cy="4696478"/>
          </a:xfrm>
          <a:prstGeom prst="rect">
            <a:avLst/>
          </a:prstGeom>
        </p:spPr>
      </p:pic>
      <p:sp>
        <p:nvSpPr>
          <p:cNvPr id="24" name="TextBox 23">
            <a:extLst>
              <a:ext uri="{FF2B5EF4-FFF2-40B4-BE49-F238E27FC236}">
                <a16:creationId xmlns:a16="http://schemas.microsoft.com/office/drawing/2014/main" id="{ABD4478A-0E25-F24A-B5E7-1891579D0D7E}"/>
              </a:ext>
            </a:extLst>
          </p:cNvPr>
          <p:cNvSpPr txBox="1"/>
          <p:nvPr/>
        </p:nvSpPr>
        <p:spPr>
          <a:xfrm>
            <a:off x="2698672" y="2430473"/>
            <a:ext cx="1629466" cy="646331"/>
          </a:xfrm>
          <a:prstGeom prst="rect">
            <a:avLst/>
          </a:prstGeom>
          <a:noFill/>
        </p:spPr>
        <p:txBody>
          <a:bodyPr wrap="square" rtlCol="0">
            <a:spAutoFit/>
          </a:bodyPr>
          <a:lstStyle/>
          <a:p>
            <a:r>
              <a:rPr lang="en-GB" b="1" dirty="0"/>
              <a:t>ml = millilitres</a:t>
            </a:r>
          </a:p>
          <a:p>
            <a:r>
              <a:rPr lang="en-GB" b="1" dirty="0"/>
              <a:t>l = litres</a:t>
            </a:r>
          </a:p>
        </p:txBody>
      </p:sp>
      <p:sp>
        <p:nvSpPr>
          <p:cNvPr id="25" name="TextBox 24">
            <a:extLst>
              <a:ext uri="{FF2B5EF4-FFF2-40B4-BE49-F238E27FC236}">
                <a16:creationId xmlns:a16="http://schemas.microsoft.com/office/drawing/2014/main" id="{ACF75812-D3BD-2445-BDD4-F57C7DF19E26}"/>
              </a:ext>
            </a:extLst>
          </p:cNvPr>
          <p:cNvSpPr txBox="1"/>
          <p:nvPr/>
        </p:nvSpPr>
        <p:spPr>
          <a:xfrm>
            <a:off x="3466368" y="5344527"/>
            <a:ext cx="4344891" cy="1200329"/>
          </a:xfrm>
          <a:prstGeom prst="rect">
            <a:avLst/>
          </a:prstGeom>
          <a:noFill/>
        </p:spPr>
        <p:txBody>
          <a:bodyPr wrap="square" rtlCol="0">
            <a:spAutoFit/>
          </a:bodyPr>
          <a:lstStyle/>
          <a:p>
            <a:r>
              <a:rPr lang="en-GB" b="1" dirty="0"/>
              <a:t>mm = millimetres</a:t>
            </a:r>
          </a:p>
          <a:p>
            <a:r>
              <a:rPr lang="en-GB" b="1" dirty="0"/>
              <a:t>cm = centimetres</a:t>
            </a:r>
          </a:p>
          <a:p>
            <a:r>
              <a:rPr lang="en-GB" b="1" dirty="0"/>
              <a:t>m</a:t>
            </a:r>
            <a:r>
              <a:rPr lang="en-GB" b="1"/>
              <a:t> </a:t>
            </a:r>
            <a:r>
              <a:rPr lang="en-GB" b="1" dirty="0"/>
              <a:t>= metres</a:t>
            </a:r>
          </a:p>
          <a:p>
            <a:r>
              <a:rPr lang="en-GB" b="1" dirty="0"/>
              <a:t>km = kilometres</a:t>
            </a:r>
          </a:p>
        </p:txBody>
      </p:sp>
      <p:pic>
        <p:nvPicPr>
          <p:cNvPr id="26" name="Picture 25">
            <a:extLst>
              <a:ext uri="{FF2B5EF4-FFF2-40B4-BE49-F238E27FC236}">
                <a16:creationId xmlns:a16="http://schemas.microsoft.com/office/drawing/2014/main" id="{D43042C0-141B-854B-A353-9BEE700A19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473" y="6396449"/>
            <a:ext cx="969504" cy="360000"/>
          </a:xfrm>
          <a:prstGeom prst="rect">
            <a:avLst/>
          </a:prstGeom>
        </p:spPr>
      </p:pic>
    </p:spTree>
    <p:extLst>
      <p:ext uri="{BB962C8B-B14F-4D97-AF65-F5344CB8AC3E}">
        <p14:creationId xmlns:p14="http://schemas.microsoft.com/office/powerpoint/2010/main" val="351138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8" y="1768180"/>
            <a:ext cx="11256211" cy="127143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Today, we are going to </a:t>
            </a:r>
            <a:r>
              <a:rPr lang="en-GB" sz="2800" b="1" dirty="0">
                <a:solidFill>
                  <a:srgbClr val="002060"/>
                </a:solidFill>
              </a:rPr>
              <a:t>estimate different lengths.</a:t>
            </a:r>
          </a:p>
          <a:p>
            <a:pPr lvl="0" algn="ctr"/>
            <a:r>
              <a:rPr lang="en-GB" sz="2800" dirty="0">
                <a:solidFill>
                  <a:srgbClr val="002060"/>
                </a:solidFill>
              </a:rPr>
              <a:t>Knowing the length of certain objects can help when estimating unknown lengths.</a:t>
            </a:r>
            <a:endParaRPr lang="en-GB" sz="28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30" y="3198881"/>
            <a:ext cx="3590490" cy="32019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If I know a book is 30cm in length, I can use this knowledge to </a:t>
            </a:r>
            <a:r>
              <a:rPr lang="en-GB" sz="3000" b="1" dirty="0">
                <a:solidFill>
                  <a:srgbClr val="002060"/>
                </a:solidFill>
              </a:rPr>
              <a:t>estimate the length </a:t>
            </a:r>
            <a:r>
              <a:rPr lang="en-GB" sz="3000" dirty="0">
                <a:solidFill>
                  <a:srgbClr val="002060"/>
                </a:solidFill>
              </a:rPr>
              <a:t>of the pencil.</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320" y="3289561"/>
            <a:ext cx="2840736" cy="326440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616235">
            <a:off x="7270558" y="4972070"/>
            <a:ext cx="1462478" cy="1462478"/>
          </a:xfrm>
          <a:prstGeom prst="rect">
            <a:avLst/>
          </a:prstGeom>
        </p:spPr>
      </p:pic>
      <p:sp>
        <p:nvSpPr>
          <p:cNvPr id="12" name="Rectangle: Rounded Corners 7">
            <a:extLst>
              <a:ext uri="{FF2B5EF4-FFF2-40B4-BE49-F238E27FC236}">
                <a16:creationId xmlns:a16="http://schemas.microsoft.com/office/drawing/2014/main" id="{B037ED3D-4640-4C99-BD8E-7128C709FBE2}"/>
              </a:ext>
            </a:extLst>
          </p:cNvPr>
          <p:cNvSpPr/>
          <p:nvPr/>
        </p:nvSpPr>
        <p:spPr>
          <a:xfrm>
            <a:off x="8534399" y="3320805"/>
            <a:ext cx="3291841" cy="32019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I would </a:t>
            </a:r>
            <a:r>
              <a:rPr lang="en-GB" sz="3000" b="1" dirty="0">
                <a:solidFill>
                  <a:srgbClr val="002060"/>
                </a:solidFill>
              </a:rPr>
              <a:t>estimate the length </a:t>
            </a:r>
            <a:r>
              <a:rPr lang="en-GB" sz="3000" dirty="0">
                <a:solidFill>
                  <a:srgbClr val="002060"/>
                </a:solidFill>
              </a:rPr>
              <a:t>of the pencil is 15cm as it is roughly half the length of the book.</a:t>
            </a:r>
          </a:p>
        </p:txBody>
      </p:sp>
      <p:sp>
        <p:nvSpPr>
          <p:cNvPr id="7" name="Up-Down Arrow 6"/>
          <p:cNvSpPr/>
          <p:nvPr/>
        </p:nvSpPr>
        <p:spPr>
          <a:xfrm>
            <a:off x="4533600" y="3151502"/>
            <a:ext cx="426720" cy="34475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944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8046</TotalTime>
  <Words>1421</Words>
  <Application>Microsoft Office PowerPoint</Application>
  <PresentationFormat>Widescreen</PresentationFormat>
  <Paragraphs>229</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Effra Heavy</vt:lpstr>
      <vt:lpstr>Effra Light</vt:lpstr>
      <vt:lpstr>Nanum Brush Script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PowerPoint Presentation</vt:lpstr>
      <vt:lpstr>Teach</vt:lpstr>
      <vt:lpstr>Teach</vt:lpstr>
      <vt:lpstr>Teach</vt:lpstr>
      <vt:lpstr>Model</vt:lpstr>
      <vt:lpstr>Model</vt:lpstr>
      <vt:lpstr>Model</vt:lpstr>
      <vt:lpstr>Apply</vt:lpstr>
      <vt:lpstr>Apply</vt:lpstr>
      <vt:lpstr>Apply – Problem Solving</vt:lpstr>
      <vt:lpstr>Apply – Reasoning</vt:lpstr>
      <vt:lpstr>Apply – Practical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197</cp:revision>
  <dcterms:created xsi:type="dcterms:W3CDTF">2017-03-29T13:14:03Z</dcterms:created>
  <dcterms:modified xsi:type="dcterms:W3CDTF">2020-05-01T12:10:45Z</dcterms:modified>
</cp:coreProperties>
</file>