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4" r:id="rId3"/>
    <p:sldId id="274" r:id="rId4"/>
    <p:sldId id="361" r:id="rId5"/>
    <p:sldId id="362" r:id="rId6"/>
    <p:sldId id="363" r:id="rId7"/>
    <p:sldId id="261" r:id="rId8"/>
    <p:sldId id="360" r:id="rId9"/>
    <p:sldId id="355" r:id="rId10"/>
    <p:sldId id="351" r:id="rId11"/>
    <p:sldId id="352" r:id="rId12"/>
    <p:sldId id="356" r:id="rId13"/>
    <p:sldId id="353" r:id="rId14"/>
    <p:sldId id="354" r:id="rId15"/>
    <p:sldId id="357" r:id="rId16"/>
    <p:sldId id="364" r:id="rId17"/>
    <p:sldId id="344" r:id="rId18"/>
    <p:sldId id="358" r:id="rId19"/>
    <p:sldId id="3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B70B6-3476-4B88-B37E-04068EC6B3EA}" v="37" dt="2019-11-26T09:43:21.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74768" autoAdjust="0"/>
  </p:normalViewPr>
  <p:slideViewPr>
    <p:cSldViewPr snapToGrid="0" snapToObjects="1">
      <p:cViewPr varScale="1">
        <p:scale>
          <a:sx n="54" d="100"/>
          <a:sy n="54" d="100"/>
        </p:scale>
        <p:origin x="1584"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28533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188372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143184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05507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50257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904288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68932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49142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425670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Give pupils 5 or 6 words with similar meaning and a blank continuum. In pairs, ask them to order the words on their continuum, explaining how they have chosen to order them. Share and discuss differences in how pupils have organised their words. </a:t>
            </a:r>
          </a:p>
          <a:p>
            <a:pPr marL="0" indent="0">
              <a:buNone/>
            </a:pPr>
            <a:endParaRPr lang="en-GB" dirty="0"/>
          </a:p>
          <a:p>
            <a:pPr marL="0" indent="0">
              <a:buNone/>
            </a:pPr>
            <a:r>
              <a:rPr lang="en-GB" i="1" dirty="0"/>
              <a:t>For pupils who find this difficult, the activity can be made more structured by outlining how the words should be ordered. </a:t>
            </a:r>
          </a:p>
          <a:p>
            <a:pPr marL="0" indent="0">
              <a:buNone/>
            </a:pPr>
            <a:r>
              <a:rPr lang="en-GB" i="1" dirty="0"/>
              <a:t>For example: </a:t>
            </a:r>
            <a:r>
              <a:rPr lang="en-GB" i="1" baseline="0" dirty="0"/>
              <a:t> </a:t>
            </a:r>
            <a:r>
              <a:rPr lang="en-GB" i="1" dirty="0"/>
              <a:t>Order these verbs from fastest to slowest: </a:t>
            </a:r>
            <a:r>
              <a:rPr lang="en-GB" i="1" baseline="0" dirty="0"/>
              <a:t> </a:t>
            </a:r>
            <a:r>
              <a:rPr lang="en-GB" i="1" dirty="0"/>
              <a:t>ambled   hastened	sauntered   trotted   sprinted</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421720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children that the Knowledge Mats may help them.</a:t>
            </a:r>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22013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05801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87819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6569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Y4 M5g Can estimate mass</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861169"/>
            <a:ext cx="10928242" cy="13849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To </a:t>
            </a:r>
            <a:r>
              <a:rPr lang="en-GB" sz="3600" b="1" dirty="0">
                <a:solidFill>
                  <a:srgbClr val="002060"/>
                </a:solidFill>
              </a:rPr>
              <a:t>estimate</a:t>
            </a:r>
            <a:r>
              <a:rPr lang="en-GB" sz="3600" dirty="0">
                <a:solidFill>
                  <a:srgbClr val="002060"/>
                </a:solidFill>
              </a:rPr>
              <a:t> means to give a rough answer that may be a little less or a little more than the actual result/answer.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3809490" y="3632461"/>
            <a:ext cx="3992154" cy="28513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This means using knowledge of mass to work out a rough </a:t>
            </a:r>
            <a:r>
              <a:rPr lang="en-GB" sz="3600" b="1" dirty="0">
                <a:solidFill>
                  <a:srgbClr val="002060"/>
                </a:solidFill>
              </a:rPr>
              <a:t>estimation</a:t>
            </a:r>
            <a:r>
              <a:rPr lang="en-GB" sz="3600" dirty="0">
                <a:solidFill>
                  <a:srgbClr val="002060"/>
                </a:solidFill>
              </a:rPr>
              <a: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853" y="3042463"/>
            <a:ext cx="3374182" cy="344139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13544" b="13544"/>
          <a:stretch/>
        </p:blipFill>
        <p:spPr>
          <a:xfrm>
            <a:off x="587042" y="3710940"/>
            <a:ext cx="2583709" cy="2511758"/>
          </a:xfrm>
          <a:prstGeom prst="rect">
            <a:avLst/>
          </a:prstGeom>
        </p:spPr>
      </p:pic>
    </p:spTree>
    <p:extLst>
      <p:ext uri="{BB962C8B-B14F-4D97-AF65-F5344CB8AC3E}">
        <p14:creationId xmlns:p14="http://schemas.microsoft.com/office/powerpoint/2010/main" val="127898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861169"/>
            <a:ext cx="10928242" cy="13849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To </a:t>
            </a:r>
            <a:r>
              <a:rPr lang="en-GB" sz="3600" b="1" dirty="0">
                <a:solidFill>
                  <a:srgbClr val="002060"/>
                </a:solidFill>
              </a:rPr>
              <a:t>estimate</a:t>
            </a:r>
            <a:r>
              <a:rPr lang="en-GB" sz="3600" dirty="0">
                <a:solidFill>
                  <a:srgbClr val="002060"/>
                </a:solidFill>
              </a:rPr>
              <a:t> means to give a rough answer that may be a little less or a little more than the actual result/answer.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4984182" y="3518646"/>
            <a:ext cx="6514089" cy="30480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 know the apple weighs 90g. </a:t>
            </a:r>
          </a:p>
          <a:p>
            <a:pPr algn="ctr"/>
            <a:r>
              <a:rPr lang="en-GB" sz="3200" dirty="0">
                <a:solidFill>
                  <a:srgbClr val="002060"/>
                </a:solidFill>
              </a:rPr>
              <a:t>I </a:t>
            </a:r>
            <a:r>
              <a:rPr lang="en-GB" sz="3200" b="1" dirty="0">
                <a:solidFill>
                  <a:srgbClr val="002060"/>
                </a:solidFill>
              </a:rPr>
              <a:t>estimate</a:t>
            </a:r>
            <a:r>
              <a:rPr lang="en-GB" sz="3200" dirty="0">
                <a:solidFill>
                  <a:srgbClr val="002060"/>
                </a:solidFill>
              </a:rPr>
              <a:t> that the mass of the melon is approximately 10 times greater. </a:t>
            </a:r>
          </a:p>
          <a:p>
            <a:pPr algn="ctr"/>
            <a:r>
              <a:rPr lang="en-GB" sz="3200" dirty="0">
                <a:solidFill>
                  <a:srgbClr val="002060"/>
                </a:solidFill>
              </a:rPr>
              <a:t>10 x 90 = 900 so I </a:t>
            </a:r>
            <a:r>
              <a:rPr lang="en-GB" sz="3200" b="1" dirty="0">
                <a:solidFill>
                  <a:srgbClr val="002060"/>
                </a:solidFill>
              </a:rPr>
              <a:t>estimate</a:t>
            </a:r>
            <a:r>
              <a:rPr lang="en-GB" sz="3200" dirty="0">
                <a:solidFill>
                  <a:srgbClr val="002060"/>
                </a:solidFill>
              </a:rPr>
              <a:t> that the mass of the melon is 900g.</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381" y="5426076"/>
            <a:ext cx="1184223" cy="106680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6667" t="10444" r="22167" b="6666"/>
          <a:stretch/>
        </p:blipFill>
        <p:spPr>
          <a:xfrm>
            <a:off x="1825873" y="3611880"/>
            <a:ext cx="3005040" cy="3054169"/>
          </a:xfrm>
          <a:prstGeom prst="rect">
            <a:avLst/>
          </a:prstGeom>
        </p:spPr>
      </p:pic>
    </p:spTree>
    <p:extLst>
      <p:ext uri="{BB962C8B-B14F-4D97-AF65-F5344CB8AC3E}">
        <p14:creationId xmlns:p14="http://schemas.microsoft.com/office/powerpoint/2010/main" val="316993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273208" y="1854000"/>
            <a:ext cx="2457720" cy="46158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To </a:t>
            </a:r>
            <a:r>
              <a:rPr lang="en-GB" sz="2600" b="1" dirty="0">
                <a:solidFill>
                  <a:srgbClr val="002060"/>
                </a:solidFill>
              </a:rPr>
              <a:t>estimate</a:t>
            </a:r>
            <a:r>
              <a:rPr lang="en-GB" sz="2600" dirty="0">
                <a:solidFill>
                  <a:srgbClr val="002060"/>
                </a:solidFill>
              </a:rPr>
              <a:t> means to give a rough answer that may be a little less or a little more than the actual result/answer.</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3080860" y="1754023"/>
            <a:ext cx="8965503" cy="1325492"/>
          </a:xfrm>
          <a:prstGeom prst="wedgeRectCallout">
            <a:avLst>
              <a:gd name="adj1" fmla="val -48879"/>
              <a:gd name="adj2" fmla="val 7828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The mass of one brick is 3kg.</a:t>
            </a:r>
          </a:p>
          <a:p>
            <a:pPr algn="ctr"/>
            <a:r>
              <a:rPr lang="en-GB" sz="2800" dirty="0">
                <a:solidFill>
                  <a:srgbClr val="002060"/>
                </a:solidFill>
              </a:rPr>
              <a:t>I estimate the pile of bricks has approximately 30-40 bricks.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559" y="5180037"/>
            <a:ext cx="3186299" cy="1377462"/>
          </a:xfrm>
          <a:prstGeom prst="rect">
            <a:avLst/>
          </a:prstGeom>
        </p:spPr>
      </p:pic>
      <p:sp>
        <p:nvSpPr>
          <p:cNvPr id="17" name="Speech Bubble: Rectangle 11">
            <a:extLst>
              <a:ext uri="{FF2B5EF4-FFF2-40B4-BE49-F238E27FC236}">
                <a16:creationId xmlns:a16="http://schemas.microsoft.com/office/drawing/2014/main" id="{754B2BB4-78FE-4590-829C-7D74AFB6860B}"/>
              </a:ext>
            </a:extLst>
          </p:cNvPr>
          <p:cNvSpPr/>
          <p:nvPr/>
        </p:nvSpPr>
        <p:spPr>
          <a:xfrm>
            <a:off x="6617093" y="5445557"/>
            <a:ext cx="5281190" cy="994190"/>
          </a:xfrm>
          <a:prstGeom prst="wedgeRectCallout">
            <a:avLst>
              <a:gd name="adj1" fmla="val -67365"/>
              <a:gd name="adj2" fmla="val 2066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a:t>
            </a:r>
            <a:r>
              <a:rPr lang="en-GB" sz="3200" b="1" dirty="0">
                <a:solidFill>
                  <a:srgbClr val="002060"/>
                </a:solidFill>
              </a:rPr>
              <a:t>estimate</a:t>
            </a:r>
            <a:r>
              <a:rPr lang="en-GB" sz="3200" dirty="0">
                <a:solidFill>
                  <a:srgbClr val="002060"/>
                </a:solidFill>
              </a:rPr>
              <a:t> the mass of the bricks is 100kg.</a:t>
            </a:r>
          </a:p>
        </p:txBody>
      </p:sp>
      <p:sp>
        <p:nvSpPr>
          <p:cNvPr id="16" name="Speech Bubble: Rectangle 11">
            <a:extLst>
              <a:ext uri="{FF2B5EF4-FFF2-40B4-BE49-F238E27FC236}">
                <a16:creationId xmlns:a16="http://schemas.microsoft.com/office/drawing/2014/main" id="{754B2BB4-78FE-4590-829C-7D74AFB6860B}"/>
              </a:ext>
            </a:extLst>
          </p:cNvPr>
          <p:cNvSpPr/>
          <p:nvPr/>
        </p:nvSpPr>
        <p:spPr>
          <a:xfrm>
            <a:off x="3080860" y="3582211"/>
            <a:ext cx="8965503" cy="1507146"/>
          </a:xfrm>
          <a:prstGeom prst="wedgeRectCallout">
            <a:avLst>
              <a:gd name="adj1" fmla="val -43726"/>
              <a:gd name="adj2" fmla="val 6858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This means I can multiply 3kg by 30-40 to get an estimation.</a:t>
            </a:r>
          </a:p>
          <a:p>
            <a:pPr algn="ctr"/>
            <a:r>
              <a:rPr lang="en-GB" sz="2800" dirty="0">
                <a:solidFill>
                  <a:srgbClr val="002060"/>
                </a:solidFill>
              </a:rPr>
              <a:t>3 x 30 = 90kg.</a:t>
            </a:r>
          </a:p>
          <a:p>
            <a:pPr algn="ctr"/>
            <a:r>
              <a:rPr lang="en-GB" sz="2800" dirty="0">
                <a:solidFill>
                  <a:srgbClr val="002060"/>
                </a:solidFill>
              </a:rPr>
              <a:t>4 x 30 = 120kg.</a:t>
            </a:r>
          </a:p>
        </p:txBody>
      </p:sp>
    </p:spTree>
    <p:extLst>
      <p:ext uri="{BB962C8B-B14F-4D97-AF65-F5344CB8AC3E}">
        <p14:creationId xmlns:p14="http://schemas.microsoft.com/office/powerpoint/2010/main" val="42588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507" y="1690687"/>
            <a:ext cx="3599782" cy="2261235"/>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3120" y="1861169"/>
            <a:ext cx="2457720" cy="46158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To </a:t>
            </a:r>
            <a:r>
              <a:rPr lang="en-GB" sz="2600" b="1" dirty="0">
                <a:solidFill>
                  <a:srgbClr val="002060"/>
                </a:solidFill>
              </a:rPr>
              <a:t>estimate</a:t>
            </a:r>
            <a:r>
              <a:rPr lang="en-GB" sz="2600" dirty="0">
                <a:solidFill>
                  <a:srgbClr val="002060"/>
                </a:solidFill>
              </a:rPr>
              <a:t> means to give a rough answer that may be a little less or a little more than the actual result/answer.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mc:AlternateContent xmlns:mc="http://schemas.openxmlformats.org/markup-compatibility/2006" xmlns:a14="http://schemas.microsoft.com/office/drawing/2010/main">
        <mc:Choice Requires="a14">
          <p:sp>
            <p:nvSpPr>
              <p:cNvPr id="13" name="Speech Bubble: Rectangle 11">
                <a:extLst>
                  <a:ext uri="{FF2B5EF4-FFF2-40B4-BE49-F238E27FC236}">
                    <a16:creationId xmlns:a16="http://schemas.microsoft.com/office/drawing/2014/main" id="{754B2BB4-78FE-4590-829C-7D74AFB6860B}"/>
                  </a:ext>
                </a:extLst>
              </p:cNvPr>
              <p:cNvSpPr/>
              <p:nvPr/>
            </p:nvSpPr>
            <p:spPr>
              <a:xfrm>
                <a:off x="7996804" y="4377595"/>
                <a:ext cx="3696446" cy="2036679"/>
              </a:xfrm>
              <a:prstGeom prst="wedgeRectCallout">
                <a:avLst>
                  <a:gd name="adj1" fmla="val -67902"/>
                  <a:gd name="adj2" fmla="val -7208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1,000 ÷ 4 = 250g.</a:t>
                </a:r>
              </a:p>
              <a:p>
                <a:pPr algn="ctr"/>
                <a:r>
                  <a:rPr lang="en-GB" sz="2500" dirty="0">
                    <a:solidFill>
                      <a:srgbClr val="002060"/>
                    </a:solidFill>
                  </a:rPr>
                  <a:t>I would estimate that the mass of the cut part of the melon is 250g as this is </a:t>
                </a:r>
                <a14:m>
                  <m:oMath xmlns:m="http://schemas.openxmlformats.org/officeDocument/2006/math">
                    <m:box>
                      <m:boxPr>
                        <m:ctrlPr>
                          <a:rPr lang="en-GB" sz="2500" i="1">
                            <a:solidFill>
                              <a:srgbClr val="002060"/>
                            </a:solidFill>
                            <a:latin typeface="Cambria Math" panose="02040503050406030204" pitchFamily="18" charset="0"/>
                          </a:rPr>
                        </m:ctrlPr>
                      </m:boxPr>
                      <m:e>
                        <m:argPr>
                          <m:argSz m:val="-1"/>
                        </m:argPr>
                        <m:f>
                          <m:fPr>
                            <m:ctrlPr>
                              <a:rPr lang="en-GB" sz="2500" i="1">
                                <a:solidFill>
                                  <a:srgbClr val="002060"/>
                                </a:solidFill>
                                <a:latin typeface="Cambria Math" panose="02040503050406030204" pitchFamily="18" charset="0"/>
                              </a:rPr>
                            </m:ctrlPr>
                          </m:fPr>
                          <m:num>
                            <m:r>
                              <a:rPr lang="en-GB" sz="2500" i="1">
                                <a:solidFill>
                                  <a:srgbClr val="002060"/>
                                </a:solidFill>
                                <a:latin typeface="Cambria Math" panose="02040503050406030204" pitchFamily="18" charset="0"/>
                              </a:rPr>
                              <m:t>1</m:t>
                            </m:r>
                          </m:num>
                          <m:den>
                            <m:r>
                              <a:rPr lang="en-GB" sz="2500" i="1">
                                <a:solidFill>
                                  <a:srgbClr val="002060"/>
                                </a:solidFill>
                                <a:latin typeface="Cambria Math" panose="02040503050406030204" pitchFamily="18" charset="0"/>
                              </a:rPr>
                              <m:t>4</m:t>
                            </m:r>
                          </m:den>
                        </m:f>
                      </m:e>
                    </m:box>
                  </m:oMath>
                </a14:m>
                <a:r>
                  <a:rPr lang="en-GB" sz="2500" dirty="0">
                    <a:solidFill>
                      <a:srgbClr val="002060"/>
                    </a:solidFill>
                  </a:rPr>
                  <a:t> of 1kg.</a:t>
                </a:r>
                <a:endParaRPr lang="en-GB" sz="2500" u="sng" dirty="0">
                  <a:solidFill>
                    <a:srgbClr val="002060"/>
                  </a:solidFill>
                </a:endParaRPr>
              </a:p>
            </p:txBody>
          </p:sp>
        </mc:Choice>
        <mc:Fallback xmlns="">
          <p:sp>
            <p:nvSpPr>
              <p:cNvPr id="13" name="Speech Bubble: Rectangle 11">
                <a:extLst>
                  <a:ext uri="{FF2B5EF4-FFF2-40B4-BE49-F238E27FC236}">
                    <a16:creationId xmlns:a16="http://schemas.microsoft.com/office/drawing/2014/main" id="{754B2BB4-78FE-4590-829C-7D74AFB6860B}"/>
                  </a:ext>
                </a:extLst>
              </p:cNvPr>
              <p:cNvSpPr>
                <a:spLocks noRot="1" noChangeAspect="1" noMove="1" noResize="1" noEditPoints="1" noAdjustHandles="1" noChangeArrowheads="1" noChangeShapeType="1" noTextEdit="1"/>
              </p:cNvSpPr>
              <p:nvPr/>
            </p:nvSpPr>
            <p:spPr>
              <a:xfrm>
                <a:off x="7996804" y="4377595"/>
                <a:ext cx="3696446" cy="2036679"/>
              </a:xfrm>
              <a:prstGeom prst="wedgeRectCallout">
                <a:avLst>
                  <a:gd name="adj1" fmla="val -67902"/>
                  <a:gd name="adj2" fmla="val -72086"/>
                </a:avLst>
              </a:prstGeom>
              <a:blipFill>
                <a:blip r:embed="rId6"/>
                <a:stretch>
                  <a:fillRect r="-2834" b="-5012"/>
                </a:stretch>
              </a:blipFill>
              <a:ln w="381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Speech Bubble: Rectangle 11">
                <a:extLst>
                  <a:ext uri="{FF2B5EF4-FFF2-40B4-BE49-F238E27FC236}">
                    <a16:creationId xmlns:a16="http://schemas.microsoft.com/office/drawing/2014/main" id="{754B2BB4-78FE-4590-829C-7D74AFB6860B}"/>
                  </a:ext>
                </a:extLst>
              </p:cNvPr>
              <p:cNvSpPr/>
              <p:nvPr/>
            </p:nvSpPr>
            <p:spPr>
              <a:xfrm>
                <a:off x="3262595" y="4377596"/>
                <a:ext cx="4382454" cy="2036678"/>
              </a:xfrm>
              <a:prstGeom prst="wedgeRectCallout">
                <a:avLst>
                  <a:gd name="adj1" fmla="val -40416"/>
                  <a:gd name="adj2" fmla="val -809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know that the mass of the melon is 1kg when whole. I can estimate that approximately </a:t>
                </a:r>
                <a14:m>
                  <m:oMath xmlns:m="http://schemas.openxmlformats.org/officeDocument/2006/math">
                    <m:box>
                      <m:boxPr>
                        <m:ctrlPr>
                          <a:rPr lang="en-GB" sz="2500" i="1" smtClean="0">
                            <a:solidFill>
                              <a:srgbClr val="002060"/>
                            </a:solidFill>
                            <a:latin typeface="Cambria Math" panose="02040503050406030204" pitchFamily="18" charset="0"/>
                          </a:rPr>
                        </m:ctrlPr>
                      </m:boxPr>
                      <m:e>
                        <m:argPr>
                          <m:argSz m:val="-1"/>
                        </m:argPr>
                        <m:f>
                          <m:fPr>
                            <m:ctrlPr>
                              <a:rPr lang="en-GB" sz="2500" i="1" smtClean="0">
                                <a:solidFill>
                                  <a:srgbClr val="002060"/>
                                </a:solidFill>
                                <a:latin typeface="Cambria Math" panose="02040503050406030204" pitchFamily="18" charset="0"/>
                              </a:rPr>
                            </m:ctrlPr>
                          </m:fPr>
                          <m:num>
                            <m:r>
                              <a:rPr lang="en-GB" sz="2500" b="0" i="1" smtClean="0">
                                <a:solidFill>
                                  <a:srgbClr val="002060"/>
                                </a:solidFill>
                                <a:latin typeface="Cambria Math" panose="02040503050406030204" pitchFamily="18" charset="0"/>
                              </a:rPr>
                              <m:t>1</m:t>
                            </m:r>
                          </m:num>
                          <m:den>
                            <m:r>
                              <a:rPr lang="en-GB" sz="2500" b="0" i="1" smtClean="0">
                                <a:solidFill>
                                  <a:srgbClr val="002060"/>
                                </a:solidFill>
                                <a:latin typeface="Cambria Math" panose="02040503050406030204" pitchFamily="18" charset="0"/>
                              </a:rPr>
                              <m:t>4</m:t>
                            </m:r>
                          </m:den>
                        </m:f>
                      </m:e>
                    </m:box>
                  </m:oMath>
                </a14:m>
                <a:r>
                  <a:rPr lang="en-GB" sz="2500" dirty="0">
                    <a:solidFill>
                      <a:srgbClr val="002060"/>
                    </a:solidFill>
                  </a:rPr>
                  <a:t> of the melon has been cut away.</a:t>
                </a:r>
                <a:endParaRPr lang="en-GB" sz="2500" u="sng" dirty="0">
                  <a:solidFill>
                    <a:srgbClr val="002060"/>
                  </a:solidFill>
                </a:endParaRPr>
              </a:p>
            </p:txBody>
          </p:sp>
        </mc:Choice>
        <mc:Fallback xmlns="">
          <p:sp>
            <p:nvSpPr>
              <p:cNvPr id="10" name="Speech Bubble: Rectangle 11">
                <a:extLst>
                  <a:ext uri="{FF2B5EF4-FFF2-40B4-BE49-F238E27FC236}">
                    <a16:creationId xmlns:a16="http://schemas.microsoft.com/office/drawing/2014/main" id="{754B2BB4-78FE-4590-829C-7D74AFB6860B}"/>
                  </a:ext>
                </a:extLst>
              </p:cNvPr>
              <p:cNvSpPr>
                <a:spLocks noRot="1" noChangeAspect="1" noMove="1" noResize="1" noEditPoints="1" noAdjustHandles="1" noChangeArrowheads="1" noChangeShapeType="1" noTextEdit="1"/>
              </p:cNvSpPr>
              <p:nvPr/>
            </p:nvSpPr>
            <p:spPr>
              <a:xfrm>
                <a:off x="3262595" y="4377596"/>
                <a:ext cx="4382454" cy="2036678"/>
              </a:xfrm>
              <a:prstGeom prst="wedgeRectCallout">
                <a:avLst>
                  <a:gd name="adj1" fmla="val -40416"/>
                  <a:gd name="adj2" fmla="val -80963"/>
                </a:avLst>
              </a:prstGeom>
              <a:blipFill>
                <a:blip r:embed="rId7"/>
                <a:stretch>
                  <a:fillRect l="-1241" r="-3034"/>
                </a:stretch>
              </a:blipFill>
              <a:ln w="38100">
                <a:solidFill>
                  <a:srgbClr val="FF0000"/>
                </a:solidFill>
              </a:ln>
            </p:spPr>
            <p:txBody>
              <a:bodyPr/>
              <a:lstStyle/>
              <a:p>
                <a:r>
                  <a:rPr lang="en-GB">
                    <a:noFill/>
                  </a:rPr>
                  <a:t> </a:t>
                </a:r>
              </a:p>
            </p:txBody>
          </p:sp>
        </mc:Fallback>
      </mc:AlternateContent>
      <p:sp>
        <p:nvSpPr>
          <p:cNvPr id="14" name="Rectangle: Rounded Corners 7">
            <a:extLst>
              <a:ext uri="{FF2B5EF4-FFF2-40B4-BE49-F238E27FC236}">
                <a16:creationId xmlns:a16="http://schemas.microsoft.com/office/drawing/2014/main" id="{B037ED3D-4640-4C99-BD8E-7128C709FBE2}"/>
              </a:ext>
            </a:extLst>
          </p:cNvPr>
          <p:cNvSpPr/>
          <p:nvPr/>
        </p:nvSpPr>
        <p:spPr>
          <a:xfrm>
            <a:off x="7285956" y="1705708"/>
            <a:ext cx="4407294" cy="210429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rgbClr val="002060"/>
                </a:solidFill>
              </a:rPr>
              <a:t>On</a:t>
            </a:r>
            <a:r>
              <a:rPr lang="en-GB" sz="2800" dirty="0">
                <a:solidFill>
                  <a:srgbClr val="002060"/>
                </a:solidFill>
              </a:rPr>
              <a:t>e</a:t>
            </a:r>
            <a:r>
              <a:rPr lang="en-GB" sz="2800">
                <a:solidFill>
                  <a:srgbClr val="002060"/>
                </a:solidFill>
              </a:rPr>
              <a:t> </a:t>
            </a:r>
            <a:r>
              <a:rPr lang="en-GB" sz="2800" dirty="0">
                <a:solidFill>
                  <a:srgbClr val="002060"/>
                </a:solidFill>
              </a:rPr>
              <a:t>galia melon weighs approximately 1kg.</a:t>
            </a:r>
          </a:p>
          <a:p>
            <a:pPr algn="ctr"/>
            <a:r>
              <a:rPr lang="en-GB" sz="2800" dirty="0">
                <a:solidFill>
                  <a:srgbClr val="002060"/>
                </a:solidFill>
              </a:rPr>
              <a:t>What is the mass of the cut part of the melon?</a:t>
            </a:r>
          </a:p>
        </p:txBody>
      </p:sp>
    </p:spTree>
    <p:extLst>
      <p:ext uri="{BB962C8B-B14F-4D97-AF65-F5344CB8AC3E}">
        <p14:creationId xmlns:p14="http://schemas.microsoft.com/office/powerpoint/2010/main" val="21616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397" t="11512" r="19107" b="12158"/>
          <a:stretch/>
        </p:blipFill>
        <p:spPr>
          <a:xfrm>
            <a:off x="3230880" y="2240280"/>
            <a:ext cx="2529840" cy="3825240"/>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3120" y="1861169"/>
            <a:ext cx="2457720" cy="46158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To </a:t>
            </a:r>
            <a:r>
              <a:rPr lang="en-GB" sz="2600" b="1" dirty="0">
                <a:solidFill>
                  <a:srgbClr val="002060"/>
                </a:solidFill>
              </a:rPr>
              <a:t>estimate</a:t>
            </a:r>
            <a:r>
              <a:rPr lang="en-GB" sz="2600" dirty="0">
                <a:solidFill>
                  <a:srgbClr val="002060"/>
                </a:solidFill>
              </a:rPr>
              <a:t> means to give a rough answer that may be a little less or a little more than the actual result/answer.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0" name="Speech Bubble: Rectangle 11">
            <a:extLst>
              <a:ext uri="{FF2B5EF4-FFF2-40B4-BE49-F238E27FC236}">
                <a16:creationId xmlns:a16="http://schemas.microsoft.com/office/drawing/2014/main" id="{754B2BB4-78FE-4590-829C-7D74AFB6860B}"/>
              </a:ext>
            </a:extLst>
          </p:cNvPr>
          <p:cNvSpPr/>
          <p:nvPr/>
        </p:nvSpPr>
        <p:spPr>
          <a:xfrm>
            <a:off x="6019800" y="1812247"/>
            <a:ext cx="5626628" cy="946193"/>
          </a:xfrm>
          <a:prstGeom prst="wedgeRectCallout">
            <a:avLst>
              <a:gd name="adj1" fmla="val -62027"/>
              <a:gd name="adj2" fmla="val 1389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I can see that the mass of all the apples is approximately 2kg.</a:t>
            </a:r>
            <a:endParaRPr lang="en-GB" sz="2500" u="sng" dirty="0">
              <a:solidFill>
                <a:srgbClr val="002060"/>
              </a:solidFill>
            </a:endParaRP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6141720" y="3088999"/>
            <a:ext cx="5528119" cy="1879242"/>
          </a:xfrm>
          <a:prstGeom prst="wedgeRectCallout">
            <a:avLst>
              <a:gd name="adj1" fmla="val -61505"/>
              <a:gd name="adj2" fmla="val 1552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To estimate the mass of one apple, I first need to work out that there are 5-7 apples on the scales. That means I will roughly work out 2,000g ÷ 7. </a:t>
            </a:r>
            <a:endParaRPr lang="en-GB" sz="2500" u="sng" dirty="0">
              <a:solidFill>
                <a:srgbClr val="002060"/>
              </a:solidFill>
            </a:endParaRP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6141720" y="5242560"/>
            <a:ext cx="5551530" cy="1327180"/>
          </a:xfrm>
          <a:prstGeom prst="wedgeRectCallout">
            <a:avLst>
              <a:gd name="adj1" fmla="val -63216"/>
              <a:gd name="adj2" fmla="val -1709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So I can </a:t>
            </a:r>
            <a:r>
              <a:rPr lang="en-GB" sz="2500" b="1" dirty="0">
                <a:solidFill>
                  <a:srgbClr val="002060"/>
                </a:solidFill>
              </a:rPr>
              <a:t>estimate</a:t>
            </a:r>
            <a:r>
              <a:rPr lang="en-GB" sz="2500" dirty="0">
                <a:solidFill>
                  <a:srgbClr val="002060"/>
                </a:solidFill>
              </a:rPr>
              <a:t> that each apple is approximately 300g in weight.</a:t>
            </a:r>
            <a:endParaRPr lang="en-GB" sz="2500" u="sng" dirty="0">
              <a:solidFill>
                <a:srgbClr val="002060"/>
              </a:solidFill>
            </a:endParaRPr>
          </a:p>
        </p:txBody>
      </p:sp>
    </p:spTree>
    <p:extLst>
      <p:ext uri="{BB962C8B-B14F-4D97-AF65-F5344CB8AC3E}">
        <p14:creationId xmlns:p14="http://schemas.microsoft.com/office/powerpoint/2010/main" val="32043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30" y="1844041"/>
            <a:ext cx="4520130" cy="45567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The </a:t>
            </a:r>
            <a:r>
              <a:rPr lang="en-GB" sz="4000" b="1" dirty="0">
                <a:solidFill>
                  <a:srgbClr val="002060"/>
                </a:solidFill>
              </a:rPr>
              <a:t>mass</a:t>
            </a:r>
            <a:r>
              <a:rPr lang="en-GB" sz="4000" dirty="0">
                <a:solidFill>
                  <a:srgbClr val="002060"/>
                </a:solidFill>
              </a:rPr>
              <a:t> of one pencil is 8g.</a:t>
            </a:r>
          </a:p>
          <a:p>
            <a:pPr algn="ctr"/>
            <a:endParaRPr lang="en-GB" sz="4000" dirty="0">
              <a:solidFill>
                <a:srgbClr val="002060"/>
              </a:solidFill>
            </a:endParaRPr>
          </a:p>
          <a:p>
            <a:pPr algn="ctr"/>
            <a:r>
              <a:rPr lang="en-GB" sz="4000" dirty="0">
                <a:solidFill>
                  <a:srgbClr val="002060"/>
                </a:solidFill>
              </a:rPr>
              <a:t>In grams, </a:t>
            </a:r>
            <a:r>
              <a:rPr lang="en-GB" sz="4000" b="1" dirty="0">
                <a:solidFill>
                  <a:srgbClr val="002060"/>
                </a:solidFill>
              </a:rPr>
              <a:t>estimate the total mass </a:t>
            </a:r>
            <a:r>
              <a:rPr lang="en-GB" sz="4000" dirty="0">
                <a:solidFill>
                  <a:srgbClr val="002060"/>
                </a:solidFill>
              </a:rPr>
              <a:t>of the pencils.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458" y="2159676"/>
            <a:ext cx="5679982" cy="3932295"/>
          </a:xfrm>
          <a:prstGeom prst="rect">
            <a:avLst/>
          </a:prstGeom>
        </p:spPr>
      </p:pic>
    </p:spTree>
    <p:extLst>
      <p:ext uri="{BB962C8B-B14F-4D97-AF65-F5344CB8AC3E}">
        <p14:creationId xmlns:p14="http://schemas.microsoft.com/office/powerpoint/2010/main" val="245673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29" y="1844041"/>
            <a:ext cx="5247963" cy="45567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The scales show some chopped up melon.</a:t>
            </a:r>
          </a:p>
          <a:p>
            <a:pPr algn="ctr"/>
            <a:endParaRPr lang="en-GB" sz="4000" dirty="0">
              <a:solidFill>
                <a:srgbClr val="002060"/>
              </a:solidFill>
            </a:endParaRPr>
          </a:p>
          <a:p>
            <a:pPr algn="ctr"/>
            <a:r>
              <a:rPr lang="en-GB" sz="4000" dirty="0">
                <a:solidFill>
                  <a:srgbClr val="002060"/>
                </a:solidFill>
              </a:rPr>
              <a:t>In grams, </a:t>
            </a:r>
            <a:r>
              <a:rPr lang="en-GB" sz="4000" b="1" dirty="0">
                <a:solidFill>
                  <a:srgbClr val="002060"/>
                </a:solidFill>
              </a:rPr>
              <a:t>estimate the total mass </a:t>
            </a:r>
            <a:r>
              <a:rPr lang="en-GB" sz="4000" dirty="0">
                <a:solidFill>
                  <a:srgbClr val="002060"/>
                </a:solidFill>
              </a:rPr>
              <a:t>of the remaining slices of melon.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858" y="2062163"/>
            <a:ext cx="5494020" cy="4120515"/>
          </a:xfrm>
          <a:prstGeom prst="rect">
            <a:avLst/>
          </a:prstGeom>
        </p:spPr>
      </p:pic>
    </p:spTree>
    <p:extLst>
      <p:ext uri="{BB962C8B-B14F-4D97-AF65-F5344CB8AC3E}">
        <p14:creationId xmlns:p14="http://schemas.microsoft.com/office/powerpoint/2010/main" val="429445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09600" y="1987966"/>
            <a:ext cx="5486400" cy="441283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Milly sends two parcels. The smaller parcel weighs 750g. </a:t>
            </a:r>
            <a:r>
              <a:rPr lang="en-GB" sz="3600" b="1" dirty="0">
                <a:solidFill>
                  <a:srgbClr val="002060"/>
                </a:solidFill>
              </a:rPr>
              <a:t>Estimate</a:t>
            </a:r>
            <a:r>
              <a:rPr lang="en-GB" sz="3600" dirty="0">
                <a:solidFill>
                  <a:srgbClr val="002060"/>
                </a:solidFill>
              </a:rPr>
              <a:t> the mass of the larger parcel.</a:t>
            </a:r>
          </a:p>
          <a:p>
            <a:pPr lvl="0" algn="ctr"/>
            <a:endParaRPr lang="en-GB" sz="3600" dirty="0">
              <a:solidFill>
                <a:srgbClr val="002060"/>
              </a:solidFill>
            </a:endParaRPr>
          </a:p>
          <a:p>
            <a:pPr lvl="0" algn="ctr"/>
            <a:r>
              <a:rPr lang="en-GB" sz="3600" b="1" dirty="0">
                <a:solidFill>
                  <a:srgbClr val="002060"/>
                </a:solidFill>
              </a:rPr>
              <a:t>Challenge: </a:t>
            </a:r>
            <a:r>
              <a:rPr lang="en-GB" sz="3600" dirty="0">
                <a:solidFill>
                  <a:srgbClr val="002060"/>
                </a:solidFill>
              </a:rPr>
              <a:t>Convert your answer to kilograms.</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658" y="1844531"/>
            <a:ext cx="2525312" cy="172067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658" y="3816318"/>
            <a:ext cx="4181622" cy="2849242"/>
          </a:xfrm>
          <a:prstGeom prst="rect">
            <a:avLst/>
          </a:prstGeom>
        </p:spPr>
      </p:pic>
    </p:spTree>
    <p:extLst>
      <p:ext uri="{BB962C8B-B14F-4D97-AF65-F5344CB8AC3E}">
        <p14:creationId xmlns:p14="http://schemas.microsoft.com/office/powerpoint/2010/main" val="147515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1844531"/>
            <a:ext cx="668153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Eddie’s brick tower has a mass of 700g. He builds a tower nearly twice as big using the same building blocks. He </a:t>
            </a:r>
            <a:r>
              <a:rPr lang="en-GB" sz="3600" b="1" dirty="0">
                <a:solidFill>
                  <a:srgbClr val="002060"/>
                </a:solidFill>
              </a:rPr>
              <a:t>estimates</a:t>
            </a:r>
            <a:r>
              <a:rPr lang="en-GB" sz="3600" dirty="0">
                <a:solidFill>
                  <a:srgbClr val="002060"/>
                </a:solidFill>
              </a:rPr>
              <a:t> that the mass of the new brick tower is 2,000g. </a:t>
            </a:r>
          </a:p>
          <a:p>
            <a:pPr lvl="0" algn="ctr"/>
            <a:r>
              <a:rPr lang="en-GB" sz="3600" dirty="0">
                <a:solidFill>
                  <a:srgbClr val="002060"/>
                </a:solidFill>
              </a:rPr>
              <a:t>Is he correct? </a:t>
            </a:r>
          </a:p>
          <a:p>
            <a:pPr lvl="0" algn="ctr"/>
            <a:r>
              <a:rPr lang="en-GB" sz="3600" dirty="0">
                <a:solidFill>
                  <a:srgbClr val="002060"/>
                </a:solidFill>
              </a:rPr>
              <a:t>Explain your reasoning. </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1480" y="2560320"/>
            <a:ext cx="3535680" cy="2828544"/>
          </a:xfrm>
          <a:prstGeom prst="rect">
            <a:avLst/>
          </a:prstGeom>
        </p:spPr>
      </p:pic>
    </p:spTree>
    <p:extLst>
      <p:ext uri="{BB962C8B-B14F-4D97-AF65-F5344CB8AC3E}">
        <p14:creationId xmlns:p14="http://schemas.microsoft.com/office/powerpoint/2010/main" val="51207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Practical Activity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1844531"/>
            <a:ext cx="1044581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a:solidFill>
                  <a:srgbClr val="002060"/>
                </a:solidFill>
              </a:rPr>
              <a:t>Weigh</a:t>
            </a:r>
            <a:r>
              <a:rPr lang="en-GB" sz="3600">
                <a:solidFill>
                  <a:srgbClr val="002060"/>
                </a:solidFill>
              </a:rPr>
              <a:t> your </a:t>
            </a:r>
            <a:r>
              <a:rPr lang="en-GB" sz="3600" dirty="0">
                <a:solidFill>
                  <a:srgbClr val="002060"/>
                </a:solidFill>
              </a:rPr>
              <a:t>mathematics book. </a:t>
            </a:r>
          </a:p>
          <a:p>
            <a:pPr lvl="0" algn="ctr"/>
            <a:endParaRPr lang="en-GB" sz="3600" dirty="0">
              <a:solidFill>
                <a:srgbClr val="002060"/>
              </a:solidFill>
            </a:endParaRPr>
          </a:p>
          <a:p>
            <a:pPr lvl="0" algn="ctr"/>
            <a:r>
              <a:rPr lang="en-GB" sz="3600" dirty="0">
                <a:solidFill>
                  <a:srgbClr val="002060"/>
                </a:solidFill>
              </a:rPr>
              <a:t>Use this information to help you to </a:t>
            </a:r>
            <a:r>
              <a:rPr lang="en-GB" sz="3600" b="1" dirty="0">
                <a:solidFill>
                  <a:srgbClr val="002060"/>
                </a:solidFill>
              </a:rPr>
              <a:t>estimate</a:t>
            </a:r>
            <a:r>
              <a:rPr lang="en-GB" sz="3600" dirty="0">
                <a:solidFill>
                  <a:srgbClr val="002060"/>
                </a:solidFill>
              </a:rPr>
              <a:t> the mass of 3 other objects in the classroom. </a:t>
            </a:r>
          </a:p>
          <a:p>
            <a:pPr lvl="0" algn="ctr"/>
            <a:endParaRPr lang="en-GB" sz="3600" dirty="0">
              <a:solidFill>
                <a:srgbClr val="002060"/>
              </a:solidFill>
            </a:endParaRPr>
          </a:p>
          <a:p>
            <a:pPr lvl="0" algn="ctr"/>
            <a:r>
              <a:rPr lang="en-GB" sz="3600" dirty="0">
                <a:solidFill>
                  <a:srgbClr val="002060"/>
                </a:solidFill>
              </a:rPr>
              <a:t>Now measure them – how </a:t>
            </a:r>
            <a:r>
              <a:rPr lang="en-GB" sz="3600" b="1" dirty="0">
                <a:solidFill>
                  <a:srgbClr val="002060"/>
                </a:solidFill>
              </a:rPr>
              <a:t>accurate</a:t>
            </a:r>
            <a:r>
              <a:rPr lang="en-GB" sz="3600" dirty="0">
                <a:solidFill>
                  <a:srgbClr val="002060"/>
                </a:solidFill>
              </a:rPr>
              <a:t> were you?</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56471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Olly Organisation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Make decisions</a:t>
            </a:r>
          </a:p>
          <a:p>
            <a:pPr marL="342900" lvl="0" indent="-342900">
              <a:buFont typeface="Arial" panose="020B0604020202020204" pitchFamily="34" charset="0"/>
              <a:buChar char="•"/>
            </a:pPr>
            <a:r>
              <a:rPr lang="en-GB" sz="2500" dirty="0">
                <a:solidFill>
                  <a:srgbClr val="002060"/>
                </a:solidFill>
              </a:rPr>
              <a:t>Problem solve</a:t>
            </a:r>
          </a:p>
          <a:p>
            <a:pPr marL="342900" lvl="0" indent="-342900">
              <a:buFont typeface="Arial" panose="020B0604020202020204" pitchFamily="34" charset="0"/>
              <a:buChar char="•"/>
            </a:pPr>
            <a:r>
              <a:rPr lang="en-GB" sz="2500" dirty="0">
                <a:solidFill>
                  <a:srgbClr val="002060"/>
                </a:solidFill>
              </a:rPr>
              <a:t>Think strategically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322425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513195" y="1932288"/>
            <a:ext cx="11154988" cy="453939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600" dirty="0">
                <a:solidFill>
                  <a:srgbClr val="002060"/>
                </a:solidFill>
              </a:rPr>
              <a:t>Organise these different objects into groups. </a:t>
            </a:r>
          </a:p>
          <a:p>
            <a:pPr lvl="0"/>
            <a:r>
              <a:rPr lang="en-GB" sz="3600" dirty="0">
                <a:solidFill>
                  <a:srgbClr val="002060"/>
                </a:solidFill>
              </a:rPr>
              <a:t>Label each group and explain why you have </a:t>
            </a:r>
          </a:p>
          <a:p>
            <a:pPr lvl="0"/>
            <a:r>
              <a:rPr lang="en-GB" sz="3600" dirty="0">
                <a:solidFill>
                  <a:srgbClr val="002060"/>
                </a:solidFill>
              </a:rPr>
              <a:t>selected each object.</a:t>
            </a:r>
            <a:endParaRPr lang="en-GB" sz="2800" dirty="0">
              <a:solidFill>
                <a:srgbClr val="002060"/>
              </a:solidFill>
            </a:endParaRPr>
          </a:p>
          <a:p>
            <a:pPr lvl="0"/>
            <a:endParaRPr lang="en-GB" sz="3200" dirty="0">
              <a:solidFill>
                <a:prstClr val="black"/>
              </a:solidFill>
            </a:endParaRPr>
          </a:p>
          <a:p>
            <a:pPr lvl="0"/>
            <a:r>
              <a:rPr lang="en-GB" sz="3200" dirty="0">
                <a:solidFill>
                  <a:srgbClr val="FF0000"/>
                </a:solidFill>
              </a:rPr>
              <a:t>football	jug		book		pencil 	bottle of water	</a:t>
            </a:r>
          </a:p>
          <a:p>
            <a:pPr lvl="0"/>
            <a:r>
              <a:rPr lang="en-GB" sz="3200" dirty="0">
                <a:solidFill>
                  <a:srgbClr val="FF0000"/>
                </a:solidFill>
              </a:rPr>
              <a:t>chair		glasses	cup		table		ball of string	</a:t>
            </a:r>
          </a:p>
          <a:p>
            <a:pPr lvl="0"/>
            <a:r>
              <a:rPr lang="en-GB" sz="3200" dirty="0">
                <a:solidFill>
                  <a:srgbClr val="FF0000"/>
                </a:solidFill>
              </a:rPr>
              <a:t>candle	bat		cushion	jumper	bag of pasta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2283" y="2260339"/>
            <a:ext cx="1669730" cy="1231379"/>
          </a:xfrm>
          <a:prstGeom prst="rect">
            <a:avLst/>
          </a:prstGeom>
        </p:spPr>
      </p:pic>
    </p:spTree>
    <p:extLst>
      <p:ext uri="{BB962C8B-B14F-4D97-AF65-F5344CB8AC3E}">
        <p14:creationId xmlns:p14="http://schemas.microsoft.com/office/powerpoint/2010/main" val="142657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3634" y="1864845"/>
            <a:ext cx="2434180"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mass</a:t>
            </a:r>
          </a:p>
          <a:p>
            <a:pPr lvl="0" algn="ctr"/>
            <a:r>
              <a:rPr lang="en-GB" sz="4000" dirty="0">
                <a:solidFill>
                  <a:srgbClr val="002060"/>
                </a:solidFill>
              </a:rPr>
              <a:t>bunch</a:t>
            </a:r>
          </a:p>
          <a:p>
            <a:pPr lvl="0" algn="ctr"/>
            <a:r>
              <a:rPr lang="en-GB" sz="4000" dirty="0">
                <a:solidFill>
                  <a:srgbClr val="002060"/>
                </a:solidFill>
              </a:rPr>
              <a:t>pile</a:t>
            </a:r>
          </a:p>
          <a:p>
            <a:pPr lvl="0" algn="ctr"/>
            <a:r>
              <a:rPr lang="en-GB" sz="4000" dirty="0">
                <a:solidFill>
                  <a:srgbClr val="002060"/>
                </a:solidFill>
              </a:rPr>
              <a:t>heap</a:t>
            </a:r>
          </a:p>
          <a:p>
            <a:pPr lvl="0" algn="ctr"/>
            <a:r>
              <a:rPr lang="en-GB" sz="4000" dirty="0">
                <a:solidFill>
                  <a:srgbClr val="002060"/>
                </a:solidFill>
              </a:rPr>
              <a:t>stack</a:t>
            </a:r>
          </a:p>
          <a:p>
            <a:pPr lvl="0" algn="ctr"/>
            <a:r>
              <a:rPr lang="en-GB" sz="4000" dirty="0">
                <a:solidFill>
                  <a:srgbClr val="002060"/>
                </a:solidFill>
              </a:rPr>
              <a:t>bundle</a:t>
            </a: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464065" y="1828797"/>
            <a:ext cx="7991335"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3873349" y="2115045"/>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lvl="1" algn="ctr"/>
            <a:r>
              <a:rPr lang="en-GB" sz="3500" dirty="0">
                <a:solidFill>
                  <a:srgbClr val="002060"/>
                </a:solidFill>
              </a:rPr>
              <a:t>LINK IT / USE IT</a:t>
            </a:r>
          </a:p>
        </p:txBody>
      </p:sp>
      <p:pic>
        <p:nvPicPr>
          <p:cNvPr id="6" name="Picture 5"/>
          <p:cNvPicPr>
            <a:picLocks noChangeAspect="1"/>
          </p:cNvPicPr>
          <p:nvPr/>
        </p:nvPicPr>
        <p:blipFill>
          <a:blip r:embed="rId5"/>
          <a:stretch>
            <a:fillRect/>
          </a:stretch>
        </p:blipFill>
        <p:spPr>
          <a:xfrm>
            <a:off x="4448013" y="2162667"/>
            <a:ext cx="6658868" cy="3961605"/>
          </a:xfrm>
          <a:prstGeom prst="rect">
            <a:avLst/>
          </a:prstGeom>
        </p:spPr>
      </p:pic>
    </p:spTree>
    <p:extLst>
      <p:ext uri="{BB962C8B-B14F-4D97-AF65-F5344CB8AC3E}">
        <p14:creationId xmlns:p14="http://schemas.microsoft.com/office/powerpoint/2010/main" val="78640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861168"/>
            <a:ext cx="10928242" cy="1872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estimate different masses.</a:t>
            </a:r>
          </a:p>
          <a:p>
            <a:pPr lvl="0" algn="ctr"/>
            <a:r>
              <a:rPr lang="en-GB" sz="3400" dirty="0">
                <a:solidFill>
                  <a:srgbClr val="002060"/>
                </a:solidFill>
              </a:rPr>
              <a:t>To do this, </a:t>
            </a:r>
            <a:r>
              <a:rPr lang="en-GB" sz="3400">
                <a:solidFill>
                  <a:srgbClr val="002060"/>
                </a:solidFill>
              </a:rPr>
              <a:t>we also </a:t>
            </a:r>
            <a:r>
              <a:rPr lang="en-GB" sz="3400" dirty="0">
                <a:solidFill>
                  <a:srgbClr val="002060"/>
                </a:solidFill>
              </a:rPr>
              <a:t>need to recap on our knowledge of measures:</a:t>
            </a:r>
            <a:endParaRPr lang="en-GB" sz="34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571500" y="4113278"/>
            <a:ext cx="5143500" cy="24700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1,000g = 1kg</a:t>
            </a:r>
          </a:p>
        </p:txBody>
      </p:sp>
      <p:sp>
        <p:nvSpPr>
          <p:cNvPr id="11" name="Rectangle: Rounded Corners 7">
            <a:extLst>
              <a:ext uri="{FF2B5EF4-FFF2-40B4-BE49-F238E27FC236}">
                <a16:creationId xmlns:a16="http://schemas.microsoft.com/office/drawing/2014/main" id="{B037ED3D-4640-4C99-BD8E-7128C709FBE2}"/>
              </a:ext>
            </a:extLst>
          </p:cNvPr>
          <p:cNvSpPr/>
          <p:nvPr/>
        </p:nvSpPr>
        <p:spPr>
          <a:xfrm>
            <a:off x="6168513" y="4113277"/>
            <a:ext cx="5143500" cy="24700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g = grams</a:t>
            </a:r>
          </a:p>
          <a:p>
            <a:pPr algn="ctr"/>
            <a:r>
              <a:rPr lang="en-GB" sz="3600" dirty="0">
                <a:solidFill>
                  <a:srgbClr val="002060"/>
                </a:solidFill>
              </a:rPr>
              <a:t>kg = kilograms</a:t>
            </a:r>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4B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Rectangle: Rounded Corners 2"/>
          <p:cNvSpPr/>
          <p:nvPr/>
        </p:nvSpPr>
        <p:spPr>
          <a:xfrm>
            <a:off x="102000" y="99000"/>
            <a:ext cx="11988000" cy="6660000"/>
          </a:xfrm>
          <a:prstGeom prst="roundRect">
            <a:avLst>
              <a:gd name="adj" fmla="val 40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6" name="TextBox 15"/>
          <p:cNvSpPr txBox="1"/>
          <p:nvPr/>
        </p:nvSpPr>
        <p:spPr>
          <a:xfrm>
            <a:off x="7153131" y="6451778"/>
            <a:ext cx="4867807" cy="215444"/>
          </a:xfrm>
          <a:prstGeom prst="rect">
            <a:avLst/>
          </a:prstGeom>
          <a:noFill/>
        </p:spPr>
        <p:txBody>
          <a:bodyPr wrap="square" rtlCol="0">
            <a:spAutoFit/>
          </a:bodyPr>
          <a:lstStyle/>
          <a:p>
            <a:pPr algn="r"/>
            <a:r>
              <a:rPr lang="en-GB" sz="800" dirty="0"/>
              <a:t>This resource is strictly for the use of member schools for as long as they remain members of The PiXL Club Ltd.</a:t>
            </a:r>
            <a:endParaRPr lang="en-US" sz="800" dirty="0"/>
          </a:p>
        </p:txBody>
      </p:sp>
      <p:sp>
        <p:nvSpPr>
          <p:cNvPr id="17" name="TextBox 16"/>
          <p:cNvSpPr txBox="1"/>
          <p:nvPr/>
        </p:nvSpPr>
        <p:spPr>
          <a:xfrm>
            <a:off x="1158176" y="6445083"/>
            <a:ext cx="3957288" cy="215444"/>
          </a:xfrm>
          <a:prstGeom prst="rect">
            <a:avLst/>
          </a:prstGeom>
          <a:noFill/>
        </p:spPr>
        <p:txBody>
          <a:bodyPr wrap="square" rtlCol="0">
            <a:spAutoFit/>
          </a:bodyPr>
          <a:lstStyle/>
          <a:p>
            <a:r>
              <a:rPr lang="en-GB" sz="800" b="1" dirty="0"/>
              <a:t>© November 2018   </a:t>
            </a:r>
            <a:r>
              <a:rPr lang="en-GB" sz="800" dirty="0"/>
              <a:t>The PiXL Club Ltd.  All rights reserved.</a:t>
            </a:r>
            <a:endParaRPr lang="en-US" sz="800" dirty="0"/>
          </a:p>
        </p:txBody>
      </p:sp>
      <p:sp>
        <p:nvSpPr>
          <p:cNvPr id="21" name="TextBox 20">
            <a:extLst>
              <a:ext uri="{FF2B5EF4-FFF2-40B4-BE49-F238E27FC236}">
                <a16:creationId xmlns:a16="http://schemas.microsoft.com/office/drawing/2014/main" id="{FBC81CF9-C4B2-4975-9EDA-EB58AF39CA6D}"/>
              </a:ext>
            </a:extLst>
          </p:cNvPr>
          <p:cNvSpPr txBox="1"/>
          <p:nvPr/>
        </p:nvSpPr>
        <p:spPr>
          <a:xfrm>
            <a:off x="102000" y="273151"/>
            <a:ext cx="11988000" cy="461665"/>
          </a:xfrm>
          <a:prstGeom prst="rect">
            <a:avLst/>
          </a:prstGeom>
          <a:noFill/>
        </p:spPr>
        <p:txBody>
          <a:bodyPr wrap="square" rtlCol="0">
            <a:spAutoFit/>
          </a:bodyPr>
          <a:lstStyle/>
          <a:p>
            <a:pPr algn="ctr"/>
            <a:r>
              <a:rPr lang="en-GB" sz="2400" i="1" dirty="0">
                <a:solidFill>
                  <a:srgbClr val="004B99"/>
                </a:solidFill>
                <a:latin typeface="Effra Light" panose="02000306080000020004" pitchFamily="2" charset="0"/>
                <a:ea typeface="Nanum Brush Script" charset="-127"/>
                <a:cs typeface="Nanum Brush Script" charset="-127"/>
              </a:rPr>
              <a:t>Primary Maths</a:t>
            </a:r>
            <a:r>
              <a:rPr lang="en-GB" sz="2400" b="1" i="1" dirty="0">
                <a:solidFill>
                  <a:schemeClr val="bg1"/>
                </a:solidFill>
                <a:latin typeface="Effra Heavy" panose="02000906080000020004" pitchFamily="2" charset="0"/>
                <a:ea typeface="Nanum Brush Script" charset="-127"/>
                <a:cs typeface="Nanum Brush Script" charset="-127"/>
              </a:rPr>
              <a:t>  </a:t>
            </a:r>
            <a:r>
              <a:rPr lang="en-GB" sz="2400" b="1" i="1" dirty="0">
                <a:solidFill>
                  <a:srgbClr val="004B99"/>
                </a:solidFill>
                <a:latin typeface="Effra Heavy" panose="02000906080000020004" pitchFamily="2" charset="0"/>
                <a:ea typeface="Nanum Brush Script" charset="-127"/>
                <a:cs typeface="Nanum Brush Script" charset="-127"/>
              </a:rPr>
              <a:t>Measures – Years 3 and 4</a:t>
            </a:r>
            <a:endParaRPr lang="en-GB" sz="2400" b="1" dirty="0">
              <a:solidFill>
                <a:srgbClr val="004B99"/>
              </a:solidFill>
              <a:latin typeface="Effra Heavy" panose="02000906080000020004" pitchFamily="2" charset="0"/>
              <a:ea typeface="Nanum Brush Script" charset="-127"/>
              <a:cs typeface="Nanum Brush Script" charset="-127"/>
            </a:endParaRPr>
          </a:p>
        </p:txBody>
      </p:sp>
      <p:pic>
        <p:nvPicPr>
          <p:cNvPr id="6" name="Picture 5">
            <a:extLst>
              <a:ext uri="{FF2B5EF4-FFF2-40B4-BE49-F238E27FC236}">
                <a16:creationId xmlns:a16="http://schemas.microsoft.com/office/drawing/2014/main" id="{25D9E627-BB53-486A-B47F-F7FE3CB80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97" y="428238"/>
            <a:ext cx="896588" cy="600358"/>
          </a:xfrm>
          <a:prstGeom prst="rect">
            <a:avLst/>
          </a:prstGeom>
        </p:spPr>
      </p:pic>
      <p:sp>
        <p:nvSpPr>
          <p:cNvPr id="7" name="TextBox 6"/>
          <p:cNvSpPr txBox="1"/>
          <p:nvPr/>
        </p:nvSpPr>
        <p:spPr>
          <a:xfrm>
            <a:off x="270611" y="5401671"/>
            <a:ext cx="2773722" cy="923330"/>
          </a:xfrm>
          <a:prstGeom prst="rect">
            <a:avLst/>
          </a:prstGeom>
          <a:noFill/>
        </p:spPr>
        <p:txBody>
          <a:bodyPr wrap="square" rtlCol="0">
            <a:spAutoFit/>
          </a:bodyPr>
          <a:lstStyle/>
          <a:p>
            <a:r>
              <a:rPr lang="en-GB" b="1" dirty="0"/>
              <a:t>Length </a:t>
            </a:r>
            <a:r>
              <a:rPr lang="en-GB" dirty="0"/>
              <a:t>10mm = 1cm</a:t>
            </a:r>
          </a:p>
          <a:p>
            <a:r>
              <a:rPr lang="en-GB" dirty="0"/>
              <a:t>100cm = 1m</a:t>
            </a:r>
          </a:p>
          <a:p>
            <a:r>
              <a:rPr lang="en-GB" dirty="0"/>
              <a:t>1,000m = 1km</a:t>
            </a:r>
          </a:p>
        </p:txBody>
      </p:sp>
      <p:sp>
        <p:nvSpPr>
          <p:cNvPr id="18" name="TextBox 17"/>
          <p:cNvSpPr txBox="1"/>
          <p:nvPr/>
        </p:nvSpPr>
        <p:spPr>
          <a:xfrm>
            <a:off x="169889" y="1288651"/>
            <a:ext cx="2773722" cy="923330"/>
          </a:xfrm>
          <a:prstGeom prst="rect">
            <a:avLst/>
          </a:prstGeom>
          <a:noFill/>
        </p:spPr>
        <p:txBody>
          <a:bodyPr wrap="square" rtlCol="0">
            <a:spAutoFit/>
          </a:bodyPr>
          <a:lstStyle/>
          <a:p>
            <a:r>
              <a:rPr lang="en-GB" b="1" dirty="0"/>
              <a:t>Capacity</a:t>
            </a:r>
            <a:r>
              <a:rPr lang="en-GB" dirty="0"/>
              <a:t> </a:t>
            </a:r>
            <a:endParaRPr lang="en-GB" i="1" dirty="0">
              <a:solidFill>
                <a:srgbClr val="FF0000"/>
              </a:solidFill>
            </a:endParaRPr>
          </a:p>
          <a:p>
            <a:r>
              <a:rPr lang="en-GB" dirty="0"/>
              <a:t>1,000ml = 1l</a:t>
            </a:r>
          </a:p>
          <a:p>
            <a:endParaRPr lang="en-GB" dirty="0"/>
          </a:p>
        </p:txBody>
      </p:sp>
      <p:sp>
        <p:nvSpPr>
          <p:cNvPr id="20" name="TextBox 19"/>
          <p:cNvSpPr txBox="1"/>
          <p:nvPr/>
        </p:nvSpPr>
        <p:spPr>
          <a:xfrm>
            <a:off x="6088033" y="2820805"/>
            <a:ext cx="2773722" cy="646331"/>
          </a:xfrm>
          <a:prstGeom prst="rect">
            <a:avLst/>
          </a:prstGeom>
          <a:noFill/>
        </p:spPr>
        <p:txBody>
          <a:bodyPr wrap="square" rtlCol="0">
            <a:spAutoFit/>
          </a:bodyPr>
          <a:lstStyle/>
          <a:p>
            <a:r>
              <a:rPr lang="en-GB" b="1" dirty="0"/>
              <a:t>Mass</a:t>
            </a:r>
            <a:r>
              <a:rPr lang="en-GB" dirty="0"/>
              <a:t> 1,000g = 1kg</a:t>
            </a:r>
          </a:p>
          <a:p>
            <a:endParaRPr lang="en-GB" dirty="0"/>
          </a:p>
        </p:txBody>
      </p:sp>
      <p:sp>
        <p:nvSpPr>
          <p:cNvPr id="23" name="TextBox 22"/>
          <p:cNvSpPr txBox="1"/>
          <p:nvPr/>
        </p:nvSpPr>
        <p:spPr>
          <a:xfrm>
            <a:off x="5962947" y="5287364"/>
            <a:ext cx="1819325" cy="646331"/>
          </a:xfrm>
          <a:prstGeom prst="rect">
            <a:avLst/>
          </a:prstGeom>
          <a:noFill/>
        </p:spPr>
        <p:txBody>
          <a:bodyPr wrap="square" rtlCol="0">
            <a:spAutoFit/>
          </a:bodyPr>
          <a:lstStyle/>
          <a:p>
            <a:r>
              <a:rPr lang="en-GB" b="1" dirty="0"/>
              <a:t>g = grams</a:t>
            </a:r>
          </a:p>
          <a:p>
            <a:r>
              <a:rPr lang="en-GB" b="1" dirty="0"/>
              <a:t>kg = kilograms</a:t>
            </a:r>
          </a:p>
        </p:txBody>
      </p:sp>
      <p:pic>
        <p:nvPicPr>
          <p:cNvPr id="33" name="Picture 32">
            <a:extLst>
              <a:ext uri="{FF2B5EF4-FFF2-40B4-BE49-F238E27FC236}">
                <a16:creationId xmlns:a16="http://schemas.microsoft.com/office/drawing/2014/main" id="{8180D4E4-9709-2C4C-94CA-3A22C9141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08" y="1852430"/>
            <a:ext cx="2217739" cy="1700893"/>
          </a:xfrm>
          <a:prstGeom prst="rect">
            <a:avLst/>
          </a:prstGeom>
        </p:spPr>
      </p:pic>
      <p:pic>
        <p:nvPicPr>
          <p:cNvPr id="34" name="Picture 33" descr="A close up of a logo&#10;&#10;Description automatically generated">
            <a:extLst>
              <a:ext uri="{FF2B5EF4-FFF2-40B4-BE49-F238E27FC236}">
                <a16:creationId xmlns:a16="http://schemas.microsoft.com/office/drawing/2014/main" id="{16FB6654-0F2B-CA47-90C8-72DD4FB34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935" y="884399"/>
            <a:ext cx="2130196" cy="2173670"/>
          </a:xfrm>
          <a:prstGeom prst="rect">
            <a:avLst/>
          </a:prstGeom>
        </p:spPr>
      </p:pic>
      <p:pic>
        <p:nvPicPr>
          <p:cNvPr id="35" name="Picture 34" descr="A close up of a logo&#10;&#10;Description automatically generated">
            <a:extLst>
              <a:ext uri="{FF2B5EF4-FFF2-40B4-BE49-F238E27FC236}">
                <a16:creationId xmlns:a16="http://schemas.microsoft.com/office/drawing/2014/main" id="{A87BEF2E-B09B-B944-B004-8417493F0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138" y="3070141"/>
            <a:ext cx="3647451" cy="2345473"/>
          </a:xfrm>
          <a:prstGeom prst="rect">
            <a:avLst/>
          </a:prstGeom>
        </p:spPr>
      </p:pic>
      <p:pic>
        <p:nvPicPr>
          <p:cNvPr id="36" name="Picture 35" descr="A close up of a logo&#10;&#10;Description automatically generated">
            <a:extLst>
              <a:ext uri="{FF2B5EF4-FFF2-40B4-BE49-F238E27FC236}">
                <a16:creationId xmlns:a16="http://schemas.microsoft.com/office/drawing/2014/main" id="{D6F24942-8B5F-974A-B0B7-1AF3AA4BE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2124" y="3058069"/>
            <a:ext cx="3513473" cy="2829587"/>
          </a:xfrm>
          <a:prstGeom prst="rect">
            <a:avLst/>
          </a:prstGeom>
        </p:spPr>
      </p:pic>
      <p:pic>
        <p:nvPicPr>
          <p:cNvPr id="19" name="Picture 18">
            <a:extLst>
              <a:ext uri="{FF2B5EF4-FFF2-40B4-BE49-F238E27FC236}">
                <a16:creationId xmlns:a16="http://schemas.microsoft.com/office/drawing/2014/main" id="{60D24C05-114F-F141-A28D-1233BC7E3D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5079" y="790148"/>
            <a:ext cx="2611885" cy="1615986"/>
          </a:xfrm>
          <a:prstGeom prst="rect">
            <a:avLst/>
          </a:prstGeom>
        </p:spPr>
      </p:pic>
      <p:pic>
        <p:nvPicPr>
          <p:cNvPr id="22" name="Picture 21" descr="A close up of a logo&#10;&#10;Description automatically generated">
            <a:extLst>
              <a:ext uri="{FF2B5EF4-FFF2-40B4-BE49-F238E27FC236}">
                <a16:creationId xmlns:a16="http://schemas.microsoft.com/office/drawing/2014/main" id="{0780DD52-55A0-F140-A569-2623359834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6348" y="927783"/>
            <a:ext cx="4083894" cy="4696478"/>
          </a:xfrm>
          <a:prstGeom prst="rect">
            <a:avLst/>
          </a:prstGeom>
        </p:spPr>
      </p:pic>
      <p:sp>
        <p:nvSpPr>
          <p:cNvPr id="24" name="TextBox 23">
            <a:extLst>
              <a:ext uri="{FF2B5EF4-FFF2-40B4-BE49-F238E27FC236}">
                <a16:creationId xmlns:a16="http://schemas.microsoft.com/office/drawing/2014/main" id="{ABD4478A-0E25-F24A-B5E7-1891579D0D7E}"/>
              </a:ext>
            </a:extLst>
          </p:cNvPr>
          <p:cNvSpPr txBox="1"/>
          <p:nvPr/>
        </p:nvSpPr>
        <p:spPr>
          <a:xfrm>
            <a:off x="2698672" y="2430473"/>
            <a:ext cx="1629466" cy="646331"/>
          </a:xfrm>
          <a:prstGeom prst="rect">
            <a:avLst/>
          </a:prstGeom>
          <a:noFill/>
        </p:spPr>
        <p:txBody>
          <a:bodyPr wrap="square" rtlCol="0">
            <a:spAutoFit/>
          </a:bodyPr>
          <a:lstStyle/>
          <a:p>
            <a:r>
              <a:rPr lang="en-GB" b="1" dirty="0"/>
              <a:t>ml = millilitres</a:t>
            </a:r>
          </a:p>
          <a:p>
            <a:r>
              <a:rPr lang="en-GB" b="1" dirty="0"/>
              <a:t>l = litres</a:t>
            </a:r>
          </a:p>
        </p:txBody>
      </p:sp>
      <p:sp>
        <p:nvSpPr>
          <p:cNvPr id="25" name="TextBox 24">
            <a:extLst>
              <a:ext uri="{FF2B5EF4-FFF2-40B4-BE49-F238E27FC236}">
                <a16:creationId xmlns:a16="http://schemas.microsoft.com/office/drawing/2014/main" id="{ACF75812-D3BD-2445-BDD4-F57C7DF19E26}"/>
              </a:ext>
            </a:extLst>
          </p:cNvPr>
          <p:cNvSpPr txBox="1"/>
          <p:nvPr/>
        </p:nvSpPr>
        <p:spPr>
          <a:xfrm>
            <a:off x="3466368" y="5344527"/>
            <a:ext cx="4344891" cy="1200329"/>
          </a:xfrm>
          <a:prstGeom prst="rect">
            <a:avLst/>
          </a:prstGeom>
          <a:noFill/>
        </p:spPr>
        <p:txBody>
          <a:bodyPr wrap="square" rtlCol="0">
            <a:spAutoFit/>
          </a:bodyPr>
          <a:lstStyle/>
          <a:p>
            <a:r>
              <a:rPr lang="en-GB" b="1" dirty="0"/>
              <a:t>mm = millimetres</a:t>
            </a:r>
          </a:p>
          <a:p>
            <a:r>
              <a:rPr lang="en-GB" b="1" dirty="0"/>
              <a:t>cm = centimetres</a:t>
            </a:r>
          </a:p>
          <a:p>
            <a:r>
              <a:rPr lang="en-GB" b="1" dirty="0"/>
              <a:t>m = metres</a:t>
            </a:r>
          </a:p>
          <a:p>
            <a:r>
              <a:rPr lang="en-GB" b="1" dirty="0"/>
              <a:t>km = kilometres</a:t>
            </a:r>
          </a:p>
        </p:txBody>
      </p:sp>
      <p:pic>
        <p:nvPicPr>
          <p:cNvPr id="26" name="Picture 25">
            <a:extLst>
              <a:ext uri="{FF2B5EF4-FFF2-40B4-BE49-F238E27FC236}">
                <a16:creationId xmlns:a16="http://schemas.microsoft.com/office/drawing/2014/main" id="{D43042C0-141B-854B-A353-9BEE700A19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473" y="6396449"/>
            <a:ext cx="969504" cy="360000"/>
          </a:xfrm>
          <a:prstGeom prst="rect">
            <a:avLst/>
          </a:prstGeom>
        </p:spPr>
      </p:pic>
    </p:spTree>
    <p:extLst>
      <p:ext uri="{BB962C8B-B14F-4D97-AF65-F5344CB8AC3E}">
        <p14:creationId xmlns:p14="http://schemas.microsoft.com/office/powerpoint/2010/main" val="351138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47992" y="1978320"/>
            <a:ext cx="3524079" cy="449360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Today, we are going to </a:t>
            </a:r>
            <a:r>
              <a:rPr lang="en-GB" sz="3200" b="1" dirty="0">
                <a:solidFill>
                  <a:srgbClr val="002060"/>
                </a:solidFill>
              </a:rPr>
              <a:t>estimate different masses.</a:t>
            </a:r>
          </a:p>
          <a:p>
            <a:pPr lvl="0" algn="ctr"/>
            <a:r>
              <a:rPr lang="en-GB" sz="3200" dirty="0">
                <a:solidFill>
                  <a:srgbClr val="002060"/>
                </a:solidFill>
              </a:rPr>
              <a:t>Knowing the mass of certain objects can help when estimating other unknown masses.</a:t>
            </a:r>
            <a:endParaRPr lang="en-GB" sz="32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8741367" y="1978319"/>
            <a:ext cx="3161074" cy="463508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If I know the mass of the man, I can use this knowledge to </a:t>
            </a:r>
            <a:r>
              <a:rPr lang="en-GB" sz="3200" b="1" dirty="0">
                <a:solidFill>
                  <a:srgbClr val="002060"/>
                </a:solidFill>
              </a:rPr>
              <a:t>estimate the mass </a:t>
            </a:r>
            <a:r>
              <a:rPr lang="en-GB" sz="3200" dirty="0">
                <a:solidFill>
                  <a:srgbClr val="002060"/>
                </a:solidFill>
              </a:rPr>
              <a:t>of the child.</a:t>
            </a: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7107" r="23366"/>
          <a:stretch/>
        </p:blipFill>
        <p:spPr>
          <a:xfrm>
            <a:off x="4288855" y="1978319"/>
            <a:ext cx="2006183" cy="449360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112" y="3864416"/>
            <a:ext cx="1838180" cy="2607504"/>
          </a:xfrm>
          <a:prstGeom prst="rect">
            <a:avLst/>
          </a:prstGeom>
        </p:spPr>
      </p:pic>
    </p:spTree>
    <p:extLst>
      <p:ext uri="{BB962C8B-B14F-4D97-AF65-F5344CB8AC3E}">
        <p14:creationId xmlns:p14="http://schemas.microsoft.com/office/powerpoint/2010/main" val="6944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9219</TotalTime>
  <Words>1357</Words>
  <Application>Microsoft Office PowerPoint</Application>
  <PresentationFormat>Widescreen</PresentationFormat>
  <Paragraphs>146</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Cambria Math</vt:lpstr>
      <vt:lpstr>Effra Heavy</vt:lpstr>
      <vt:lpstr>Effra Light</vt:lpstr>
      <vt:lpstr>Nanum Brush Script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PowerPoint Presentation</vt:lpstr>
      <vt:lpstr>Teach</vt:lpstr>
      <vt:lpstr>Teach</vt:lpstr>
      <vt:lpstr>Teach</vt:lpstr>
      <vt:lpstr>Model</vt:lpstr>
      <vt:lpstr>Model</vt:lpstr>
      <vt:lpstr>Model</vt:lpstr>
      <vt:lpstr>Apply</vt:lpstr>
      <vt:lpstr>Apply</vt:lpstr>
      <vt:lpstr>Apply – Problem Solving</vt:lpstr>
      <vt:lpstr>Apply – Reasoning</vt:lpstr>
      <vt:lpstr>Apply – Practical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204</cp:revision>
  <dcterms:created xsi:type="dcterms:W3CDTF">2017-03-29T13:14:03Z</dcterms:created>
  <dcterms:modified xsi:type="dcterms:W3CDTF">2020-05-01T12:13:23Z</dcterms:modified>
</cp:coreProperties>
</file>