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258" r:id="rId5"/>
    <p:sldId id="349" r:id="rId6"/>
    <p:sldId id="362" r:id="rId7"/>
    <p:sldId id="261" r:id="rId8"/>
    <p:sldId id="365" r:id="rId9"/>
    <p:sldId id="360" r:id="rId10"/>
    <p:sldId id="355" r:id="rId11"/>
    <p:sldId id="351" r:id="rId12"/>
    <p:sldId id="363" r:id="rId13"/>
    <p:sldId id="356" r:id="rId14"/>
    <p:sldId id="364" r:id="rId15"/>
    <p:sldId id="357" r:id="rId16"/>
    <p:sldId id="343" r:id="rId17"/>
    <p:sldId id="358" r:id="rId18"/>
    <p:sldId id="344" r:id="rId19"/>
    <p:sldId id="3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 id="2" name="phillippa headlam" initials="ph" lastIdx="12" clrIdx="1">
    <p:extLst>
      <p:ext uri="{19B8F6BF-5375-455C-9EA6-DF929625EA0E}">
        <p15:presenceInfo xmlns:p15="http://schemas.microsoft.com/office/powerpoint/2012/main" userId="f73a376c65370f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2A960-F164-483B-BDE7-ED94C0DCB72E}" v="47" dt="2019-11-26T10:01:27.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4249" autoAdjust="0"/>
  </p:normalViewPr>
  <p:slideViewPr>
    <p:cSldViewPr snapToGrid="0" snapToObjects="1">
      <p:cViewPr varScale="1">
        <p:scale>
          <a:sx n="68" d="100"/>
          <a:sy n="68" d="100"/>
        </p:scale>
        <p:origin x="102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5221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28533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10790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0550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23769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904288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421215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1784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194270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15241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children that the Knowledge Mats may help them.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22013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05801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8781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Y4 M5h Can estimate capacity</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35926" y="1861169"/>
            <a:ext cx="11490313" cy="9582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500" dirty="0">
                <a:solidFill>
                  <a:srgbClr val="002060"/>
                </a:solidFill>
              </a:rPr>
              <a:t>Today, we are going to </a:t>
            </a:r>
            <a:r>
              <a:rPr lang="en-GB" sz="2500" b="1" dirty="0">
                <a:solidFill>
                  <a:srgbClr val="002060"/>
                </a:solidFill>
              </a:rPr>
              <a:t>estimate capacity.</a:t>
            </a:r>
          </a:p>
          <a:p>
            <a:pPr lvl="0" algn="ctr"/>
            <a:r>
              <a:rPr lang="en-GB" sz="2500" dirty="0">
                <a:solidFill>
                  <a:srgbClr val="002060"/>
                </a:solidFill>
              </a:rPr>
              <a:t>Knowing the capacity of certain objects can help when estimating unknown amounts.</a:t>
            </a:r>
            <a:endParaRPr lang="en-GB" sz="25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335926" y="3198881"/>
            <a:ext cx="3228736" cy="35294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If I know that the larger glass has a capacity of 500ml, I can use this knowledge to </a:t>
            </a:r>
            <a:r>
              <a:rPr lang="en-GB" sz="2800" b="1" dirty="0">
                <a:solidFill>
                  <a:srgbClr val="002060"/>
                </a:solidFill>
              </a:rPr>
              <a:t>estimate the capacity </a:t>
            </a:r>
            <a:r>
              <a:rPr lang="en-GB" sz="2800" dirty="0">
                <a:solidFill>
                  <a:srgbClr val="002060"/>
                </a:solidFill>
              </a:rPr>
              <a:t>of the smaller glass.</a:t>
            </a:r>
          </a:p>
        </p:txBody>
      </p:sp>
      <p:sp>
        <p:nvSpPr>
          <p:cNvPr id="12" name="Rectangle: Rounded Corners 7">
            <a:extLst>
              <a:ext uri="{FF2B5EF4-FFF2-40B4-BE49-F238E27FC236}">
                <a16:creationId xmlns:a16="http://schemas.microsoft.com/office/drawing/2014/main" id="{B037ED3D-4640-4C99-BD8E-7128C709FBE2}"/>
              </a:ext>
            </a:extLst>
          </p:cNvPr>
          <p:cNvSpPr/>
          <p:nvPr/>
        </p:nvSpPr>
        <p:spPr>
          <a:xfrm>
            <a:off x="9096456" y="3198881"/>
            <a:ext cx="2904763" cy="31749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By using annotations, I </a:t>
            </a:r>
            <a:r>
              <a:rPr lang="en-GB" sz="2800" b="1" dirty="0">
                <a:solidFill>
                  <a:srgbClr val="002060"/>
                </a:solidFill>
              </a:rPr>
              <a:t>estimate </a:t>
            </a:r>
            <a:r>
              <a:rPr lang="en-GB" sz="2800" dirty="0">
                <a:solidFill>
                  <a:srgbClr val="002060"/>
                </a:solidFill>
              </a:rPr>
              <a:t>that</a:t>
            </a:r>
            <a:r>
              <a:rPr lang="en-GB" sz="2800" b="1" dirty="0">
                <a:solidFill>
                  <a:srgbClr val="002060"/>
                </a:solidFill>
              </a:rPr>
              <a:t> </a:t>
            </a:r>
            <a:r>
              <a:rPr lang="en-GB" sz="2800" dirty="0">
                <a:solidFill>
                  <a:srgbClr val="002060"/>
                </a:solidFill>
              </a:rPr>
              <a:t>the</a:t>
            </a:r>
            <a:r>
              <a:rPr lang="en-GB" sz="2800" b="1" dirty="0">
                <a:solidFill>
                  <a:srgbClr val="002060"/>
                </a:solidFill>
              </a:rPr>
              <a:t> capacity </a:t>
            </a:r>
            <a:r>
              <a:rPr lang="en-GB" sz="2800" dirty="0">
                <a:solidFill>
                  <a:srgbClr val="002060"/>
                </a:solidFill>
              </a:rPr>
              <a:t>of the smaller glass is about 400ml.</a:t>
            </a:r>
          </a:p>
        </p:txBody>
      </p:sp>
      <p:sp>
        <p:nvSpPr>
          <p:cNvPr id="14" name="TextBox 13"/>
          <p:cNvSpPr txBox="1"/>
          <p:nvPr/>
        </p:nvSpPr>
        <p:spPr>
          <a:xfrm>
            <a:off x="6068073" y="3766373"/>
            <a:ext cx="1174589" cy="477054"/>
          </a:xfrm>
          <a:prstGeom prst="rect">
            <a:avLst/>
          </a:prstGeom>
          <a:noFill/>
        </p:spPr>
        <p:txBody>
          <a:bodyPr wrap="square" rtlCol="0">
            <a:spAutoFit/>
          </a:bodyPr>
          <a:lstStyle/>
          <a:p>
            <a:r>
              <a:rPr lang="en-GB" sz="2500" dirty="0">
                <a:solidFill>
                  <a:srgbClr val="FF0000"/>
                </a:solidFill>
              </a:rPr>
              <a:t>400ml</a:t>
            </a:r>
          </a:p>
        </p:txBody>
      </p:sp>
      <p:sp>
        <p:nvSpPr>
          <p:cNvPr id="17" name="TextBox 16"/>
          <p:cNvSpPr txBox="1"/>
          <p:nvPr/>
        </p:nvSpPr>
        <p:spPr>
          <a:xfrm>
            <a:off x="6081082" y="3367669"/>
            <a:ext cx="1174589" cy="477054"/>
          </a:xfrm>
          <a:prstGeom prst="rect">
            <a:avLst/>
          </a:prstGeom>
          <a:noFill/>
        </p:spPr>
        <p:txBody>
          <a:bodyPr wrap="square" rtlCol="0">
            <a:spAutoFit/>
          </a:bodyPr>
          <a:lstStyle/>
          <a:p>
            <a:r>
              <a:rPr lang="en-GB" sz="2500" dirty="0">
                <a:solidFill>
                  <a:srgbClr val="FF0000"/>
                </a:solidFill>
              </a:rPr>
              <a:t>500ml</a:t>
            </a:r>
          </a:p>
        </p:txBody>
      </p:sp>
      <p:sp>
        <p:nvSpPr>
          <p:cNvPr id="18" name="TextBox 17"/>
          <p:cNvSpPr txBox="1"/>
          <p:nvPr/>
        </p:nvSpPr>
        <p:spPr>
          <a:xfrm>
            <a:off x="6051910" y="5549952"/>
            <a:ext cx="1174589" cy="477054"/>
          </a:xfrm>
          <a:prstGeom prst="rect">
            <a:avLst/>
          </a:prstGeom>
          <a:noFill/>
        </p:spPr>
        <p:txBody>
          <a:bodyPr wrap="square" rtlCol="0">
            <a:spAutoFit/>
          </a:bodyPr>
          <a:lstStyle/>
          <a:p>
            <a:r>
              <a:rPr lang="en-GB" sz="2500" dirty="0">
                <a:solidFill>
                  <a:srgbClr val="FF0000"/>
                </a:solidFill>
              </a:rPr>
              <a:t>0ml</a:t>
            </a:r>
          </a:p>
        </p:txBody>
      </p:sp>
      <p:pic>
        <p:nvPicPr>
          <p:cNvPr id="1026" name="Picture 2" descr="See the source image">
            <a:extLst>
              <a:ext uri="{FF2B5EF4-FFF2-40B4-BE49-F238E27FC236}">
                <a16:creationId xmlns:a16="http://schemas.microsoft.com/office/drawing/2014/main" id="{019FA003-DC43-4311-A674-DE3F51869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667" y="3420068"/>
            <a:ext cx="1807662" cy="282036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cxnSpLocks/>
          </p:cNvCxnSpPr>
          <p:nvPr/>
        </p:nvCxnSpPr>
        <p:spPr>
          <a:xfrm flipH="1">
            <a:off x="4956971" y="3660378"/>
            <a:ext cx="10949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4956971" y="4038600"/>
            <a:ext cx="109493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4956970" y="5819189"/>
            <a:ext cx="11111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2" descr="See the source image">
            <a:extLst>
              <a:ext uri="{FF2B5EF4-FFF2-40B4-BE49-F238E27FC236}">
                <a16:creationId xmlns:a16="http://schemas.microsoft.com/office/drawing/2014/main" id="{FE017167-13FF-4EA8-94A5-AC4E00BC5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499" y="3844723"/>
            <a:ext cx="1689952" cy="228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179907" y="1780660"/>
            <a:ext cx="8265936" cy="9339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Estimate the amount of liquid in the glass.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6156960" y="2883877"/>
            <a:ext cx="5745480" cy="359312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This means using my knowledge of capacity to work out a rough </a:t>
            </a:r>
            <a:r>
              <a:rPr lang="en-GB" sz="2500" b="1" dirty="0">
                <a:solidFill>
                  <a:srgbClr val="002060"/>
                </a:solidFill>
              </a:rPr>
              <a:t>estimation</a:t>
            </a:r>
            <a:r>
              <a:rPr lang="en-GB" sz="2500" dirty="0">
                <a:solidFill>
                  <a:srgbClr val="002060"/>
                </a:solidFill>
              </a:rPr>
              <a:t>.</a:t>
            </a:r>
          </a:p>
          <a:p>
            <a:pPr algn="ctr"/>
            <a:endParaRPr lang="en-GB" sz="2500" dirty="0">
              <a:solidFill>
                <a:srgbClr val="002060"/>
              </a:solidFill>
            </a:endParaRPr>
          </a:p>
          <a:p>
            <a:pPr algn="ctr"/>
            <a:r>
              <a:rPr lang="en-GB" sz="2500" dirty="0">
                <a:solidFill>
                  <a:srgbClr val="002060"/>
                </a:solidFill>
              </a:rPr>
              <a:t>I can use my knowledge of </a:t>
            </a:r>
            <a:r>
              <a:rPr lang="en-GB" sz="2500" b="1" dirty="0">
                <a:solidFill>
                  <a:srgbClr val="002060"/>
                </a:solidFill>
              </a:rPr>
              <a:t>half and quarter </a:t>
            </a:r>
            <a:r>
              <a:rPr lang="en-GB" sz="2500" dirty="0">
                <a:solidFill>
                  <a:srgbClr val="002060"/>
                </a:solidFill>
              </a:rPr>
              <a:t>to help me be as accurate as possible when estimating. </a:t>
            </a:r>
          </a:p>
          <a:p>
            <a:pPr algn="ctr"/>
            <a:r>
              <a:rPr lang="en-GB" sz="2500" dirty="0">
                <a:solidFill>
                  <a:srgbClr val="002060"/>
                </a:solidFill>
              </a:rPr>
              <a:t>I know when the glass is full, it contains 600ml of liquid.</a:t>
            </a:r>
          </a:p>
        </p:txBody>
      </p:sp>
      <p:cxnSp>
        <p:nvCxnSpPr>
          <p:cNvPr id="10" name="Straight Arrow Connector 9"/>
          <p:cNvCxnSpPr/>
          <p:nvPr/>
        </p:nvCxnSpPr>
        <p:spPr>
          <a:xfrm flipH="1">
            <a:off x="2525756" y="4811899"/>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6356" y="4492897"/>
            <a:ext cx="3062663" cy="861774"/>
          </a:xfrm>
          <a:prstGeom prst="rect">
            <a:avLst/>
          </a:prstGeom>
          <a:noFill/>
        </p:spPr>
        <p:txBody>
          <a:bodyPr wrap="square" rtlCol="0">
            <a:spAutoFit/>
          </a:bodyPr>
          <a:lstStyle/>
          <a:p>
            <a:r>
              <a:rPr lang="en-GB" sz="2500" dirty="0">
                <a:solidFill>
                  <a:srgbClr val="FF0000"/>
                </a:solidFill>
              </a:rPr>
              <a:t>Half way = </a:t>
            </a:r>
          </a:p>
          <a:p>
            <a:r>
              <a:rPr lang="en-GB" sz="2500" dirty="0">
                <a:solidFill>
                  <a:srgbClr val="FF0000"/>
                </a:solidFill>
              </a:rPr>
              <a:t>300ml</a:t>
            </a:r>
          </a:p>
        </p:txBody>
      </p:sp>
      <p:cxnSp>
        <p:nvCxnSpPr>
          <p:cNvPr id="15" name="Straight Arrow Connector 14"/>
          <p:cNvCxnSpPr/>
          <p:nvPr/>
        </p:nvCxnSpPr>
        <p:spPr>
          <a:xfrm flipH="1">
            <a:off x="2525756" y="3626196"/>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56356" y="3387669"/>
            <a:ext cx="1815696" cy="477054"/>
          </a:xfrm>
          <a:prstGeom prst="rect">
            <a:avLst/>
          </a:prstGeom>
          <a:noFill/>
        </p:spPr>
        <p:txBody>
          <a:bodyPr wrap="square" rtlCol="0">
            <a:spAutoFit/>
          </a:bodyPr>
          <a:lstStyle/>
          <a:p>
            <a:r>
              <a:rPr lang="en-GB" sz="2500" dirty="0">
                <a:solidFill>
                  <a:srgbClr val="FF0000"/>
                </a:solidFill>
              </a:rPr>
              <a:t>Full = 600ml</a:t>
            </a:r>
          </a:p>
        </p:txBody>
      </p:sp>
      <p:sp>
        <p:nvSpPr>
          <p:cNvPr id="17" name="TextBox 16"/>
          <p:cNvSpPr txBox="1"/>
          <p:nvPr/>
        </p:nvSpPr>
        <p:spPr>
          <a:xfrm>
            <a:off x="3829207" y="5825991"/>
            <a:ext cx="1815695" cy="477054"/>
          </a:xfrm>
          <a:prstGeom prst="rect">
            <a:avLst/>
          </a:prstGeom>
          <a:noFill/>
        </p:spPr>
        <p:txBody>
          <a:bodyPr wrap="square" rtlCol="0">
            <a:spAutoFit/>
          </a:bodyPr>
          <a:lstStyle/>
          <a:p>
            <a:r>
              <a:rPr lang="en-GB" sz="2500" dirty="0">
                <a:solidFill>
                  <a:srgbClr val="FF0000"/>
                </a:solidFill>
              </a:rPr>
              <a:t>Empty = 0ml</a:t>
            </a:r>
          </a:p>
        </p:txBody>
      </p:sp>
      <p:cxnSp>
        <p:nvCxnSpPr>
          <p:cNvPr id="18" name="Straight Arrow Connector 17"/>
          <p:cNvCxnSpPr/>
          <p:nvPr/>
        </p:nvCxnSpPr>
        <p:spPr>
          <a:xfrm flipH="1">
            <a:off x="2624230" y="6064518"/>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F26AFC5-B1D9-44A1-8EDA-EDFD6B59A72A}"/>
              </a:ext>
            </a:extLst>
          </p:cNvPr>
          <p:cNvPicPr>
            <a:picLocks noChangeAspect="1"/>
          </p:cNvPicPr>
          <p:nvPr/>
        </p:nvPicPr>
        <p:blipFill rotWithShape="1">
          <a:blip r:embed="rId5">
            <a:extLst>
              <a:ext uri="{28A0092B-C50C-407E-A947-70E740481C1C}">
                <a14:useLocalDpi xmlns:a14="http://schemas.microsoft.com/office/drawing/2010/main" val="0"/>
              </a:ext>
            </a:extLst>
          </a:blip>
          <a:srcRect l="9914" t="8474" r="20669" b="4968"/>
          <a:stretch/>
        </p:blipFill>
        <p:spPr>
          <a:xfrm>
            <a:off x="671737" y="3387669"/>
            <a:ext cx="1739725" cy="2915376"/>
          </a:xfrm>
          <a:prstGeom prst="rect">
            <a:avLst/>
          </a:prstGeom>
        </p:spPr>
      </p:pic>
    </p:spTree>
    <p:extLst>
      <p:ext uri="{BB962C8B-B14F-4D97-AF65-F5344CB8AC3E}">
        <p14:creationId xmlns:p14="http://schemas.microsoft.com/office/powerpoint/2010/main" val="127898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0" name="Straight Arrow Connector 9"/>
          <p:cNvCxnSpPr/>
          <p:nvPr/>
        </p:nvCxnSpPr>
        <p:spPr>
          <a:xfrm flipH="1">
            <a:off x="3247942" y="4114756"/>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96108" y="3785582"/>
            <a:ext cx="3062663" cy="861774"/>
          </a:xfrm>
          <a:prstGeom prst="rect">
            <a:avLst/>
          </a:prstGeom>
          <a:noFill/>
        </p:spPr>
        <p:txBody>
          <a:bodyPr wrap="square" rtlCol="0">
            <a:spAutoFit/>
          </a:bodyPr>
          <a:lstStyle/>
          <a:p>
            <a:r>
              <a:rPr lang="en-GB" sz="2500" dirty="0">
                <a:solidFill>
                  <a:srgbClr val="FF0000"/>
                </a:solidFill>
              </a:rPr>
              <a:t>Half way = </a:t>
            </a:r>
          </a:p>
          <a:p>
            <a:r>
              <a:rPr lang="en-GB" sz="2500" dirty="0">
                <a:solidFill>
                  <a:srgbClr val="FF0000"/>
                </a:solidFill>
              </a:rPr>
              <a:t>300ml</a:t>
            </a:r>
          </a:p>
        </p:txBody>
      </p:sp>
      <p:cxnSp>
        <p:nvCxnSpPr>
          <p:cNvPr id="15" name="Straight Arrow Connector 14"/>
          <p:cNvCxnSpPr/>
          <p:nvPr/>
        </p:nvCxnSpPr>
        <p:spPr>
          <a:xfrm flipH="1">
            <a:off x="3183100" y="2610471"/>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73916" y="2410508"/>
            <a:ext cx="1815696" cy="477054"/>
          </a:xfrm>
          <a:prstGeom prst="rect">
            <a:avLst/>
          </a:prstGeom>
          <a:noFill/>
        </p:spPr>
        <p:txBody>
          <a:bodyPr wrap="square" rtlCol="0">
            <a:spAutoFit/>
          </a:bodyPr>
          <a:lstStyle/>
          <a:p>
            <a:r>
              <a:rPr lang="en-GB" sz="2500" dirty="0">
                <a:solidFill>
                  <a:srgbClr val="FF0000"/>
                </a:solidFill>
              </a:rPr>
              <a:t>Full = 600ml</a:t>
            </a:r>
          </a:p>
        </p:txBody>
      </p:sp>
      <p:sp>
        <p:nvSpPr>
          <p:cNvPr id="17" name="TextBox 16"/>
          <p:cNvSpPr txBox="1"/>
          <p:nvPr/>
        </p:nvSpPr>
        <p:spPr>
          <a:xfrm>
            <a:off x="4237100" y="5121974"/>
            <a:ext cx="1815695" cy="477054"/>
          </a:xfrm>
          <a:prstGeom prst="rect">
            <a:avLst/>
          </a:prstGeom>
          <a:noFill/>
        </p:spPr>
        <p:txBody>
          <a:bodyPr wrap="square" rtlCol="0">
            <a:spAutoFit/>
          </a:bodyPr>
          <a:lstStyle/>
          <a:p>
            <a:r>
              <a:rPr lang="en-GB" sz="2500" dirty="0">
                <a:solidFill>
                  <a:srgbClr val="FF0000"/>
                </a:solidFill>
              </a:rPr>
              <a:t>Empty = 0ml</a:t>
            </a:r>
          </a:p>
        </p:txBody>
      </p:sp>
      <p:cxnSp>
        <p:nvCxnSpPr>
          <p:cNvPr id="18" name="Straight Arrow Connector 17"/>
          <p:cNvCxnSpPr/>
          <p:nvPr/>
        </p:nvCxnSpPr>
        <p:spPr>
          <a:xfrm flipH="1">
            <a:off x="3183100" y="5372405"/>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7">
            <a:extLst>
              <a:ext uri="{FF2B5EF4-FFF2-40B4-BE49-F238E27FC236}">
                <a16:creationId xmlns:a16="http://schemas.microsoft.com/office/drawing/2014/main" id="{B037ED3D-4640-4C99-BD8E-7128C709FBE2}"/>
              </a:ext>
            </a:extLst>
          </p:cNvPr>
          <p:cNvSpPr/>
          <p:nvPr/>
        </p:nvSpPr>
        <p:spPr>
          <a:xfrm>
            <a:off x="6311860" y="1824640"/>
            <a:ext cx="5800098" cy="23857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First, I can mark the </a:t>
            </a:r>
            <a:r>
              <a:rPr lang="en-GB" sz="2800" b="1" dirty="0">
                <a:solidFill>
                  <a:srgbClr val="002060"/>
                </a:solidFill>
              </a:rPr>
              <a:t>half way point </a:t>
            </a:r>
            <a:r>
              <a:rPr lang="en-GB" sz="2800" dirty="0">
                <a:solidFill>
                  <a:srgbClr val="002060"/>
                </a:solidFill>
              </a:rPr>
              <a:t>(300ml) to help me </a:t>
            </a:r>
            <a:r>
              <a:rPr lang="en-GB" sz="2800" b="1" dirty="0">
                <a:solidFill>
                  <a:srgbClr val="002060"/>
                </a:solidFill>
              </a:rPr>
              <a:t>estimate</a:t>
            </a:r>
            <a:r>
              <a:rPr lang="en-GB" sz="2800" dirty="0">
                <a:solidFill>
                  <a:srgbClr val="002060"/>
                </a:solidFill>
              </a:rPr>
              <a:t>.</a:t>
            </a:r>
          </a:p>
          <a:p>
            <a:pPr algn="ctr"/>
            <a:endParaRPr lang="en-GB" sz="2800" dirty="0">
              <a:solidFill>
                <a:srgbClr val="002060"/>
              </a:solidFill>
            </a:endParaRPr>
          </a:p>
          <a:p>
            <a:pPr algn="ctr"/>
            <a:r>
              <a:rPr lang="en-GB" sz="2800" dirty="0">
                <a:solidFill>
                  <a:srgbClr val="002060"/>
                </a:solidFill>
              </a:rPr>
              <a:t>I can then mark </a:t>
            </a:r>
            <a:r>
              <a:rPr lang="en-GB" sz="2800" b="1" dirty="0">
                <a:solidFill>
                  <a:srgbClr val="002060"/>
                </a:solidFill>
              </a:rPr>
              <a:t>half way between </a:t>
            </a:r>
            <a:r>
              <a:rPr lang="en-GB" sz="2800" dirty="0">
                <a:solidFill>
                  <a:srgbClr val="002060"/>
                </a:solidFill>
              </a:rPr>
              <a:t>300ml and 600ml which is 450ml. </a:t>
            </a:r>
          </a:p>
        </p:txBody>
      </p:sp>
      <p:sp>
        <p:nvSpPr>
          <p:cNvPr id="19" name="Rectangle: Rounded Corners 7">
            <a:extLst>
              <a:ext uri="{FF2B5EF4-FFF2-40B4-BE49-F238E27FC236}">
                <a16:creationId xmlns:a16="http://schemas.microsoft.com/office/drawing/2014/main" id="{B037ED3D-4640-4C99-BD8E-7128C709FBE2}"/>
              </a:ext>
            </a:extLst>
          </p:cNvPr>
          <p:cNvSpPr/>
          <p:nvPr/>
        </p:nvSpPr>
        <p:spPr>
          <a:xfrm>
            <a:off x="6311860" y="4424567"/>
            <a:ext cx="5800098" cy="20224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The liquid is about </a:t>
            </a:r>
            <a:r>
              <a:rPr lang="en-GB" sz="2800" b="1" dirty="0">
                <a:solidFill>
                  <a:srgbClr val="002060"/>
                </a:solidFill>
              </a:rPr>
              <a:t>a third of the way </a:t>
            </a:r>
            <a:r>
              <a:rPr lang="en-GB" sz="2800" dirty="0">
                <a:solidFill>
                  <a:srgbClr val="002060"/>
                </a:solidFill>
              </a:rPr>
              <a:t>between 450 and 600, so I </a:t>
            </a:r>
            <a:r>
              <a:rPr lang="en-GB" sz="2800" b="1" dirty="0">
                <a:solidFill>
                  <a:srgbClr val="002060"/>
                </a:solidFill>
              </a:rPr>
              <a:t>estimate</a:t>
            </a:r>
            <a:r>
              <a:rPr lang="en-GB" sz="2800" dirty="0">
                <a:solidFill>
                  <a:srgbClr val="002060"/>
                </a:solidFill>
              </a:rPr>
              <a:t> that the amount of liquid in the glass is 500ml.</a:t>
            </a:r>
          </a:p>
        </p:txBody>
      </p:sp>
      <p:cxnSp>
        <p:nvCxnSpPr>
          <p:cNvPr id="20" name="Straight Arrow Connector 19"/>
          <p:cNvCxnSpPr/>
          <p:nvPr/>
        </p:nvCxnSpPr>
        <p:spPr>
          <a:xfrm flipH="1">
            <a:off x="3202184" y="3370095"/>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26293" y="3117813"/>
            <a:ext cx="1815696" cy="477054"/>
          </a:xfrm>
          <a:prstGeom prst="rect">
            <a:avLst/>
          </a:prstGeom>
          <a:noFill/>
        </p:spPr>
        <p:txBody>
          <a:bodyPr wrap="square" rtlCol="0">
            <a:spAutoFit/>
          </a:bodyPr>
          <a:lstStyle/>
          <a:p>
            <a:r>
              <a:rPr lang="en-GB" sz="2500" dirty="0">
                <a:solidFill>
                  <a:srgbClr val="FF0000"/>
                </a:solidFill>
              </a:rPr>
              <a:t>450ml</a:t>
            </a:r>
          </a:p>
        </p:txBody>
      </p:sp>
      <p:pic>
        <p:nvPicPr>
          <p:cNvPr id="22" name="Picture 21">
            <a:extLst>
              <a:ext uri="{FF2B5EF4-FFF2-40B4-BE49-F238E27FC236}">
                <a16:creationId xmlns:a16="http://schemas.microsoft.com/office/drawing/2014/main" id="{3A7C2ACB-0435-49F8-9AC5-5E238077F594}"/>
              </a:ext>
            </a:extLst>
          </p:cNvPr>
          <p:cNvPicPr>
            <a:picLocks noChangeAspect="1"/>
          </p:cNvPicPr>
          <p:nvPr/>
        </p:nvPicPr>
        <p:blipFill rotWithShape="1">
          <a:blip r:embed="rId5">
            <a:extLst>
              <a:ext uri="{28A0092B-C50C-407E-A947-70E740481C1C}">
                <a14:useLocalDpi xmlns:a14="http://schemas.microsoft.com/office/drawing/2010/main" val="0"/>
              </a:ext>
            </a:extLst>
          </a:blip>
          <a:srcRect l="9914" t="8474" r="20669" b="4968"/>
          <a:stretch/>
        </p:blipFill>
        <p:spPr>
          <a:xfrm>
            <a:off x="1181401" y="2086488"/>
            <a:ext cx="2001699" cy="3753186"/>
          </a:xfrm>
          <a:prstGeom prst="rect">
            <a:avLst/>
          </a:prstGeom>
        </p:spPr>
      </p:pic>
      <p:cxnSp>
        <p:nvCxnSpPr>
          <p:cNvPr id="23" name="Straight Arrow Connector 22">
            <a:extLst>
              <a:ext uri="{FF2B5EF4-FFF2-40B4-BE49-F238E27FC236}">
                <a16:creationId xmlns:a16="http://schemas.microsoft.com/office/drawing/2014/main" id="{3CE7DD8A-0335-42DC-964F-AA012F5FC29F}"/>
              </a:ext>
            </a:extLst>
          </p:cNvPr>
          <p:cNvCxnSpPr/>
          <p:nvPr/>
        </p:nvCxnSpPr>
        <p:spPr>
          <a:xfrm flipH="1">
            <a:off x="3183100" y="3082788"/>
            <a:ext cx="105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5612BD-E343-4B28-93B1-FFCD2F9B55B5}"/>
              </a:ext>
            </a:extLst>
          </p:cNvPr>
          <p:cNvSpPr txBox="1"/>
          <p:nvPr/>
        </p:nvSpPr>
        <p:spPr>
          <a:xfrm>
            <a:off x="4335040" y="2823447"/>
            <a:ext cx="1815696" cy="477054"/>
          </a:xfrm>
          <a:prstGeom prst="rect">
            <a:avLst/>
          </a:prstGeom>
          <a:noFill/>
        </p:spPr>
        <p:txBody>
          <a:bodyPr wrap="square" rtlCol="0">
            <a:spAutoFit/>
          </a:bodyPr>
          <a:lstStyle/>
          <a:p>
            <a:r>
              <a:rPr lang="en-GB" sz="2500" dirty="0">
                <a:solidFill>
                  <a:srgbClr val="002060"/>
                </a:solidFill>
              </a:rPr>
              <a:t>500ml</a:t>
            </a:r>
          </a:p>
        </p:txBody>
      </p:sp>
    </p:spTree>
    <p:extLst>
      <p:ext uri="{BB962C8B-B14F-4D97-AF65-F5344CB8AC3E}">
        <p14:creationId xmlns:p14="http://schemas.microsoft.com/office/powerpoint/2010/main" val="139135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468" r="17063"/>
          <a:stretch/>
        </p:blipFill>
        <p:spPr>
          <a:xfrm>
            <a:off x="5579598" y="2015023"/>
            <a:ext cx="1112520" cy="4578578"/>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237960" y="2473005"/>
            <a:ext cx="2230615" cy="33510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Estimate the amount of liquid in the test tube.</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8365760" y="1579801"/>
            <a:ext cx="3424827" cy="1462288"/>
          </a:xfrm>
          <a:prstGeom prst="wedgeRectCallout">
            <a:avLst>
              <a:gd name="adj1" fmla="val -75339"/>
              <a:gd name="adj2" fmla="val -1268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Half of 800ml is 400ml. I know that the amount of liquid is more than this.</a:t>
            </a:r>
            <a:endParaRPr lang="en-GB" sz="2500" u="sng" dirty="0">
              <a:solidFill>
                <a:srgbClr val="002060"/>
              </a:solidFill>
            </a:endParaRPr>
          </a:p>
        </p:txBody>
      </p:sp>
      <p:sp>
        <p:nvSpPr>
          <p:cNvPr id="16" name="Speech Bubble: Rectangle 11">
            <a:extLst>
              <a:ext uri="{FF2B5EF4-FFF2-40B4-BE49-F238E27FC236}">
                <a16:creationId xmlns:a16="http://schemas.microsoft.com/office/drawing/2014/main" id="{754B2BB4-78FE-4590-829C-7D74AFB6860B}"/>
              </a:ext>
            </a:extLst>
          </p:cNvPr>
          <p:cNvSpPr/>
          <p:nvPr/>
        </p:nvSpPr>
        <p:spPr>
          <a:xfrm>
            <a:off x="2965049" y="2593075"/>
            <a:ext cx="2254565" cy="3846673"/>
          </a:xfrm>
          <a:prstGeom prst="wedgeRectCallout">
            <a:avLst>
              <a:gd name="adj1" fmla="val 78210"/>
              <a:gd name="adj2" fmla="val -789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that the container holds 800ml of liquid when full. </a:t>
            </a:r>
          </a:p>
          <a:p>
            <a:pPr algn="ctr"/>
            <a:r>
              <a:rPr lang="en-GB" sz="2500" dirty="0">
                <a:solidFill>
                  <a:srgbClr val="002060"/>
                </a:solidFill>
              </a:rPr>
              <a:t>I have put a marker at the half way point to help with my estimation. </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8365759" y="3196807"/>
            <a:ext cx="3424827" cy="3467349"/>
          </a:xfrm>
          <a:prstGeom prst="wedgeRectCallout">
            <a:avLst>
              <a:gd name="adj1" fmla="val -78908"/>
              <a:gd name="adj2" fmla="val 1109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Using my ‘markers’, I know the liquid is between 400ml and 600ml. I think it is slightly below 500ml. </a:t>
            </a:r>
          </a:p>
          <a:p>
            <a:pPr algn="ctr"/>
            <a:endParaRPr lang="en-GB" sz="2500" dirty="0">
              <a:solidFill>
                <a:srgbClr val="002060"/>
              </a:solidFill>
            </a:endParaRPr>
          </a:p>
          <a:p>
            <a:pPr algn="ctr"/>
            <a:r>
              <a:rPr lang="en-GB" sz="2500" dirty="0">
                <a:solidFill>
                  <a:srgbClr val="002060"/>
                </a:solidFill>
              </a:rPr>
              <a:t>Therefore, I </a:t>
            </a:r>
            <a:r>
              <a:rPr lang="en-GB" sz="2500" b="1" dirty="0">
                <a:solidFill>
                  <a:srgbClr val="002060"/>
                </a:solidFill>
              </a:rPr>
              <a:t>estimate </a:t>
            </a:r>
            <a:r>
              <a:rPr lang="en-GB" sz="2500" dirty="0">
                <a:solidFill>
                  <a:srgbClr val="002060"/>
                </a:solidFill>
              </a:rPr>
              <a:t>the amount shown is about 475ml.</a:t>
            </a:r>
          </a:p>
        </p:txBody>
      </p:sp>
      <p:cxnSp>
        <p:nvCxnSpPr>
          <p:cNvPr id="18" name="Straight Arrow Connector 17"/>
          <p:cNvCxnSpPr/>
          <p:nvPr/>
        </p:nvCxnSpPr>
        <p:spPr>
          <a:xfrm>
            <a:off x="5135880" y="2253029"/>
            <a:ext cx="88743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03918" y="2015023"/>
            <a:ext cx="1815696" cy="477054"/>
          </a:xfrm>
          <a:prstGeom prst="rect">
            <a:avLst/>
          </a:prstGeom>
          <a:noFill/>
        </p:spPr>
        <p:txBody>
          <a:bodyPr wrap="square" rtlCol="0">
            <a:spAutoFit/>
          </a:bodyPr>
          <a:lstStyle/>
          <a:p>
            <a:r>
              <a:rPr lang="en-GB" sz="2500" dirty="0">
                <a:solidFill>
                  <a:srgbClr val="FF0000"/>
                </a:solidFill>
              </a:rPr>
              <a:t>Full = 800ml</a:t>
            </a:r>
          </a:p>
        </p:txBody>
      </p:sp>
      <p:cxnSp>
        <p:nvCxnSpPr>
          <p:cNvPr id="20" name="Straight Arrow Connector 19"/>
          <p:cNvCxnSpPr>
            <a:cxnSpLocks/>
          </p:cNvCxnSpPr>
          <p:nvPr/>
        </p:nvCxnSpPr>
        <p:spPr>
          <a:xfrm flipH="1">
            <a:off x="6554563" y="4231782"/>
            <a:ext cx="47928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6529047" y="3800286"/>
            <a:ext cx="6595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flipV="1">
            <a:off x="6529045" y="3188419"/>
            <a:ext cx="659546" cy="83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33846" y="3992515"/>
            <a:ext cx="1815696" cy="861774"/>
          </a:xfrm>
          <a:prstGeom prst="rect">
            <a:avLst/>
          </a:prstGeom>
          <a:noFill/>
        </p:spPr>
        <p:txBody>
          <a:bodyPr wrap="square" rtlCol="0">
            <a:spAutoFit/>
          </a:bodyPr>
          <a:lstStyle/>
          <a:p>
            <a:r>
              <a:rPr lang="en-GB" sz="2500" dirty="0">
                <a:solidFill>
                  <a:srgbClr val="FF0000"/>
                </a:solidFill>
              </a:rPr>
              <a:t>Half way</a:t>
            </a:r>
          </a:p>
          <a:p>
            <a:r>
              <a:rPr lang="en-GB" sz="2500" dirty="0">
                <a:solidFill>
                  <a:srgbClr val="FF0000"/>
                </a:solidFill>
              </a:rPr>
              <a:t>= 400ml</a:t>
            </a:r>
          </a:p>
        </p:txBody>
      </p:sp>
      <p:sp>
        <p:nvSpPr>
          <p:cNvPr id="26" name="TextBox 25"/>
          <p:cNvSpPr txBox="1"/>
          <p:nvPr/>
        </p:nvSpPr>
        <p:spPr>
          <a:xfrm>
            <a:off x="7135681" y="2978518"/>
            <a:ext cx="1815696" cy="477054"/>
          </a:xfrm>
          <a:prstGeom prst="rect">
            <a:avLst/>
          </a:prstGeom>
          <a:noFill/>
        </p:spPr>
        <p:txBody>
          <a:bodyPr wrap="square" rtlCol="0">
            <a:spAutoFit/>
          </a:bodyPr>
          <a:lstStyle/>
          <a:p>
            <a:r>
              <a:rPr lang="en-GB" sz="2500" dirty="0">
                <a:solidFill>
                  <a:srgbClr val="FF0000"/>
                </a:solidFill>
              </a:rPr>
              <a:t>600ml</a:t>
            </a:r>
          </a:p>
        </p:txBody>
      </p:sp>
    </p:spTree>
    <p:extLst>
      <p:ext uri="{BB962C8B-B14F-4D97-AF65-F5344CB8AC3E}">
        <p14:creationId xmlns:p14="http://schemas.microsoft.com/office/powerpoint/2010/main" val="42588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277" y="3478999"/>
            <a:ext cx="1408362" cy="26614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206" y="3424818"/>
            <a:ext cx="1437699" cy="2715652"/>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5">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6"/>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174753" y="2606219"/>
            <a:ext cx="2088724" cy="29040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Estimate the amount of liquid in Glass A.</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3063240" y="1712834"/>
            <a:ext cx="8835044" cy="987250"/>
          </a:xfrm>
          <a:prstGeom prst="wedgeRectCallout">
            <a:avLst>
              <a:gd name="adj1" fmla="val -46711"/>
              <a:gd name="adj2" fmla="val 1077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Glass B has a </a:t>
            </a:r>
            <a:r>
              <a:rPr lang="en-GB" sz="2500" b="1" dirty="0">
                <a:solidFill>
                  <a:srgbClr val="002060"/>
                </a:solidFill>
              </a:rPr>
              <a:t>capacity</a:t>
            </a:r>
            <a:r>
              <a:rPr lang="en-GB" sz="2500" dirty="0">
                <a:solidFill>
                  <a:srgbClr val="002060"/>
                </a:solidFill>
              </a:rPr>
              <a:t> of 900ml. This means I can use ‘markers’ to help me </a:t>
            </a:r>
            <a:r>
              <a:rPr lang="en-GB" sz="2500" b="1" dirty="0">
                <a:solidFill>
                  <a:srgbClr val="002060"/>
                </a:solidFill>
              </a:rPr>
              <a:t>estimate</a:t>
            </a:r>
            <a:r>
              <a:rPr lang="en-GB" sz="2500" dirty="0">
                <a:solidFill>
                  <a:srgbClr val="002060"/>
                </a:solidFill>
              </a:rPr>
              <a:t> the </a:t>
            </a:r>
            <a:r>
              <a:rPr lang="en-GB" sz="2500" b="1" dirty="0">
                <a:solidFill>
                  <a:srgbClr val="002060"/>
                </a:solidFill>
              </a:rPr>
              <a:t>amount of liquid in Glass A</a:t>
            </a:r>
            <a:endParaRPr lang="en-GB" sz="2500" u="sng" dirty="0">
              <a:solidFill>
                <a:srgbClr val="002060"/>
              </a:solidFill>
            </a:endParaRP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7089479" y="2931230"/>
            <a:ext cx="4808805" cy="2527462"/>
          </a:xfrm>
          <a:prstGeom prst="wedgeRectCallout">
            <a:avLst>
              <a:gd name="adj1" fmla="val -61688"/>
              <a:gd name="adj2" fmla="val 889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Using my ‘markers’, I think the liquid in Glass A is roughly half way between 450ml and 900ml.</a:t>
            </a:r>
          </a:p>
          <a:p>
            <a:pPr algn="ctr"/>
            <a:r>
              <a:rPr lang="en-GB" sz="2500" dirty="0">
                <a:solidFill>
                  <a:srgbClr val="002060"/>
                </a:solidFill>
              </a:rPr>
              <a:t>Half of 900ml is 450ml. </a:t>
            </a:r>
          </a:p>
          <a:p>
            <a:pPr algn="ctr"/>
            <a:r>
              <a:rPr lang="en-GB" sz="2500" dirty="0">
                <a:solidFill>
                  <a:srgbClr val="002060"/>
                </a:solidFill>
              </a:rPr>
              <a:t>Half of 450ml is 225ml. </a:t>
            </a:r>
          </a:p>
          <a:p>
            <a:pPr algn="ctr"/>
            <a:r>
              <a:rPr lang="en-GB" sz="2500" dirty="0">
                <a:solidFill>
                  <a:srgbClr val="002060"/>
                </a:solidFill>
              </a:rPr>
              <a:t>450ml + 225ml = 675ml</a:t>
            </a:r>
          </a:p>
        </p:txBody>
      </p:sp>
      <p:cxnSp>
        <p:nvCxnSpPr>
          <p:cNvPr id="21" name="Straight Arrow Connector 20"/>
          <p:cNvCxnSpPr/>
          <p:nvPr/>
        </p:nvCxnSpPr>
        <p:spPr>
          <a:xfrm flipH="1">
            <a:off x="3731037" y="4765182"/>
            <a:ext cx="19635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46740" y="3184224"/>
            <a:ext cx="1815696" cy="477054"/>
          </a:xfrm>
          <a:prstGeom prst="rect">
            <a:avLst/>
          </a:prstGeom>
          <a:noFill/>
        </p:spPr>
        <p:txBody>
          <a:bodyPr wrap="square" rtlCol="0">
            <a:spAutoFit/>
          </a:bodyPr>
          <a:lstStyle/>
          <a:p>
            <a:r>
              <a:rPr lang="en-GB" sz="2500" dirty="0">
                <a:solidFill>
                  <a:srgbClr val="FF0000"/>
                </a:solidFill>
              </a:rPr>
              <a:t>900ml</a:t>
            </a:r>
          </a:p>
        </p:txBody>
      </p:sp>
      <p:sp>
        <p:nvSpPr>
          <p:cNvPr id="23" name="TextBox 22"/>
          <p:cNvSpPr txBox="1"/>
          <p:nvPr/>
        </p:nvSpPr>
        <p:spPr>
          <a:xfrm>
            <a:off x="5712009" y="4544117"/>
            <a:ext cx="1815696" cy="477054"/>
          </a:xfrm>
          <a:prstGeom prst="rect">
            <a:avLst/>
          </a:prstGeom>
          <a:noFill/>
        </p:spPr>
        <p:txBody>
          <a:bodyPr wrap="square" rtlCol="0">
            <a:spAutoFit/>
          </a:bodyPr>
          <a:lstStyle/>
          <a:p>
            <a:r>
              <a:rPr lang="en-GB" sz="2500" dirty="0">
                <a:solidFill>
                  <a:srgbClr val="FF0000"/>
                </a:solidFill>
              </a:rPr>
              <a:t>450ml</a:t>
            </a:r>
          </a:p>
        </p:txBody>
      </p:sp>
      <p:sp>
        <p:nvSpPr>
          <p:cNvPr id="24" name="TextBox 23"/>
          <p:cNvSpPr txBox="1"/>
          <p:nvPr/>
        </p:nvSpPr>
        <p:spPr>
          <a:xfrm>
            <a:off x="5694587" y="3832385"/>
            <a:ext cx="1815696" cy="477054"/>
          </a:xfrm>
          <a:prstGeom prst="rect">
            <a:avLst/>
          </a:prstGeom>
          <a:noFill/>
        </p:spPr>
        <p:txBody>
          <a:bodyPr wrap="square" rtlCol="0">
            <a:spAutoFit/>
          </a:bodyPr>
          <a:lstStyle/>
          <a:p>
            <a:r>
              <a:rPr lang="en-GB" sz="2500" dirty="0">
                <a:solidFill>
                  <a:srgbClr val="FF0000"/>
                </a:solidFill>
              </a:rPr>
              <a:t>675ml</a:t>
            </a:r>
          </a:p>
        </p:txBody>
      </p:sp>
      <p:cxnSp>
        <p:nvCxnSpPr>
          <p:cNvPr id="27" name="Straight Arrow Connector 26"/>
          <p:cNvCxnSpPr/>
          <p:nvPr/>
        </p:nvCxnSpPr>
        <p:spPr>
          <a:xfrm flipH="1">
            <a:off x="3731037" y="4094622"/>
            <a:ext cx="19635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9437" y="3404640"/>
            <a:ext cx="19635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
            <a:extLst>
              <a:ext uri="{FF2B5EF4-FFF2-40B4-BE49-F238E27FC236}">
                <a16:creationId xmlns:a16="http://schemas.microsoft.com/office/drawing/2014/main" id="{675A7142-34F1-4E54-A85B-FF703025B360}"/>
              </a:ext>
            </a:extLst>
          </p:cNvPr>
          <p:cNvSpPr/>
          <p:nvPr/>
        </p:nvSpPr>
        <p:spPr>
          <a:xfrm>
            <a:off x="2926647" y="5271790"/>
            <a:ext cx="804390" cy="4768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A</a:t>
            </a:r>
          </a:p>
        </p:txBody>
      </p:sp>
      <p:sp>
        <p:nvSpPr>
          <p:cNvPr id="30" name="Rectangle: Rounded Corners 2">
            <a:extLst>
              <a:ext uri="{FF2B5EF4-FFF2-40B4-BE49-F238E27FC236}">
                <a16:creationId xmlns:a16="http://schemas.microsoft.com/office/drawing/2014/main" id="{675A7142-34F1-4E54-A85B-FF703025B360}"/>
              </a:ext>
            </a:extLst>
          </p:cNvPr>
          <p:cNvSpPr/>
          <p:nvPr/>
        </p:nvSpPr>
        <p:spPr>
          <a:xfrm>
            <a:off x="4471551" y="5290224"/>
            <a:ext cx="804390" cy="4768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B</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5909250" y="5679108"/>
            <a:ext cx="5989034" cy="848465"/>
          </a:xfrm>
          <a:prstGeom prst="wedgeRectCallout">
            <a:avLst>
              <a:gd name="adj1" fmla="val -59809"/>
              <a:gd name="adj2" fmla="val 164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Therefore, I </a:t>
            </a:r>
            <a:r>
              <a:rPr lang="en-GB" sz="2500" b="1" dirty="0">
                <a:solidFill>
                  <a:srgbClr val="002060"/>
                </a:solidFill>
              </a:rPr>
              <a:t>estimate </a:t>
            </a:r>
            <a:r>
              <a:rPr lang="en-GB" sz="2500" dirty="0">
                <a:solidFill>
                  <a:srgbClr val="002060"/>
                </a:solidFill>
              </a:rPr>
              <a:t>the amount of liquid in Glass A is 675ml.</a:t>
            </a:r>
          </a:p>
        </p:txBody>
      </p:sp>
    </p:spTree>
    <p:extLst>
      <p:ext uri="{BB962C8B-B14F-4D97-AF65-F5344CB8AC3E}">
        <p14:creationId xmlns:p14="http://schemas.microsoft.com/office/powerpoint/2010/main" val="13021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1844041"/>
            <a:ext cx="5906970" cy="45567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The capacity of the glass is 800ml.</a:t>
            </a:r>
          </a:p>
          <a:p>
            <a:pPr algn="ctr"/>
            <a:endParaRPr lang="en-GB" sz="4000" dirty="0">
              <a:solidFill>
                <a:srgbClr val="002060"/>
              </a:solidFill>
            </a:endParaRPr>
          </a:p>
          <a:p>
            <a:pPr algn="ctr"/>
            <a:r>
              <a:rPr lang="en-GB" sz="4000" b="1" dirty="0">
                <a:solidFill>
                  <a:srgbClr val="002060"/>
                </a:solidFill>
              </a:rPr>
              <a:t>Estimate</a:t>
            </a:r>
            <a:r>
              <a:rPr lang="en-GB" sz="4000" dirty="0">
                <a:solidFill>
                  <a:srgbClr val="002060"/>
                </a:solidFill>
              </a:rPr>
              <a:t> the amount of liquid in the glass.</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9914" t="8474" r="20669" b="4968"/>
          <a:stretch/>
        </p:blipFill>
        <p:spPr>
          <a:xfrm>
            <a:off x="8271163" y="2245828"/>
            <a:ext cx="2001699" cy="3753186"/>
          </a:xfrm>
          <a:prstGeom prst="rect">
            <a:avLst/>
          </a:prstGeom>
        </p:spPr>
      </p:pic>
    </p:spTree>
    <p:extLst>
      <p:ext uri="{BB962C8B-B14F-4D97-AF65-F5344CB8AC3E}">
        <p14:creationId xmlns:p14="http://schemas.microsoft.com/office/powerpoint/2010/main" val="245673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9798" r="28990"/>
          <a:stretch/>
        </p:blipFill>
        <p:spPr>
          <a:xfrm>
            <a:off x="9432357" y="2304761"/>
            <a:ext cx="1569733" cy="317409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798" r="28990"/>
          <a:stretch/>
        </p:blipFill>
        <p:spPr>
          <a:xfrm>
            <a:off x="7154853" y="2350100"/>
            <a:ext cx="1569733" cy="3174091"/>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07869" y="2304761"/>
            <a:ext cx="5876490" cy="32647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The capacity of a full bottle is 820ml.</a:t>
            </a:r>
          </a:p>
          <a:p>
            <a:pPr algn="ctr"/>
            <a:endParaRPr lang="en-GB" sz="3200" dirty="0">
              <a:solidFill>
                <a:srgbClr val="002060"/>
              </a:solidFill>
            </a:endParaRPr>
          </a:p>
          <a:p>
            <a:pPr algn="ctr"/>
            <a:r>
              <a:rPr lang="en-GB" sz="3200" b="1" dirty="0">
                <a:solidFill>
                  <a:srgbClr val="002060"/>
                </a:solidFill>
              </a:rPr>
              <a:t>Estimate</a:t>
            </a:r>
            <a:r>
              <a:rPr lang="en-GB" sz="3200" dirty="0">
                <a:solidFill>
                  <a:srgbClr val="002060"/>
                </a:solidFill>
              </a:rPr>
              <a:t> the amount of liquid (shown by the red line) in each bottle.</a:t>
            </a:r>
          </a:p>
        </p:txBody>
      </p:sp>
      <p:cxnSp>
        <p:nvCxnSpPr>
          <p:cNvPr id="10" name="Straight Connector 9"/>
          <p:cNvCxnSpPr>
            <a:cxnSpLocks/>
          </p:cNvCxnSpPr>
          <p:nvPr/>
        </p:nvCxnSpPr>
        <p:spPr>
          <a:xfrm>
            <a:off x="7496166" y="3698525"/>
            <a:ext cx="887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766847" y="4725469"/>
            <a:ext cx="900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71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98764" y="1844531"/>
            <a:ext cx="766156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800" dirty="0">
                <a:solidFill>
                  <a:srgbClr val="002060"/>
                </a:solidFill>
              </a:rPr>
              <a:t>Sarah has a 1l jug of orange juice. She pours some drinks for her friends. </a:t>
            </a:r>
          </a:p>
          <a:p>
            <a:pPr lvl="0" algn="ctr"/>
            <a:r>
              <a:rPr lang="en-GB" sz="3800" dirty="0">
                <a:solidFill>
                  <a:srgbClr val="002060"/>
                </a:solidFill>
              </a:rPr>
              <a:t>Look how much is left in the jug. </a:t>
            </a:r>
          </a:p>
          <a:p>
            <a:pPr lvl="0" algn="ctr"/>
            <a:r>
              <a:rPr lang="en-GB" sz="3800" dirty="0">
                <a:solidFill>
                  <a:srgbClr val="002060"/>
                </a:solidFill>
              </a:rPr>
              <a:t>Sarah estimates she has 400ml orange juice left. Is she correct? </a:t>
            </a:r>
          </a:p>
          <a:p>
            <a:pPr lvl="0" algn="ctr"/>
            <a:r>
              <a:rPr lang="en-GB" sz="3800" dirty="0">
                <a:solidFill>
                  <a:srgbClr val="002060"/>
                </a:solidFill>
              </a:rPr>
              <a:t>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1052" y="2577105"/>
            <a:ext cx="3195335" cy="3092101"/>
          </a:xfrm>
          <a:prstGeom prst="rect">
            <a:avLst/>
          </a:prstGeom>
        </p:spPr>
      </p:pic>
    </p:spTree>
    <p:extLst>
      <p:ext uri="{BB962C8B-B14F-4D97-AF65-F5344CB8AC3E}">
        <p14:creationId xmlns:p14="http://schemas.microsoft.com/office/powerpoint/2010/main" val="51207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48345" y="1962554"/>
            <a:ext cx="460359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Phoebe knows that jug A has a </a:t>
            </a:r>
            <a:r>
              <a:rPr lang="en-GB" sz="3200" b="1" dirty="0">
                <a:solidFill>
                  <a:srgbClr val="002060"/>
                </a:solidFill>
              </a:rPr>
              <a:t>capacity</a:t>
            </a:r>
            <a:r>
              <a:rPr lang="en-GB" sz="3200" dirty="0">
                <a:solidFill>
                  <a:srgbClr val="002060"/>
                </a:solidFill>
              </a:rPr>
              <a:t> of 1.2l. She </a:t>
            </a:r>
            <a:r>
              <a:rPr lang="en-GB" sz="3200" b="1" dirty="0">
                <a:solidFill>
                  <a:srgbClr val="002060"/>
                </a:solidFill>
              </a:rPr>
              <a:t>estimates</a:t>
            </a:r>
            <a:r>
              <a:rPr lang="en-GB" sz="3200" dirty="0">
                <a:solidFill>
                  <a:srgbClr val="002060"/>
                </a:solidFill>
              </a:rPr>
              <a:t> that the </a:t>
            </a:r>
            <a:r>
              <a:rPr lang="en-GB" sz="3200" b="1" dirty="0">
                <a:solidFill>
                  <a:srgbClr val="002060"/>
                </a:solidFill>
              </a:rPr>
              <a:t>capacity</a:t>
            </a:r>
            <a:r>
              <a:rPr lang="en-GB" sz="3200" dirty="0">
                <a:solidFill>
                  <a:srgbClr val="002060"/>
                </a:solidFill>
              </a:rPr>
              <a:t> of jug B is 4l. Do you think she is correct? </a:t>
            </a:r>
          </a:p>
          <a:p>
            <a:pPr lvl="0" algn="ctr"/>
            <a:r>
              <a:rPr lang="en-GB" sz="3200" dirty="0">
                <a:solidFill>
                  <a:srgbClr val="002060"/>
                </a:solidFill>
              </a:rPr>
              <a:t>Explain your reasoning.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6" name="AutoShape 2" descr="Image result for jug clipart"/>
          <p:cNvSpPr>
            <a:spLocks noChangeAspect="1" noChangeArrowheads="1"/>
          </p:cNvSpPr>
          <p:nvPr/>
        </p:nvSpPr>
        <p:spPr bwMode="auto">
          <a:xfrm>
            <a:off x="63500" y="-830263"/>
            <a:ext cx="17811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jug clipart"/>
          <p:cNvSpPr>
            <a:spLocks noChangeAspect="1" noChangeArrowheads="1"/>
          </p:cNvSpPr>
          <p:nvPr/>
        </p:nvSpPr>
        <p:spPr bwMode="auto">
          <a:xfrm>
            <a:off x="954087" y="469351"/>
            <a:ext cx="17811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623" y="2677076"/>
            <a:ext cx="2758440" cy="275844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983" y="3437898"/>
            <a:ext cx="1997617" cy="1997617"/>
          </a:xfrm>
          <a:prstGeom prst="rect">
            <a:avLst/>
          </a:prstGeom>
        </p:spPr>
      </p:pic>
      <p:sp>
        <p:nvSpPr>
          <p:cNvPr id="16" name="Rectangle: Rounded Corners 2">
            <a:extLst>
              <a:ext uri="{FF2B5EF4-FFF2-40B4-BE49-F238E27FC236}">
                <a16:creationId xmlns:a16="http://schemas.microsoft.com/office/drawing/2014/main" id="{675A7142-34F1-4E54-A85B-FF703025B360}"/>
              </a:ext>
            </a:extLst>
          </p:cNvPr>
          <p:cNvSpPr/>
          <p:nvPr/>
        </p:nvSpPr>
        <p:spPr>
          <a:xfrm>
            <a:off x="6641816" y="5510232"/>
            <a:ext cx="804390" cy="4768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A</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9887936" y="5513426"/>
            <a:ext cx="804390" cy="4768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B</a:t>
            </a:r>
          </a:p>
        </p:txBody>
      </p:sp>
    </p:spTree>
    <p:extLst>
      <p:ext uri="{BB962C8B-B14F-4D97-AF65-F5344CB8AC3E}">
        <p14:creationId xmlns:p14="http://schemas.microsoft.com/office/powerpoint/2010/main" val="147515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Activity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1085729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b="1" dirty="0">
                <a:solidFill>
                  <a:srgbClr val="002060"/>
                </a:solidFill>
              </a:rPr>
              <a:t>Measure</a:t>
            </a:r>
            <a:r>
              <a:rPr lang="en-GB" sz="4000" dirty="0">
                <a:solidFill>
                  <a:srgbClr val="002060"/>
                </a:solidFill>
              </a:rPr>
              <a:t> the </a:t>
            </a:r>
            <a:r>
              <a:rPr lang="en-GB" sz="4000" b="1" dirty="0">
                <a:solidFill>
                  <a:srgbClr val="002060"/>
                </a:solidFill>
              </a:rPr>
              <a:t>capacity </a:t>
            </a:r>
            <a:r>
              <a:rPr lang="en-GB" sz="4000" dirty="0">
                <a:solidFill>
                  <a:srgbClr val="002060"/>
                </a:solidFill>
              </a:rPr>
              <a:t>of a water bottle. </a:t>
            </a:r>
          </a:p>
          <a:p>
            <a:pPr lvl="0" algn="ctr"/>
            <a:endParaRPr lang="en-GB" sz="4000" dirty="0">
              <a:solidFill>
                <a:srgbClr val="002060"/>
              </a:solidFill>
            </a:endParaRPr>
          </a:p>
          <a:p>
            <a:pPr lvl="0" algn="ctr"/>
            <a:r>
              <a:rPr lang="en-GB" sz="4000" dirty="0">
                <a:solidFill>
                  <a:srgbClr val="002060"/>
                </a:solidFill>
              </a:rPr>
              <a:t>Use this information to help you to </a:t>
            </a:r>
            <a:r>
              <a:rPr lang="en-GB" sz="4000" b="1" dirty="0">
                <a:solidFill>
                  <a:srgbClr val="002060"/>
                </a:solidFill>
              </a:rPr>
              <a:t>estimate</a:t>
            </a:r>
            <a:r>
              <a:rPr lang="en-GB" sz="4000" dirty="0">
                <a:solidFill>
                  <a:srgbClr val="002060"/>
                </a:solidFill>
              </a:rPr>
              <a:t> the capacity of 3 other bottles in the classroom. </a:t>
            </a:r>
          </a:p>
          <a:p>
            <a:pPr lvl="0" algn="ctr"/>
            <a:endParaRPr lang="en-GB" sz="4000" dirty="0">
              <a:solidFill>
                <a:srgbClr val="002060"/>
              </a:solidFill>
            </a:endParaRPr>
          </a:p>
          <a:p>
            <a:pPr lvl="0" algn="ctr"/>
            <a:r>
              <a:rPr lang="en-GB" sz="4000" dirty="0">
                <a:solidFill>
                  <a:srgbClr val="002060"/>
                </a:solidFill>
              </a:rPr>
              <a:t>Now measure them – how </a:t>
            </a:r>
            <a:r>
              <a:rPr lang="en-GB" sz="4000" b="1" dirty="0">
                <a:solidFill>
                  <a:srgbClr val="002060"/>
                </a:solidFill>
              </a:rPr>
              <a:t>accurate</a:t>
            </a:r>
            <a:r>
              <a:rPr lang="en-GB" sz="4000" dirty="0">
                <a:solidFill>
                  <a:srgbClr val="002060"/>
                </a:solidFill>
              </a:rPr>
              <a:t> were you?</a:t>
            </a:r>
            <a:endParaRPr lang="en-GB" sz="40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4713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carefully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rgbClr val="002060"/>
                </a:solidFill>
              </a:rPr>
              <a:t>Today we are going to discuss a range of different topics.</a:t>
            </a:r>
          </a:p>
          <a:p>
            <a:pPr lvl="0"/>
            <a:r>
              <a:rPr lang="en-GB" sz="2800" dirty="0">
                <a:solidFill>
                  <a:srgbClr val="002060"/>
                </a:solidFill>
              </a:rPr>
              <a:t>These include:</a:t>
            </a:r>
          </a:p>
          <a:p>
            <a:pPr marL="457200" lvl="0" indent="-457200">
              <a:buFont typeface="Arial" panose="020B0604020202020204" pitchFamily="34" charset="0"/>
              <a:buChar char="•"/>
            </a:pPr>
            <a:endParaRPr lang="en-GB" sz="2800" dirty="0">
              <a:solidFill>
                <a:srgbClr val="002060"/>
              </a:solidFill>
            </a:endParaRPr>
          </a:p>
          <a:p>
            <a:pPr marL="457200" lvl="0" indent="-457200">
              <a:buFont typeface="Arial" panose="020B0604020202020204" pitchFamily="34" charset="0"/>
              <a:buChar char="•"/>
            </a:pPr>
            <a:r>
              <a:rPr lang="en-GB" sz="2800" dirty="0">
                <a:solidFill>
                  <a:srgbClr val="002060"/>
                </a:solidFill>
              </a:rPr>
              <a:t>How do we measure capacity?</a:t>
            </a:r>
          </a:p>
          <a:p>
            <a:pPr marL="457200" lvl="0" indent="-457200">
              <a:buFont typeface="Arial" panose="020B0604020202020204" pitchFamily="34" charset="0"/>
              <a:buChar char="•"/>
            </a:pPr>
            <a:r>
              <a:rPr lang="en-GB" sz="2800" dirty="0">
                <a:solidFill>
                  <a:srgbClr val="002060"/>
                </a:solidFill>
              </a:rPr>
              <a:t>List a range of different everyday items/objects that measure capacity.</a:t>
            </a:r>
          </a:p>
          <a:p>
            <a:pPr marL="457200" lvl="0" indent="-457200">
              <a:buFont typeface="Arial" panose="020B0604020202020204" pitchFamily="34" charset="0"/>
              <a:buChar char="•"/>
            </a:pPr>
            <a:r>
              <a:rPr lang="en-GB" sz="2800" dirty="0">
                <a:solidFill>
                  <a:srgbClr val="002060"/>
                </a:solidFill>
              </a:rPr>
              <a:t>Discuss the differences in measuring capacity, e.g. why we do have pints of milk but a litre bottle of drink?</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812" y="2249136"/>
            <a:ext cx="2016201" cy="1713264"/>
          </a:xfrm>
          <a:prstGeom prst="rect">
            <a:avLst/>
          </a:prstGeom>
        </p:spPr>
      </p:pic>
    </p:spTree>
    <p:extLst>
      <p:ext uri="{BB962C8B-B14F-4D97-AF65-F5344CB8AC3E}">
        <p14:creationId xmlns:p14="http://schemas.microsoft.com/office/powerpoint/2010/main" val="39600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capacity</a:t>
            </a:r>
          </a:p>
          <a:p>
            <a:pPr lvl="0" algn="ctr"/>
            <a:r>
              <a:rPr lang="en-GB" sz="3400" dirty="0">
                <a:solidFill>
                  <a:srgbClr val="002060"/>
                </a:solidFill>
              </a:rPr>
              <a:t>litres</a:t>
            </a:r>
          </a:p>
          <a:p>
            <a:pPr lvl="0" algn="ctr"/>
            <a:r>
              <a:rPr lang="en-GB" sz="3400" dirty="0">
                <a:solidFill>
                  <a:srgbClr val="002060"/>
                </a:solidFill>
              </a:rPr>
              <a:t>millilitres</a:t>
            </a:r>
          </a:p>
          <a:p>
            <a:pPr lvl="0" algn="ctr"/>
            <a:r>
              <a:rPr lang="en-GB" sz="3400" dirty="0">
                <a:solidFill>
                  <a:srgbClr val="002060"/>
                </a:solidFill>
              </a:rPr>
              <a:t>estimate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6" name="Picture 5"/>
          <p:cNvPicPr>
            <a:picLocks noChangeAspect="1"/>
          </p:cNvPicPr>
          <p:nvPr/>
        </p:nvPicPr>
        <p:blipFill>
          <a:blip r:embed="rId5"/>
          <a:stretch>
            <a:fillRect/>
          </a:stretch>
        </p:blipFill>
        <p:spPr>
          <a:xfrm>
            <a:off x="4788330" y="2260335"/>
            <a:ext cx="6399847" cy="3783201"/>
          </a:xfrm>
          <a:prstGeom prst="rect">
            <a:avLst/>
          </a:prstGeom>
        </p:spPr>
      </p:pic>
    </p:spTree>
    <p:extLst>
      <p:ext uri="{BB962C8B-B14F-4D97-AF65-F5344CB8AC3E}">
        <p14:creationId xmlns:p14="http://schemas.microsoft.com/office/powerpoint/2010/main" val="121689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2199258"/>
            <a:ext cx="7743977" cy="132556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capacity.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7">
            <a:extLst>
              <a:ext uri="{FF2B5EF4-FFF2-40B4-BE49-F238E27FC236}">
                <a16:creationId xmlns:a16="http://schemas.microsoft.com/office/drawing/2014/main" id="{59B695F3-DCCF-4387-A767-1B25A7FD96D7}"/>
              </a:ext>
            </a:extLst>
          </p:cNvPr>
          <p:cNvSpPr/>
          <p:nvPr/>
        </p:nvSpPr>
        <p:spPr>
          <a:xfrm>
            <a:off x="273207" y="4162860"/>
            <a:ext cx="7743977" cy="132556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Capacity means the maximum amount something can contain.</a:t>
            </a:r>
            <a:endParaRPr lang="en-GB" sz="3400" b="1" dirty="0">
              <a:solidFill>
                <a:srgbClr val="002060"/>
              </a:solidFill>
            </a:endParaRPr>
          </a:p>
        </p:txBody>
      </p:sp>
      <p:pic>
        <p:nvPicPr>
          <p:cNvPr id="2050" name="Picture 2" descr="See the source image">
            <a:extLst>
              <a:ext uri="{FF2B5EF4-FFF2-40B4-BE49-F238E27FC236}">
                <a16:creationId xmlns:a16="http://schemas.microsoft.com/office/drawing/2014/main" id="{9CE15DC1-F5C5-4349-87AB-3B8BE7775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3692" y="1964411"/>
            <a:ext cx="2988321" cy="448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786015" y="1765678"/>
            <a:ext cx="8619970" cy="15678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Capacity can be measured in millilitres and litres.</a:t>
            </a:r>
            <a:endParaRPr lang="en-GB" sz="34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4058234" y="5092324"/>
            <a:ext cx="4155245" cy="156783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1,000ml = 1l</a:t>
            </a:r>
          </a:p>
        </p:txBody>
      </p:sp>
      <p:sp>
        <p:nvSpPr>
          <p:cNvPr id="11" name="Rectangle: Rounded Corners 7">
            <a:extLst>
              <a:ext uri="{FF2B5EF4-FFF2-40B4-BE49-F238E27FC236}">
                <a16:creationId xmlns:a16="http://schemas.microsoft.com/office/drawing/2014/main" id="{B037ED3D-4640-4C99-BD8E-7128C709FBE2}"/>
              </a:ext>
            </a:extLst>
          </p:cNvPr>
          <p:cNvSpPr/>
          <p:nvPr/>
        </p:nvSpPr>
        <p:spPr>
          <a:xfrm>
            <a:off x="3623980" y="3429000"/>
            <a:ext cx="5023755" cy="14520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ml = millilitres</a:t>
            </a:r>
          </a:p>
          <a:p>
            <a:pPr algn="ctr"/>
            <a:r>
              <a:rPr lang="en-GB" sz="3600" dirty="0">
                <a:solidFill>
                  <a:srgbClr val="002060"/>
                </a:solidFill>
              </a:rPr>
              <a:t>l = litres</a:t>
            </a:r>
          </a:p>
        </p:txBody>
      </p:sp>
    </p:spTree>
    <p:extLst>
      <p:ext uri="{BB962C8B-B14F-4D97-AF65-F5344CB8AC3E}">
        <p14:creationId xmlns:p14="http://schemas.microsoft.com/office/powerpoint/2010/main" val="88012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B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Rounded Corners 2"/>
          <p:cNvSpPr/>
          <p:nvPr/>
        </p:nvSpPr>
        <p:spPr>
          <a:xfrm>
            <a:off x="102000" y="99000"/>
            <a:ext cx="11988000" cy="6660000"/>
          </a:xfrm>
          <a:prstGeom prst="roundRect">
            <a:avLst>
              <a:gd name="adj" fmla="val 40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6" name="TextBox 15"/>
          <p:cNvSpPr txBox="1"/>
          <p:nvPr/>
        </p:nvSpPr>
        <p:spPr>
          <a:xfrm>
            <a:off x="7153131" y="6451778"/>
            <a:ext cx="4867807" cy="215444"/>
          </a:xfrm>
          <a:prstGeom prst="rect">
            <a:avLst/>
          </a:prstGeom>
          <a:noFill/>
        </p:spPr>
        <p:txBody>
          <a:bodyPr wrap="square" rtlCol="0">
            <a:spAutoFit/>
          </a:bodyPr>
          <a:lstStyle/>
          <a:p>
            <a:pPr algn="r"/>
            <a:r>
              <a:rPr lang="en-GB" sz="800" dirty="0"/>
              <a:t>This resource is strictly for the use of member schools for as long as they remain members of The </a:t>
            </a:r>
            <a:r>
              <a:rPr lang="en-GB" sz="800" dirty="0" err="1"/>
              <a:t>PiXL</a:t>
            </a:r>
            <a:r>
              <a:rPr lang="en-GB" sz="800" dirty="0"/>
              <a:t> Club Ltd.</a:t>
            </a:r>
            <a:endParaRPr lang="en-US" sz="800" dirty="0"/>
          </a:p>
        </p:txBody>
      </p:sp>
      <p:sp>
        <p:nvSpPr>
          <p:cNvPr id="17" name="TextBox 16"/>
          <p:cNvSpPr txBox="1"/>
          <p:nvPr/>
        </p:nvSpPr>
        <p:spPr>
          <a:xfrm>
            <a:off x="1158176" y="6445083"/>
            <a:ext cx="3957288" cy="215444"/>
          </a:xfrm>
          <a:prstGeom prst="rect">
            <a:avLst/>
          </a:prstGeom>
          <a:noFill/>
        </p:spPr>
        <p:txBody>
          <a:bodyPr wrap="square" rtlCol="0">
            <a:spAutoFit/>
          </a:bodyPr>
          <a:lstStyle/>
          <a:p>
            <a:r>
              <a:rPr lang="en-GB" sz="800" b="1" dirty="0"/>
              <a:t>© November 2018   </a:t>
            </a:r>
            <a:r>
              <a:rPr lang="en-GB" sz="800" dirty="0"/>
              <a:t>The PiXL Club Ltd.  All rights reserved.</a:t>
            </a:r>
            <a:endParaRPr lang="en-US" sz="800" dirty="0"/>
          </a:p>
        </p:txBody>
      </p:sp>
      <p:sp>
        <p:nvSpPr>
          <p:cNvPr id="21" name="TextBox 20">
            <a:extLst>
              <a:ext uri="{FF2B5EF4-FFF2-40B4-BE49-F238E27FC236}">
                <a16:creationId xmlns:a16="http://schemas.microsoft.com/office/drawing/2014/main" id="{FBC81CF9-C4B2-4975-9EDA-EB58AF39CA6D}"/>
              </a:ext>
            </a:extLst>
          </p:cNvPr>
          <p:cNvSpPr txBox="1"/>
          <p:nvPr/>
        </p:nvSpPr>
        <p:spPr>
          <a:xfrm>
            <a:off x="102000" y="273151"/>
            <a:ext cx="11988000" cy="461665"/>
          </a:xfrm>
          <a:prstGeom prst="rect">
            <a:avLst/>
          </a:prstGeom>
          <a:noFill/>
        </p:spPr>
        <p:txBody>
          <a:bodyPr wrap="square" rtlCol="0">
            <a:spAutoFit/>
          </a:bodyPr>
          <a:lstStyle/>
          <a:p>
            <a:pPr algn="ctr"/>
            <a:r>
              <a:rPr lang="en-GB" sz="2400" i="1" dirty="0">
                <a:solidFill>
                  <a:srgbClr val="004B99"/>
                </a:solidFill>
                <a:latin typeface="Effra Light" panose="02000306080000020004" pitchFamily="2" charset="0"/>
                <a:ea typeface="Nanum Brush Script" charset="-127"/>
                <a:cs typeface="Nanum Brush Script" charset="-127"/>
              </a:rPr>
              <a:t>Primary Maths</a:t>
            </a:r>
            <a:r>
              <a:rPr lang="en-GB" sz="2400" b="1" i="1" dirty="0">
                <a:solidFill>
                  <a:schemeClr val="bg1"/>
                </a:solidFill>
                <a:latin typeface="Effra Heavy" panose="02000906080000020004" pitchFamily="2" charset="0"/>
                <a:ea typeface="Nanum Brush Script" charset="-127"/>
                <a:cs typeface="Nanum Brush Script" charset="-127"/>
              </a:rPr>
              <a:t>  </a:t>
            </a:r>
            <a:r>
              <a:rPr lang="en-GB" sz="2400" b="1" i="1" dirty="0">
                <a:solidFill>
                  <a:srgbClr val="004B99"/>
                </a:solidFill>
                <a:latin typeface="Effra Heavy" panose="02000906080000020004" pitchFamily="2" charset="0"/>
                <a:ea typeface="Nanum Brush Script" charset="-127"/>
                <a:cs typeface="Nanum Brush Script" charset="-127"/>
              </a:rPr>
              <a:t>Measures – Years 3 and 4</a:t>
            </a:r>
            <a:endParaRPr lang="en-GB" sz="2400" b="1" dirty="0">
              <a:solidFill>
                <a:srgbClr val="004B99"/>
              </a:solidFill>
              <a:latin typeface="Effra Heavy" panose="02000906080000020004" pitchFamily="2" charset="0"/>
              <a:ea typeface="Nanum Brush Script" charset="-127"/>
              <a:cs typeface="Nanum Brush Script" charset="-127"/>
            </a:endParaRPr>
          </a:p>
        </p:txBody>
      </p:sp>
      <p:pic>
        <p:nvPicPr>
          <p:cNvPr id="6" name="Picture 5">
            <a:extLst>
              <a:ext uri="{FF2B5EF4-FFF2-40B4-BE49-F238E27FC236}">
                <a16:creationId xmlns:a16="http://schemas.microsoft.com/office/drawing/2014/main" id="{25D9E627-BB53-486A-B47F-F7FE3CB80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97" y="428238"/>
            <a:ext cx="896588" cy="600358"/>
          </a:xfrm>
          <a:prstGeom prst="rect">
            <a:avLst/>
          </a:prstGeom>
        </p:spPr>
      </p:pic>
      <p:sp>
        <p:nvSpPr>
          <p:cNvPr id="7" name="TextBox 6"/>
          <p:cNvSpPr txBox="1"/>
          <p:nvPr/>
        </p:nvSpPr>
        <p:spPr>
          <a:xfrm>
            <a:off x="270611" y="5401671"/>
            <a:ext cx="2773722" cy="923330"/>
          </a:xfrm>
          <a:prstGeom prst="rect">
            <a:avLst/>
          </a:prstGeom>
          <a:noFill/>
        </p:spPr>
        <p:txBody>
          <a:bodyPr wrap="square" rtlCol="0">
            <a:spAutoFit/>
          </a:bodyPr>
          <a:lstStyle/>
          <a:p>
            <a:r>
              <a:rPr lang="en-GB" b="1" dirty="0"/>
              <a:t>Length </a:t>
            </a:r>
            <a:r>
              <a:rPr lang="en-GB" dirty="0"/>
              <a:t>10mm = 1cm</a:t>
            </a:r>
          </a:p>
          <a:p>
            <a:r>
              <a:rPr lang="en-GB" dirty="0"/>
              <a:t>100cm = 1m</a:t>
            </a:r>
          </a:p>
          <a:p>
            <a:r>
              <a:rPr lang="en-GB" dirty="0"/>
              <a:t>1,000m = 1km</a:t>
            </a:r>
          </a:p>
        </p:txBody>
      </p:sp>
      <p:sp>
        <p:nvSpPr>
          <p:cNvPr id="18" name="TextBox 17"/>
          <p:cNvSpPr txBox="1"/>
          <p:nvPr/>
        </p:nvSpPr>
        <p:spPr>
          <a:xfrm>
            <a:off x="169889" y="1288651"/>
            <a:ext cx="2773722" cy="923330"/>
          </a:xfrm>
          <a:prstGeom prst="rect">
            <a:avLst/>
          </a:prstGeom>
          <a:noFill/>
        </p:spPr>
        <p:txBody>
          <a:bodyPr wrap="square" rtlCol="0">
            <a:spAutoFit/>
          </a:bodyPr>
          <a:lstStyle/>
          <a:p>
            <a:r>
              <a:rPr lang="en-GB" b="1" dirty="0"/>
              <a:t>Capacity</a:t>
            </a:r>
            <a:r>
              <a:rPr lang="en-GB" dirty="0"/>
              <a:t> </a:t>
            </a:r>
            <a:endParaRPr lang="en-GB" i="1" dirty="0">
              <a:solidFill>
                <a:srgbClr val="FF0000"/>
              </a:solidFill>
            </a:endParaRPr>
          </a:p>
          <a:p>
            <a:r>
              <a:rPr lang="en-GB" dirty="0"/>
              <a:t>1,000ml = 1l</a:t>
            </a:r>
          </a:p>
          <a:p>
            <a:endParaRPr lang="en-GB" dirty="0"/>
          </a:p>
        </p:txBody>
      </p:sp>
      <p:sp>
        <p:nvSpPr>
          <p:cNvPr id="20" name="TextBox 19"/>
          <p:cNvSpPr txBox="1"/>
          <p:nvPr/>
        </p:nvSpPr>
        <p:spPr>
          <a:xfrm>
            <a:off x="6088033" y="2820805"/>
            <a:ext cx="2773722" cy="646331"/>
          </a:xfrm>
          <a:prstGeom prst="rect">
            <a:avLst/>
          </a:prstGeom>
          <a:noFill/>
        </p:spPr>
        <p:txBody>
          <a:bodyPr wrap="square" rtlCol="0">
            <a:spAutoFit/>
          </a:bodyPr>
          <a:lstStyle/>
          <a:p>
            <a:r>
              <a:rPr lang="en-GB" b="1" dirty="0"/>
              <a:t>Mass</a:t>
            </a:r>
            <a:r>
              <a:rPr lang="en-GB" dirty="0"/>
              <a:t> 1,000g = 1kg</a:t>
            </a:r>
          </a:p>
          <a:p>
            <a:endParaRPr lang="en-GB" dirty="0"/>
          </a:p>
        </p:txBody>
      </p:sp>
      <p:sp>
        <p:nvSpPr>
          <p:cNvPr id="23" name="TextBox 22"/>
          <p:cNvSpPr txBox="1"/>
          <p:nvPr/>
        </p:nvSpPr>
        <p:spPr>
          <a:xfrm>
            <a:off x="5962947" y="5287364"/>
            <a:ext cx="1819325" cy="646331"/>
          </a:xfrm>
          <a:prstGeom prst="rect">
            <a:avLst/>
          </a:prstGeom>
          <a:noFill/>
        </p:spPr>
        <p:txBody>
          <a:bodyPr wrap="square" rtlCol="0">
            <a:spAutoFit/>
          </a:bodyPr>
          <a:lstStyle/>
          <a:p>
            <a:r>
              <a:rPr lang="en-GB" b="1" dirty="0"/>
              <a:t>g = grams</a:t>
            </a:r>
          </a:p>
          <a:p>
            <a:r>
              <a:rPr lang="en-GB" b="1" dirty="0"/>
              <a:t>kg = kilograms</a:t>
            </a:r>
          </a:p>
        </p:txBody>
      </p:sp>
      <p:pic>
        <p:nvPicPr>
          <p:cNvPr id="33" name="Picture 32">
            <a:extLst>
              <a:ext uri="{FF2B5EF4-FFF2-40B4-BE49-F238E27FC236}">
                <a16:creationId xmlns:a16="http://schemas.microsoft.com/office/drawing/2014/main" id="{8180D4E4-9709-2C4C-94CA-3A22C9141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08" y="1852430"/>
            <a:ext cx="2217739" cy="1700893"/>
          </a:xfrm>
          <a:prstGeom prst="rect">
            <a:avLst/>
          </a:prstGeom>
        </p:spPr>
      </p:pic>
      <p:pic>
        <p:nvPicPr>
          <p:cNvPr id="34" name="Picture 33" descr="A close up of a logo&#10;&#10;Description automatically generated">
            <a:extLst>
              <a:ext uri="{FF2B5EF4-FFF2-40B4-BE49-F238E27FC236}">
                <a16:creationId xmlns:a16="http://schemas.microsoft.com/office/drawing/2014/main" id="{16FB6654-0F2B-CA47-90C8-72DD4FB34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935" y="884399"/>
            <a:ext cx="2130196" cy="2173670"/>
          </a:xfrm>
          <a:prstGeom prst="rect">
            <a:avLst/>
          </a:prstGeom>
        </p:spPr>
      </p:pic>
      <p:pic>
        <p:nvPicPr>
          <p:cNvPr id="35" name="Picture 34" descr="A close up of a logo&#10;&#10;Description automatically generated">
            <a:extLst>
              <a:ext uri="{FF2B5EF4-FFF2-40B4-BE49-F238E27FC236}">
                <a16:creationId xmlns:a16="http://schemas.microsoft.com/office/drawing/2014/main" id="{A87BEF2E-B09B-B944-B004-8417493F0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138" y="3070141"/>
            <a:ext cx="3647451" cy="2345473"/>
          </a:xfrm>
          <a:prstGeom prst="rect">
            <a:avLst/>
          </a:prstGeom>
        </p:spPr>
      </p:pic>
      <p:pic>
        <p:nvPicPr>
          <p:cNvPr id="36" name="Picture 35" descr="A close up of a logo&#10;&#10;Description automatically generated">
            <a:extLst>
              <a:ext uri="{FF2B5EF4-FFF2-40B4-BE49-F238E27FC236}">
                <a16:creationId xmlns:a16="http://schemas.microsoft.com/office/drawing/2014/main" id="{D6F24942-8B5F-974A-B0B7-1AF3AA4BE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2124" y="3058069"/>
            <a:ext cx="3513473" cy="2829587"/>
          </a:xfrm>
          <a:prstGeom prst="rect">
            <a:avLst/>
          </a:prstGeom>
        </p:spPr>
      </p:pic>
      <p:pic>
        <p:nvPicPr>
          <p:cNvPr id="19" name="Picture 18">
            <a:extLst>
              <a:ext uri="{FF2B5EF4-FFF2-40B4-BE49-F238E27FC236}">
                <a16:creationId xmlns:a16="http://schemas.microsoft.com/office/drawing/2014/main" id="{60D24C05-114F-F141-A28D-1233BC7E3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5079" y="790148"/>
            <a:ext cx="2611885" cy="1615986"/>
          </a:xfrm>
          <a:prstGeom prst="rect">
            <a:avLst/>
          </a:prstGeom>
        </p:spPr>
      </p:pic>
      <p:pic>
        <p:nvPicPr>
          <p:cNvPr id="22" name="Picture 21" descr="A close up of a logo&#10;&#10;Description automatically generated">
            <a:extLst>
              <a:ext uri="{FF2B5EF4-FFF2-40B4-BE49-F238E27FC236}">
                <a16:creationId xmlns:a16="http://schemas.microsoft.com/office/drawing/2014/main" id="{0780DD52-55A0-F140-A569-2623359834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6348" y="927783"/>
            <a:ext cx="4083894" cy="4696478"/>
          </a:xfrm>
          <a:prstGeom prst="rect">
            <a:avLst/>
          </a:prstGeom>
        </p:spPr>
      </p:pic>
      <p:sp>
        <p:nvSpPr>
          <p:cNvPr id="24" name="TextBox 23">
            <a:extLst>
              <a:ext uri="{FF2B5EF4-FFF2-40B4-BE49-F238E27FC236}">
                <a16:creationId xmlns:a16="http://schemas.microsoft.com/office/drawing/2014/main" id="{ABD4478A-0E25-F24A-B5E7-1891579D0D7E}"/>
              </a:ext>
            </a:extLst>
          </p:cNvPr>
          <p:cNvSpPr txBox="1"/>
          <p:nvPr/>
        </p:nvSpPr>
        <p:spPr>
          <a:xfrm>
            <a:off x="2698672" y="2430473"/>
            <a:ext cx="1629466" cy="646331"/>
          </a:xfrm>
          <a:prstGeom prst="rect">
            <a:avLst/>
          </a:prstGeom>
          <a:noFill/>
        </p:spPr>
        <p:txBody>
          <a:bodyPr wrap="square" rtlCol="0">
            <a:spAutoFit/>
          </a:bodyPr>
          <a:lstStyle/>
          <a:p>
            <a:r>
              <a:rPr lang="en-GB" b="1" dirty="0"/>
              <a:t>ml = millilitres</a:t>
            </a:r>
          </a:p>
          <a:p>
            <a:r>
              <a:rPr lang="en-GB" b="1" dirty="0"/>
              <a:t>l = litres</a:t>
            </a:r>
          </a:p>
        </p:txBody>
      </p:sp>
      <p:sp>
        <p:nvSpPr>
          <p:cNvPr id="25" name="TextBox 24">
            <a:extLst>
              <a:ext uri="{FF2B5EF4-FFF2-40B4-BE49-F238E27FC236}">
                <a16:creationId xmlns:a16="http://schemas.microsoft.com/office/drawing/2014/main" id="{ACF75812-D3BD-2445-BDD4-F57C7DF19E26}"/>
              </a:ext>
            </a:extLst>
          </p:cNvPr>
          <p:cNvSpPr txBox="1"/>
          <p:nvPr/>
        </p:nvSpPr>
        <p:spPr>
          <a:xfrm>
            <a:off x="3466368" y="5344527"/>
            <a:ext cx="4344891" cy="1200329"/>
          </a:xfrm>
          <a:prstGeom prst="rect">
            <a:avLst/>
          </a:prstGeom>
          <a:noFill/>
        </p:spPr>
        <p:txBody>
          <a:bodyPr wrap="square" rtlCol="0">
            <a:spAutoFit/>
          </a:bodyPr>
          <a:lstStyle/>
          <a:p>
            <a:r>
              <a:rPr lang="en-GB" b="1" dirty="0"/>
              <a:t>mm = millimetres</a:t>
            </a:r>
          </a:p>
          <a:p>
            <a:r>
              <a:rPr lang="en-GB" b="1" dirty="0"/>
              <a:t>cm = centimetres</a:t>
            </a:r>
          </a:p>
          <a:p>
            <a:r>
              <a:rPr lang="en-GB" b="1" dirty="0"/>
              <a:t>m</a:t>
            </a:r>
            <a:r>
              <a:rPr lang="en-GB" b="1"/>
              <a:t> </a:t>
            </a:r>
            <a:r>
              <a:rPr lang="en-GB" b="1" dirty="0"/>
              <a:t>= metres</a:t>
            </a:r>
          </a:p>
          <a:p>
            <a:r>
              <a:rPr lang="en-GB" b="1" dirty="0"/>
              <a:t>km = kilometres</a:t>
            </a:r>
          </a:p>
        </p:txBody>
      </p:sp>
      <p:pic>
        <p:nvPicPr>
          <p:cNvPr id="26" name="Picture 25">
            <a:extLst>
              <a:ext uri="{FF2B5EF4-FFF2-40B4-BE49-F238E27FC236}">
                <a16:creationId xmlns:a16="http://schemas.microsoft.com/office/drawing/2014/main" id="{D43042C0-141B-854B-A353-9BEE700A19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473" y="6396449"/>
            <a:ext cx="969504" cy="360000"/>
          </a:xfrm>
          <a:prstGeom prst="rect">
            <a:avLst/>
          </a:prstGeom>
        </p:spPr>
      </p:pic>
    </p:spTree>
    <p:extLst>
      <p:ext uri="{BB962C8B-B14F-4D97-AF65-F5344CB8AC3E}">
        <p14:creationId xmlns:p14="http://schemas.microsoft.com/office/powerpoint/2010/main" val="351138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8467</TotalTime>
  <Words>1268</Words>
  <Application>Microsoft Office PowerPoint</Application>
  <PresentationFormat>Widescreen</PresentationFormat>
  <Paragraphs>165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Effra Heavy</vt:lpstr>
      <vt:lpstr>Effra Light</vt:lpstr>
      <vt:lpstr>Nanum Brush Script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PowerPoint Presentation</vt:lpstr>
      <vt:lpstr>Teach</vt:lpstr>
      <vt:lpstr>Teach</vt:lpstr>
      <vt:lpstr>Teach</vt:lpstr>
      <vt:lpstr>Model</vt:lpstr>
      <vt:lpstr>Model</vt:lpstr>
      <vt:lpstr>Apply</vt:lpstr>
      <vt:lpstr>Apply</vt:lpstr>
      <vt:lpstr>Apply – Problem Solving</vt:lpstr>
      <vt:lpstr>Apply – Reasoning</vt:lpstr>
      <vt:lpstr>Apply – Practical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218</cp:revision>
  <dcterms:created xsi:type="dcterms:W3CDTF">2017-03-29T13:14:03Z</dcterms:created>
  <dcterms:modified xsi:type="dcterms:W3CDTF">2020-05-01T12:15:52Z</dcterms:modified>
</cp:coreProperties>
</file>