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14" r:id="rId3"/>
    <p:sldId id="274" r:id="rId4"/>
    <p:sldId id="373" r:id="rId5"/>
    <p:sldId id="374" r:id="rId6"/>
    <p:sldId id="375" r:id="rId7"/>
    <p:sldId id="261" r:id="rId8"/>
    <p:sldId id="376" r:id="rId9"/>
    <p:sldId id="377" r:id="rId10"/>
    <p:sldId id="378" r:id="rId11"/>
    <p:sldId id="383" r:id="rId12"/>
    <p:sldId id="381" r:id="rId13"/>
    <p:sldId id="382" r:id="rId14"/>
    <p:sldId id="366" r:id="rId15"/>
    <p:sldId id="380" r:id="rId16"/>
    <p:sldId id="344" r:id="rId17"/>
    <p:sldId id="3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047C6-1562-4459-9C68-B4EF0C43A02E}" v="2" dt="2019-11-26T10:32:41.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4416" autoAdjust="0"/>
  </p:normalViewPr>
  <p:slideViewPr>
    <p:cSldViewPr snapToGrid="0" snapToObjects="1">
      <p:cViewPr varScale="1">
        <p:scale>
          <a:sx n="61" d="100"/>
          <a:sy n="61" d="100"/>
        </p:scale>
        <p:origin x="1302"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78D55-79F3-4BCA-906E-5F1D28F338CB}"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GB"/>
        </a:p>
      </dgm:t>
    </dgm:pt>
    <dgm:pt modelId="{7FFA8D40-882E-4081-860D-29EF3CC9E58C}">
      <dgm:prSet phldrT="[Text]" custT="1"/>
      <dgm:spPr/>
      <dgm:t>
        <a:bodyPr/>
        <a:lstStyle/>
        <a:p>
          <a:r>
            <a:rPr lang="en-GB" sz="2000" b="1" dirty="0">
              <a:solidFill>
                <a:schemeClr val="tx1"/>
              </a:solidFill>
            </a:rPr>
            <a:t>The word is…</a:t>
          </a:r>
        </a:p>
        <a:p>
          <a:endParaRPr lang="en-GB" sz="1600" b="1" dirty="0">
            <a:solidFill>
              <a:schemeClr val="tx1"/>
            </a:solidFill>
          </a:endParaRPr>
        </a:p>
      </dgm:t>
    </dgm:pt>
    <dgm:pt modelId="{149784C3-530C-4140-9C69-765267697B2D}" type="parTrans" cxnId="{D58A7102-17D3-43E9-BD15-89A1B386D812}">
      <dgm:prSet/>
      <dgm:spPr/>
      <dgm:t>
        <a:bodyPr/>
        <a:lstStyle/>
        <a:p>
          <a:endParaRPr lang="en-GB" sz="1600" b="1">
            <a:solidFill>
              <a:schemeClr val="tx1"/>
            </a:solidFill>
          </a:endParaRPr>
        </a:p>
      </dgm:t>
    </dgm:pt>
    <dgm:pt modelId="{52B781BE-094F-4945-B73C-9C32CF6C7070}" type="sibTrans" cxnId="{D58A7102-17D3-43E9-BD15-89A1B386D812}">
      <dgm:prSet/>
      <dgm:spPr/>
      <dgm:t>
        <a:bodyPr/>
        <a:lstStyle/>
        <a:p>
          <a:endParaRPr lang="en-GB" sz="1600" b="1">
            <a:solidFill>
              <a:schemeClr val="tx1"/>
            </a:solidFill>
          </a:endParaRPr>
        </a:p>
      </dgm:t>
    </dgm:pt>
    <dgm:pt modelId="{0F6E5B6C-E9D5-4877-8A0B-C9F37FD1BA3C}">
      <dgm:prSet phldrT="[Text]" custT="1"/>
      <dgm:spPr/>
      <dgm:t>
        <a:bodyPr/>
        <a:lstStyle/>
        <a:p>
          <a:r>
            <a:rPr lang="en-GB" sz="1600" b="1" dirty="0">
              <a:solidFill>
                <a:schemeClr val="tx1"/>
              </a:solidFill>
            </a:rPr>
            <a:t>Act it out</a:t>
          </a:r>
        </a:p>
      </dgm:t>
    </dgm:pt>
    <dgm:pt modelId="{1D54E030-CFE4-48A7-BB3F-4E99BE1AC522}" type="parTrans" cxnId="{5F2C942D-C7A7-4867-BA41-8287AF63D9F8}">
      <dgm:prSet/>
      <dgm:spPr/>
      <dgm:t>
        <a:bodyPr/>
        <a:lstStyle/>
        <a:p>
          <a:endParaRPr lang="en-GB" sz="1600" b="1">
            <a:solidFill>
              <a:schemeClr val="tx1"/>
            </a:solidFill>
          </a:endParaRPr>
        </a:p>
      </dgm:t>
    </dgm:pt>
    <dgm:pt modelId="{D48790DA-8843-4F24-8400-762112458022}" type="sibTrans" cxnId="{5F2C942D-C7A7-4867-BA41-8287AF63D9F8}">
      <dgm:prSet/>
      <dgm:spPr/>
      <dgm:t>
        <a:bodyPr/>
        <a:lstStyle/>
        <a:p>
          <a:endParaRPr lang="en-GB" sz="1600" b="1">
            <a:solidFill>
              <a:schemeClr val="tx1"/>
            </a:solidFill>
          </a:endParaRPr>
        </a:p>
      </dgm:t>
    </dgm:pt>
    <dgm:pt modelId="{721BC245-9817-4A29-A86A-6CAF2C95DB5A}">
      <dgm:prSet phldrT="[Text]" custT="1"/>
      <dgm:spPr/>
      <dgm:t>
        <a:bodyPr/>
        <a:lstStyle/>
        <a:p>
          <a:r>
            <a:rPr lang="en-GB" sz="1600" b="1" dirty="0">
              <a:solidFill>
                <a:schemeClr val="tx1"/>
              </a:solidFill>
            </a:rPr>
            <a:t>Give a definition or use it in a sentence</a:t>
          </a:r>
        </a:p>
      </dgm:t>
    </dgm:pt>
    <dgm:pt modelId="{EF4CEDF5-CF46-4908-906B-4772A478D762}" type="parTrans" cxnId="{FA10BFDE-37B0-41CC-9400-BEE57C1F2761}">
      <dgm:prSet/>
      <dgm:spPr/>
      <dgm:t>
        <a:bodyPr/>
        <a:lstStyle/>
        <a:p>
          <a:endParaRPr lang="en-GB" sz="1600" b="1">
            <a:solidFill>
              <a:schemeClr val="tx1"/>
            </a:solidFill>
          </a:endParaRPr>
        </a:p>
      </dgm:t>
    </dgm:pt>
    <dgm:pt modelId="{9945CE83-C7BA-4DC1-96ED-4EC6417B5040}" type="sibTrans" cxnId="{FA10BFDE-37B0-41CC-9400-BEE57C1F2761}">
      <dgm:prSet/>
      <dgm:spPr/>
      <dgm:t>
        <a:bodyPr/>
        <a:lstStyle/>
        <a:p>
          <a:endParaRPr lang="en-GB" sz="1600" b="1">
            <a:solidFill>
              <a:schemeClr val="tx1"/>
            </a:solidFill>
          </a:endParaRPr>
        </a:p>
      </dgm:t>
    </dgm:pt>
    <dgm:pt modelId="{0ADAD557-0585-41F3-8A03-0EE590D0EF27}">
      <dgm:prSet phldrT="[Text]" custT="1"/>
      <dgm:spPr/>
      <dgm:t>
        <a:bodyPr/>
        <a:lstStyle/>
        <a:p>
          <a:r>
            <a:rPr lang="en-GB" sz="1600" b="1" dirty="0">
              <a:solidFill>
                <a:schemeClr val="tx1"/>
              </a:solidFill>
            </a:rPr>
            <a:t>Suggest a synonym and an antonym</a:t>
          </a:r>
        </a:p>
      </dgm:t>
    </dgm:pt>
    <dgm:pt modelId="{56E374A9-9F01-407A-A15C-EEF0AC4A6BBF}" type="parTrans" cxnId="{DD1B227E-04D0-4C26-8DF0-574A7A3EA0B9}">
      <dgm:prSet/>
      <dgm:spPr/>
      <dgm:t>
        <a:bodyPr/>
        <a:lstStyle/>
        <a:p>
          <a:endParaRPr lang="en-GB" sz="1600" b="1">
            <a:solidFill>
              <a:schemeClr val="tx1"/>
            </a:solidFill>
          </a:endParaRPr>
        </a:p>
      </dgm:t>
    </dgm:pt>
    <dgm:pt modelId="{805B3694-0DDF-4FCE-9FE4-2B4D1C90EE30}" type="sibTrans" cxnId="{DD1B227E-04D0-4C26-8DF0-574A7A3EA0B9}">
      <dgm:prSet/>
      <dgm:spPr/>
      <dgm:t>
        <a:bodyPr/>
        <a:lstStyle/>
        <a:p>
          <a:endParaRPr lang="en-GB" sz="1600" b="1">
            <a:solidFill>
              <a:schemeClr val="tx1"/>
            </a:solidFill>
          </a:endParaRPr>
        </a:p>
      </dgm:t>
    </dgm:pt>
    <dgm:pt modelId="{E57F412B-0F3A-4677-9AC2-D5140FB9B6B0}">
      <dgm:prSet phldrT="[Text]" custT="1"/>
      <dgm:spPr/>
      <dgm:t>
        <a:bodyPr/>
        <a:lstStyle/>
        <a:p>
          <a:r>
            <a:rPr lang="en-GB" sz="1600" b="1" dirty="0">
              <a:solidFill>
                <a:schemeClr val="tx1"/>
              </a:solidFill>
            </a:rPr>
            <a:t>Draw a picture of it</a:t>
          </a:r>
        </a:p>
      </dgm:t>
    </dgm:pt>
    <dgm:pt modelId="{679409D7-4B10-49B8-AE3C-379232241E06}" type="parTrans" cxnId="{67ADB157-4379-49E4-A10C-77B75EC84235}">
      <dgm:prSet/>
      <dgm:spPr/>
      <dgm:t>
        <a:bodyPr/>
        <a:lstStyle/>
        <a:p>
          <a:endParaRPr lang="en-GB" sz="1600" b="1">
            <a:solidFill>
              <a:schemeClr val="tx1"/>
            </a:solidFill>
          </a:endParaRPr>
        </a:p>
      </dgm:t>
    </dgm:pt>
    <dgm:pt modelId="{67E24846-ADE9-4F1C-A9B3-ADB38F740B90}" type="sibTrans" cxnId="{67ADB157-4379-49E4-A10C-77B75EC84235}">
      <dgm:prSet/>
      <dgm:spPr/>
      <dgm:t>
        <a:bodyPr/>
        <a:lstStyle/>
        <a:p>
          <a:endParaRPr lang="en-GB" sz="1600" b="1">
            <a:solidFill>
              <a:schemeClr val="tx1"/>
            </a:solidFill>
          </a:endParaRPr>
        </a:p>
      </dgm:t>
    </dgm:pt>
    <dgm:pt modelId="{16455778-C2E3-4058-B71C-24F73D71DC54}">
      <dgm:prSet phldrT="[Text]" custT="1"/>
      <dgm:spPr/>
      <dgm:t>
        <a:bodyPr/>
        <a:lstStyle/>
        <a:p>
          <a:r>
            <a:rPr lang="en-GB" sz="1600" b="1" dirty="0">
              <a:solidFill>
                <a:schemeClr val="tx1"/>
              </a:solidFill>
            </a:rPr>
            <a:t>Describe it without saying the word itself</a:t>
          </a:r>
        </a:p>
      </dgm:t>
    </dgm:pt>
    <dgm:pt modelId="{7C1038A3-6C39-4C8D-9D12-216BA982DDA4}" type="parTrans" cxnId="{3F2184E4-93FF-4C56-AA57-EF82FA1DDD64}">
      <dgm:prSet/>
      <dgm:spPr/>
      <dgm:t>
        <a:bodyPr/>
        <a:lstStyle/>
        <a:p>
          <a:endParaRPr lang="en-GB" sz="1600" b="1">
            <a:solidFill>
              <a:schemeClr val="tx1"/>
            </a:solidFill>
          </a:endParaRPr>
        </a:p>
      </dgm:t>
    </dgm:pt>
    <dgm:pt modelId="{B75DAC16-6211-4C26-B17B-A1EFEAC22C31}" type="sibTrans" cxnId="{3F2184E4-93FF-4C56-AA57-EF82FA1DDD64}">
      <dgm:prSet/>
      <dgm:spPr/>
      <dgm:t>
        <a:bodyPr/>
        <a:lstStyle/>
        <a:p>
          <a:endParaRPr lang="en-GB" sz="1600" b="1">
            <a:solidFill>
              <a:schemeClr val="tx1"/>
            </a:solidFill>
          </a:endParaRPr>
        </a:p>
      </dgm:t>
    </dgm:pt>
    <dgm:pt modelId="{B41B3039-E4E1-4A49-AA89-7C0CA3A413A8}">
      <dgm:prSet phldrT="[Text]" custT="1"/>
      <dgm:spPr/>
      <dgm:t>
        <a:bodyPr/>
        <a:lstStyle/>
        <a:p>
          <a:r>
            <a:rPr lang="en-GB" sz="1600" b="1" dirty="0">
              <a:solidFill>
                <a:schemeClr val="tx1"/>
              </a:solidFill>
            </a:rPr>
            <a:t>Give examples of similar spellings/ rhyming words</a:t>
          </a:r>
        </a:p>
      </dgm:t>
    </dgm:pt>
    <dgm:pt modelId="{D541A586-F30B-45B9-8E3A-70BC91E32546}" type="parTrans" cxnId="{78F8C652-A96E-409A-A245-852B864B26C8}">
      <dgm:prSet/>
      <dgm:spPr/>
      <dgm:t>
        <a:bodyPr/>
        <a:lstStyle/>
        <a:p>
          <a:endParaRPr lang="en-GB" sz="1600" b="1">
            <a:solidFill>
              <a:schemeClr val="tx1"/>
            </a:solidFill>
          </a:endParaRPr>
        </a:p>
      </dgm:t>
    </dgm:pt>
    <dgm:pt modelId="{37F82048-6ADC-42E0-8B3D-6A021A7B5987}" type="sibTrans" cxnId="{78F8C652-A96E-409A-A245-852B864B26C8}">
      <dgm:prSet/>
      <dgm:spPr/>
      <dgm:t>
        <a:bodyPr/>
        <a:lstStyle/>
        <a:p>
          <a:endParaRPr lang="en-GB" sz="1600" b="1">
            <a:solidFill>
              <a:schemeClr val="tx1"/>
            </a:solidFill>
          </a:endParaRPr>
        </a:p>
      </dgm:t>
    </dgm:pt>
    <dgm:pt modelId="{721C5091-70AA-4ED1-8683-2A6264B9664C}" type="pres">
      <dgm:prSet presAssocID="{E9778D55-79F3-4BCA-906E-5F1D28F338CB}" presName="Name0" presStyleCnt="0">
        <dgm:presLayoutVars>
          <dgm:chMax val="1"/>
          <dgm:chPref val="1"/>
          <dgm:dir/>
          <dgm:animOne val="branch"/>
          <dgm:animLvl val="lvl"/>
        </dgm:presLayoutVars>
      </dgm:prSet>
      <dgm:spPr/>
    </dgm:pt>
    <dgm:pt modelId="{8B90F2A0-E763-40CD-A951-F9B9369A8C6F}" type="pres">
      <dgm:prSet presAssocID="{7FFA8D40-882E-4081-860D-29EF3CC9E58C}" presName="Parent" presStyleLbl="node0" presStyleIdx="0" presStyleCnt="1">
        <dgm:presLayoutVars>
          <dgm:chMax val="6"/>
          <dgm:chPref val="6"/>
        </dgm:presLayoutVars>
      </dgm:prSet>
      <dgm:spPr/>
    </dgm:pt>
    <dgm:pt modelId="{661E2D45-9931-4BE4-AB10-866D1159A8C0}" type="pres">
      <dgm:prSet presAssocID="{0F6E5B6C-E9D5-4877-8A0B-C9F37FD1BA3C}" presName="Accent1" presStyleCnt="0"/>
      <dgm:spPr/>
    </dgm:pt>
    <dgm:pt modelId="{F9B47C1F-25D8-4AAD-AF8B-B208719A412E}" type="pres">
      <dgm:prSet presAssocID="{0F6E5B6C-E9D5-4877-8A0B-C9F37FD1BA3C}" presName="Accent" presStyleLbl="bgShp" presStyleIdx="0" presStyleCnt="6"/>
      <dgm:spPr/>
    </dgm:pt>
    <dgm:pt modelId="{1281A377-2D85-47EF-9EB7-CE15D8A57E4E}" type="pres">
      <dgm:prSet presAssocID="{0F6E5B6C-E9D5-4877-8A0B-C9F37FD1BA3C}" presName="Child1" presStyleLbl="node1" presStyleIdx="0" presStyleCnt="6">
        <dgm:presLayoutVars>
          <dgm:chMax val="0"/>
          <dgm:chPref val="0"/>
          <dgm:bulletEnabled val="1"/>
        </dgm:presLayoutVars>
      </dgm:prSet>
      <dgm:spPr/>
    </dgm:pt>
    <dgm:pt modelId="{37A2321D-64B1-4544-A1BD-196807B204F0}" type="pres">
      <dgm:prSet presAssocID="{721BC245-9817-4A29-A86A-6CAF2C95DB5A}" presName="Accent2" presStyleCnt="0"/>
      <dgm:spPr/>
    </dgm:pt>
    <dgm:pt modelId="{F10735A4-FC90-4762-B3C5-F45EB4E0DD4D}" type="pres">
      <dgm:prSet presAssocID="{721BC245-9817-4A29-A86A-6CAF2C95DB5A}" presName="Accent" presStyleLbl="bgShp" presStyleIdx="1" presStyleCnt="6"/>
      <dgm:spPr/>
    </dgm:pt>
    <dgm:pt modelId="{9CF3B4AE-722C-4E2F-82B5-3137868DBA64}" type="pres">
      <dgm:prSet presAssocID="{721BC245-9817-4A29-A86A-6CAF2C95DB5A}" presName="Child2" presStyleLbl="node1" presStyleIdx="1" presStyleCnt="6">
        <dgm:presLayoutVars>
          <dgm:chMax val="0"/>
          <dgm:chPref val="0"/>
          <dgm:bulletEnabled val="1"/>
        </dgm:presLayoutVars>
      </dgm:prSet>
      <dgm:spPr/>
    </dgm:pt>
    <dgm:pt modelId="{D8F536E9-CA71-44AA-BD68-4E86BC3D362D}" type="pres">
      <dgm:prSet presAssocID="{0ADAD557-0585-41F3-8A03-0EE590D0EF27}" presName="Accent3" presStyleCnt="0"/>
      <dgm:spPr/>
    </dgm:pt>
    <dgm:pt modelId="{49CC2BD0-8555-4476-9C35-6C50554727C9}" type="pres">
      <dgm:prSet presAssocID="{0ADAD557-0585-41F3-8A03-0EE590D0EF27}" presName="Accent" presStyleLbl="bgShp" presStyleIdx="2" presStyleCnt="6"/>
      <dgm:spPr/>
    </dgm:pt>
    <dgm:pt modelId="{EE9D61D4-611C-4AC9-A2D2-BFC5D64AB299}" type="pres">
      <dgm:prSet presAssocID="{0ADAD557-0585-41F3-8A03-0EE590D0EF27}" presName="Child3" presStyleLbl="node1" presStyleIdx="2" presStyleCnt="6">
        <dgm:presLayoutVars>
          <dgm:chMax val="0"/>
          <dgm:chPref val="0"/>
          <dgm:bulletEnabled val="1"/>
        </dgm:presLayoutVars>
      </dgm:prSet>
      <dgm:spPr/>
    </dgm:pt>
    <dgm:pt modelId="{7815E42F-6F91-4B6B-8DE3-5FCD6BA694C5}" type="pres">
      <dgm:prSet presAssocID="{E57F412B-0F3A-4677-9AC2-D5140FB9B6B0}" presName="Accent4" presStyleCnt="0"/>
      <dgm:spPr/>
    </dgm:pt>
    <dgm:pt modelId="{6B842320-4AD6-4DA8-81BC-728A8F242682}" type="pres">
      <dgm:prSet presAssocID="{E57F412B-0F3A-4677-9AC2-D5140FB9B6B0}" presName="Accent" presStyleLbl="bgShp" presStyleIdx="3" presStyleCnt="6"/>
      <dgm:spPr/>
    </dgm:pt>
    <dgm:pt modelId="{ECCB927E-1324-4ACA-9A31-A157D751281A}" type="pres">
      <dgm:prSet presAssocID="{E57F412B-0F3A-4677-9AC2-D5140FB9B6B0}" presName="Child4" presStyleLbl="node1" presStyleIdx="3" presStyleCnt="6">
        <dgm:presLayoutVars>
          <dgm:chMax val="0"/>
          <dgm:chPref val="0"/>
          <dgm:bulletEnabled val="1"/>
        </dgm:presLayoutVars>
      </dgm:prSet>
      <dgm:spPr/>
    </dgm:pt>
    <dgm:pt modelId="{BBABA9D5-60E8-4370-A901-6F56C81C13A2}" type="pres">
      <dgm:prSet presAssocID="{16455778-C2E3-4058-B71C-24F73D71DC54}" presName="Accent5" presStyleCnt="0"/>
      <dgm:spPr/>
    </dgm:pt>
    <dgm:pt modelId="{EE222706-5F28-4C72-87CF-79FE68FA114C}" type="pres">
      <dgm:prSet presAssocID="{16455778-C2E3-4058-B71C-24F73D71DC54}" presName="Accent" presStyleLbl="bgShp" presStyleIdx="4" presStyleCnt="6"/>
      <dgm:spPr/>
    </dgm:pt>
    <dgm:pt modelId="{F02E27E3-709B-4CBA-B476-192CABEC719C}" type="pres">
      <dgm:prSet presAssocID="{16455778-C2E3-4058-B71C-24F73D71DC54}" presName="Child5" presStyleLbl="node1" presStyleIdx="4" presStyleCnt="6">
        <dgm:presLayoutVars>
          <dgm:chMax val="0"/>
          <dgm:chPref val="0"/>
          <dgm:bulletEnabled val="1"/>
        </dgm:presLayoutVars>
      </dgm:prSet>
      <dgm:spPr/>
    </dgm:pt>
    <dgm:pt modelId="{FABD44FB-71FE-47D3-B4E3-3B4399FE6075}" type="pres">
      <dgm:prSet presAssocID="{B41B3039-E4E1-4A49-AA89-7C0CA3A413A8}" presName="Accent6" presStyleCnt="0"/>
      <dgm:spPr/>
    </dgm:pt>
    <dgm:pt modelId="{DDB98800-045E-4FDA-9AFF-5EB7D36AAB4D}" type="pres">
      <dgm:prSet presAssocID="{B41B3039-E4E1-4A49-AA89-7C0CA3A413A8}" presName="Accent" presStyleLbl="bgShp" presStyleIdx="5" presStyleCnt="6"/>
      <dgm:spPr/>
    </dgm:pt>
    <dgm:pt modelId="{187BA79B-4132-43ED-AB23-12E4FC2C7FAA}" type="pres">
      <dgm:prSet presAssocID="{B41B3039-E4E1-4A49-AA89-7C0CA3A413A8}" presName="Child6" presStyleLbl="node1" presStyleIdx="5" presStyleCnt="6">
        <dgm:presLayoutVars>
          <dgm:chMax val="0"/>
          <dgm:chPref val="0"/>
          <dgm:bulletEnabled val="1"/>
        </dgm:presLayoutVars>
      </dgm:prSet>
      <dgm:spPr/>
    </dgm:pt>
  </dgm:ptLst>
  <dgm:cxnLst>
    <dgm:cxn modelId="{D58A7102-17D3-43E9-BD15-89A1B386D812}" srcId="{E9778D55-79F3-4BCA-906E-5F1D28F338CB}" destId="{7FFA8D40-882E-4081-860D-29EF3CC9E58C}" srcOrd="0" destOrd="0" parTransId="{149784C3-530C-4140-9C69-765267697B2D}" sibTransId="{52B781BE-094F-4945-B73C-9C32CF6C7070}"/>
    <dgm:cxn modelId="{5F2C942D-C7A7-4867-BA41-8287AF63D9F8}" srcId="{7FFA8D40-882E-4081-860D-29EF3CC9E58C}" destId="{0F6E5B6C-E9D5-4877-8A0B-C9F37FD1BA3C}" srcOrd="0" destOrd="0" parTransId="{1D54E030-CFE4-48A7-BB3F-4E99BE1AC522}" sibTransId="{D48790DA-8843-4F24-8400-762112458022}"/>
    <dgm:cxn modelId="{8BF74E5C-0232-4D00-9838-2E31770CDF9F}" type="presOf" srcId="{0F6E5B6C-E9D5-4877-8A0B-C9F37FD1BA3C}" destId="{1281A377-2D85-47EF-9EB7-CE15D8A57E4E}" srcOrd="0" destOrd="0" presId="urn:microsoft.com/office/officeart/2011/layout/HexagonRadial"/>
    <dgm:cxn modelId="{6537D74D-7F8E-4341-8E45-3AC363483BA7}" type="presOf" srcId="{0ADAD557-0585-41F3-8A03-0EE590D0EF27}" destId="{EE9D61D4-611C-4AC9-A2D2-BFC5D64AB299}" srcOrd="0" destOrd="0" presId="urn:microsoft.com/office/officeart/2011/layout/HexagonRadial"/>
    <dgm:cxn modelId="{78F8C652-A96E-409A-A245-852B864B26C8}" srcId="{7FFA8D40-882E-4081-860D-29EF3CC9E58C}" destId="{B41B3039-E4E1-4A49-AA89-7C0CA3A413A8}" srcOrd="5" destOrd="0" parTransId="{D541A586-F30B-45B9-8E3A-70BC91E32546}" sibTransId="{37F82048-6ADC-42E0-8B3D-6A021A7B5987}"/>
    <dgm:cxn modelId="{67ADB157-4379-49E4-A10C-77B75EC84235}" srcId="{7FFA8D40-882E-4081-860D-29EF3CC9E58C}" destId="{E57F412B-0F3A-4677-9AC2-D5140FB9B6B0}" srcOrd="3" destOrd="0" parTransId="{679409D7-4B10-49B8-AE3C-379232241E06}" sibTransId="{67E24846-ADE9-4F1C-A9B3-ADB38F740B90}"/>
    <dgm:cxn modelId="{FE383E7D-E13E-4A4C-9408-A64CBCD81326}" type="presOf" srcId="{E9778D55-79F3-4BCA-906E-5F1D28F338CB}" destId="{721C5091-70AA-4ED1-8683-2A6264B9664C}" srcOrd="0" destOrd="0" presId="urn:microsoft.com/office/officeart/2011/layout/HexagonRadial"/>
    <dgm:cxn modelId="{DD1B227E-04D0-4C26-8DF0-574A7A3EA0B9}" srcId="{7FFA8D40-882E-4081-860D-29EF3CC9E58C}" destId="{0ADAD557-0585-41F3-8A03-0EE590D0EF27}" srcOrd="2" destOrd="0" parTransId="{56E374A9-9F01-407A-A15C-EEF0AC4A6BBF}" sibTransId="{805B3694-0DDF-4FCE-9FE4-2B4D1C90EE30}"/>
    <dgm:cxn modelId="{7FE87B9D-958F-4617-8B98-55FF5429475D}" type="presOf" srcId="{16455778-C2E3-4058-B71C-24F73D71DC54}" destId="{F02E27E3-709B-4CBA-B476-192CABEC719C}" srcOrd="0" destOrd="0" presId="urn:microsoft.com/office/officeart/2011/layout/HexagonRadial"/>
    <dgm:cxn modelId="{BB28BFA5-8161-49F4-8B41-6CF93C454477}" type="presOf" srcId="{E57F412B-0F3A-4677-9AC2-D5140FB9B6B0}" destId="{ECCB927E-1324-4ACA-9A31-A157D751281A}" srcOrd="0" destOrd="0" presId="urn:microsoft.com/office/officeart/2011/layout/HexagonRadial"/>
    <dgm:cxn modelId="{BD7530BD-D84A-44B9-BEDE-79F97F2E61D5}" type="presOf" srcId="{7FFA8D40-882E-4081-860D-29EF3CC9E58C}" destId="{8B90F2A0-E763-40CD-A951-F9B9369A8C6F}" srcOrd="0" destOrd="0" presId="urn:microsoft.com/office/officeart/2011/layout/HexagonRadial"/>
    <dgm:cxn modelId="{53F711C3-E0A1-4C55-94F8-16BF295434EE}" type="presOf" srcId="{B41B3039-E4E1-4A49-AA89-7C0CA3A413A8}" destId="{187BA79B-4132-43ED-AB23-12E4FC2C7FAA}" srcOrd="0" destOrd="0" presId="urn:microsoft.com/office/officeart/2011/layout/HexagonRadial"/>
    <dgm:cxn modelId="{1FB5A1CA-8D83-4579-AF04-4AFE26B9FDDF}" type="presOf" srcId="{721BC245-9817-4A29-A86A-6CAF2C95DB5A}" destId="{9CF3B4AE-722C-4E2F-82B5-3137868DBA64}" srcOrd="0" destOrd="0" presId="urn:microsoft.com/office/officeart/2011/layout/HexagonRadial"/>
    <dgm:cxn modelId="{FA10BFDE-37B0-41CC-9400-BEE57C1F2761}" srcId="{7FFA8D40-882E-4081-860D-29EF3CC9E58C}" destId="{721BC245-9817-4A29-A86A-6CAF2C95DB5A}" srcOrd="1" destOrd="0" parTransId="{EF4CEDF5-CF46-4908-906B-4772A478D762}" sibTransId="{9945CE83-C7BA-4DC1-96ED-4EC6417B5040}"/>
    <dgm:cxn modelId="{3F2184E4-93FF-4C56-AA57-EF82FA1DDD64}" srcId="{7FFA8D40-882E-4081-860D-29EF3CC9E58C}" destId="{16455778-C2E3-4058-B71C-24F73D71DC54}" srcOrd="4" destOrd="0" parTransId="{7C1038A3-6C39-4C8D-9D12-216BA982DDA4}" sibTransId="{B75DAC16-6211-4C26-B17B-A1EFEAC22C31}"/>
    <dgm:cxn modelId="{E417191E-0C7D-4CAD-A957-1959752B11B9}" type="presParOf" srcId="{721C5091-70AA-4ED1-8683-2A6264B9664C}" destId="{8B90F2A0-E763-40CD-A951-F9B9369A8C6F}" srcOrd="0" destOrd="0" presId="urn:microsoft.com/office/officeart/2011/layout/HexagonRadial"/>
    <dgm:cxn modelId="{E55371B2-7190-4E28-A667-408F008AA25A}" type="presParOf" srcId="{721C5091-70AA-4ED1-8683-2A6264B9664C}" destId="{661E2D45-9931-4BE4-AB10-866D1159A8C0}" srcOrd="1" destOrd="0" presId="urn:microsoft.com/office/officeart/2011/layout/HexagonRadial"/>
    <dgm:cxn modelId="{4A64C059-FB09-411F-B9A5-260D921FDA8E}" type="presParOf" srcId="{661E2D45-9931-4BE4-AB10-866D1159A8C0}" destId="{F9B47C1F-25D8-4AAD-AF8B-B208719A412E}" srcOrd="0" destOrd="0" presId="urn:microsoft.com/office/officeart/2011/layout/HexagonRadial"/>
    <dgm:cxn modelId="{5B75DDB7-7C70-489C-A387-4F52D69A2C53}" type="presParOf" srcId="{721C5091-70AA-4ED1-8683-2A6264B9664C}" destId="{1281A377-2D85-47EF-9EB7-CE15D8A57E4E}" srcOrd="2" destOrd="0" presId="urn:microsoft.com/office/officeart/2011/layout/HexagonRadial"/>
    <dgm:cxn modelId="{CB80B963-5912-4395-9AAF-DEED0A6A33DC}" type="presParOf" srcId="{721C5091-70AA-4ED1-8683-2A6264B9664C}" destId="{37A2321D-64B1-4544-A1BD-196807B204F0}" srcOrd="3" destOrd="0" presId="urn:microsoft.com/office/officeart/2011/layout/HexagonRadial"/>
    <dgm:cxn modelId="{A2A84B16-5507-4DDD-8AF1-238180615996}" type="presParOf" srcId="{37A2321D-64B1-4544-A1BD-196807B204F0}" destId="{F10735A4-FC90-4762-B3C5-F45EB4E0DD4D}" srcOrd="0" destOrd="0" presId="urn:microsoft.com/office/officeart/2011/layout/HexagonRadial"/>
    <dgm:cxn modelId="{88626437-F23F-49B6-9166-D225B3398DE9}" type="presParOf" srcId="{721C5091-70AA-4ED1-8683-2A6264B9664C}" destId="{9CF3B4AE-722C-4E2F-82B5-3137868DBA64}" srcOrd="4" destOrd="0" presId="urn:microsoft.com/office/officeart/2011/layout/HexagonRadial"/>
    <dgm:cxn modelId="{A2E5B7B4-9EB2-4F43-9FF0-29E9567AD216}" type="presParOf" srcId="{721C5091-70AA-4ED1-8683-2A6264B9664C}" destId="{D8F536E9-CA71-44AA-BD68-4E86BC3D362D}" srcOrd="5" destOrd="0" presId="urn:microsoft.com/office/officeart/2011/layout/HexagonRadial"/>
    <dgm:cxn modelId="{B9FAF70E-8004-4B6F-86A9-01D9AD4BCCB3}" type="presParOf" srcId="{D8F536E9-CA71-44AA-BD68-4E86BC3D362D}" destId="{49CC2BD0-8555-4476-9C35-6C50554727C9}" srcOrd="0" destOrd="0" presId="urn:microsoft.com/office/officeart/2011/layout/HexagonRadial"/>
    <dgm:cxn modelId="{CDBCEBD4-1C11-4E4B-95CE-2F0459EAE149}" type="presParOf" srcId="{721C5091-70AA-4ED1-8683-2A6264B9664C}" destId="{EE9D61D4-611C-4AC9-A2D2-BFC5D64AB299}" srcOrd="6" destOrd="0" presId="urn:microsoft.com/office/officeart/2011/layout/HexagonRadial"/>
    <dgm:cxn modelId="{D9619B64-68E6-41E3-94DF-BAFD22264DBE}" type="presParOf" srcId="{721C5091-70AA-4ED1-8683-2A6264B9664C}" destId="{7815E42F-6F91-4B6B-8DE3-5FCD6BA694C5}" srcOrd="7" destOrd="0" presId="urn:microsoft.com/office/officeart/2011/layout/HexagonRadial"/>
    <dgm:cxn modelId="{0E1E8A4F-32A6-4597-A794-2BF328D7BA5A}" type="presParOf" srcId="{7815E42F-6F91-4B6B-8DE3-5FCD6BA694C5}" destId="{6B842320-4AD6-4DA8-81BC-728A8F242682}" srcOrd="0" destOrd="0" presId="urn:microsoft.com/office/officeart/2011/layout/HexagonRadial"/>
    <dgm:cxn modelId="{C30FA461-2800-42DA-946C-2BE797FB6FBE}" type="presParOf" srcId="{721C5091-70AA-4ED1-8683-2A6264B9664C}" destId="{ECCB927E-1324-4ACA-9A31-A157D751281A}" srcOrd="8" destOrd="0" presId="urn:microsoft.com/office/officeart/2011/layout/HexagonRadial"/>
    <dgm:cxn modelId="{8B1AF8CD-9640-4CB1-854E-02D2896A16EB}" type="presParOf" srcId="{721C5091-70AA-4ED1-8683-2A6264B9664C}" destId="{BBABA9D5-60E8-4370-A901-6F56C81C13A2}" srcOrd="9" destOrd="0" presId="urn:microsoft.com/office/officeart/2011/layout/HexagonRadial"/>
    <dgm:cxn modelId="{8561B639-FF27-49E2-AC60-4590DE8F66C3}" type="presParOf" srcId="{BBABA9D5-60E8-4370-A901-6F56C81C13A2}" destId="{EE222706-5F28-4C72-87CF-79FE68FA114C}" srcOrd="0" destOrd="0" presId="urn:microsoft.com/office/officeart/2011/layout/HexagonRadial"/>
    <dgm:cxn modelId="{DE283425-7B48-4264-A4F5-C96EF00569A5}" type="presParOf" srcId="{721C5091-70AA-4ED1-8683-2A6264B9664C}" destId="{F02E27E3-709B-4CBA-B476-192CABEC719C}" srcOrd="10" destOrd="0" presId="urn:microsoft.com/office/officeart/2011/layout/HexagonRadial"/>
    <dgm:cxn modelId="{5B7CDC76-737A-4CB4-87EF-FFAE2AC2441A}" type="presParOf" srcId="{721C5091-70AA-4ED1-8683-2A6264B9664C}" destId="{FABD44FB-71FE-47D3-B4E3-3B4399FE6075}" srcOrd="11" destOrd="0" presId="urn:microsoft.com/office/officeart/2011/layout/HexagonRadial"/>
    <dgm:cxn modelId="{64F97563-2F6E-4913-BD32-A608FE4B470F}" type="presParOf" srcId="{FABD44FB-71FE-47D3-B4E3-3B4399FE6075}" destId="{DDB98800-045E-4FDA-9AFF-5EB7D36AAB4D}" srcOrd="0" destOrd="0" presId="urn:microsoft.com/office/officeart/2011/layout/HexagonRadial"/>
    <dgm:cxn modelId="{F4894162-83DB-4E2D-9C8A-6A4E2DCF9EAD}" type="presParOf" srcId="{721C5091-70AA-4ED1-8683-2A6264B9664C}" destId="{187BA79B-4132-43ED-AB23-12E4FC2C7FAA}"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0F2A0-E763-40CD-A951-F9B9369A8C6F}">
      <dsp:nvSpPr>
        <dsp:cNvPr id="0" name=""/>
        <dsp:cNvSpPr/>
      </dsp:nvSpPr>
      <dsp:spPr>
        <a:xfrm>
          <a:off x="2975139" y="1340661"/>
          <a:ext cx="1704039" cy="1474062"/>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The word is…</a:t>
          </a:r>
        </a:p>
        <a:p>
          <a:pPr marL="0" lvl="0" indent="0" algn="ctr" defTabSz="889000">
            <a:lnSpc>
              <a:spcPct val="90000"/>
            </a:lnSpc>
            <a:spcBef>
              <a:spcPct val="0"/>
            </a:spcBef>
            <a:spcAft>
              <a:spcPct val="35000"/>
            </a:spcAft>
            <a:buNone/>
          </a:pPr>
          <a:endParaRPr lang="en-GB" sz="1600" b="1" kern="1200" dirty="0">
            <a:solidFill>
              <a:schemeClr val="tx1"/>
            </a:solidFill>
          </a:endParaRPr>
        </a:p>
      </dsp:txBody>
      <dsp:txXfrm>
        <a:off x="3257522" y="1584934"/>
        <a:ext cx="1139273" cy="985516"/>
      </dsp:txXfrm>
    </dsp:sp>
    <dsp:sp modelId="{F10735A4-FC90-4762-B3C5-F45EB4E0DD4D}">
      <dsp:nvSpPr>
        <dsp:cNvPr id="0" name=""/>
        <dsp:cNvSpPr/>
      </dsp:nvSpPr>
      <dsp:spPr>
        <a:xfrm>
          <a:off x="4042195" y="635422"/>
          <a:ext cx="642929" cy="5539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1A377-2D85-47EF-9EB7-CE15D8A57E4E}">
      <dsp:nvSpPr>
        <dsp:cNvPr id="0" name=""/>
        <dsp:cNvSpPr/>
      </dsp:nvSpPr>
      <dsp:spPr>
        <a:xfrm>
          <a:off x="3132106" y="0"/>
          <a:ext cx="1396448" cy="1208091"/>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Act it out</a:t>
          </a:r>
        </a:p>
      </dsp:txBody>
      <dsp:txXfrm>
        <a:off x="3363527" y="200206"/>
        <a:ext cx="933606" cy="807679"/>
      </dsp:txXfrm>
    </dsp:sp>
    <dsp:sp modelId="{49CC2BD0-8555-4476-9C35-6C50554727C9}">
      <dsp:nvSpPr>
        <dsp:cNvPr id="0" name=""/>
        <dsp:cNvSpPr/>
      </dsp:nvSpPr>
      <dsp:spPr>
        <a:xfrm>
          <a:off x="4792543" y="1671047"/>
          <a:ext cx="642929" cy="5539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3B4AE-722C-4E2F-82B5-3137868DBA64}">
      <dsp:nvSpPr>
        <dsp:cNvPr id="0" name=""/>
        <dsp:cNvSpPr/>
      </dsp:nvSpPr>
      <dsp:spPr>
        <a:xfrm>
          <a:off x="4412811" y="743057"/>
          <a:ext cx="1396448" cy="1208091"/>
        </a:xfrm>
        <a:prstGeom prst="hexagon">
          <a:avLst>
            <a:gd name="adj" fmla="val 28570"/>
            <a:gd name="vf" fmla="val 11547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Give a definition or use it in a sentence</a:t>
          </a:r>
        </a:p>
      </dsp:txBody>
      <dsp:txXfrm>
        <a:off x="4644232" y="943263"/>
        <a:ext cx="933606" cy="807679"/>
      </dsp:txXfrm>
    </dsp:sp>
    <dsp:sp modelId="{6B842320-4AD6-4DA8-81BC-728A8F242682}">
      <dsp:nvSpPr>
        <dsp:cNvPr id="0" name=""/>
        <dsp:cNvSpPr/>
      </dsp:nvSpPr>
      <dsp:spPr>
        <a:xfrm>
          <a:off x="4271303" y="2840075"/>
          <a:ext cx="642929" cy="5539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D61D4-611C-4AC9-A2D2-BFC5D64AB299}">
      <dsp:nvSpPr>
        <dsp:cNvPr id="0" name=""/>
        <dsp:cNvSpPr/>
      </dsp:nvSpPr>
      <dsp:spPr>
        <a:xfrm>
          <a:off x="4412811" y="2203821"/>
          <a:ext cx="1396448" cy="1208091"/>
        </a:xfrm>
        <a:prstGeom prst="hexagon">
          <a:avLst>
            <a:gd name="adj" fmla="val 28570"/>
            <a:gd name="vf" fmla="val 11547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Suggest a synonym and an antonym</a:t>
          </a:r>
        </a:p>
      </dsp:txBody>
      <dsp:txXfrm>
        <a:off x="4644232" y="2404027"/>
        <a:ext cx="933606" cy="807679"/>
      </dsp:txXfrm>
    </dsp:sp>
    <dsp:sp modelId="{EE222706-5F28-4C72-87CF-79FE68FA114C}">
      <dsp:nvSpPr>
        <dsp:cNvPr id="0" name=""/>
        <dsp:cNvSpPr/>
      </dsp:nvSpPr>
      <dsp:spPr>
        <a:xfrm>
          <a:off x="2978310" y="2961424"/>
          <a:ext cx="642929" cy="5539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B927E-1324-4ACA-9A31-A157D751281A}">
      <dsp:nvSpPr>
        <dsp:cNvPr id="0" name=""/>
        <dsp:cNvSpPr/>
      </dsp:nvSpPr>
      <dsp:spPr>
        <a:xfrm>
          <a:off x="3132106" y="2947710"/>
          <a:ext cx="1396448" cy="1208091"/>
        </a:xfrm>
        <a:prstGeom prst="hexagon">
          <a:avLst>
            <a:gd name="adj" fmla="val 28570"/>
            <a:gd name="vf" fmla="val 11547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Draw a picture of it</a:t>
          </a:r>
        </a:p>
      </dsp:txBody>
      <dsp:txXfrm>
        <a:off x="3363527" y="3147916"/>
        <a:ext cx="933606" cy="807679"/>
      </dsp:txXfrm>
    </dsp:sp>
    <dsp:sp modelId="{DDB98800-045E-4FDA-9AFF-5EB7D36AAB4D}">
      <dsp:nvSpPr>
        <dsp:cNvPr id="0" name=""/>
        <dsp:cNvSpPr/>
      </dsp:nvSpPr>
      <dsp:spPr>
        <a:xfrm>
          <a:off x="2215674" y="1926214"/>
          <a:ext cx="642929" cy="55396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2E27E3-709B-4CBA-B476-192CABEC719C}">
      <dsp:nvSpPr>
        <dsp:cNvPr id="0" name=""/>
        <dsp:cNvSpPr/>
      </dsp:nvSpPr>
      <dsp:spPr>
        <a:xfrm>
          <a:off x="1845455" y="2204652"/>
          <a:ext cx="1396448" cy="1208091"/>
        </a:xfrm>
        <a:prstGeom prst="hexagon">
          <a:avLst>
            <a:gd name="adj" fmla="val 28570"/>
            <a:gd name="vf" fmla="val 11547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Describe it without saying the word itself</a:t>
          </a:r>
        </a:p>
      </dsp:txBody>
      <dsp:txXfrm>
        <a:off x="2076876" y="2404858"/>
        <a:ext cx="933606" cy="807679"/>
      </dsp:txXfrm>
    </dsp:sp>
    <dsp:sp modelId="{187BA79B-4132-43ED-AB23-12E4FC2C7FAA}">
      <dsp:nvSpPr>
        <dsp:cNvPr id="0" name=""/>
        <dsp:cNvSpPr/>
      </dsp:nvSpPr>
      <dsp:spPr>
        <a:xfrm>
          <a:off x="1845455" y="741395"/>
          <a:ext cx="1396448" cy="1208091"/>
        </a:xfrm>
        <a:prstGeom prst="hexagon">
          <a:avLst>
            <a:gd name="adj" fmla="val 28570"/>
            <a:gd name="vf" fmla="val 11547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Give examples of similar spellings/ rhyming words</a:t>
          </a:r>
        </a:p>
      </dsp:txBody>
      <dsp:txXfrm>
        <a:off x="2076876" y="941601"/>
        <a:ext cx="933606" cy="80767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01/05/2020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9250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4271546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5499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1915961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4042950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63464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56546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235736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game requires pupils to manipulate and demonstrate their understanding of the same word in lots of different ways. Print copies of the wheel (laminated, these can be reused multiple times). Give pupils a wheel between 2 or 3 and ask them to select a word from a given list (see Vocabulary Mats or Statutory words lists). Pupils should then spin the wheel and represent the new vocabulary using the method the wheel lands on. </a:t>
            </a:r>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84593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240924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894646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441374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88669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November 2019</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rPr>
              <a:t>Y4 M5j Can find the area by counting squares</a:t>
            </a:r>
            <a:endParaRPr lang="en-GB" sz="40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815447022"/>
              </p:ext>
            </p:extLst>
          </p:nvPr>
        </p:nvGraphicFramePr>
        <p:xfrm>
          <a:off x="1071105" y="3763189"/>
          <a:ext cx="3311708" cy="2859500"/>
        </p:xfrm>
        <a:graphic>
          <a:graphicData uri="http://schemas.openxmlformats.org/drawingml/2006/table">
            <a:tbl>
              <a:tblPr firstRow="1" bandRow="1">
                <a:tableStyleId>{5940675A-B579-460E-94D1-54222C63F5DA}</a:tableStyleId>
              </a:tblPr>
              <a:tblGrid>
                <a:gridCol w="827927">
                  <a:extLst>
                    <a:ext uri="{9D8B030D-6E8A-4147-A177-3AD203B41FA5}">
                      <a16:colId xmlns:a16="http://schemas.microsoft.com/office/drawing/2014/main" val="505838450"/>
                    </a:ext>
                  </a:extLst>
                </a:gridCol>
                <a:gridCol w="827927">
                  <a:extLst>
                    <a:ext uri="{9D8B030D-6E8A-4147-A177-3AD203B41FA5}">
                      <a16:colId xmlns:a16="http://schemas.microsoft.com/office/drawing/2014/main" val="2455288301"/>
                    </a:ext>
                  </a:extLst>
                </a:gridCol>
                <a:gridCol w="827927">
                  <a:extLst>
                    <a:ext uri="{9D8B030D-6E8A-4147-A177-3AD203B41FA5}">
                      <a16:colId xmlns:a16="http://schemas.microsoft.com/office/drawing/2014/main" val="313502341"/>
                    </a:ext>
                  </a:extLst>
                </a:gridCol>
                <a:gridCol w="827927">
                  <a:extLst>
                    <a:ext uri="{9D8B030D-6E8A-4147-A177-3AD203B41FA5}">
                      <a16:colId xmlns:a16="http://schemas.microsoft.com/office/drawing/2014/main" val="3898249688"/>
                    </a:ext>
                  </a:extLst>
                </a:gridCol>
              </a:tblGrid>
              <a:tr h="714875">
                <a:tc>
                  <a:txBody>
                    <a:bodyPr/>
                    <a:lstStyle/>
                    <a:p>
                      <a:pPr algn="ctr"/>
                      <a:endParaRPr lang="en-GB" sz="2800" dirty="0">
                        <a:solidFill>
                          <a:srgbClr val="002060"/>
                        </a:solidFill>
                      </a:endParaRPr>
                    </a:p>
                  </a:txBody>
                  <a:tcPr/>
                </a:tc>
                <a:tc>
                  <a:txBody>
                    <a:bodyPr/>
                    <a:lstStyle/>
                    <a:p>
                      <a:pPr algn="ctr"/>
                      <a:r>
                        <a:rPr lang="en-GB" sz="2800" dirty="0">
                          <a:solidFill>
                            <a:srgbClr val="002060"/>
                          </a:solidFill>
                        </a:rPr>
                        <a:t>1</a:t>
                      </a:r>
                    </a:p>
                  </a:txBody>
                  <a:tcPr>
                    <a:solidFill>
                      <a:srgbClr val="00B0F0"/>
                    </a:solidFill>
                  </a:tcPr>
                </a:tc>
                <a:tc>
                  <a:txBody>
                    <a:bodyPr/>
                    <a:lstStyle/>
                    <a:p>
                      <a:pPr algn="ctr"/>
                      <a:endParaRPr lang="en-GB" sz="2800" dirty="0">
                        <a:solidFill>
                          <a:srgbClr val="002060"/>
                        </a:solidFill>
                      </a:endParaRPr>
                    </a:p>
                  </a:txBody>
                  <a:tcPr/>
                </a:tc>
                <a:tc>
                  <a:txBody>
                    <a:bodyPr/>
                    <a:lstStyle/>
                    <a:p>
                      <a:pPr algn="ctr"/>
                      <a:endParaRPr lang="en-GB" sz="2800">
                        <a:solidFill>
                          <a:srgbClr val="002060"/>
                        </a:solidFill>
                      </a:endParaRPr>
                    </a:p>
                  </a:txBody>
                  <a:tcPr/>
                </a:tc>
                <a:extLst>
                  <a:ext uri="{0D108BD9-81ED-4DB2-BD59-A6C34878D82A}">
                    <a16:rowId xmlns:a16="http://schemas.microsoft.com/office/drawing/2014/main" val="3971565106"/>
                  </a:ext>
                </a:extLst>
              </a:tr>
              <a:tr h="714875">
                <a:tc>
                  <a:txBody>
                    <a:bodyPr/>
                    <a:lstStyle/>
                    <a:p>
                      <a:pPr algn="ctr"/>
                      <a:endParaRPr lang="en-GB" sz="2800">
                        <a:solidFill>
                          <a:srgbClr val="002060"/>
                        </a:solidFill>
                      </a:endParaRPr>
                    </a:p>
                  </a:txBody>
                  <a:tcPr/>
                </a:tc>
                <a:tc>
                  <a:txBody>
                    <a:bodyPr/>
                    <a:lstStyle/>
                    <a:p>
                      <a:pPr algn="ctr"/>
                      <a:r>
                        <a:rPr lang="en-GB" sz="2800" dirty="0">
                          <a:solidFill>
                            <a:srgbClr val="002060"/>
                          </a:solidFill>
                        </a:rPr>
                        <a:t>2</a:t>
                      </a:r>
                    </a:p>
                  </a:txBody>
                  <a:tcPr>
                    <a:solidFill>
                      <a:srgbClr val="00B0F0"/>
                    </a:solidFill>
                  </a:tcPr>
                </a:tc>
                <a:tc>
                  <a:txBody>
                    <a:bodyPr/>
                    <a:lstStyle/>
                    <a:p>
                      <a:pPr algn="ctr"/>
                      <a:r>
                        <a:rPr lang="en-GB" sz="2800" dirty="0">
                          <a:solidFill>
                            <a:srgbClr val="002060"/>
                          </a:solidFill>
                        </a:rPr>
                        <a:t>3</a:t>
                      </a:r>
                    </a:p>
                  </a:txBody>
                  <a:tcPr>
                    <a:solidFill>
                      <a:srgbClr val="00B0F0"/>
                    </a:solidFill>
                  </a:tcPr>
                </a:tc>
                <a:tc>
                  <a:txBody>
                    <a:bodyPr/>
                    <a:lstStyle/>
                    <a:p>
                      <a:pPr algn="ctr"/>
                      <a:r>
                        <a:rPr lang="en-GB" sz="2800" dirty="0">
                          <a:solidFill>
                            <a:srgbClr val="002060"/>
                          </a:solidFill>
                        </a:rPr>
                        <a:t>4</a:t>
                      </a:r>
                    </a:p>
                  </a:txBody>
                  <a:tcPr>
                    <a:solidFill>
                      <a:srgbClr val="00B0F0"/>
                    </a:solidFill>
                  </a:tcPr>
                </a:tc>
                <a:extLst>
                  <a:ext uri="{0D108BD9-81ED-4DB2-BD59-A6C34878D82A}">
                    <a16:rowId xmlns:a16="http://schemas.microsoft.com/office/drawing/2014/main" val="1287021237"/>
                  </a:ext>
                </a:extLst>
              </a:tr>
              <a:tr h="714875">
                <a:tc>
                  <a:txBody>
                    <a:bodyPr/>
                    <a:lstStyle/>
                    <a:p>
                      <a:pPr algn="ctr"/>
                      <a:r>
                        <a:rPr lang="en-GB" sz="2800" dirty="0">
                          <a:solidFill>
                            <a:srgbClr val="002060"/>
                          </a:solidFill>
                        </a:rPr>
                        <a:t>5</a:t>
                      </a:r>
                    </a:p>
                  </a:txBody>
                  <a:tcPr>
                    <a:solidFill>
                      <a:srgbClr val="00B0F0"/>
                    </a:solidFill>
                  </a:tcPr>
                </a:tc>
                <a:tc>
                  <a:txBody>
                    <a:bodyPr/>
                    <a:lstStyle/>
                    <a:p>
                      <a:pPr algn="ctr"/>
                      <a:r>
                        <a:rPr lang="en-GB" sz="2800" dirty="0">
                          <a:solidFill>
                            <a:srgbClr val="002060"/>
                          </a:solidFill>
                        </a:rPr>
                        <a:t>6</a:t>
                      </a:r>
                    </a:p>
                  </a:txBody>
                  <a:tcPr>
                    <a:solidFill>
                      <a:srgbClr val="00B0F0"/>
                    </a:solidFill>
                  </a:tcPr>
                </a:tc>
                <a:tc>
                  <a:txBody>
                    <a:bodyPr/>
                    <a:lstStyle/>
                    <a:p>
                      <a:pPr algn="ctr"/>
                      <a:r>
                        <a:rPr lang="en-GB" sz="2800" dirty="0">
                          <a:solidFill>
                            <a:srgbClr val="002060"/>
                          </a:solidFill>
                        </a:rPr>
                        <a:t>7</a:t>
                      </a: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714875">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tc>
                <a:tc>
                  <a:txBody>
                    <a:bodyPr/>
                    <a:lstStyle/>
                    <a:p>
                      <a:pPr algn="ctr"/>
                      <a:r>
                        <a:rPr lang="en-GB" sz="2800" dirty="0">
                          <a:solidFill>
                            <a:srgbClr val="002060"/>
                          </a:solidFill>
                        </a:rPr>
                        <a:t>8</a:t>
                      </a: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bl>
          </a:graphicData>
        </a:graphic>
      </p:graphicFrame>
      <p:sp>
        <p:nvSpPr>
          <p:cNvPr id="11" name="Speech Bubble: Rectangle 11">
            <a:extLst>
              <a:ext uri="{FF2B5EF4-FFF2-40B4-BE49-F238E27FC236}">
                <a16:creationId xmlns:a16="http://schemas.microsoft.com/office/drawing/2014/main" id="{754B2BB4-78FE-4590-829C-7D74AFB6860B}"/>
              </a:ext>
            </a:extLst>
          </p:cNvPr>
          <p:cNvSpPr/>
          <p:nvPr/>
        </p:nvSpPr>
        <p:spPr>
          <a:xfrm>
            <a:off x="693492" y="1805254"/>
            <a:ext cx="11224705" cy="1289558"/>
          </a:xfrm>
          <a:prstGeom prst="wedgeRectCallout">
            <a:avLst>
              <a:gd name="adj1" fmla="val -46597"/>
              <a:gd name="adj2" fmla="val 894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 shape is drawn on </a:t>
            </a:r>
            <a:r>
              <a:rPr lang="en-GB" sz="3200" b="1" dirty="0">
                <a:solidFill>
                  <a:srgbClr val="002060"/>
                </a:solidFill>
              </a:rPr>
              <a:t>centimetre</a:t>
            </a:r>
            <a:r>
              <a:rPr lang="en-GB" sz="3200" dirty="0">
                <a:solidFill>
                  <a:srgbClr val="002060"/>
                </a:solidFill>
              </a:rPr>
              <a:t> squared paper. </a:t>
            </a:r>
          </a:p>
          <a:p>
            <a:pPr algn="ctr">
              <a:buNone/>
            </a:pPr>
            <a:r>
              <a:rPr lang="en-GB" sz="3200" dirty="0">
                <a:solidFill>
                  <a:srgbClr val="002060"/>
                </a:solidFill>
              </a:rPr>
              <a:t>We can calculate the area simply by counting the squares</a:t>
            </a:r>
            <a:r>
              <a:rPr lang="en-GB" sz="3200" dirty="0"/>
              <a:t>.</a:t>
            </a:r>
            <a:endParaRPr lang="en-GB" sz="3200" dirty="0">
              <a:solidFill>
                <a:srgbClr val="002060"/>
              </a:solidFill>
            </a:endParaRP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5133475" y="3390617"/>
            <a:ext cx="6754956" cy="1289558"/>
          </a:xfrm>
          <a:prstGeom prst="wedgeRectCallout">
            <a:avLst>
              <a:gd name="adj1" fmla="val -48022"/>
              <a:gd name="adj2" fmla="val 7702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Counting and numbering each square is a helpful strategy to work out the area.</a:t>
            </a: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6305844" y="5032788"/>
            <a:ext cx="5582586" cy="1589900"/>
          </a:xfrm>
          <a:prstGeom prst="wedgeRectCallout">
            <a:avLst>
              <a:gd name="adj1" fmla="val -70161"/>
              <a:gd name="adj2" fmla="val 1482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It has </a:t>
            </a:r>
            <a:r>
              <a:rPr lang="en-GB" sz="3200" b="1" dirty="0">
                <a:solidFill>
                  <a:srgbClr val="002060"/>
                </a:solidFill>
              </a:rPr>
              <a:t>8 whole squares</a:t>
            </a:r>
            <a:r>
              <a:rPr lang="en-GB" sz="3200" dirty="0">
                <a:solidFill>
                  <a:srgbClr val="002060"/>
                </a:solidFill>
              </a:rPr>
              <a:t> so it has </a:t>
            </a:r>
            <a:r>
              <a:rPr lang="en-GB" sz="3200" b="1" dirty="0">
                <a:solidFill>
                  <a:srgbClr val="002060"/>
                </a:solidFill>
              </a:rPr>
              <a:t>an area of 8 cm</a:t>
            </a:r>
            <a:r>
              <a:rPr lang="en-GB" sz="3200" b="1" baseline="30000" dirty="0">
                <a:solidFill>
                  <a:srgbClr val="002060"/>
                </a:solidFill>
              </a:rPr>
              <a:t>2</a:t>
            </a:r>
            <a:r>
              <a:rPr lang="en-GB" sz="3200" b="1" dirty="0">
                <a:solidFill>
                  <a:srgbClr val="002060"/>
                </a:solidFill>
              </a:rPr>
              <a:t> </a:t>
            </a:r>
            <a:r>
              <a:rPr lang="en-GB" sz="3200" dirty="0">
                <a:solidFill>
                  <a:srgbClr val="002060"/>
                </a:solidFill>
              </a:rPr>
              <a:t>(we read this as ‘8 square centimetres’).</a:t>
            </a:r>
          </a:p>
        </p:txBody>
      </p:sp>
    </p:spTree>
    <p:extLst>
      <p:ext uri="{BB962C8B-B14F-4D97-AF65-F5344CB8AC3E}">
        <p14:creationId xmlns:p14="http://schemas.microsoft.com/office/powerpoint/2010/main" val="135791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Speech Bubble: Rectangle 11">
            <a:extLst>
              <a:ext uri="{FF2B5EF4-FFF2-40B4-BE49-F238E27FC236}">
                <a16:creationId xmlns:a16="http://schemas.microsoft.com/office/drawing/2014/main" id="{754B2BB4-78FE-4590-829C-7D74AFB6860B}"/>
              </a:ext>
            </a:extLst>
          </p:cNvPr>
          <p:cNvSpPr/>
          <p:nvPr/>
        </p:nvSpPr>
        <p:spPr>
          <a:xfrm>
            <a:off x="693492" y="1805254"/>
            <a:ext cx="11224705" cy="1289558"/>
          </a:xfrm>
          <a:prstGeom prst="wedgeRectCallout">
            <a:avLst>
              <a:gd name="adj1" fmla="val -46597"/>
              <a:gd name="adj2" fmla="val 894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 shape is drawn on </a:t>
            </a:r>
            <a:r>
              <a:rPr lang="en-GB" sz="3200" b="1" dirty="0">
                <a:solidFill>
                  <a:srgbClr val="002060"/>
                </a:solidFill>
              </a:rPr>
              <a:t>millimetre </a:t>
            </a:r>
            <a:r>
              <a:rPr lang="en-GB" sz="3200" dirty="0">
                <a:solidFill>
                  <a:srgbClr val="002060"/>
                </a:solidFill>
              </a:rPr>
              <a:t>squared paper. </a:t>
            </a:r>
          </a:p>
          <a:p>
            <a:pPr algn="ctr">
              <a:buNone/>
            </a:pPr>
            <a:r>
              <a:rPr lang="en-GB" sz="3200" dirty="0">
                <a:solidFill>
                  <a:srgbClr val="002060"/>
                </a:solidFill>
              </a:rPr>
              <a:t>We can calculate the area simply by counting the squares</a:t>
            </a:r>
            <a:r>
              <a:rPr lang="en-GB" sz="3200" dirty="0"/>
              <a:t>.</a:t>
            </a:r>
            <a:endParaRPr lang="en-GB" sz="3200" dirty="0">
              <a:solidFill>
                <a:srgbClr val="002060"/>
              </a:solidFill>
            </a:endParaRP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219074" y="3390617"/>
            <a:ext cx="7669357" cy="1289558"/>
          </a:xfrm>
          <a:prstGeom prst="wedgeRectCallout">
            <a:avLst>
              <a:gd name="adj1" fmla="val -58271"/>
              <a:gd name="adj2" fmla="val 5587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Counting and numbering each square is a helpful strategy to work out the area.</a:t>
            </a: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4588041" y="4975980"/>
            <a:ext cx="7252263" cy="1589638"/>
          </a:xfrm>
          <a:prstGeom prst="wedgeRectCallout">
            <a:avLst>
              <a:gd name="adj1" fmla="val -64157"/>
              <a:gd name="adj2" fmla="val 806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It has </a:t>
            </a:r>
            <a:r>
              <a:rPr lang="en-GB" sz="3200" b="1" dirty="0">
                <a:solidFill>
                  <a:srgbClr val="002060"/>
                </a:solidFill>
              </a:rPr>
              <a:t>19 whole squares</a:t>
            </a:r>
            <a:r>
              <a:rPr lang="en-GB" sz="3200" dirty="0">
                <a:solidFill>
                  <a:srgbClr val="002060"/>
                </a:solidFill>
              </a:rPr>
              <a:t> so it has </a:t>
            </a:r>
            <a:r>
              <a:rPr lang="en-GB" sz="3200" b="1" dirty="0">
                <a:solidFill>
                  <a:srgbClr val="002060"/>
                </a:solidFill>
              </a:rPr>
              <a:t>an area of 19mm</a:t>
            </a:r>
            <a:r>
              <a:rPr lang="en-GB" sz="3200" b="1" baseline="30000" dirty="0">
                <a:solidFill>
                  <a:srgbClr val="002060"/>
                </a:solidFill>
              </a:rPr>
              <a:t>2</a:t>
            </a:r>
            <a:r>
              <a:rPr lang="en-GB" sz="3200" b="1" dirty="0">
                <a:solidFill>
                  <a:srgbClr val="002060"/>
                </a:solidFill>
              </a:rPr>
              <a:t> </a:t>
            </a:r>
            <a:r>
              <a:rPr lang="en-GB" sz="3200" dirty="0">
                <a:solidFill>
                  <a:srgbClr val="002060"/>
                </a:solidFill>
              </a:rPr>
              <a:t>(we read this as ‘19 square millimetres’).</a:t>
            </a:r>
          </a:p>
        </p:txBody>
      </p:sp>
      <p:graphicFrame>
        <p:nvGraphicFramePr>
          <p:cNvPr id="10" name="Table 9"/>
          <p:cNvGraphicFramePr>
            <a:graphicFrameLocks noGrp="1"/>
          </p:cNvGraphicFramePr>
          <p:nvPr>
            <p:extLst>
              <p:ext uri="{D42A27DB-BD31-4B8C-83A1-F6EECF244321}">
                <p14:modId xmlns:p14="http://schemas.microsoft.com/office/powerpoint/2010/main" val="2137566035"/>
              </p:ext>
            </p:extLst>
          </p:nvPr>
        </p:nvGraphicFramePr>
        <p:xfrm>
          <a:off x="693492" y="3974818"/>
          <a:ext cx="2523065" cy="2286000"/>
        </p:xfrm>
        <a:graphic>
          <a:graphicData uri="http://schemas.openxmlformats.org/drawingml/2006/table">
            <a:tbl>
              <a:tblPr firstRow="1" bandRow="1">
                <a:tableStyleId>{5940675A-B579-460E-94D1-54222C63F5DA}</a:tableStyleId>
              </a:tblPr>
              <a:tblGrid>
                <a:gridCol w="504613">
                  <a:extLst>
                    <a:ext uri="{9D8B030D-6E8A-4147-A177-3AD203B41FA5}">
                      <a16:colId xmlns:a16="http://schemas.microsoft.com/office/drawing/2014/main" val="1885660622"/>
                    </a:ext>
                  </a:extLst>
                </a:gridCol>
                <a:gridCol w="504613">
                  <a:extLst>
                    <a:ext uri="{9D8B030D-6E8A-4147-A177-3AD203B41FA5}">
                      <a16:colId xmlns:a16="http://schemas.microsoft.com/office/drawing/2014/main" val="505838450"/>
                    </a:ext>
                  </a:extLst>
                </a:gridCol>
                <a:gridCol w="504613">
                  <a:extLst>
                    <a:ext uri="{9D8B030D-6E8A-4147-A177-3AD203B41FA5}">
                      <a16:colId xmlns:a16="http://schemas.microsoft.com/office/drawing/2014/main" val="2455288301"/>
                    </a:ext>
                  </a:extLst>
                </a:gridCol>
                <a:gridCol w="504613">
                  <a:extLst>
                    <a:ext uri="{9D8B030D-6E8A-4147-A177-3AD203B41FA5}">
                      <a16:colId xmlns:a16="http://schemas.microsoft.com/office/drawing/2014/main" val="313502341"/>
                    </a:ext>
                  </a:extLst>
                </a:gridCol>
                <a:gridCol w="504613">
                  <a:extLst>
                    <a:ext uri="{9D8B030D-6E8A-4147-A177-3AD203B41FA5}">
                      <a16:colId xmlns:a16="http://schemas.microsoft.com/office/drawing/2014/main" val="3898249688"/>
                    </a:ext>
                  </a:extLst>
                </a:gridCol>
              </a:tblGrid>
              <a:tr h="374667">
                <a:tc>
                  <a:txBody>
                    <a:bodyPr/>
                    <a:lstStyle/>
                    <a:p>
                      <a:pPr algn="ctr"/>
                      <a:r>
                        <a:rPr lang="en-GB" sz="2400" dirty="0">
                          <a:solidFill>
                            <a:srgbClr val="002060"/>
                          </a:solidFill>
                        </a:rPr>
                        <a:t>1</a:t>
                      </a:r>
                    </a:p>
                  </a:txBody>
                  <a:tcPr>
                    <a:solidFill>
                      <a:srgbClr val="00B0F0"/>
                    </a:solidFill>
                  </a:tcPr>
                </a:tc>
                <a:tc>
                  <a:txBody>
                    <a:bodyPr/>
                    <a:lstStyle/>
                    <a:p>
                      <a:pPr algn="ctr"/>
                      <a:r>
                        <a:rPr lang="en-GB" sz="2400" dirty="0">
                          <a:solidFill>
                            <a:srgbClr val="002060"/>
                          </a:solidFill>
                        </a:rPr>
                        <a:t>2</a:t>
                      </a:r>
                    </a:p>
                  </a:txBody>
                  <a:tcPr>
                    <a:solidFill>
                      <a:srgbClr val="00B0F0"/>
                    </a:solidFill>
                  </a:tcPr>
                </a:tc>
                <a:tc>
                  <a:txBody>
                    <a:bodyPr/>
                    <a:lstStyle/>
                    <a:p>
                      <a:pPr algn="ctr"/>
                      <a:r>
                        <a:rPr lang="en-GB" sz="2400" dirty="0">
                          <a:solidFill>
                            <a:srgbClr val="002060"/>
                          </a:solidFill>
                        </a:rPr>
                        <a:t>3</a:t>
                      </a:r>
                    </a:p>
                  </a:txBody>
                  <a:tcPr>
                    <a:solidFill>
                      <a:srgbClr val="00B0F0"/>
                    </a:solidFill>
                  </a:tcPr>
                </a:tc>
                <a:tc>
                  <a:txBody>
                    <a:bodyPr/>
                    <a:lstStyle/>
                    <a:p>
                      <a:pPr algn="ctr"/>
                      <a:r>
                        <a:rPr lang="en-GB" sz="2400" dirty="0">
                          <a:solidFill>
                            <a:srgbClr val="002060"/>
                          </a:solidFill>
                        </a:rPr>
                        <a:t>4</a:t>
                      </a:r>
                    </a:p>
                  </a:txBody>
                  <a:tcPr>
                    <a:solidFill>
                      <a:srgbClr val="00B0F0"/>
                    </a:solidFill>
                  </a:tcPr>
                </a:tc>
                <a:tc>
                  <a:txBody>
                    <a:bodyPr/>
                    <a:lstStyle/>
                    <a:p>
                      <a:pPr algn="ctr"/>
                      <a:endParaRPr lang="en-GB" sz="2400" dirty="0">
                        <a:solidFill>
                          <a:srgbClr val="002060"/>
                        </a:solidFill>
                      </a:endParaRPr>
                    </a:p>
                  </a:txBody>
                  <a:tcPr>
                    <a:solidFill>
                      <a:schemeClr val="bg1"/>
                    </a:solidFill>
                  </a:tcPr>
                </a:tc>
                <a:extLst>
                  <a:ext uri="{0D108BD9-81ED-4DB2-BD59-A6C34878D82A}">
                    <a16:rowId xmlns:a16="http://schemas.microsoft.com/office/drawing/2014/main" val="3987575479"/>
                  </a:ext>
                </a:extLst>
              </a:tr>
              <a:tr h="374667">
                <a:tc>
                  <a:txBody>
                    <a:bodyPr/>
                    <a:lstStyle/>
                    <a:p>
                      <a:pPr algn="ctr"/>
                      <a:r>
                        <a:rPr lang="en-GB" sz="2400" dirty="0">
                          <a:solidFill>
                            <a:srgbClr val="002060"/>
                          </a:solidFill>
                        </a:rPr>
                        <a:t>5</a:t>
                      </a:r>
                    </a:p>
                  </a:txBody>
                  <a:tcPr>
                    <a:solidFill>
                      <a:srgbClr val="00B0F0"/>
                    </a:solidFill>
                  </a:tcPr>
                </a:tc>
                <a:tc>
                  <a:txBody>
                    <a:bodyPr/>
                    <a:lstStyle/>
                    <a:p>
                      <a:pPr algn="ctr"/>
                      <a:r>
                        <a:rPr lang="en-GB" sz="2400" dirty="0">
                          <a:solidFill>
                            <a:srgbClr val="002060"/>
                          </a:solidFill>
                        </a:rPr>
                        <a:t>6</a:t>
                      </a:r>
                    </a:p>
                  </a:txBody>
                  <a:tcPr>
                    <a:solidFill>
                      <a:srgbClr val="00B0F0"/>
                    </a:solidFill>
                  </a:tcPr>
                </a:tc>
                <a:tc>
                  <a:txBody>
                    <a:bodyPr/>
                    <a:lstStyle/>
                    <a:p>
                      <a:pPr algn="ctr"/>
                      <a:r>
                        <a:rPr lang="en-GB" sz="2400" dirty="0">
                          <a:solidFill>
                            <a:srgbClr val="002060"/>
                          </a:solidFill>
                        </a:rPr>
                        <a:t>7</a:t>
                      </a:r>
                    </a:p>
                  </a:txBody>
                  <a:tcPr>
                    <a:solidFill>
                      <a:srgbClr val="00B0F0"/>
                    </a:solidFill>
                  </a:tcPr>
                </a:tc>
                <a:tc>
                  <a:txBody>
                    <a:bodyPr/>
                    <a:lstStyle/>
                    <a:p>
                      <a:pPr algn="ctr"/>
                      <a:r>
                        <a:rPr lang="en-GB" sz="2400" dirty="0">
                          <a:solidFill>
                            <a:srgbClr val="002060"/>
                          </a:solidFill>
                        </a:rPr>
                        <a:t>8</a:t>
                      </a:r>
                    </a:p>
                  </a:txBody>
                  <a:tcPr>
                    <a:solidFill>
                      <a:srgbClr val="00B0F0"/>
                    </a:solidFill>
                  </a:tcPr>
                </a:tc>
                <a:tc>
                  <a:txBody>
                    <a:bodyPr/>
                    <a:lstStyle/>
                    <a:p>
                      <a:pPr algn="ctr"/>
                      <a:endParaRPr lang="en-GB" sz="2400" dirty="0">
                        <a:solidFill>
                          <a:srgbClr val="002060"/>
                        </a:solidFill>
                      </a:endParaRPr>
                    </a:p>
                  </a:txBody>
                  <a:tcPr>
                    <a:solidFill>
                      <a:schemeClr val="bg1"/>
                    </a:solidFill>
                  </a:tcPr>
                </a:tc>
                <a:extLst>
                  <a:ext uri="{0D108BD9-81ED-4DB2-BD59-A6C34878D82A}">
                    <a16:rowId xmlns:a16="http://schemas.microsoft.com/office/drawing/2014/main" val="3971565106"/>
                  </a:ext>
                </a:extLst>
              </a:tr>
              <a:tr h="374667">
                <a:tc>
                  <a:txBody>
                    <a:bodyPr/>
                    <a:lstStyle/>
                    <a:p>
                      <a:pPr algn="ctr"/>
                      <a:endParaRPr lang="en-GB" sz="2400" dirty="0">
                        <a:solidFill>
                          <a:srgbClr val="002060"/>
                        </a:solidFill>
                      </a:endParaRPr>
                    </a:p>
                  </a:txBody>
                  <a:tcPr>
                    <a:solidFill>
                      <a:schemeClr val="bg1"/>
                    </a:solidFill>
                  </a:tcPr>
                </a:tc>
                <a:tc>
                  <a:txBody>
                    <a:bodyPr/>
                    <a:lstStyle/>
                    <a:p>
                      <a:pPr algn="ctr"/>
                      <a:r>
                        <a:rPr lang="en-GB" sz="2400" dirty="0">
                          <a:solidFill>
                            <a:srgbClr val="002060"/>
                          </a:solidFill>
                        </a:rPr>
                        <a:t>9</a:t>
                      </a:r>
                    </a:p>
                  </a:txBody>
                  <a:tcPr>
                    <a:solidFill>
                      <a:srgbClr val="00B0F0"/>
                    </a:solidFill>
                  </a:tcPr>
                </a:tc>
                <a:tc>
                  <a:txBody>
                    <a:bodyPr/>
                    <a:lstStyle/>
                    <a:p>
                      <a:pPr algn="ctr"/>
                      <a:r>
                        <a:rPr lang="en-GB" sz="2400" dirty="0">
                          <a:solidFill>
                            <a:srgbClr val="002060"/>
                          </a:solidFill>
                        </a:rPr>
                        <a:t>10</a:t>
                      </a:r>
                    </a:p>
                  </a:txBody>
                  <a:tcPr>
                    <a:solidFill>
                      <a:srgbClr val="00B0F0"/>
                    </a:solidFill>
                  </a:tcPr>
                </a:tc>
                <a:tc>
                  <a:txBody>
                    <a:bodyPr/>
                    <a:lstStyle/>
                    <a:p>
                      <a:pPr algn="ctr"/>
                      <a:r>
                        <a:rPr lang="en-GB" sz="2400" dirty="0">
                          <a:solidFill>
                            <a:srgbClr val="002060"/>
                          </a:solidFill>
                        </a:rPr>
                        <a:t>11</a:t>
                      </a:r>
                    </a:p>
                  </a:txBody>
                  <a:tcPr>
                    <a:solidFill>
                      <a:srgbClr val="00B0F0"/>
                    </a:solidFill>
                  </a:tcPr>
                </a:tc>
                <a:tc>
                  <a:txBody>
                    <a:bodyPr/>
                    <a:lstStyle/>
                    <a:p>
                      <a:pPr algn="ctr"/>
                      <a:r>
                        <a:rPr lang="en-GB" sz="2400" dirty="0">
                          <a:solidFill>
                            <a:srgbClr val="002060"/>
                          </a:solidFill>
                        </a:rPr>
                        <a:t>12</a:t>
                      </a:r>
                    </a:p>
                  </a:txBody>
                  <a:tcPr>
                    <a:solidFill>
                      <a:srgbClr val="00B0F0"/>
                    </a:solidFill>
                  </a:tcPr>
                </a:tc>
                <a:extLst>
                  <a:ext uri="{0D108BD9-81ED-4DB2-BD59-A6C34878D82A}">
                    <a16:rowId xmlns:a16="http://schemas.microsoft.com/office/drawing/2014/main" val="1287021237"/>
                  </a:ext>
                </a:extLst>
              </a:tr>
              <a:tr h="374667">
                <a:tc>
                  <a:txBody>
                    <a:bodyPr/>
                    <a:lstStyle/>
                    <a:p>
                      <a:pPr algn="ctr"/>
                      <a:endParaRPr lang="en-GB" sz="2400" dirty="0">
                        <a:solidFill>
                          <a:srgbClr val="002060"/>
                        </a:solidFill>
                      </a:endParaRPr>
                    </a:p>
                  </a:txBody>
                  <a:tcPr>
                    <a:solidFill>
                      <a:schemeClr val="bg1"/>
                    </a:solidFill>
                  </a:tcPr>
                </a:tc>
                <a:tc>
                  <a:txBody>
                    <a:bodyPr/>
                    <a:lstStyle/>
                    <a:p>
                      <a:pPr algn="ctr"/>
                      <a:r>
                        <a:rPr lang="en-GB" sz="2400" dirty="0">
                          <a:solidFill>
                            <a:srgbClr val="002060"/>
                          </a:solidFill>
                        </a:rPr>
                        <a:t>13</a:t>
                      </a:r>
                    </a:p>
                  </a:txBody>
                  <a:tcPr>
                    <a:solidFill>
                      <a:srgbClr val="00B0F0"/>
                    </a:solidFill>
                  </a:tcPr>
                </a:tc>
                <a:tc>
                  <a:txBody>
                    <a:bodyPr/>
                    <a:lstStyle/>
                    <a:p>
                      <a:pPr algn="ctr"/>
                      <a:r>
                        <a:rPr lang="en-GB" sz="2400" dirty="0">
                          <a:solidFill>
                            <a:srgbClr val="002060"/>
                          </a:solidFill>
                        </a:rPr>
                        <a:t>14</a:t>
                      </a:r>
                    </a:p>
                  </a:txBody>
                  <a:tcPr>
                    <a:solidFill>
                      <a:srgbClr val="00B0F0"/>
                    </a:solidFill>
                  </a:tcPr>
                </a:tc>
                <a:tc>
                  <a:txBody>
                    <a:bodyPr/>
                    <a:lstStyle/>
                    <a:p>
                      <a:pPr algn="ctr"/>
                      <a:r>
                        <a:rPr lang="en-GB" sz="2400" dirty="0">
                          <a:solidFill>
                            <a:srgbClr val="002060"/>
                          </a:solidFill>
                        </a:rPr>
                        <a:t>15</a:t>
                      </a:r>
                    </a:p>
                  </a:txBody>
                  <a:tcPr>
                    <a:solidFill>
                      <a:srgbClr val="00B0F0"/>
                    </a:solidFill>
                  </a:tcPr>
                </a:tc>
                <a:tc>
                  <a:txBody>
                    <a:bodyPr/>
                    <a:lstStyle/>
                    <a:p>
                      <a:pPr algn="ctr"/>
                      <a:r>
                        <a:rPr lang="en-GB" sz="2400" dirty="0">
                          <a:solidFill>
                            <a:srgbClr val="002060"/>
                          </a:solidFill>
                        </a:rPr>
                        <a:t>16</a:t>
                      </a:r>
                    </a:p>
                  </a:txBody>
                  <a:tcPr>
                    <a:solidFill>
                      <a:srgbClr val="00B0F0"/>
                    </a:solidFill>
                  </a:tcPr>
                </a:tc>
                <a:extLst>
                  <a:ext uri="{0D108BD9-81ED-4DB2-BD59-A6C34878D82A}">
                    <a16:rowId xmlns:a16="http://schemas.microsoft.com/office/drawing/2014/main" val="2512192833"/>
                  </a:ext>
                </a:extLst>
              </a:tr>
              <a:tr h="374667">
                <a:tc>
                  <a:txBody>
                    <a:bodyPr/>
                    <a:lstStyle/>
                    <a:p>
                      <a:pPr algn="ctr"/>
                      <a:r>
                        <a:rPr lang="en-GB" sz="2400" dirty="0">
                          <a:solidFill>
                            <a:srgbClr val="002060"/>
                          </a:solidFill>
                        </a:rPr>
                        <a:t>17</a:t>
                      </a:r>
                    </a:p>
                  </a:txBody>
                  <a:tcPr>
                    <a:solidFill>
                      <a:srgbClr val="00B0F0"/>
                    </a:solidFill>
                  </a:tcPr>
                </a:tc>
                <a:tc>
                  <a:txBody>
                    <a:bodyPr/>
                    <a:lstStyle/>
                    <a:p>
                      <a:pPr algn="ctr"/>
                      <a:r>
                        <a:rPr lang="en-GB" sz="2400" dirty="0">
                          <a:solidFill>
                            <a:srgbClr val="002060"/>
                          </a:solidFill>
                        </a:rPr>
                        <a:t>18</a:t>
                      </a:r>
                    </a:p>
                  </a:txBody>
                  <a:tcPr>
                    <a:solidFill>
                      <a:srgbClr val="00B0F0"/>
                    </a:solidFill>
                  </a:tcPr>
                </a:tc>
                <a:tc>
                  <a:txBody>
                    <a:bodyPr/>
                    <a:lstStyle/>
                    <a:p>
                      <a:pPr algn="ctr"/>
                      <a:r>
                        <a:rPr lang="en-GB" sz="2400" dirty="0">
                          <a:solidFill>
                            <a:srgbClr val="002060"/>
                          </a:solidFill>
                        </a:rPr>
                        <a:t>19</a:t>
                      </a:r>
                    </a:p>
                  </a:txBody>
                  <a:tcPr>
                    <a:solidFill>
                      <a:srgbClr val="00B0F0"/>
                    </a:solidFill>
                  </a:tcPr>
                </a:tc>
                <a:tc>
                  <a:txBody>
                    <a:bodyPr/>
                    <a:lstStyle/>
                    <a:p>
                      <a:pPr algn="ctr"/>
                      <a:endParaRPr lang="en-GB" sz="2400" dirty="0">
                        <a:solidFill>
                          <a:srgbClr val="002060"/>
                        </a:solidFill>
                      </a:endParaRPr>
                    </a:p>
                  </a:txBody>
                  <a:tcPr>
                    <a:solidFill>
                      <a:schemeClr val="bg1"/>
                    </a:solidFill>
                  </a:tcPr>
                </a:tc>
                <a:tc>
                  <a:txBody>
                    <a:bodyPr/>
                    <a:lstStyle/>
                    <a:p>
                      <a:pPr algn="ctr"/>
                      <a:endParaRPr lang="en-GB" sz="2400" dirty="0">
                        <a:solidFill>
                          <a:srgbClr val="002060"/>
                        </a:solidFill>
                      </a:endParaRPr>
                    </a:p>
                  </a:txBody>
                  <a:tcPr>
                    <a:solidFill>
                      <a:schemeClr val="bg1"/>
                    </a:solidFill>
                  </a:tcPr>
                </a:tc>
                <a:extLst>
                  <a:ext uri="{0D108BD9-81ED-4DB2-BD59-A6C34878D82A}">
                    <a16:rowId xmlns:a16="http://schemas.microsoft.com/office/drawing/2014/main" val="1300197894"/>
                  </a:ext>
                </a:extLst>
              </a:tr>
            </a:tbl>
          </a:graphicData>
        </a:graphic>
      </p:graphicFrame>
    </p:spTree>
    <p:extLst>
      <p:ext uri="{BB962C8B-B14F-4D97-AF65-F5344CB8AC3E}">
        <p14:creationId xmlns:p14="http://schemas.microsoft.com/office/powerpoint/2010/main" val="285943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525745155"/>
              </p:ext>
            </p:extLst>
          </p:nvPr>
        </p:nvGraphicFramePr>
        <p:xfrm>
          <a:off x="473201" y="4351488"/>
          <a:ext cx="2261032" cy="2072640"/>
        </p:xfrm>
        <a:graphic>
          <a:graphicData uri="http://schemas.openxmlformats.org/drawingml/2006/table">
            <a:tbl>
              <a:tblPr firstRow="1" bandRow="1">
                <a:tableStyleId>{5940675A-B579-460E-94D1-54222C63F5DA}</a:tableStyleId>
              </a:tblPr>
              <a:tblGrid>
                <a:gridCol w="565258">
                  <a:extLst>
                    <a:ext uri="{9D8B030D-6E8A-4147-A177-3AD203B41FA5}">
                      <a16:colId xmlns:a16="http://schemas.microsoft.com/office/drawing/2014/main" val="505838450"/>
                    </a:ext>
                  </a:extLst>
                </a:gridCol>
                <a:gridCol w="565258">
                  <a:extLst>
                    <a:ext uri="{9D8B030D-6E8A-4147-A177-3AD203B41FA5}">
                      <a16:colId xmlns:a16="http://schemas.microsoft.com/office/drawing/2014/main" val="2455288301"/>
                    </a:ext>
                  </a:extLst>
                </a:gridCol>
                <a:gridCol w="565258">
                  <a:extLst>
                    <a:ext uri="{9D8B030D-6E8A-4147-A177-3AD203B41FA5}">
                      <a16:colId xmlns:a16="http://schemas.microsoft.com/office/drawing/2014/main" val="313502341"/>
                    </a:ext>
                  </a:extLst>
                </a:gridCol>
                <a:gridCol w="565258">
                  <a:extLst>
                    <a:ext uri="{9D8B030D-6E8A-4147-A177-3AD203B41FA5}">
                      <a16:colId xmlns:a16="http://schemas.microsoft.com/office/drawing/2014/main" val="3898249688"/>
                    </a:ext>
                  </a:extLst>
                </a:gridCol>
              </a:tblGrid>
              <a:tr h="439055">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439055">
                <a:tc>
                  <a:txBody>
                    <a:bodyPr/>
                    <a:lstStyle/>
                    <a:p>
                      <a:pPr algn="ctr"/>
                      <a:endParaRPr lang="en-GB" sz="2800">
                        <a:solidFill>
                          <a:srgbClr val="002060"/>
                        </a:solidFill>
                      </a:endParaRPr>
                    </a:p>
                  </a:txBody>
                  <a:tcPr/>
                </a:tc>
                <a:tc>
                  <a:txBody>
                    <a:bodyPr/>
                    <a:lstStyle/>
                    <a:p>
                      <a:pPr algn="ctr"/>
                      <a:r>
                        <a:rPr lang="en-GB" sz="2800" dirty="0">
                          <a:solidFill>
                            <a:srgbClr val="002060"/>
                          </a:solidFill>
                        </a:rPr>
                        <a:t>1</a:t>
                      </a:r>
                    </a:p>
                  </a:txBody>
                  <a:tcPr>
                    <a:solidFill>
                      <a:srgbClr val="00B0F0"/>
                    </a:solidFill>
                  </a:tcPr>
                </a:tc>
                <a:tc>
                  <a:txBody>
                    <a:bodyPr/>
                    <a:lstStyle/>
                    <a:p>
                      <a:pPr algn="ctr"/>
                      <a:r>
                        <a:rPr lang="en-GB" sz="2800" dirty="0">
                          <a:solidFill>
                            <a:srgbClr val="002060"/>
                          </a:solidFill>
                        </a:rPr>
                        <a:t>2</a:t>
                      </a:r>
                    </a:p>
                  </a:txBody>
                  <a:tcPr>
                    <a:solidFill>
                      <a:srgbClr val="00B0F0"/>
                    </a:solidFill>
                  </a:tcPr>
                </a:tc>
                <a:tc>
                  <a:txBody>
                    <a:bodyPr/>
                    <a:lstStyle/>
                    <a:p>
                      <a:pPr algn="ctr"/>
                      <a:r>
                        <a:rPr lang="en-GB" sz="2800" dirty="0">
                          <a:solidFill>
                            <a:srgbClr val="002060"/>
                          </a:solidFill>
                        </a:rPr>
                        <a:t>3</a:t>
                      </a:r>
                    </a:p>
                  </a:txBody>
                  <a:tcPr>
                    <a:solidFill>
                      <a:srgbClr val="00B0F0"/>
                    </a:solidFill>
                  </a:tcPr>
                </a:tc>
                <a:extLst>
                  <a:ext uri="{0D108BD9-81ED-4DB2-BD59-A6C34878D82A}">
                    <a16:rowId xmlns:a16="http://schemas.microsoft.com/office/drawing/2014/main" val="1287021237"/>
                  </a:ext>
                </a:extLst>
              </a:tr>
              <a:tr h="439055">
                <a:tc>
                  <a:txBody>
                    <a:bodyPr/>
                    <a:lstStyle/>
                    <a:p>
                      <a:pPr algn="ctr"/>
                      <a:endParaRPr lang="en-GB" sz="2800" dirty="0">
                        <a:solidFill>
                          <a:srgbClr val="002060"/>
                        </a:solidFill>
                      </a:endParaRPr>
                    </a:p>
                  </a:txBody>
                  <a:tcPr>
                    <a:noFill/>
                  </a:tcPr>
                </a:tc>
                <a:tc>
                  <a:txBody>
                    <a:bodyPr/>
                    <a:lstStyle/>
                    <a:p>
                      <a:pPr algn="ctr"/>
                      <a:r>
                        <a:rPr lang="en-GB" sz="2800" dirty="0">
                          <a:solidFill>
                            <a:srgbClr val="002060"/>
                          </a:solidFill>
                        </a:rPr>
                        <a:t>4</a:t>
                      </a:r>
                    </a:p>
                  </a:txBody>
                  <a:tcPr>
                    <a:solidFill>
                      <a:srgbClr val="00B0F0"/>
                    </a:solidFill>
                  </a:tcPr>
                </a:tc>
                <a:tc>
                  <a:txBody>
                    <a:bodyPr/>
                    <a:lstStyle/>
                    <a:p>
                      <a:pPr algn="ctr"/>
                      <a:r>
                        <a:rPr lang="en-GB" sz="2800" dirty="0">
                          <a:solidFill>
                            <a:srgbClr val="002060"/>
                          </a:solidFill>
                        </a:rPr>
                        <a:t>5</a:t>
                      </a: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439055">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46483295"/>
              </p:ext>
            </p:extLst>
          </p:nvPr>
        </p:nvGraphicFramePr>
        <p:xfrm>
          <a:off x="3415608" y="4351488"/>
          <a:ext cx="2261032" cy="2072640"/>
        </p:xfrm>
        <a:graphic>
          <a:graphicData uri="http://schemas.openxmlformats.org/drawingml/2006/table">
            <a:tbl>
              <a:tblPr firstRow="1" bandRow="1">
                <a:tableStyleId>{5940675A-B579-460E-94D1-54222C63F5DA}</a:tableStyleId>
              </a:tblPr>
              <a:tblGrid>
                <a:gridCol w="565258">
                  <a:extLst>
                    <a:ext uri="{9D8B030D-6E8A-4147-A177-3AD203B41FA5}">
                      <a16:colId xmlns:a16="http://schemas.microsoft.com/office/drawing/2014/main" val="505838450"/>
                    </a:ext>
                  </a:extLst>
                </a:gridCol>
                <a:gridCol w="565258">
                  <a:extLst>
                    <a:ext uri="{9D8B030D-6E8A-4147-A177-3AD203B41FA5}">
                      <a16:colId xmlns:a16="http://schemas.microsoft.com/office/drawing/2014/main" val="2455288301"/>
                    </a:ext>
                  </a:extLst>
                </a:gridCol>
                <a:gridCol w="565258">
                  <a:extLst>
                    <a:ext uri="{9D8B030D-6E8A-4147-A177-3AD203B41FA5}">
                      <a16:colId xmlns:a16="http://schemas.microsoft.com/office/drawing/2014/main" val="313502341"/>
                    </a:ext>
                  </a:extLst>
                </a:gridCol>
                <a:gridCol w="565258">
                  <a:extLst>
                    <a:ext uri="{9D8B030D-6E8A-4147-A177-3AD203B41FA5}">
                      <a16:colId xmlns:a16="http://schemas.microsoft.com/office/drawing/2014/main" val="3898249688"/>
                    </a:ext>
                  </a:extLst>
                </a:gridCol>
              </a:tblGrid>
              <a:tr h="439055">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439055">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r>
                        <a:rPr lang="en-GB" sz="2800" dirty="0">
                          <a:solidFill>
                            <a:srgbClr val="002060"/>
                          </a:solidFill>
                        </a:rPr>
                        <a:t>1</a:t>
                      </a:r>
                    </a:p>
                  </a:txBody>
                  <a:tcPr>
                    <a:solidFill>
                      <a:srgbClr val="00B0F0"/>
                    </a:solid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439055">
                <a:tc>
                  <a:txBody>
                    <a:bodyPr/>
                    <a:lstStyle/>
                    <a:p>
                      <a:pPr algn="ctr"/>
                      <a:endParaRPr lang="en-GB" sz="2800" dirty="0">
                        <a:solidFill>
                          <a:srgbClr val="002060"/>
                        </a:solidFill>
                      </a:endParaRPr>
                    </a:p>
                  </a:txBody>
                  <a:tcPr>
                    <a:noFill/>
                  </a:tcPr>
                </a:tc>
                <a:tc>
                  <a:txBody>
                    <a:bodyPr/>
                    <a:lstStyle/>
                    <a:p>
                      <a:pPr algn="ctr"/>
                      <a:r>
                        <a:rPr lang="en-GB" sz="2800" dirty="0">
                          <a:solidFill>
                            <a:srgbClr val="002060"/>
                          </a:solidFill>
                        </a:rPr>
                        <a:t>2</a:t>
                      </a:r>
                    </a:p>
                  </a:txBody>
                  <a:tcPr>
                    <a:solidFill>
                      <a:srgbClr val="00B0F0"/>
                    </a:solidFill>
                  </a:tcPr>
                </a:tc>
                <a:tc>
                  <a:txBody>
                    <a:bodyPr/>
                    <a:lstStyle/>
                    <a:p>
                      <a:pPr algn="ctr"/>
                      <a:r>
                        <a:rPr lang="en-GB" sz="2800" dirty="0">
                          <a:solidFill>
                            <a:srgbClr val="002060"/>
                          </a:solidFill>
                        </a:rPr>
                        <a:t>3</a:t>
                      </a: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439055">
                <a:tc>
                  <a:txBody>
                    <a:bodyPr/>
                    <a:lstStyle/>
                    <a:p>
                      <a:pPr algn="ctr"/>
                      <a:endParaRPr lang="en-GB" sz="2800">
                        <a:solidFill>
                          <a:srgbClr val="002060"/>
                        </a:solidFill>
                      </a:endParaRPr>
                    </a:p>
                  </a:txBody>
                  <a:tcPr/>
                </a:tc>
                <a:tc>
                  <a:txBody>
                    <a:bodyPr/>
                    <a:lstStyle/>
                    <a:p>
                      <a:pPr algn="ctr"/>
                      <a:r>
                        <a:rPr lang="en-GB" sz="2800" dirty="0">
                          <a:solidFill>
                            <a:srgbClr val="002060"/>
                          </a:solidFill>
                        </a:rPr>
                        <a:t>4</a:t>
                      </a:r>
                    </a:p>
                  </a:txBody>
                  <a:tcPr>
                    <a:solidFill>
                      <a:srgbClr val="00B0F0"/>
                    </a:solidFill>
                  </a:tcPr>
                </a:tc>
                <a:tc>
                  <a:txBody>
                    <a:bodyPr/>
                    <a:lstStyle/>
                    <a:p>
                      <a:pPr algn="ctr"/>
                      <a:r>
                        <a:rPr lang="en-GB" sz="2800" dirty="0">
                          <a:solidFill>
                            <a:srgbClr val="002060"/>
                          </a:solidFill>
                        </a:rPr>
                        <a:t>5</a:t>
                      </a: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98666873"/>
              </p:ext>
            </p:extLst>
          </p:nvPr>
        </p:nvGraphicFramePr>
        <p:xfrm>
          <a:off x="6365467" y="4351488"/>
          <a:ext cx="2261032" cy="2072640"/>
        </p:xfrm>
        <a:graphic>
          <a:graphicData uri="http://schemas.openxmlformats.org/drawingml/2006/table">
            <a:tbl>
              <a:tblPr firstRow="1" bandRow="1">
                <a:tableStyleId>{5940675A-B579-460E-94D1-54222C63F5DA}</a:tableStyleId>
              </a:tblPr>
              <a:tblGrid>
                <a:gridCol w="565258">
                  <a:extLst>
                    <a:ext uri="{9D8B030D-6E8A-4147-A177-3AD203B41FA5}">
                      <a16:colId xmlns:a16="http://schemas.microsoft.com/office/drawing/2014/main" val="505838450"/>
                    </a:ext>
                  </a:extLst>
                </a:gridCol>
                <a:gridCol w="565258">
                  <a:extLst>
                    <a:ext uri="{9D8B030D-6E8A-4147-A177-3AD203B41FA5}">
                      <a16:colId xmlns:a16="http://schemas.microsoft.com/office/drawing/2014/main" val="2455288301"/>
                    </a:ext>
                  </a:extLst>
                </a:gridCol>
                <a:gridCol w="565258">
                  <a:extLst>
                    <a:ext uri="{9D8B030D-6E8A-4147-A177-3AD203B41FA5}">
                      <a16:colId xmlns:a16="http://schemas.microsoft.com/office/drawing/2014/main" val="313502341"/>
                    </a:ext>
                  </a:extLst>
                </a:gridCol>
                <a:gridCol w="565258">
                  <a:extLst>
                    <a:ext uri="{9D8B030D-6E8A-4147-A177-3AD203B41FA5}">
                      <a16:colId xmlns:a16="http://schemas.microsoft.com/office/drawing/2014/main" val="3898249688"/>
                    </a:ext>
                  </a:extLst>
                </a:gridCol>
              </a:tblGrid>
              <a:tr h="439055">
                <a:tc>
                  <a:txBody>
                    <a:bodyPr/>
                    <a:lstStyle/>
                    <a:p>
                      <a:pPr algn="ctr"/>
                      <a:r>
                        <a:rPr lang="en-GB" sz="2800" dirty="0">
                          <a:solidFill>
                            <a:srgbClr val="002060"/>
                          </a:solidFill>
                        </a:rPr>
                        <a:t>1</a:t>
                      </a: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439055">
                <a:tc>
                  <a:txBody>
                    <a:bodyPr/>
                    <a:lstStyle/>
                    <a:p>
                      <a:pPr algn="ctr"/>
                      <a:r>
                        <a:rPr lang="en-GB" sz="2800" dirty="0">
                          <a:solidFill>
                            <a:srgbClr val="002060"/>
                          </a:solidFill>
                        </a:rPr>
                        <a:t>2</a:t>
                      </a: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439055">
                <a:tc>
                  <a:txBody>
                    <a:bodyPr/>
                    <a:lstStyle/>
                    <a:p>
                      <a:pPr algn="ctr"/>
                      <a:r>
                        <a:rPr lang="en-GB" sz="2800" dirty="0">
                          <a:solidFill>
                            <a:srgbClr val="002060"/>
                          </a:solidFill>
                        </a:rPr>
                        <a:t>3</a:t>
                      </a: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439055">
                <a:tc>
                  <a:txBody>
                    <a:bodyPr/>
                    <a:lstStyle/>
                    <a:p>
                      <a:pPr algn="ctr"/>
                      <a:r>
                        <a:rPr lang="en-GB" sz="2800" dirty="0">
                          <a:solidFill>
                            <a:srgbClr val="002060"/>
                          </a:solidFill>
                        </a:rPr>
                        <a:t>4</a:t>
                      </a:r>
                    </a:p>
                  </a:txBody>
                  <a:tcPr>
                    <a:solidFill>
                      <a:srgbClr val="00B0F0"/>
                    </a:solidFill>
                  </a:tcPr>
                </a:tc>
                <a:tc>
                  <a:txBody>
                    <a:bodyPr/>
                    <a:lstStyle/>
                    <a:p>
                      <a:pPr algn="ctr"/>
                      <a:r>
                        <a:rPr lang="en-GB" sz="2800" dirty="0">
                          <a:solidFill>
                            <a:srgbClr val="002060"/>
                          </a:solidFill>
                        </a:rPr>
                        <a:t>5</a:t>
                      </a: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84920903"/>
              </p:ext>
            </p:extLst>
          </p:nvPr>
        </p:nvGraphicFramePr>
        <p:xfrm>
          <a:off x="9315327" y="4351488"/>
          <a:ext cx="2261032" cy="2072640"/>
        </p:xfrm>
        <a:graphic>
          <a:graphicData uri="http://schemas.openxmlformats.org/drawingml/2006/table">
            <a:tbl>
              <a:tblPr firstRow="1" bandRow="1">
                <a:tableStyleId>{5940675A-B579-460E-94D1-54222C63F5DA}</a:tableStyleId>
              </a:tblPr>
              <a:tblGrid>
                <a:gridCol w="565258">
                  <a:extLst>
                    <a:ext uri="{9D8B030D-6E8A-4147-A177-3AD203B41FA5}">
                      <a16:colId xmlns:a16="http://schemas.microsoft.com/office/drawing/2014/main" val="505838450"/>
                    </a:ext>
                  </a:extLst>
                </a:gridCol>
                <a:gridCol w="565258">
                  <a:extLst>
                    <a:ext uri="{9D8B030D-6E8A-4147-A177-3AD203B41FA5}">
                      <a16:colId xmlns:a16="http://schemas.microsoft.com/office/drawing/2014/main" val="2455288301"/>
                    </a:ext>
                  </a:extLst>
                </a:gridCol>
                <a:gridCol w="565258">
                  <a:extLst>
                    <a:ext uri="{9D8B030D-6E8A-4147-A177-3AD203B41FA5}">
                      <a16:colId xmlns:a16="http://schemas.microsoft.com/office/drawing/2014/main" val="313502341"/>
                    </a:ext>
                  </a:extLst>
                </a:gridCol>
                <a:gridCol w="565258">
                  <a:extLst>
                    <a:ext uri="{9D8B030D-6E8A-4147-A177-3AD203B41FA5}">
                      <a16:colId xmlns:a16="http://schemas.microsoft.com/office/drawing/2014/main" val="3898249688"/>
                    </a:ext>
                  </a:extLst>
                </a:gridCol>
              </a:tblGrid>
              <a:tr h="439055">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r>
                        <a:rPr lang="en-GB" sz="2800" dirty="0">
                          <a:solidFill>
                            <a:srgbClr val="002060"/>
                          </a:solidFill>
                        </a:rPr>
                        <a:t>1</a:t>
                      </a: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439055">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r>
                        <a:rPr lang="en-GB" sz="2800" dirty="0">
                          <a:solidFill>
                            <a:srgbClr val="002060"/>
                          </a:solidFill>
                        </a:rPr>
                        <a:t>2</a:t>
                      </a:r>
                    </a:p>
                  </a:txBody>
                  <a:tcPr>
                    <a:solidFill>
                      <a:srgbClr val="00B0F0"/>
                    </a:solidFill>
                  </a:tcPr>
                </a:tc>
                <a:tc>
                  <a:txBody>
                    <a:bodyPr/>
                    <a:lstStyle/>
                    <a:p>
                      <a:pPr algn="ctr"/>
                      <a:r>
                        <a:rPr lang="en-GB" sz="2800" dirty="0">
                          <a:solidFill>
                            <a:srgbClr val="002060"/>
                          </a:solidFill>
                        </a:rPr>
                        <a:t>3</a:t>
                      </a:r>
                    </a:p>
                  </a:txBody>
                  <a:tcPr>
                    <a:solidFill>
                      <a:srgbClr val="00B0F0"/>
                    </a:solidFill>
                  </a:tcPr>
                </a:tc>
                <a:extLst>
                  <a:ext uri="{0D108BD9-81ED-4DB2-BD59-A6C34878D82A}">
                    <a16:rowId xmlns:a16="http://schemas.microsoft.com/office/drawing/2014/main" val="1287021237"/>
                  </a:ext>
                </a:extLst>
              </a:tr>
              <a:tr h="439055">
                <a:tc>
                  <a:txBody>
                    <a:bodyPr/>
                    <a:lstStyle/>
                    <a:p>
                      <a:pPr algn="ctr"/>
                      <a:endParaRPr lang="en-GB" sz="2800" dirty="0">
                        <a:solidFill>
                          <a:srgbClr val="002060"/>
                        </a:solidFill>
                      </a:endParaRPr>
                    </a:p>
                  </a:txBody>
                  <a:tcPr>
                    <a:noFill/>
                  </a:tcPr>
                </a:tc>
                <a:tc>
                  <a:txBody>
                    <a:bodyPr/>
                    <a:lstStyle/>
                    <a:p>
                      <a:pPr algn="ctr"/>
                      <a:r>
                        <a:rPr lang="en-GB" sz="2800" dirty="0">
                          <a:solidFill>
                            <a:srgbClr val="002060"/>
                          </a:solidFill>
                        </a:rPr>
                        <a:t>4</a:t>
                      </a:r>
                    </a:p>
                  </a:txBody>
                  <a:tcPr>
                    <a:solidFill>
                      <a:srgbClr val="00B0F0"/>
                    </a:solidFill>
                  </a:tcPr>
                </a:tc>
                <a:tc>
                  <a:txBody>
                    <a:bodyPr/>
                    <a:lstStyle/>
                    <a:p>
                      <a:pPr algn="ctr"/>
                      <a:r>
                        <a:rPr lang="en-GB" sz="2800" dirty="0">
                          <a:solidFill>
                            <a:srgbClr val="002060"/>
                          </a:solidFill>
                        </a:rPr>
                        <a:t>5</a:t>
                      </a: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439055">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bl>
          </a:graphicData>
        </a:graphic>
      </p:graphicFrame>
      <p:sp>
        <p:nvSpPr>
          <p:cNvPr id="14" name="Speech Bubble: Rectangle 11">
            <a:extLst>
              <a:ext uri="{FF2B5EF4-FFF2-40B4-BE49-F238E27FC236}">
                <a16:creationId xmlns:a16="http://schemas.microsoft.com/office/drawing/2014/main" id="{754B2BB4-78FE-4590-829C-7D74AFB6860B}"/>
              </a:ext>
            </a:extLst>
          </p:cNvPr>
          <p:cNvSpPr/>
          <p:nvPr/>
        </p:nvSpPr>
        <p:spPr>
          <a:xfrm>
            <a:off x="460441" y="1774973"/>
            <a:ext cx="11395226" cy="2072640"/>
          </a:xfrm>
          <a:prstGeom prst="wedgeRectCallout">
            <a:avLst>
              <a:gd name="adj1" fmla="val -44454"/>
              <a:gd name="adj2" fmla="val 7140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If I had to create a shape with a given area, on centimetre squared paper, I would count the correct number of squares and shade them. For example, if I had to create a shape with an </a:t>
            </a:r>
            <a:r>
              <a:rPr lang="en-GB" sz="3200" b="1" dirty="0">
                <a:solidFill>
                  <a:srgbClr val="002060"/>
                </a:solidFill>
              </a:rPr>
              <a:t>area</a:t>
            </a:r>
            <a:r>
              <a:rPr lang="en-GB" sz="3200" dirty="0">
                <a:solidFill>
                  <a:srgbClr val="002060"/>
                </a:solidFill>
              </a:rPr>
              <a:t> of </a:t>
            </a:r>
            <a:r>
              <a:rPr lang="en-GB" sz="3200" b="1" dirty="0">
                <a:solidFill>
                  <a:srgbClr val="002060"/>
                </a:solidFill>
              </a:rPr>
              <a:t>5cm</a:t>
            </a:r>
            <a:r>
              <a:rPr lang="en-GB" sz="3200" b="1" baseline="30000" dirty="0">
                <a:solidFill>
                  <a:srgbClr val="002060"/>
                </a:solidFill>
              </a:rPr>
              <a:t>2 </a:t>
            </a:r>
          </a:p>
          <a:p>
            <a:pPr algn="ctr">
              <a:buNone/>
            </a:pPr>
            <a:r>
              <a:rPr lang="en-GB" sz="3200" dirty="0">
                <a:solidFill>
                  <a:srgbClr val="002060"/>
                </a:solidFill>
              </a:rPr>
              <a:t>I could shade or number 5 squares in a variety of ways.</a:t>
            </a:r>
          </a:p>
        </p:txBody>
      </p:sp>
    </p:spTree>
    <p:extLst>
      <p:ext uri="{BB962C8B-B14F-4D97-AF65-F5344CB8AC3E}">
        <p14:creationId xmlns:p14="http://schemas.microsoft.com/office/powerpoint/2010/main" val="145096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583766418"/>
              </p:ext>
            </p:extLst>
          </p:nvPr>
        </p:nvGraphicFramePr>
        <p:xfrm>
          <a:off x="473201" y="2908409"/>
          <a:ext cx="2261032" cy="2072640"/>
        </p:xfrm>
        <a:graphic>
          <a:graphicData uri="http://schemas.openxmlformats.org/drawingml/2006/table">
            <a:tbl>
              <a:tblPr firstRow="1" bandRow="1">
                <a:tableStyleId>{5940675A-B579-460E-94D1-54222C63F5DA}</a:tableStyleId>
              </a:tblPr>
              <a:tblGrid>
                <a:gridCol w="565258">
                  <a:extLst>
                    <a:ext uri="{9D8B030D-6E8A-4147-A177-3AD203B41FA5}">
                      <a16:colId xmlns:a16="http://schemas.microsoft.com/office/drawing/2014/main" val="505838450"/>
                    </a:ext>
                  </a:extLst>
                </a:gridCol>
                <a:gridCol w="565258">
                  <a:extLst>
                    <a:ext uri="{9D8B030D-6E8A-4147-A177-3AD203B41FA5}">
                      <a16:colId xmlns:a16="http://schemas.microsoft.com/office/drawing/2014/main" val="2455288301"/>
                    </a:ext>
                  </a:extLst>
                </a:gridCol>
                <a:gridCol w="565258">
                  <a:extLst>
                    <a:ext uri="{9D8B030D-6E8A-4147-A177-3AD203B41FA5}">
                      <a16:colId xmlns:a16="http://schemas.microsoft.com/office/drawing/2014/main" val="313502341"/>
                    </a:ext>
                  </a:extLst>
                </a:gridCol>
                <a:gridCol w="565258">
                  <a:extLst>
                    <a:ext uri="{9D8B030D-6E8A-4147-A177-3AD203B41FA5}">
                      <a16:colId xmlns:a16="http://schemas.microsoft.com/office/drawing/2014/main" val="3898249688"/>
                    </a:ext>
                  </a:extLst>
                </a:gridCol>
              </a:tblGrid>
              <a:tr h="439055">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439055">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287021237"/>
                  </a:ext>
                </a:extLst>
              </a:tr>
              <a:tr h="439055">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439055">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22483651"/>
              </p:ext>
            </p:extLst>
          </p:nvPr>
        </p:nvGraphicFramePr>
        <p:xfrm>
          <a:off x="3415607" y="2940493"/>
          <a:ext cx="2261032" cy="2072640"/>
        </p:xfrm>
        <a:graphic>
          <a:graphicData uri="http://schemas.openxmlformats.org/drawingml/2006/table">
            <a:tbl>
              <a:tblPr firstRow="1" bandRow="1">
                <a:tableStyleId>{5940675A-B579-460E-94D1-54222C63F5DA}</a:tableStyleId>
              </a:tblPr>
              <a:tblGrid>
                <a:gridCol w="565258">
                  <a:extLst>
                    <a:ext uri="{9D8B030D-6E8A-4147-A177-3AD203B41FA5}">
                      <a16:colId xmlns:a16="http://schemas.microsoft.com/office/drawing/2014/main" val="505838450"/>
                    </a:ext>
                  </a:extLst>
                </a:gridCol>
                <a:gridCol w="565258">
                  <a:extLst>
                    <a:ext uri="{9D8B030D-6E8A-4147-A177-3AD203B41FA5}">
                      <a16:colId xmlns:a16="http://schemas.microsoft.com/office/drawing/2014/main" val="2455288301"/>
                    </a:ext>
                  </a:extLst>
                </a:gridCol>
                <a:gridCol w="565258">
                  <a:extLst>
                    <a:ext uri="{9D8B030D-6E8A-4147-A177-3AD203B41FA5}">
                      <a16:colId xmlns:a16="http://schemas.microsoft.com/office/drawing/2014/main" val="313502341"/>
                    </a:ext>
                  </a:extLst>
                </a:gridCol>
                <a:gridCol w="565258">
                  <a:extLst>
                    <a:ext uri="{9D8B030D-6E8A-4147-A177-3AD203B41FA5}">
                      <a16:colId xmlns:a16="http://schemas.microsoft.com/office/drawing/2014/main" val="3898249688"/>
                    </a:ext>
                  </a:extLst>
                </a:gridCol>
              </a:tblGrid>
              <a:tr h="439055">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3971565106"/>
                  </a:ext>
                </a:extLst>
              </a:tr>
              <a:tr h="439055">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287021237"/>
                  </a:ext>
                </a:extLst>
              </a:tr>
              <a:tr h="439055">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2512192833"/>
                  </a:ext>
                </a:extLst>
              </a:tr>
              <a:tr h="439055">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57235772"/>
              </p:ext>
            </p:extLst>
          </p:nvPr>
        </p:nvGraphicFramePr>
        <p:xfrm>
          <a:off x="6365467" y="2940493"/>
          <a:ext cx="2261032" cy="2072640"/>
        </p:xfrm>
        <a:graphic>
          <a:graphicData uri="http://schemas.openxmlformats.org/drawingml/2006/table">
            <a:tbl>
              <a:tblPr firstRow="1" bandRow="1">
                <a:tableStyleId>{5940675A-B579-460E-94D1-54222C63F5DA}</a:tableStyleId>
              </a:tblPr>
              <a:tblGrid>
                <a:gridCol w="565258">
                  <a:extLst>
                    <a:ext uri="{9D8B030D-6E8A-4147-A177-3AD203B41FA5}">
                      <a16:colId xmlns:a16="http://schemas.microsoft.com/office/drawing/2014/main" val="505838450"/>
                    </a:ext>
                  </a:extLst>
                </a:gridCol>
                <a:gridCol w="565258">
                  <a:extLst>
                    <a:ext uri="{9D8B030D-6E8A-4147-A177-3AD203B41FA5}">
                      <a16:colId xmlns:a16="http://schemas.microsoft.com/office/drawing/2014/main" val="2455288301"/>
                    </a:ext>
                  </a:extLst>
                </a:gridCol>
                <a:gridCol w="565258">
                  <a:extLst>
                    <a:ext uri="{9D8B030D-6E8A-4147-A177-3AD203B41FA5}">
                      <a16:colId xmlns:a16="http://schemas.microsoft.com/office/drawing/2014/main" val="313502341"/>
                    </a:ext>
                  </a:extLst>
                </a:gridCol>
                <a:gridCol w="565258">
                  <a:extLst>
                    <a:ext uri="{9D8B030D-6E8A-4147-A177-3AD203B41FA5}">
                      <a16:colId xmlns:a16="http://schemas.microsoft.com/office/drawing/2014/main" val="3898249688"/>
                    </a:ext>
                  </a:extLst>
                </a:gridCol>
              </a:tblGrid>
              <a:tr h="439055">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439055">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439055">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439055">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30019789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10647533"/>
              </p:ext>
            </p:extLst>
          </p:nvPr>
        </p:nvGraphicFramePr>
        <p:xfrm>
          <a:off x="9307873" y="2936683"/>
          <a:ext cx="2261032" cy="2072640"/>
        </p:xfrm>
        <a:graphic>
          <a:graphicData uri="http://schemas.openxmlformats.org/drawingml/2006/table">
            <a:tbl>
              <a:tblPr firstRow="1" bandRow="1">
                <a:tableStyleId>{5940675A-B579-460E-94D1-54222C63F5DA}</a:tableStyleId>
              </a:tblPr>
              <a:tblGrid>
                <a:gridCol w="565258">
                  <a:extLst>
                    <a:ext uri="{9D8B030D-6E8A-4147-A177-3AD203B41FA5}">
                      <a16:colId xmlns:a16="http://schemas.microsoft.com/office/drawing/2014/main" val="505838450"/>
                    </a:ext>
                  </a:extLst>
                </a:gridCol>
                <a:gridCol w="565258">
                  <a:extLst>
                    <a:ext uri="{9D8B030D-6E8A-4147-A177-3AD203B41FA5}">
                      <a16:colId xmlns:a16="http://schemas.microsoft.com/office/drawing/2014/main" val="2455288301"/>
                    </a:ext>
                  </a:extLst>
                </a:gridCol>
                <a:gridCol w="565258">
                  <a:extLst>
                    <a:ext uri="{9D8B030D-6E8A-4147-A177-3AD203B41FA5}">
                      <a16:colId xmlns:a16="http://schemas.microsoft.com/office/drawing/2014/main" val="313502341"/>
                    </a:ext>
                  </a:extLst>
                </a:gridCol>
                <a:gridCol w="565258">
                  <a:extLst>
                    <a:ext uri="{9D8B030D-6E8A-4147-A177-3AD203B41FA5}">
                      <a16:colId xmlns:a16="http://schemas.microsoft.com/office/drawing/2014/main" val="3898249688"/>
                    </a:ext>
                  </a:extLst>
                </a:gridCol>
              </a:tblGrid>
              <a:tr h="439055">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3971565106"/>
                  </a:ext>
                </a:extLst>
              </a:tr>
              <a:tr h="439055">
                <a:tc>
                  <a:txBody>
                    <a:bodyPr/>
                    <a:lstStyle/>
                    <a:p>
                      <a:pPr algn="ctr"/>
                      <a:endParaRPr lang="en-GB" sz="2800">
                        <a:solidFill>
                          <a:srgbClr val="002060"/>
                        </a:solidFill>
                      </a:endParaRP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287021237"/>
                  </a:ext>
                </a:extLst>
              </a:tr>
              <a:tr h="439055">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439055">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bl>
          </a:graphicData>
        </a:graphic>
      </p:graphicFrame>
      <p:sp>
        <p:nvSpPr>
          <p:cNvPr id="10" name="Rectangle: Rounded Corners 2">
            <a:extLst>
              <a:ext uri="{FF2B5EF4-FFF2-40B4-BE49-F238E27FC236}">
                <a16:creationId xmlns:a16="http://schemas.microsoft.com/office/drawing/2014/main" id="{675A7142-34F1-4E54-A85B-FF703025B360}"/>
              </a:ext>
            </a:extLst>
          </p:cNvPr>
          <p:cNvSpPr/>
          <p:nvPr/>
        </p:nvSpPr>
        <p:spPr>
          <a:xfrm>
            <a:off x="273207" y="1828800"/>
            <a:ext cx="11421488" cy="6497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Calculate the area of each shape. Give each answer in </a:t>
            </a:r>
            <a:r>
              <a:rPr lang="en-GB" sz="3600" b="1" dirty="0">
                <a:solidFill>
                  <a:srgbClr val="002060"/>
                </a:solidFill>
              </a:rPr>
              <a:t>cm</a:t>
            </a:r>
            <a:r>
              <a:rPr lang="en-GB" sz="3600" b="1" baseline="30000" dirty="0">
                <a:solidFill>
                  <a:srgbClr val="002060"/>
                </a:solidFill>
              </a:rPr>
              <a:t>2</a:t>
            </a:r>
            <a:r>
              <a:rPr lang="en-GB" sz="3600" dirty="0">
                <a:solidFill>
                  <a:srgbClr val="002060"/>
                </a:solidFill>
              </a:rPr>
              <a:t>:</a:t>
            </a:r>
            <a:endParaRPr lang="en-GB" sz="3600" dirty="0">
              <a:solidFill>
                <a:prstClr val="white"/>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656294043"/>
              </p:ext>
            </p:extLst>
          </p:nvPr>
        </p:nvGraphicFramePr>
        <p:xfrm>
          <a:off x="6513097" y="5641958"/>
          <a:ext cx="5055808" cy="1036320"/>
        </p:xfrm>
        <a:graphic>
          <a:graphicData uri="http://schemas.openxmlformats.org/drawingml/2006/table">
            <a:tbl>
              <a:tblPr firstRow="1" bandRow="1">
                <a:tableStyleId>{5940675A-B579-460E-94D1-54222C63F5DA}</a:tableStyleId>
              </a:tblPr>
              <a:tblGrid>
                <a:gridCol w="631976">
                  <a:extLst>
                    <a:ext uri="{9D8B030D-6E8A-4147-A177-3AD203B41FA5}">
                      <a16:colId xmlns:a16="http://schemas.microsoft.com/office/drawing/2014/main" val="505838450"/>
                    </a:ext>
                  </a:extLst>
                </a:gridCol>
                <a:gridCol w="631976">
                  <a:extLst>
                    <a:ext uri="{9D8B030D-6E8A-4147-A177-3AD203B41FA5}">
                      <a16:colId xmlns:a16="http://schemas.microsoft.com/office/drawing/2014/main" val="2455288301"/>
                    </a:ext>
                  </a:extLst>
                </a:gridCol>
                <a:gridCol w="631976">
                  <a:extLst>
                    <a:ext uri="{9D8B030D-6E8A-4147-A177-3AD203B41FA5}">
                      <a16:colId xmlns:a16="http://schemas.microsoft.com/office/drawing/2014/main" val="313502341"/>
                    </a:ext>
                  </a:extLst>
                </a:gridCol>
                <a:gridCol w="631976">
                  <a:extLst>
                    <a:ext uri="{9D8B030D-6E8A-4147-A177-3AD203B41FA5}">
                      <a16:colId xmlns:a16="http://schemas.microsoft.com/office/drawing/2014/main" val="3898249688"/>
                    </a:ext>
                  </a:extLst>
                </a:gridCol>
                <a:gridCol w="631976">
                  <a:extLst>
                    <a:ext uri="{9D8B030D-6E8A-4147-A177-3AD203B41FA5}">
                      <a16:colId xmlns:a16="http://schemas.microsoft.com/office/drawing/2014/main" val="3756972735"/>
                    </a:ext>
                  </a:extLst>
                </a:gridCol>
                <a:gridCol w="631976">
                  <a:extLst>
                    <a:ext uri="{9D8B030D-6E8A-4147-A177-3AD203B41FA5}">
                      <a16:colId xmlns:a16="http://schemas.microsoft.com/office/drawing/2014/main" val="444981237"/>
                    </a:ext>
                  </a:extLst>
                </a:gridCol>
                <a:gridCol w="631976">
                  <a:extLst>
                    <a:ext uri="{9D8B030D-6E8A-4147-A177-3AD203B41FA5}">
                      <a16:colId xmlns:a16="http://schemas.microsoft.com/office/drawing/2014/main" val="2419306236"/>
                    </a:ext>
                  </a:extLst>
                </a:gridCol>
                <a:gridCol w="631976">
                  <a:extLst>
                    <a:ext uri="{9D8B030D-6E8A-4147-A177-3AD203B41FA5}">
                      <a16:colId xmlns:a16="http://schemas.microsoft.com/office/drawing/2014/main" val="1836553332"/>
                    </a:ext>
                  </a:extLst>
                </a:gridCol>
              </a:tblGrid>
              <a:tr h="439055">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2512192833"/>
                  </a:ext>
                </a:extLst>
              </a:tr>
              <a:tr h="439055">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1300197894"/>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437162041"/>
              </p:ext>
            </p:extLst>
          </p:nvPr>
        </p:nvGraphicFramePr>
        <p:xfrm>
          <a:off x="620831" y="5641958"/>
          <a:ext cx="5055808" cy="1036320"/>
        </p:xfrm>
        <a:graphic>
          <a:graphicData uri="http://schemas.openxmlformats.org/drawingml/2006/table">
            <a:tbl>
              <a:tblPr firstRow="1" bandRow="1">
                <a:tableStyleId>{5940675A-B579-460E-94D1-54222C63F5DA}</a:tableStyleId>
              </a:tblPr>
              <a:tblGrid>
                <a:gridCol w="631976">
                  <a:extLst>
                    <a:ext uri="{9D8B030D-6E8A-4147-A177-3AD203B41FA5}">
                      <a16:colId xmlns:a16="http://schemas.microsoft.com/office/drawing/2014/main" val="505838450"/>
                    </a:ext>
                  </a:extLst>
                </a:gridCol>
                <a:gridCol w="631976">
                  <a:extLst>
                    <a:ext uri="{9D8B030D-6E8A-4147-A177-3AD203B41FA5}">
                      <a16:colId xmlns:a16="http://schemas.microsoft.com/office/drawing/2014/main" val="2455288301"/>
                    </a:ext>
                  </a:extLst>
                </a:gridCol>
                <a:gridCol w="631976">
                  <a:extLst>
                    <a:ext uri="{9D8B030D-6E8A-4147-A177-3AD203B41FA5}">
                      <a16:colId xmlns:a16="http://schemas.microsoft.com/office/drawing/2014/main" val="313502341"/>
                    </a:ext>
                  </a:extLst>
                </a:gridCol>
                <a:gridCol w="631976">
                  <a:extLst>
                    <a:ext uri="{9D8B030D-6E8A-4147-A177-3AD203B41FA5}">
                      <a16:colId xmlns:a16="http://schemas.microsoft.com/office/drawing/2014/main" val="3898249688"/>
                    </a:ext>
                  </a:extLst>
                </a:gridCol>
                <a:gridCol w="631976">
                  <a:extLst>
                    <a:ext uri="{9D8B030D-6E8A-4147-A177-3AD203B41FA5}">
                      <a16:colId xmlns:a16="http://schemas.microsoft.com/office/drawing/2014/main" val="3756972735"/>
                    </a:ext>
                  </a:extLst>
                </a:gridCol>
                <a:gridCol w="631976">
                  <a:extLst>
                    <a:ext uri="{9D8B030D-6E8A-4147-A177-3AD203B41FA5}">
                      <a16:colId xmlns:a16="http://schemas.microsoft.com/office/drawing/2014/main" val="444981237"/>
                    </a:ext>
                  </a:extLst>
                </a:gridCol>
                <a:gridCol w="631976">
                  <a:extLst>
                    <a:ext uri="{9D8B030D-6E8A-4147-A177-3AD203B41FA5}">
                      <a16:colId xmlns:a16="http://schemas.microsoft.com/office/drawing/2014/main" val="2419306236"/>
                    </a:ext>
                  </a:extLst>
                </a:gridCol>
                <a:gridCol w="631976">
                  <a:extLst>
                    <a:ext uri="{9D8B030D-6E8A-4147-A177-3AD203B41FA5}">
                      <a16:colId xmlns:a16="http://schemas.microsoft.com/office/drawing/2014/main" val="1836553332"/>
                    </a:ext>
                  </a:extLst>
                </a:gridCol>
              </a:tblGrid>
              <a:tr h="439055">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2512192833"/>
                  </a:ext>
                </a:extLst>
              </a:tr>
              <a:tr h="439055">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300197894"/>
                  </a:ext>
                </a:extLst>
              </a:tr>
            </a:tbl>
          </a:graphicData>
        </a:graphic>
      </p:graphicFrame>
    </p:spTree>
    <p:extLst>
      <p:ext uri="{BB962C8B-B14F-4D97-AF65-F5344CB8AC3E}">
        <p14:creationId xmlns:p14="http://schemas.microsoft.com/office/powerpoint/2010/main" val="334016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032625" y="1828800"/>
            <a:ext cx="5151199"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In </a:t>
            </a:r>
            <a:r>
              <a:rPr lang="en-GB" sz="4800" b="1" dirty="0">
                <a:solidFill>
                  <a:srgbClr val="002060"/>
                </a:solidFill>
              </a:rPr>
              <a:t>mm</a:t>
            </a:r>
            <a:r>
              <a:rPr lang="en-GB" sz="4800" b="1" baseline="30000" dirty="0">
                <a:solidFill>
                  <a:srgbClr val="002060"/>
                </a:solidFill>
              </a:rPr>
              <a:t>2</a:t>
            </a:r>
            <a:r>
              <a:rPr lang="en-GB" sz="4800" dirty="0">
                <a:solidFill>
                  <a:srgbClr val="002060"/>
                </a:solidFill>
              </a:rPr>
              <a:t>, what is the </a:t>
            </a:r>
            <a:r>
              <a:rPr lang="en-GB" sz="4800" b="1" dirty="0">
                <a:solidFill>
                  <a:srgbClr val="002060"/>
                </a:solidFill>
              </a:rPr>
              <a:t>area</a:t>
            </a:r>
            <a:r>
              <a:rPr lang="en-GB" sz="4800" dirty="0">
                <a:solidFill>
                  <a:srgbClr val="002060"/>
                </a:solidFill>
              </a:rPr>
              <a:t> of this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942942153"/>
              </p:ext>
            </p:extLst>
          </p:nvPr>
        </p:nvGraphicFramePr>
        <p:xfrm>
          <a:off x="6976065" y="2405010"/>
          <a:ext cx="3756685" cy="3404830"/>
        </p:xfrm>
        <a:graphic>
          <a:graphicData uri="http://schemas.openxmlformats.org/drawingml/2006/table">
            <a:tbl>
              <a:tblPr firstRow="1" bandRow="1">
                <a:tableStyleId>{5940675A-B579-460E-94D1-54222C63F5DA}</a:tableStyleId>
              </a:tblPr>
              <a:tblGrid>
                <a:gridCol w="751337">
                  <a:extLst>
                    <a:ext uri="{9D8B030D-6E8A-4147-A177-3AD203B41FA5}">
                      <a16:colId xmlns:a16="http://schemas.microsoft.com/office/drawing/2014/main" val="1885660622"/>
                    </a:ext>
                  </a:extLst>
                </a:gridCol>
                <a:gridCol w="751337">
                  <a:extLst>
                    <a:ext uri="{9D8B030D-6E8A-4147-A177-3AD203B41FA5}">
                      <a16:colId xmlns:a16="http://schemas.microsoft.com/office/drawing/2014/main" val="505838450"/>
                    </a:ext>
                  </a:extLst>
                </a:gridCol>
                <a:gridCol w="751337">
                  <a:extLst>
                    <a:ext uri="{9D8B030D-6E8A-4147-A177-3AD203B41FA5}">
                      <a16:colId xmlns:a16="http://schemas.microsoft.com/office/drawing/2014/main" val="2455288301"/>
                    </a:ext>
                  </a:extLst>
                </a:gridCol>
                <a:gridCol w="751337">
                  <a:extLst>
                    <a:ext uri="{9D8B030D-6E8A-4147-A177-3AD203B41FA5}">
                      <a16:colId xmlns:a16="http://schemas.microsoft.com/office/drawing/2014/main" val="313502341"/>
                    </a:ext>
                  </a:extLst>
                </a:gridCol>
                <a:gridCol w="751337">
                  <a:extLst>
                    <a:ext uri="{9D8B030D-6E8A-4147-A177-3AD203B41FA5}">
                      <a16:colId xmlns:a16="http://schemas.microsoft.com/office/drawing/2014/main" val="3898249688"/>
                    </a:ext>
                  </a:extLst>
                </a:gridCol>
              </a:tblGrid>
              <a:tr h="680966">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3987575479"/>
                  </a:ext>
                </a:extLst>
              </a:tr>
              <a:tr h="680966">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3971565106"/>
                  </a:ext>
                </a:extLst>
              </a:tr>
              <a:tr h="680966">
                <a:tc>
                  <a:txBody>
                    <a:bodyPr/>
                    <a:lstStyle/>
                    <a:p>
                      <a:pPr algn="ctr"/>
                      <a:endParaRPr lang="en-GB" sz="280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680966">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2512192833"/>
                  </a:ext>
                </a:extLst>
              </a:tr>
              <a:tr h="680966">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300197894"/>
                  </a:ext>
                </a:extLst>
              </a:tr>
            </a:tbl>
          </a:graphicData>
        </a:graphic>
      </p:graphicFrame>
    </p:spTree>
    <p:extLst>
      <p:ext uri="{BB962C8B-B14F-4D97-AF65-F5344CB8AC3E}">
        <p14:creationId xmlns:p14="http://schemas.microsoft.com/office/powerpoint/2010/main" val="305443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032625" y="1828801"/>
            <a:ext cx="10234643"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Which shapes have an </a:t>
            </a:r>
            <a:r>
              <a:rPr lang="en-GB" sz="4800" b="1" dirty="0">
                <a:solidFill>
                  <a:srgbClr val="002060"/>
                </a:solidFill>
              </a:rPr>
              <a:t>area</a:t>
            </a:r>
            <a:r>
              <a:rPr lang="en-GB" sz="4800" dirty="0">
                <a:solidFill>
                  <a:srgbClr val="002060"/>
                </a:solidFill>
              </a:rPr>
              <a:t> of </a:t>
            </a:r>
            <a:r>
              <a:rPr lang="en-GB" sz="4800" b="1" dirty="0">
                <a:solidFill>
                  <a:srgbClr val="002060"/>
                </a:solidFill>
              </a:rPr>
              <a:t>9cm</a:t>
            </a:r>
            <a:r>
              <a:rPr lang="en-GB" sz="4800" b="1" baseline="30000" dirty="0">
                <a:solidFill>
                  <a:srgbClr val="002060"/>
                </a:solidFill>
              </a:rPr>
              <a:t>2</a:t>
            </a:r>
            <a:r>
              <a:rPr lang="en-GB" sz="48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488783121"/>
              </p:ext>
            </p:extLst>
          </p:nvPr>
        </p:nvGraphicFramePr>
        <p:xfrm>
          <a:off x="315267" y="4060556"/>
          <a:ext cx="2576900" cy="2292204"/>
        </p:xfrm>
        <a:graphic>
          <a:graphicData uri="http://schemas.openxmlformats.org/drawingml/2006/table">
            <a:tbl>
              <a:tblPr firstRow="1" bandRow="1">
                <a:tableStyleId>{5940675A-B579-460E-94D1-54222C63F5DA}</a:tableStyleId>
              </a:tblPr>
              <a:tblGrid>
                <a:gridCol w="644225">
                  <a:extLst>
                    <a:ext uri="{9D8B030D-6E8A-4147-A177-3AD203B41FA5}">
                      <a16:colId xmlns:a16="http://schemas.microsoft.com/office/drawing/2014/main" val="505838450"/>
                    </a:ext>
                  </a:extLst>
                </a:gridCol>
                <a:gridCol w="644225">
                  <a:extLst>
                    <a:ext uri="{9D8B030D-6E8A-4147-A177-3AD203B41FA5}">
                      <a16:colId xmlns:a16="http://schemas.microsoft.com/office/drawing/2014/main" val="2455288301"/>
                    </a:ext>
                  </a:extLst>
                </a:gridCol>
                <a:gridCol w="644225">
                  <a:extLst>
                    <a:ext uri="{9D8B030D-6E8A-4147-A177-3AD203B41FA5}">
                      <a16:colId xmlns:a16="http://schemas.microsoft.com/office/drawing/2014/main" val="313502341"/>
                    </a:ext>
                  </a:extLst>
                </a:gridCol>
                <a:gridCol w="644225">
                  <a:extLst>
                    <a:ext uri="{9D8B030D-6E8A-4147-A177-3AD203B41FA5}">
                      <a16:colId xmlns:a16="http://schemas.microsoft.com/office/drawing/2014/main" val="3898249688"/>
                    </a:ext>
                  </a:extLst>
                </a:gridCol>
              </a:tblGrid>
              <a:tr h="573051">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a:solidFill>
                          <a:srgbClr val="002060"/>
                        </a:solidFill>
                      </a:endParaRPr>
                    </a:p>
                  </a:txBody>
                  <a:tcPr/>
                </a:tc>
                <a:extLst>
                  <a:ext uri="{0D108BD9-81ED-4DB2-BD59-A6C34878D82A}">
                    <a16:rowId xmlns:a16="http://schemas.microsoft.com/office/drawing/2014/main" val="3971565106"/>
                  </a:ext>
                </a:extLst>
              </a:tr>
              <a:tr h="573051">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287021237"/>
                  </a:ext>
                </a:extLst>
              </a:tr>
              <a:tr h="573051">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573051">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30019789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68161240"/>
              </p:ext>
            </p:extLst>
          </p:nvPr>
        </p:nvGraphicFramePr>
        <p:xfrm>
          <a:off x="3384610" y="4060556"/>
          <a:ext cx="2576900" cy="2292204"/>
        </p:xfrm>
        <a:graphic>
          <a:graphicData uri="http://schemas.openxmlformats.org/drawingml/2006/table">
            <a:tbl>
              <a:tblPr firstRow="1" bandRow="1">
                <a:tableStyleId>{5940675A-B579-460E-94D1-54222C63F5DA}</a:tableStyleId>
              </a:tblPr>
              <a:tblGrid>
                <a:gridCol w="644225">
                  <a:extLst>
                    <a:ext uri="{9D8B030D-6E8A-4147-A177-3AD203B41FA5}">
                      <a16:colId xmlns:a16="http://schemas.microsoft.com/office/drawing/2014/main" val="505838450"/>
                    </a:ext>
                  </a:extLst>
                </a:gridCol>
                <a:gridCol w="644225">
                  <a:extLst>
                    <a:ext uri="{9D8B030D-6E8A-4147-A177-3AD203B41FA5}">
                      <a16:colId xmlns:a16="http://schemas.microsoft.com/office/drawing/2014/main" val="2455288301"/>
                    </a:ext>
                  </a:extLst>
                </a:gridCol>
                <a:gridCol w="644225">
                  <a:extLst>
                    <a:ext uri="{9D8B030D-6E8A-4147-A177-3AD203B41FA5}">
                      <a16:colId xmlns:a16="http://schemas.microsoft.com/office/drawing/2014/main" val="313502341"/>
                    </a:ext>
                  </a:extLst>
                </a:gridCol>
                <a:gridCol w="644225">
                  <a:extLst>
                    <a:ext uri="{9D8B030D-6E8A-4147-A177-3AD203B41FA5}">
                      <a16:colId xmlns:a16="http://schemas.microsoft.com/office/drawing/2014/main" val="3898249688"/>
                    </a:ext>
                  </a:extLst>
                </a:gridCol>
              </a:tblGrid>
              <a:tr h="573051">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tc>
                  <a:txBody>
                    <a:bodyPr/>
                    <a:lstStyle/>
                    <a:p>
                      <a:pPr algn="ctr"/>
                      <a:endParaRPr lang="en-GB" sz="2800">
                        <a:solidFill>
                          <a:srgbClr val="002060"/>
                        </a:solidFill>
                      </a:endParaRPr>
                    </a:p>
                  </a:txBody>
                  <a:tcPr/>
                </a:tc>
                <a:extLst>
                  <a:ext uri="{0D108BD9-81ED-4DB2-BD59-A6C34878D82A}">
                    <a16:rowId xmlns:a16="http://schemas.microsoft.com/office/drawing/2014/main" val="3971565106"/>
                  </a:ext>
                </a:extLst>
              </a:tr>
              <a:tr h="573051">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287021237"/>
                  </a:ext>
                </a:extLst>
              </a:tr>
              <a:tr h="573051">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573051">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30019789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53087662"/>
              </p:ext>
            </p:extLst>
          </p:nvPr>
        </p:nvGraphicFramePr>
        <p:xfrm>
          <a:off x="9523296" y="4070888"/>
          <a:ext cx="2576900" cy="2292204"/>
        </p:xfrm>
        <a:graphic>
          <a:graphicData uri="http://schemas.openxmlformats.org/drawingml/2006/table">
            <a:tbl>
              <a:tblPr firstRow="1" bandRow="1">
                <a:tableStyleId>{5940675A-B579-460E-94D1-54222C63F5DA}</a:tableStyleId>
              </a:tblPr>
              <a:tblGrid>
                <a:gridCol w="644225">
                  <a:extLst>
                    <a:ext uri="{9D8B030D-6E8A-4147-A177-3AD203B41FA5}">
                      <a16:colId xmlns:a16="http://schemas.microsoft.com/office/drawing/2014/main" val="505838450"/>
                    </a:ext>
                  </a:extLst>
                </a:gridCol>
                <a:gridCol w="644225">
                  <a:extLst>
                    <a:ext uri="{9D8B030D-6E8A-4147-A177-3AD203B41FA5}">
                      <a16:colId xmlns:a16="http://schemas.microsoft.com/office/drawing/2014/main" val="2455288301"/>
                    </a:ext>
                  </a:extLst>
                </a:gridCol>
                <a:gridCol w="644225">
                  <a:extLst>
                    <a:ext uri="{9D8B030D-6E8A-4147-A177-3AD203B41FA5}">
                      <a16:colId xmlns:a16="http://schemas.microsoft.com/office/drawing/2014/main" val="313502341"/>
                    </a:ext>
                  </a:extLst>
                </a:gridCol>
                <a:gridCol w="644225">
                  <a:extLst>
                    <a:ext uri="{9D8B030D-6E8A-4147-A177-3AD203B41FA5}">
                      <a16:colId xmlns:a16="http://schemas.microsoft.com/office/drawing/2014/main" val="3898249688"/>
                    </a:ext>
                  </a:extLst>
                </a:gridCol>
              </a:tblGrid>
              <a:tr h="573051">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a:solidFill>
                          <a:srgbClr val="002060"/>
                        </a:solidFill>
                      </a:endParaRPr>
                    </a:p>
                  </a:txBody>
                  <a:tcPr/>
                </a:tc>
                <a:extLst>
                  <a:ext uri="{0D108BD9-81ED-4DB2-BD59-A6C34878D82A}">
                    <a16:rowId xmlns:a16="http://schemas.microsoft.com/office/drawing/2014/main" val="3971565106"/>
                  </a:ext>
                </a:extLst>
              </a:tr>
              <a:tr h="573051">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287021237"/>
                  </a:ext>
                </a:extLst>
              </a:tr>
              <a:tr h="573051">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573051">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noFill/>
                  </a:tcPr>
                </a:tc>
                <a:extLst>
                  <a:ext uri="{0D108BD9-81ED-4DB2-BD59-A6C34878D82A}">
                    <a16:rowId xmlns:a16="http://schemas.microsoft.com/office/drawing/2014/main" val="130019789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98588512"/>
              </p:ext>
            </p:extLst>
          </p:nvPr>
        </p:nvGraphicFramePr>
        <p:xfrm>
          <a:off x="6453953" y="4070888"/>
          <a:ext cx="2576900" cy="2292204"/>
        </p:xfrm>
        <a:graphic>
          <a:graphicData uri="http://schemas.openxmlformats.org/drawingml/2006/table">
            <a:tbl>
              <a:tblPr firstRow="1" bandRow="1">
                <a:tableStyleId>{5940675A-B579-460E-94D1-54222C63F5DA}</a:tableStyleId>
              </a:tblPr>
              <a:tblGrid>
                <a:gridCol w="644225">
                  <a:extLst>
                    <a:ext uri="{9D8B030D-6E8A-4147-A177-3AD203B41FA5}">
                      <a16:colId xmlns:a16="http://schemas.microsoft.com/office/drawing/2014/main" val="505838450"/>
                    </a:ext>
                  </a:extLst>
                </a:gridCol>
                <a:gridCol w="644225">
                  <a:extLst>
                    <a:ext uri="{9D8B030D-6E8A-4147-A177-3AD203B41FA5}">
                      <a16:colId xmlns:a16="http://schemas.microsoft.com/office/drawing/2014/main" val="2455288301"/>
                    </a:ext>
                  </a:extLst>
                </a:gridCol>
                <a:gridCol w="644225">
                  <a:extLst>
                    <a:ext uri="{9D8B030D-6E8A-4147-A177-3AD203B41FA5}">
                      <a16:colId xmlns:a16="http://schemas.microsoft.com/office/drawing/2014/main" val="313502341"/>
                    </a:ext>
                  </a:extLst>
                </a:gridCol>
                <a:gridCol w="644225">
                  <a:extLst>
                    <a:ext uri="{9D8B030D-6E8A-4147-A177-3AD203B41FA5}">
                      <a16:colId xmlns:a16="http://schemas.microsoft.com/office/drawing/2014/main" val="3898249688"/>
                    </a:ext>
                  </a:extLst>
                </a:gridCol>
              </a:tblGrid>
              <a:tr h="573051">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3971565106"/>
                  </a:ext>
                </a:extLst>
              </a:tr>
              <a:tr h="573051">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287021237"/>
                  </a:ext>
                </a:extLst>
              </a:tr>
              <a:tr h="573051">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573051">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300197894"/>
                  </a:ext>
                </a:extLst>
              </a:tr>
            </a:tbl>
          </a:graphicData>
        </a:graphic>
      </p:graphicFrame>
      <p:sp>
        <p:nvSpPr>
          <p:cNvPr id="13" name="Rectangle: Rounded Corners 2">
            <a:extLst>
              <a:ext uri="{FF2B5EF4-FFF2-40B4-BE49-F238E27FC236}">
                <a16:creationId xmlns:a16="http://schemas.microsoft.com/office/drawing/2014/main" id="{675A7142-34F1-4E54-A85B-FF703025B360}"/>
              </a:ext>
            </a:extLst>
          </p:cNvPr>
          <p:cNvSpPr/>
          <p:nvPr/>
        </p:nvSpPr>
        <p:spPr>
          <a:xfrm>
            <a:off x="1192418" y="3086905"/>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A</a:t>
            </a:r>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10319969" y="3050982"/>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D</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7277452" y="3081819"/>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C</a:t>
            </a:r>
          </a:p>
        </p:txBody>
      </p:sp>
      <p:sp>
        <p:nvSpPr>
          <p:cNvPr id="16" name="Rectangle: Rounded Corners 2">
            <a:extLst>
              <a:ext uri="{FF2B5EF4-FFF2-40B4-BE49-F238E27FC236}">
                <a16:creationId xmlns:a16="http://schemas.microsoft.com/office/drawing/2014/main" id="{675A7142-34F1-4E54-A85B-FF703025B360}"/>
              </a:ext>
            </a:extLst>
          </p:cNvPr>
          <p:cNvSpPr/>
          <p:nvPr/>
        </p:nvSpPr>
        <p:spPr>
          <a:xfrm>
            <a:off x="4234935" y="3081819"/>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B</a:t>
            </a:r>
          </a:p>
        </p:txBody>
      </p:sp>
    </p:spTree>
    <p:extLst>
      <p:ext uri="{BB962C8B-B14F-4D97-AF65-F5344CB8AC3E}">
        <p14:creationId xmlns:p14="http://schemas.microsoft.com/office/powerpoint/2010/main" val="270761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032624" y="1828800"/>
            <a:ext cx="6112095"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Using squared paper, draw a shape with an </a:t>
            </a:r>
            <a:r>
              <a:rPr lang="en-GB" sz="4800" b="1" dirty="0">
                <a:solidFill>
                  <a:srgbClr val="002060"/>
                </a:solidFill>
              </a:rPr>
              <a:t>area</a:t>
            </a:r>
            <a:r>
              <a:rPr lang="en-GB" sz="4800" dirty="0">
                <a:solidFill>
                  <a:srgbClr val="002060"/>
                </a:solidFill>
              </a:rPr>
              <a:t> of </a:t>
            </a:r>
            <a:r>
              <a:rPr lang="en-GB" sz="4800" b="1" dirty="0">
                <a:solidFill>
                  <a:srgbClr val="002060"/>
                </a:solidFill>
              </a:rPr>
              <a:t>10cm</a:t>
            </a:r>
            <a:r>
              <a:rPr lang="en-GB" sz="4800" b="1" baseline="30000" dirty="0">
                <a:solidFill>
                  <a:srgbClr val="002060"/>
                </a:solidFill>
              </a:rPr>
              <a:t>2</a:t>
            </a:r>
            <a:r>
              <a:rPr lang="en-GB" sz="4800" dirty="0">
                <a:solidFill>
                  <a:srgbClr val="002060"/>
                </a:solidFill>
              </a:rPr>
              <a:t>. How many different shapes can you make with the same area?</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875333855"/>
              </p:ext>
            </p:extLst>
          </p:nvPr>
        </p:nvGraphicFramePr>
        <p:xfrm>
          <a:off x="7669748" y="2405010"/>
          <a:ext cx="3756685" cy="3404830"/>
        </p:xfrm>
        <a:graphic>
          <a:graphicData uri="http://schemas.openxmlformats.org/drawingml/2006/table">
            <a:tbl>
              <a:tblPr firstRow="1" bandRow="1">
                <a:tableStyleId>{5940675A-B579-460E-94D1-54222C63F5DA}</a:tableStyleId>
              </a:tblPr>
              <a:tblGrid>
                <a:gridCol w="751337">
                  <a:extLst>
                    <a:ext uri="{9D8B030D-6E8A-4147-A177-3AD203B41FA5}">
                      <a16:colId xmlns:a16="http://schemas.microsoft.com/office/drawing/2014/main" val="1885660622"/>
                    </a:ext>
                  </a:extLst>
                </a:gridCol>
                <a:gridCol w="751337">
                  <a:extLst>
                    <a:ext uri="{9D8B030D-6E8A-4147-A177-3AD203B41FA5}">
                      <a16:colId xmlns:a16="http://schemas.microsoft.com/office/drawing/2014/main" val="505838450"/>
                    </a:ext>
                  </a:extLst>
                </a:gridCol>
                <a:gridCol w="751337">
                  <a:extLst>
                    <a:ext uri="{9D8B030D-6E8A-4147-A177-3AD203B41FA5}">
                      <a16:colId xmlns:a16="http://schemas.microsoft.com/office/drawing/2014/main" val="2455288301"/>
                    </a:ext>
                  </a:extLst>
                </a:gridCol>
                <a:gridCol w="751337">
                  <a:extLst>
                    <a:ext uri="{9D8B030D-6E8A-4147-A177-3AD203B41FA5}">
                      <a16:colId xmlns:a16="http://schemas.microsoft.com/office/drawing/2014/main" val="313502341"/>
                    </a:ext>
                  </a:extLst>
                </a:gridCol>
                <a:gridCol w="751337">
                  <a:extLst>
                    <a:ext uri="{9D8B030D-6E8A-4147-A177-3AD203B41FA5}">
                      <a16:colId xmlns:a16="http://schemas.microsoft.com/office/drawing/2014/main" val="3898249688"/>
                    </a:ext>
                  </a:extLst>
                </a:gridCol>
              </a:tblGrid>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3987575479"/>
                  </a:ext>
                </a:extLst>
              </a:tr>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3971565106"/>
                  </a:ext>
                </a:extLst>
              </a:tr>
              <a:tr h="680966">
                <a:tc>
                  <a:txBody>
                    <a:bodyPr/>
                    <a:lstStyle/>
                    <a:p>
                      <a:pPr algn="ctr"/>
                      <a:endParaRPr lang="en-GB" sz="280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1287021237"/>
                  </a:ext>
                </a:extLst>
              </a:tr>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2512192833"/>
                  </a:ext>
                </a:extLst>
              </a:tr>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1300197894"/>
                  </a:ext>
                </a:extLst>
              </a:tr>
            </a:tbl>
          </a:graphicData>
        </a:graphic>
      </p:graphicFrame>
    </p:spTree>
    <p:extLst>
      <p:ext uri="{BB962C8B-B14F-4D97-AF65-F5344CB8AC3E}">
        <p14:creationId xmlns:p14="http://schemas.microsoft.com/office/powerpoint/2010/main" val="147515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032625" y="1828800"/>
            <a:ext cx="6096596"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Mark says the</a:t>
            </a:r>
            <a:r>
              <a:rPr lang="en-GB" sz="4800" b="1" dirty="0">
                <a:solidFill>
                  <a:srgbClr val="002060"/>
                </a:solidFill>
              </a:rPr>
              <a:t> area </a:t>
            </a:r>
            <a:r>
              <a:rPr lang="en-GB" sz="4800" dirty="0">
                <a:solidFill>
                  <a:srgbClr val="002060"/>
                </a:solidFill>
              </a:rPr>
              <a:t>of this shape is </a:t>
            </a:r>
            <a:r>
              <a:rPr lang="en-GB" sz="4800" b="1" dirty="0">
                <a:solidFill>
                  <a:srgbClr val="002060"/>
                </a:solidFill>
              </a:rPr>
              <a:t>12cm</a:t>
            </a:r>
            <a:r>
              <a:rPr lang="en-GB" sz="4800" b="1" baseline="30000" dirty="0">
                <a:solidFill>
                  <a:srgbClr val="002060"/>
                </a:solidFill>
              </a:rPr>
              <a:t>2</a:t>
            </a:r>
            <a:r>
              <a:rPr lang="en-GB" sz="4800" dirty="0">
                <a:solidFill>
                  <a:srgbClr val="002060"/>
                </a:solidFill>
              </a:rPr>
              <a:t>.</a:t>
            </a:r>
          </a:p>
          <a:p>
            <a:pPr algn="ctr">
              <a:buNone/>
            </a:pPr>
            <a:r>
              <a:rPr lang="en-GB" sz="4800" dirty="0">
                <a:solidFill>
                  <a:srgbClr val="002060"/>
                </a:solidFill>
              </a:rPr>
              <a:t>Is he correct?</a:t>
            </a:r>
          </a:p>
          <a:p>
            <a:pPr algn="ctr">
              <a:buNone/>
            </a:pPr>
            <a:r>
              <a:rPr lang="en-GB" sz="4800" dirty="0">
                <a:solidFill>
                  <a:srgbClr val="002060"/>
                </a:solidFill>
              </a:rPr>
              <a:t>Explain how you know.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329350057"/>
              </p:ext>
            </p:extLst>
          </p:nvPr>
        </p:nvGraphicFramePr>
        <p:xfrm>
          <a:off x="7725103" y="2745491"/>
          <a:ext cx="3434272" cy="3150812"/>
        </p:xfrm>
        <a:graphic>
          <a:graphicData uri="http://schemas.openxmlformats.org/drawingml/2006/table">
            <a:tbl>
              <a:tblPr firstRow="1" bandRow="1">
                <a:tableStyleId>{5940675A-B579-460E-94D1-54222C63F5DA}</a:tableStyleId>
              </a:tblPr>
              <a:tblGrid>
                <a:gridCol w="858568">
                  <a:extLst>
                    <a:ext uri="{9D8B030D-6E8A-4147-A177-3AD203B41FA5}">
                      <a16:colId xmlns:a16="http://schemas.microsoft.com/office/drawing/2014/main" val="505838450"/>
                    </a:ext>
                  </a:extLst>
                </a:gridCol>
                <a:gridCol w="858568">
                  <a:extLst>
                    <a:ext uri="{9D8B030D-6E8A-4147-A177-3AD203B41FA5}">
                      <a16:colId xmlns:a16="http://schemas.microsoft.com/office/drawing/2014/main" val="2455288301"/>
                    </a:ext>
                  </a:extLst>
                </a:gridCol>
                <a:gridCol w="858568">
                  <a:extLst>
                    <a:ext uri="{9D8B030D-6E8A-4147-A177-3AD203B41FA5}">
                      <a16:colId xmlns:a16="http://schemas.microsoft.com/office/drawing/2014/main" val="313502341"/>
                    </a:ext>
                  </a:extLst>
                </a:gridCol>
                <a:gridCol w="858568">
                  <a:extLst>
                    <a:ext uri="{9D8B030D-6E8A-4147-A177-3AD203B41FA5}">
                      <a16:colId xmlns:a16="http://schemas.microsoft.com/office/drawing/2014/main" val="3898249688"/>
                    </a:ext>
                  </a:extLst>
                </a:gridCol>
              </a:tblGrid>
              <a:tr h="787703">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noFill/>
                  </a:tcPr>
                </a:tc>
                <a:tc>
                  <a:txBody>
                    <a:bodyPr/>
                    <a:lstStyle/>
                    <a:p>
                      <a:pPr algn="ctr"/>
                      <a:endParaRPr lang="en-GB" sz="2800" dirty="0">
                        <a:solidFill>
                          <a:srgbClr val="002060"/>
                        </a:solidFill>
                      </a:endParaRPr>
                    </a:p>
                  </a:txBody>
                  <a:tcPr/>
                </a:tc>
                <a:tc>
                  <a:txBody>
                    <a:bodyPr/>
                    <a:lstStyle/>
                    <a:p>
                      <a:pPr algn="ctr"/>
                      <a:endParaRPr lang="en-GB" sz="2800">
                        <a:solidFill>
                          <a:srgbClr val="002060"/>
                        </a:solidFill>
                      </a:endParaRPr>
                    </a:p>
                  </a:txBody>
                  <a:tcPr/>
                </a:tc>
                <a:extLst>
                  <a:ext uri="{0D108BD9-81ED-4DB2-BD59-A6C34878D82A}">
                    <a16:rowId xmlns:a16="http://schemas.microsoft.com/office/drawing/2014/main" val="3971565106"/>
                  </a:ext>
                </a:extLst>
              </a:tr>
              <a:tr h="787703">
                <a:tc>
                  <a:txBody>
                    <a:bodyPr/>
                    <a:lstStyle/>
                    <a:p>
                      <a:pPr algn="ctr"/>
                      <a:endParaRPr lang="en-GB" sz="280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287021237"/>
                  </a:ext>
                </a:extLst>
              </a:tr>
              <a:tr h="787703">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extLst>
                  <a:ext uri="{0D108BD9-81ED-4DB2-BD59-A6C34878D82A}">
                    <a16:rowId xmlns:a16="http://schemas.microsoft.com/office/drawing/2014/main" val="2512192833"/>
                  </a:ext>
                </a:extLst>
              </a:tr>
              <a:tr h="787703">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tc>
                <a:tc>
                  <a:txBody>
                    <a:bodyPr/>
                    <a:lstStyle/>
                    <a:p>
                      <a:pPr algn="ctr"/>
                      <a:endParaRPr lang="en-GB" sz="2800" dirty="0">
                        <a:solidFill>
                          <a:srgbClr val="002060"/>
                        </a:solidFill>
                      </a:endParaRPr>
                    </a:p>
                  </a:txBody>
                  <a:tcPr>
                    <a:solidFill>
                      <a:srgbClr val="00B0F0"/>
                    </a:solidFill>
                  </a:tcPr>
                </a:tc>
                <a:tc>
                  <a:txBody>
                    <a:bodyPr/>
                    <a:lstStyle/>
                    <a:p>
                      <a:pPr algn="ctr"/>
                      <a:endParaRPr lang="en-GB" sz="2800" dirty="0">
                        <a:solidFill>
                          <a:srgbClr val="002060"/>
                        </a:solidFill>
                      </a:endParaRPr>
                    </a:p>
                  </a:txBody>
                  <a:tcPr>
                    <a:solidFill>
                      <a:srgbClr val="00B0F0"/>
                    </a:solidFill>
                  </a:tcPr>
                </a:tc>
                <a:extLst>
                  <a:ext uri="{0D108BD9-81ED-4DB2-BD59-A6C34878D82A}">
                    <a16:rowId xmlns:a16="http://schemas.microsoft.com/office/drawing/2014/main" val="1300197894"/>
                  </a:ext>
                </a:extLst>
              </a:tr>
            </a:tbl>
          </a:graphicData>
        </a:graphic>
      </p:graphicFrame>
    </p:spTree>
    <p:extLst>
      <p:ext uri="{BB962C8B-B14F-4D97-AF65-F5344CB8AC3E}">
        <p14:creationId xmlns:p14="http://schemas.microsoft.com/office/powerpoint/2010/main" val="387973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dirty="0">
                <a:solidFill>
                  <a:srgbClr val="002060"/>
                </a:solidFill>
              </a:rPr>
              <a:t>Today our LORIC task will focus on your </a:t>
            </a:r>
            <a:r>
              <a:rPr lang="en-GB" sz="3000" u="sng" dirty="0">
                <a:solidFill>
                  <a:srgbClr val="002060"/>
                </a:solidFill>
              </a:rPr>
              <a:t>Izzy Initiative</a:t>
            </a:r>
            <a:r>
              <a:rPr lang="en-GB" sz="3000" dirty="0">
                <a:solidFill>
                  <a:srgbClr val="002060"/>
                </a:solidFill>
              </a:rPr>
              <a:t> skills:</a:t>
            </a:r>
          </a:p>
          <a:p>
            <a:endParaRPr lang="en-GB" sz="3000" dirty="0">
              <a:solidFill>
                <a:srgbClr val="002060"/>
              </a:solidFill>
            </a:endParaRPr>
          </a:p>
          <a:p>
            <a:r>
              <a:rPr lang="en-GB" sz="3000" dirty="0">
                <a:solidFill>
                  <a:srgbClr val="002060"/>
                </a:solidFill>
              </a:rPr>
              <a:t>This means you will have to:</a:t>
            </a:r>
          </a:p>
          <a:p>
            <a:pPr marL="457200" indent="-457200">
              <a:buFont typeface="Arial" panose="020B0604020202020204" pitchFamily="34" charset="0"/>
              <a:buChar char="•"/>
            </a:pPr>
            <a:r>
              <a:rPr lang="en-GB" sz="3000" dirty="0">
                <a:solidFill>
                  <a:srgbClr val="002060"/>
                </a:solidFill>
              </a:rPr>
              <a:t>Be resourceful</a:t>
            </a:r>
          </a:p>
          <a:p>
            <a:pPr marL="457200" indent="-457200">
              <a:buFont typeface="Arial" panose="020B0604020202020204" pitchFamily="34" charset="0"/>
              <a:buChar char="•"/>
            </a:pPr>
            <a:r>
              <a:rPr lang="en-GB" sz="3000" dirty="0">
                <a:solidFill>
                  <a:srgbClr val="002060"/>
                </a:solidFill>
              </a:rPr>
              <a:t>Think as someone who can collaborate to achieve a goal</a:t>
            </a:r>
          </a:p>
          <a:p>
            <a:pPr marL="457200" indent="-457200">
              <a:buFont typeface="Arial" panose="020B0604020202020204" pitchFamily="34" charset="0"/>
              <a:buChar char="•"/>
            </a:pPr>
            <a:r>
              <a:rPr lang="en-GB" sz="3000" dirty="0">
                <a:solidFill>
                  <a:srgbClr val="002060"/>
                </a:solidFill>
              </a:rPr>
              <a:t>Use all skills available to overcome a problem</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85000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891862"/>
            <a:ext cx="11154988" cy="458513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srgbClr val="002060"/>
                </a:solidFill>
              </a:rPr>
              <a:t>We have to be confident in all times tables up </a:t>
            </a:r>
          </a:p>
          <a:p>
            <a:pPr lvl="0"/>
            <a:r>
              <a:rPr lang="en-GB" sz="3200" dirty="0">
                <a:solidFill>
                  <a:srgbClr val="002060"/>
                </a:solidFill>
              </a:rPr>
              <a:t>to 12 x 12, including corresponding division facts.</a:t>
            </a:r>
          </a:p>
          <a:p>
            <a:pPr lvl="0"/>
            <a:r>
              <a:rPr lang="en-GB" sz="3200" dirty="0">
                <a:solidFill>
                  <a:srgbClr val="002060"/>
                </a:solidFill>
              </a:rPr>
              <a:t>There may be some that you still find tricky </a:t>
            </a:r>
          </a:p>
          <a:p>
            <a:pPr lvl="0"/>
            <a:r>
              <a:rPr lang="en-GB" sz="3200" dirty="0">
                <a:solidFill>
                  <a:srgbClr val="002060"/>
                </a:solidFill>
              </a:rPr>
              <a:t>so this is your opportunity to practise.</a:t>
            </a:r>
          </a:p>
          <a:p>
            <a:pPr lvl="0"/>
            <a:endParaRPr lang="en-GB" sz="3200" dirty="0">
              <a:solidFill>
                <a:srgbClr val="002060"/>
              </a:solidFill>
            </a:endParaRPr>
          </a:p>
          <a:p>
            <a:pPr lvl="0"/>
            <a:r>
              <a:rPr lang="en-GB" sz="3200" dirty="0">
                <a:solidFill>
                  <a:srgbClr val="002060"/>
                </a:solidFill>
              </a:rPr>
              <a:t>Write down the times tables and practise recalling them with a partner. Then see if you can write down corresponding division facts too.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6033" y="2278338"/>
            <a:ext cx="2765980" cy="2030078"/>
          </a:xfrm>
          <a:prstGeom prst="rect">
            <a:avLst/>
          </a:prstGeom>
        </p:spPr>
      </p:pic>
    </p:spTree>
    <p:extLst>
      <p:ext uri="{BB962C8B-B14F-4D97-AF65-F5344CB8AC3E}">
        <p14:creationId xmlns:p14="http://schemas.microsoft.com/office/powerpoint/2010/main" val="347673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3634" y="1864845"/>
            <a:ext cx="2434180"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area</a:t>
            </a:r>
          </a:p>
          <a:p>
            <a:pPr lvl="0" algn="ctr"/>
            <a:r>
              <a:rPr lang="en-GB" sz="4000" dirty="0">
                <a:solidFill>
                  <a:srgbClr val="002060"/>
                </a:solidFill>
              </a:rPr>
              <a:t>width</a:t>
            </a:r>
          </a:p>
          <a:p>
            <a:pPr lvl="0" algn="ctr"/>
            <a:r>
              <a:rPr lang="en-GB" sz="4000" dirty="0">
                <a:solidFill>
                  <a:srgbClr val="002060"/>
                </a:solidFill>
              </a:rPr>
              <a:t>length</a:t>
            </a:r>
          </a:p>
          <a:p>
            <a:pPr algn="ctr"/>
            <a:endParaRPr lang="en-GB" sz="20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464065" y="1690687"/>
            <a:ext cx="7991335" cy="505107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3962956" y="2115045"/>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ALL PHASES</a:t>
            </a:r>
          </a:p>
        </p:txBody>
      </p:sp>
      <p:grpSp>
        <p:nvGrpSpPr>
          <p:cNvPr id="11" name="Group 10">
            <a:extLst>
              <a:ext uri="{FF2B5EF4-FFF2-40B4-BE49-F238E27FC236}">
                <a16:creationId xmlns:a16="http://schemas.microsoft.com/office/drawing/2014/main" id="{1B24DF2E-6318-4534-AD08-60C3079338E5}"/>
              </a:ext>
            </a:extLst>
          </p:cNvPr>
          <p:cNvGrpSpPr/>
          <p:nvPr/>
        </p:nvGrpSpPr>
        <p:grpSpPr>
          <a:xfrm>
            <a:off x="4071442" y="1969651"/>
            <a:ext cx="7654715" cy="4509923"/>
            <a:chOff x="2047733" y="835270"/>
            <a:chExt cx="8128000" cy="5880398"/>
          </a:xfrm>
        </p:grpSpPr>
        <p:sp>
          <p:nvSpPr>
            <p:cNvPr id="12" name="Hexagon 11">
              <a:extLst>
                <a:ext uri="{FF2B5EF4-FFF2-40B4-BE49-F238E27FC236}">
                  <a16:creationId xmlns:a16="http://schemas.microsoft.com/office/drawing/2014/main" id="{C6494316-A82E-475B-9B08-6E60A2F252F7}"/>
                </a:ext>
              </a:extLst>
            </p:cNvPr>
            <p:cNvSpPr/>
            <p:nvPr/>
          </p:nvSpPr>
          <p:spPr>
            <a:xfrm>
              <a:off x="2574783" y="835270"/>
              <a:ext cx="7000040" cy="5880398"/>
            </a:xfrm>
            <a:prstGeom prst="hexago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graphicFrame>
          <p:nvGraphicFramePr>
            <p:cNvPr id="13" name="Diagram 12">
              <a:extLst>
                <a:ext uri="{FF2B5EF4-FFF2-40B4-BE49-F238E27FC236}">
                  <a16:creationId xmlns:a16="http://schemas.microsoft.com/office/drawing/2014/main" id="{2AD17131-0B37-4E04-9B03-4AD3CCDAC195}"/>
                </a:ext>
              </a:extLst>
            </p:cNvPr>
            <p:cNvGraphicFramePr/>
            <p:nvPr/>
          </p:nvGraphicFramePr>
          <p:xfrm>
            <a:off x="2047733" y="1074208"/>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Tree>
    <p:extLst>
      <p:ext uri="{BB962C8B-B14F-4D97-AF65-F5344CB8AC3E}">
        <p14:creationId xmlns:p14="http://schemas.microsoft.com/office/powerpoint/2010/main" val="243366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calculate the </a:t>
            </a:r>
            <a:r>
              <a:rPr lang="en-GB" sz="3400" b="1" dirty="0">
                <a:solidFill>
                  <a:srgbClr val="002060"/>
                </a:solidFill>
              </a:rPr>
              <a:t>area </a:t>
            </a:r>
            <a:r>
              <a:rPr lang="en-GB" sz="3400" dirty="0">
                <a:solidFill>
                  <a:srgbClr val="002060"/>
                </a:solidFill>
              </a:rPr>
              <a:t>of shapes by counting</a:t>
            </a:r>
            <a:r>
              <a:rPr lang="en-GB" sz="3400" b="1" dirty="0">
                <a:solidFill>
                  <a:srgbClr val="002060"/>
                </a:solidFill>
              </a:rPr>
              <a:t> squares</a:t>
            </a:r>
            <a:r>
              <a:rPr lang="en-GB" sz="34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571499" y="3446773"/>
            <a:ext cx="7637639" cy="318650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400" dirty="0">
                <a:solidFill>
                  <a:srgbClr val="002060"/>
                </a:solidFill>
              </a:rPr>
              <a:t>The </a:t>
            </a:r>
            <a:r>
              <a:rPr lang="en-GB" sz="3400" b="1" dirty="0">
                <a:solidFill>
                  <a:srgbClr val="002060"/>
                </a:solidFill>
              </a:rPr>
              <a:t>area</a:t>
            </a:r>
            <a:r>
              <a:rPr lang="en-GB" sz="3400" dirty="0">
                <a:solidFill>
                  <a:srgbClr val="002060"/>
                </a:solidFill>
              </a:rPr>
              <a:t> of a shape is the </a:t>
            </a:r>
            <a:r>
              <a:rPr lang="en-GB" sz="3400" b="1" dirty="0">
                <a:solidFill>
                  <a:srgbClr val="002060"/>
                </a:solidFill>
              </a:rPr>
              <a:t>surface space </a:t>
            </a:r>
            <a:r>
              <a:rPr lang="en-GB" sz="3400" dirty="0">
                <a:solidFill>
                  <a:srgbClr val="002060"/>
                </a:solidFill>
              </a:rPr>
              <a:t>taken up by that shape. </a:t>
            </a:r>
          </a:p>
          <a:p>
            <a:pPr algn="ctr">
              <a:buNone/>
            </a:pPr>
            <a:endParaRPr lang="en-GB" sz="3400" dirty="0">
              <a:solidFill>
                <a:srgbClr val="002060"/>
              </a:solidFill>
            </a:endParaRPr>
          </a:p>
          <a:p>
            <a:pPr algn="ctr">
              <a:buNone/>
            </a:pPr>
            <a:r>
              <a:rPr lang="en-GB" sz="3400" dirty="0">
                <a:solidFill>
                  <a:srgbClr val="002060"/>
                </a:solidFill>
              </a:rPr>
              <a:t>For example, the </a:t>
            </a:r>
            <a:r>
              <a:rPr lang="en-GB" sz="3400" b="1" dirty="0">
                <a:solidFill>
                  <a:srgbClr val="002060"/>
                </a:solidFill>
              </a:rPr>
              <a:t>area</a:t>
            </a:r>
            <a:r>
              <a:rPr lang="en-GB" sz="3400" dirty="0">
                <a:solidFill>
                  <a:srgbClr val="002060"/>
                </a:solidFill>
              </a:rPr>
              <a:t> of a playing field or a given object is the total surface space taken up by the field or object.</a:t>
            </a:r>
          </a:p>
        </p:txBody>
      </p:sp>
      <p:sp>
        <p:nvSpPr>
          <p:cNvPr id="13" name="Left-Right Arrow 12"/>
          <p:cNvSpPr/>
          <p:nvPr/>
        </p:nvSpPr>
        <p:spPr>
          <a:xfrm>
            <a:off x="9051179" y="5394506"/>
            <a:ext cx="271913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4" name="Left-Right Arrow 13"/>
          <p:cNvSpPr/>
          <p:nvPr/>
        </p:nvSpPr>
        <p:spPr>
          <a:xfrm rot="16200000">
            <a:off x="8348920" y="4601463"/>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6" name="TextBox 15"/>
          <p:cNvSpPr txBox="1"/>
          <p:nvPr/>
        </p:nvSpPr>
        <p:spPr>
          <a:xfrm>
            <a:off x="9717422" y="5626980"/>
            <a:ext cx="1456841" cy="584775"/>
          </a:xfrm>
          <a:prstGeom prst="rect">
            <a:avLst/>
          </a:prstGeom>
          <a:noFill/>
        </p:spPr>
        <p:txBody>
          <a:bodyPr wrap="square" rtlCol="0">
            <a:spAutoFit/>
          </a:bodyPr>
          <a:lstStyle/>
          <a:p>
            <a:pPr algn="ctr"/>
            <a:r>
              <a:rPr lang="en-GB" sz="3200" dirty="0">
                <a:solidFill>
                  <a:srgbClr val="002060"/>
                </a:solidFill>
              </a:rPr>
              <a:t>length</a:t>
            </a:r>
          </a:p>
        </p:txBody>
      </p:sp>
      <p:sp>
        <p:nvSpPr>
          <p:cNvPr id="17" name="TextBox 16"/>
          <p:cNvSpPr txBox="1"/>
          <p:nvPr/>
        </p:nvSpPr>
        <p:spPr>
          <a:xfrm rot="16200000">
            <a:off x="7817082" y="4452474"/>
            <a:ext cx="1456841" cy="584775"/>
          </a:xfrm>
          <a:prstGeom prst="rect">
            <a:avLst/>
          </a:prstGeom>
          <a:noFill/>
        </p:spPr>
        <p:txBody>
          <a:bodyPr wrap="square" rtlCol="0">
            <a:spAutoFit/>
          </a:bodyPr>
          <a:lstStyle/>
          <a:p>
            <a:pPr algn="ctr"/>
            <a:r>
              <a:rPr lang="en-GB" sz="3200" dirty="0">
                <a:solidFill>
                  <a:srgbClr val="002060"/>
                </a:solidFill>
              </a:rPr>
              <a:t>width</a:t>
            </a:r>
          </a:p>
        </p:txBody>
      </p:sp>
      <p:sp>
        <p:nvSpPr>
          <p:cNvPr id="18" name="Rectangle 17"/>
          <p:cNvSpPr/>
          <p:nvPr/>
        </p:nvSpPr>
        <p:spPr>
          <a:xfrm>
            <a:off x="9158316" y="4174037"/>
            <a:ext cx="2575053" cy="1087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calculate the </a:t>
            </a:r>
            <a:r>
              <a:rPr lang="en-GB" sz="3400" b="1" dirty="0">
                <a:solidFill>
                  <a:srgbClr val="002060"/>
                </a:solidFill>
              </a:rPr>
              <a:t>area </a:t>
            </a:r>
            <a:r>
              <a:rPr lang="en-GB" sz="3400" dirty="0">
                <a:solidFill>
                  <a:srgbClr val="002060"/>
                </a:solidFill>
              </a:rPr>
              <a:t>of shapes by counting</a:t>
            </a:r>
            <a:r>
              <a:rPr lang="en-GB" sz="3400" b="1" dirty="0">
                <a:solidFill>
                  <a:srgbClr val="002060"/>
                </a:solidFill>
              </a:rPr>
              <a:t> squares</a:t>
            </a:r>
            <a:r>
              <a:rPr lang="en-GB" sz="34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571500" y="3446773"/>
            <a:ext cx="5379849" cy="318650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dirty="0">
                <a:solidFill>
                  <a:srgbClr val="002060"/>
                </a:solidFill>
              </a:rPr>
              <a:t>Sometimes, we are simply asked to calculate areas by </a:t>
            </a:r>
            <a:r>
              <a:rPr lang="en-GB" sz="3600" b="1" dirty="0">
                <a:solidFill>
                  <a:srgbClr val="002060"/>
                </a:solidFill>
              </a:rPr>
              <a:t>counting squares</a:t>
            </a:r>
            <a:r>
              <a:rPr lang="en-GB" sz="3600" dirty="0">
                <a:solidFill>
                  <a:srgbClr val="002060"/>
                </a:solidFill>
              </a:rPr>
              <a:t>. </a:t>
            </a:r>
          </a:p>
          <a:p>
            <a:pPr algn="ctr">
              <a:buNone/>
            </a:pPr>
            <a:r>
              <a:rPr lang="en-GB" sz="3600" dirty="0">
                <a:solidFill>
                  <a:srgbClr val="002060"/>
                </a:solidFill>
              </a:rPr>
              <a:t>The </a:t>
            </a:r>
            <a:r>
              <a:rPr lang="en-GB" sz="3600" b="1" dirty="0">
                <a:solidFill>
                  <a:srgbClr val="002060"/>
                </a:solidFill>
              </a:rPr>
              <a:t>unit</a:t>
            </a:r>
            <a:r>
              <a:rPr lang="en-GB" sz="3600" dirty="0">
                <a:solidFill>
                  <a:srgbClr val="002060"/>
                </a:solidFill>
              </a:rPr>
              <a:t> we use for area is mm²,</a:t>
            </a:r>
            <a:r>
              <a:rPr lang="en-GB" sz="3600" baseline="30000" dirty="0">
                <a:solidFill>
                  <a:srgbClr val="002060"/>
                </a:solidFill>
              </a:rPr>
              <a:t> </a:t>
            </a:r>
            <a:r>
              <a:rPr lang="en-GB" sz="3600" dirty="0">
                <a:solidFill>
                  <a:srgbClr val="002060"/>
                </a:solidFill>
              </a:rPr>
              <a:t>cm²</a:t>
            </a:r>
            <a:r>
              <a:rPr lang="en-GB" sz="3600" baseline="30000" dirty="0">
                <a:solidFill>
                  <a:srgbClr val="002060"/>
                </a:solidFill>
              </a:rPr>
              <a:t> </a:t>
            </a:r>
            <a:r>
              <a:rPr lang="en-GB" sz="3600" dirty="0">
                <a:solidFill>
                  <a:srgbClr val="002060"/>
                </a:solidFill>
              </a:rPr>
              <a:t>or m².</a:t>
            </a:r>
          </a:p>
        </p:txBody>
      </p:sp>
      <p:graphicFrame>
        <p:nvGraphicFramePr>
          <p:cNvPr id="5" name="Table 4"/>
          <p:cNvGraphicFramePr>
            <a:graphicFrameLocks noGrp="1"/>
          </p:cNvGraphicFramePr>
          <p:nvPr>
            <p:extLst>
              <p:ext uri="{D42A27DB-BD31-4B8C-83A1-F6EECF244321}">
                <p14:modId xmlns:p14="http://schemas.microsoft.com/office/powerpoint/2010/main" val="3452653024"/>
              </p:ext>
            </p:extLst>
          </p:nvPr>
        </p:nvGraphicFramePr>
        <p:xfrm>
          <a:off x="7208434" y="3446773"/>
          <a:ext cx="3622476" cy="3155508"/>
        </p:xfrm>
        <a:graphic>
          <a:graphicData uri="http://schemas.openxmlformats.org/drawingml/2006/table">
            <a:tbl>
              <a:tblPr firstRow="1" bandRow="1">
                <a:tableStyleId>{5940675A-B579-460E-94D1-54222C63F5DA}</a:tableStyleId>
              </a:tblPr>
              <a:tblGrid>
                <a:gridCol w="905619">
                  <a:extLst>
                    <a:ext uri="{9D8B030D-6E8A-4147-A177-3AD203B41FA5}">
                      <a16:colId xmlns:a16="http://schemas.microsoft.com/office/drawing/2014/main" val="505838450"/>
                    </a:ext>
                  </a:extLst>
                </a:gridCol>
                <a:gridCol w="905619">
                  <a:extLst>
                    <a:ext uri="{9D8B030D-6E8A-4147-A177-3AD203B41FA5}">
                      <a16:colId xmlns:a16="http://schemas.microsoft.com/office/drawing/2014/main" val="2455288301"/>
                    </a:ext>
                  </a:extLst>
                </a:gridCol>
                <a:gridCol w="905619">
                  <a:extLst>
                    <a:ext uri="{9D8B030D-6E8A-4147-A177-3AD203B41FA5}">
                      <a16:colId xmlns:a16="http://schemas.microsoft.com/office/drawing/2014/main" val="313502341"/>
                    </a:ext>
                  </a:extLst>
                </a:gridCol>
                <a:gridCol w="905619">
                  <a:extLst>
                    <a:ext uri="{9D8B030D-6E8A-4147-A177-3AD203B41FA5}">
                      <a16:colId xmlns:a16="http://schemas.microsoft.com/office/drawing/2014/main" val="3898249688"/>
                    </a:ext>
                  </a:extLst>
                </a:gridCol>
              </a:tblGrid>
              <a:tr h="788877">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971565106"/>
                  </a:ext>
                </a:extLst>
              </a:tr>
              <a:tr h="788877">
                <a:tc>
                  <a:txBody>
                    <a:bodyPr/>
                    <a:lstStyle/>
                    <a:p>
                      <a:endParaRPr lang="en-GB"/>
                    </a:p>
                  </a:txBody>
                  <a:tcPr/>
                </a:tc>
                <a:tc>
                  <a:txBody>
                    <a:bodyPr/>
                    <a:lstStyle/>
                    <a:p>
                      <a:endParaRPr lang="en-GB"/>
                    </a:p>
                  </a:txBody>
                  <a:tcPr>
                    <a:solidFill>
                      <a:srgbClr val="00B0F0"/>
                    </a:solidFill>
                  </a:tcPr>
                </a:tc>
                <a:tc>
                  <a:txBody>
                    <a:bodyPr/>
                    <a:lstStyle/>
                    <a:p>
                      <a:endParaRPr lang="en-GB" dirty="0"/>
                    </a:p>
                  </a:txBody>
                  <a:tcPr>
                    <a:solidFill>
                      <a:srgbClr val="00B0F0"/>
                    </a:solidFill>
                  </a:tcPr>
                </a:tc>
                <a:tc>
                  <a:txBody>
                    <a:bodyPr/>
                    <a:lstStyle/>
                    <a:p>
                      <a:endParaRPr lang="en-GB"/>
                    </a:p>
                  </a:txBody>
                  <a:tcPr/>
                </a:tc>
                <a:extLst>
                  <a:ext uri="{0D108BD9-81ED-4DB2-BD59-A6C34878D82A}">
                    <a16:rowId xmlns:a16="http://schemas.microsoft.com/office/drawing/2014/main" val="1287021237"/>
                  </a:ext>
                </a:extLst>
              </a:tr>
              <a:tr h="788877">
                <a:tc>
                  <a:txBody>
                    <a:bodyPr/>
                    <a:lstStyle/>
                    <a:p>
                      <a:endParaRPr lang="en-GB"/>
                    </a:p>
                  </a:txBody>
                  <a:tcPr/>
                </a:tc>
                <a:tc>
                  <a:txBody>
                    <a:bodyPr/>
                    <a:lstStyle/>
                    <a:p>
                      <a:endParaRPr lang="en-GB"/>
                    </a:p>
                  </a:txBody>
                  <a:tcPr>
                    <a:solidFill>
                      <a:srgbClr val="00B0F0"/>
                    </a:solidFill>
                  </a:tcPr>
                </a:tc>
                <a:tc>
                  <a:txBody>
                    <a:bodyPr/>
                    <a:lstStyle/>
                    <a:p>
                      <a:endParaRPr lang="en-GB" dirty="0"/>
                    </a:p>
                  </a:txBody>
                  <a:tcPr>
                    <a:solidFill>
                      <a:srgbClr val="00B0F0"/>
                    </a:solidFill>
                  </a:tcPr>
                </a:tc>
                <a:tc>
                  <a:txBody>
                    <a:bodyPr/>
                    <a:lstStyle/>
                    <a:p>
                      <a:endParaRPr lang="en-GB"/>
                    </a:p>
                  </a:txBody>
                  <a:tcPr/>
                </a:tc>
                <a:extLst>
                  <a:ext uri="{0D108BD9-81ED-4DB2-BD59-A6C34878D82A}">
                    <a16:rowId xmlns:a16="http://schemas.microsoft.com/office/drawing/2014/main" val="2512192833"/>
                  </a:ext>
                </a:extLst>
              </a:tr>
              <a:tr h="788877">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300197894"/>
                  </a:ext>
                </a:extLst>
              </a:tr>
            </a:tbl>
          </a:graphicData>
        </a:graphic>
      </p:graphicFrame>
    </p:spTree>
    <p:extLst>
      <p:ext uri="{BB962C8B-B14F-4D97-AF65-F5344CB8AC3E}">
        <p14:creationId xmlns:p14="http://schemas.microsoft.com/office/powerpoint/2010/main" val="342377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679988" y="1855658"/>
            <a:ext cx="11160717" cy="107873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800" dirty="0">
                <a:solidFill>
                  <a:srgbClr val="002060"/>
                </a:solidFill>
              </a:rPr>
              <a:t>Sometimes, we are simply asked to calculate areas by </a:t>
            </a:r>
            <a:r>
              <a:rPr lang="en-GB" sz="2800" b="1" dirty="0">
                <a:solidFill>
                  <a:srgbClr val="002060"/>
                </a:solidFill>
              </a:rPr>
              <a:t>counting squares</a:t>
            </a:r>
            <a:r>
              <a:rPr lang="en-GB" sz="2800" dirty="0">
                <a:solidFill>
                  <a:srgbClr val="002060"/>
                </a:solidFill>
              </a:rPr>
              <a:t>. </a:t>
            </a:r>
          </a:p>
          <a:p>
            <a:pPr algn="ctr">
              <a:buNone/>
            </a:pPr>
            <a:r>
              <a:rPr lang="en-GB" sz="2800" dirty="0">
                <a:solidFill>
                  <a:srgbClr val="002060"/>
                </a:solidFill>
              </a:rPr>
              <a:t>The </a:t>
            </a:r>
            <a:r>
              <a:rPr lang="en-GB" sz="2800" b="1" dirty="0">
                <a:solidFill>
                  <a:srgbClr val="002060"/>
                </a:solidFill>
              </a:rPr>
              <a:t>unit</a:t>
            </a:r>
            <a:r>
              <a:rPr lang="en-GB" sz="2800" dirty="0">
                <a:solidFill>
                  <a:srgbClr val="002060"/>
                </a:solidFill>
              </a:rPr>
              <a:t> we use is mm²,</a:t>
            </a:r>
            <a:r>
              <a:rPr lang="en-GB" sz="2800" baseline="30000" dirty="0">
                <a:solidFill>
                  <a:srgbClr val="002060"/>
                </a:solidFill>
              </a:rPr>
              <a:t> </a:t>
            </a:r>
            <a:r>
              <a:rPr lang="en-GB" sz="2800" dirty="0">
                <a:solidFill>
                  <a:srgbClr val="002060"/>
                </a:solidFill>
              </a:rPr>
              <a:t>cm²</a:t>
            </a:r>
            <a:r>
              <a:rPr lang="en-GB" sz="2800" baseline="30000" dirty="0">
                <a:solidFill>
                  <a:srgbClr val="002060"/>
                </a:solidFill>
              </a:rPr>
              <a:t> </a:t>
            </a:r>
            <a:r>
              <a:rPr lang="en-GB" sz="2800" dirty="0">
                <a:solidFill>
                  <a:srgbClr val="002060"/>
                </a:solidFill>
              </a:rPr>
              <a:t>or m².</a:t>
            </a:r>
          </a:p>
        </p:txBody>
      </p:sp>
      <p:graphicFrame>
        <p:nvGraphicFramePr>
          <p:cNvPr id="5" name="Table 4"/>
          <p:cNvGraphicFramePr>
            <a:graphicFrameLocks noGrp="1"/>
          </p:cNvGraphicFramePr>
          <p:nvPr>
            <p:extLst>
              <p:ext uri="{D42A27DB-BD31-4B8C-83A1-F6EECF244321}">
                <p14:modId xmlns:p14="http://schemas.microsoft.com/office/powerpoint/2010/main" val="4038765953"/>
              </p:ext>
            </p:extLst>
          </p:nvPr>
        </p:nvGraphicFramePr>
        <p:xfrm>
          <a:off x="1071105" y="3099361"/>
          <a:ext cx="3737378" cy="3393516"/>
        </p:xfrm>
        <a:graphic>
          <a:graphicData uri="http://schemas.openxmlformats.org/drawingml/2006/table">
            <a:tbl>
              <a:tblPr firstRow="1" bandRow="1">
                <a:tableStyleId>{5940675A-B579-460E-94D1-54222C63F5DA}</a:tableStyleId>
              </a:tblPr>
              <a:tblGrid>
                <a:gridCol w="939171">
                  <a:extLst>
                    <a:ext uri="{9D8B030D-6E8A-4147-A177-3AD203B41FA5}">
                      <a16:colId xmlns:a16="http://schemas.microsoft.com/office/drawing/2014/main" val="505838450"/>
                    </a:ext>
                  </a:extLst>
                </a:gridCol>
                <a:gridCol w="939171">
                  <a:extLst>
                    <a:ext uri="{9D8B030D-6E8A-4147-A177-3AD203B41FA5}">
                      <a16:colId xmlns:a16="http://schemas.microsoft.com/office/drawing/2014/main" val="2455288301"/>
                    </a:ext>
                  </a:extLst>
                </a:gridCol>
                <a:gridCol w="939171">
                  <a:extLst>
                    <a:ext uri="{9D8B030D-6E8A-4147-A177-3AD203B41FA5}">
                      <a16:colId xmlns:a16="http://schemas.microsoft.com/office/drawing/2014/main" val="313502341"/>
                    </a:ext>
                  </a:extLst>
                </a:gridCol>
                <a:gridCol w="919865">
                  <a:extLst>
                    <a:ext uri="{9D8B030D-6E8A-4147-A177-3AD203B41FA5}">
                      <a16:colId xmlns:a16="http://schemas.microsoft.com/office/drawing/2014/main" val="3898249688"/>
                    </a:ext>
                  </a:extLst>
                </a:gridCol>
              </a:tblGrid>
              <a:tr h="848379">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71565106"/>
                  </a:ext>
                </a:extLst>
              </a:tr>
              <a:tr h="848379">
                <a:tc>
                  <a:txBody>
                    <a:bodyPr/>
                    <a:lstStyle/>
                    <a:p>
                      <a:endParaRPr lang="en-GB"/>
                    </a:p>
                  </a:txBody>
                  <a:tcPr/>
                </a:tc>
                <a:tc>
                  <a:txBody>
                    <a:bodyPr/>
                    <a:lstStyle/>
                    <a:p>
                      <a:pPr algn="ctr"/>
                      <a:r>
                        <a:rPr lang="en-GB" sz="2800" dirty="0">
                          <a:solidFill>
                            <a:srgbClr val="002060"/>
                          </a:solidFill>
                        </a:rPr>
                        <a:t>1</a:t>
                      </a:r>
                    </a:p>
                  </a:txBody>
                  <a:tcPr>
                    <a:solidFill>
                      <a:srgbClr val="00B0F0"/>
                    </a:solidFill>
                  </a:tcPr>
                </a:tc>
                <a:tc>
                  <a:txBody>
                    <a:bodyPr/>
                    <a:lstStyle/>
                    <a:p>
                      <a:pPr algn="ctr"/>
                      <a:r>
                        <a:rPr lang="en-GB" sz="2800" dirty="0">
                          <a:solidFill>
                            <a:srgbClr val="002060"/>
                          </a:solidFill>
                        </a:rPr>
                        <a:t>2</a:t>
                      </a:r>
                    </a:p>
                  </a:txBody>
                  <a:tcPr>
                    <a:solidFill>
                      <a:srgbClr val="00B0F0"/>
                    </a:solidFill>
                  </a:tcPr>
                </a:tc>
                <a:tc>
                  <a:txBody>
                    <a:bodyPr/>
                    <a:lstStyle/>
                    <a:p>
                      <a:endParaRPr lang="en-GB"/>
                    </a:p>
                  </a:txBody>
                  <a:tcPr/>
                </a:tc>
                <a:extLst>
                  <a:ext uri="{0D108BD9-81ED-4DB2-BD59-A6C34878D82A}">
                    <a16:rowId xmlns:a16="http://schemas.microsoft.com/office/drawing/2014/main" val="1287021237"/>
                  </a:ext>
                </a:extLst>
              </a:tr>
              <a:tr h="848379">
                <a:tc>
                  <a:txBody>
                    <a:bodyPr/>
                    <a:lstStyle/>
                    <a:p>
                      <a:endParaRPr lang="en-GB"/>
                    </a:p>
                  </a:txBody>
                  <a:tcPr/>
                </a:tc>
                <a:tc>
                  <a:txBody>
                    <a:bodyPr/>
                    <a:lstStyle/>
                    <a:p>
                      <a:pPr algn="ctr"/>
                      <a:r>
                        <a:rPr lang="en-GB" sz="2800" dirty="0">
                          <a:solidFill>
                            <a:srgbClr val="002060"/>
                          </a:solidFill>
                        </a:rPr>
                        <a:t>3</a:t>
                      </a:r>
                    </a:p>
                  </a:txBody>
                  <a:tcPr>
                    <a:solidFill>
                      <a:srgbClr val="00B0F0"/>
                    </a:solidFill>
                  </a:tcPr>
                </a:tc>
                <a:tc>
                  <a:txBody>
                    <a:bodyPr/>
                    <a:lstStyle/>
                    <a:p>
                      <a:pPr algn="ctr"/>
                      <a:r>
                        <a:rPr lang="en-GB" sz="2800" dirty="0">
                          <a:solidFill>
                            <a:srgbClr val="002060"/>
                          </a:solidFill>
                        </a:rPr>
                        <a:t>4</a:t>
                      </a:r>
                    </a:p>
                  </a:txBody>
                  <a:tcPr>
                    <a:solidFill>
                      <a:srgbClr val="00B0F0"/>
                    </a:solidFill>
                  </a:tcPr>
                </a:tc>
                <a:tc>
                  <a:txBody>
                    <a:bodyPr/>
                    <a:lstStyle/>
                    <a:p>
                      <a:endParaRPr lang="en-GB"/>
                    </a:p>
                  </a:txBody>
                  <a:tcPr/>
                </a:tc>
                <a:extLst>
                  <a:ext uri="{0D108BD9-81ED-4DB2-BD59-A6C34878D82A}">
                    <a16:rowId xmlns:a16="http://schemas.microsoft.com/office/drawing/2014/main" val="2512192833"/>
                  </a:ext>
                </a:extLst>
              </a:tr>
              <a:tr h="848379">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300197894"/>
                  </a:ext>
                </a:extLst>
              </a:tr>
            </a:tbl>
          </a:graphicData>
        </a:graphic>
      </p:graphicFrame>
      <p:sp>
        <p:nvSpPr>
          <p:cNvPr id="8" name="Rectangle: Rounded Corners 7">
            <a:extLst>
              <a:ext uri="{FF2B5EF4-FFF2-40B4-BE49-F238E27FC236}">
                <a16:creationId xmlns:a16="http://schemas.microsoft.com/office/drawing/2014/main" id="{B037ED3D-4640-4C99-BD8E-7128C709FBE2}"/>
              </a:ext>
            </a:extLst>
          </p:cNvPr>
          <p:cNvSpPr/>
          <p:nvPr/>
        </p:nvSpPr>
        <p:spPr>
          <a:xfrm>
            <a:off x="5300420" y="3339891"/>
            <a:ext cx="6745944" cy="13566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800" dirty="0">
                <a:solidFill>
                  <a:srgbClr val="002060"/>
                </a:solidFill>
              </a:rPr>
              <a:t>The shape is drawn on centimetre squared paper. We can calculate the area simply by counting the squares.</a:t>
            </a:r>
            <a:r>
              <a:rPr lang="en-GB" sz="2800" dirty="0"/>
              <a:t>.</a:t>
            </a:r>
            <a:endParaRPr lang="en-GB" sz="2800" dirty="0">
              <a:solidFill>
                <a:srgbClr val="002060"/>
              </a:solidFill>
            </a:endParaRPr>
          </a:p>
        </p:txBody>
      </p:sp>
      <p:sp>
        <p:nvSpPr>
          <p:cNvPr id="10" name="Rectangle: Rounded Corners 7">
            <a:extLst>
              <a:ext uri="{FF2B5EF4-FFF2-40B4-BE49-F238E27FC236}">
                <a16:creationId xmlns:a16="http://schemas.microsoft.com/office/drawing/2014/main" id="{B037ED3D-4640-4C99-BD8E-7128C709FBE2}"/>
              </a:ext>
            </a:extLst>
          </p:cNvPr>
          <p:cNvSpPr/>
          <p:nvPr/>
        </p:nvSpPr>
        <p:spPr>
          <a:xfrm>
            <a:off x="5300420" y="5037811"/>
            <a:ext cx="6745944" cy="13566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800" dirty="0">
                <a:solidFill>
                  <a:srgbClr val="002060"/>
                </a:solidFill>
              </a:rPr>
              <a:t>It has </a:t>
            </a:r>
            <a:r>
              <a:rPr lang="en-GB" sz="2800" b="1" dirty="0">
                <a:solidFill>
                  <a:srgbClr val="002060"/>
                </a:solidFill>
              </a:rPr>
              <a:t>4 whole squares</a:t>
            </a:r>
            <a:r>
              <a:rPr lang="en-GB" sz="2800" dirty="0">
                <a:solidFill>
                  <a:srgbClr val="002060"/>
                </a:solidFill>
              </a:rPr>
              <a:t> so it has </a:t>
            </a:r>
            <a:r>
              <a:rPr lang="en-GB" sz="2800" b="1" dirty="0">
                <a:solidFill>
                  <a:srgbClr val="002060"/>
                </a:solidFill>
              </a:rPr>
              <a:t>an area </a:t>
            </a:r>
          </a:p>
          <a:p>
            <a:pPr algn="ctr">
              <a:buNone/>
            </a:pPr>
            <a:r>
              <a:rPr lang="en-GB" sz="2800" b="1" dirty="0">
                <a:solidFill>
                  <a:srgbClr val="002060"/>
                </a:solidFill>
              </a:rPr>
              <a:t>of 4 cm</a:t>
            </a:r>
            <a:r>
              <a:rPr lang="en-GB" sz="2800" b="1" baseline="30000" dirty="0">
                <a:solidFill>
                  <a:srgbClr val="002060"/>
                </a:solidFill>
              </a:rPr>
              <a:t>2</a:t>
            </a:r>
            <a:r>
              <a:rPr lang="en-GB" sz="2800" b="1" dirty="0">
                <a:solidFill>
                  <a:srgbClr val="002060"/>
                </a:solidFill>
              </a:rPr>
              <a:t> </a:t>
            </a:r>
            <a:r>
              <a:rPr lang="en-GB" sz="2800" dirty="0">
                <a:solidFill>
                  <a:srgbClr val="002060"/>
                </a:solidFill>
              </a:rPr>
              <a:t>(we read this as ‘4 square centimetres’).</a:t>
            </a:r>
          </a:p>
        </p:txBody>
      </p:sp>
    </p:spTree>
    <p:extLst>
      <p:ext uri="{BB962C8B-B14F-4D97-AF65-F5344CB8AC3E}">
        <p14:creationId xmlns:p14="http://schemas.microsoft.com/office/powerpoint/2010/main" val="1064233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8181</TotalTime>
  <Words>1172</Words>
  <Application>Microsoft Office PowerPoint</Application>
  <PresentationFormat>Widescreen</PresentationFormat>
  <Paragraphs>164</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Teach</vt:lpstr>
      <vt:lpstr>Model</vt:lpstr>
      <vt:lpstr>Model</vt:lpstr>
      <vt:lpstr>Model</vt:lpstr>
      <vt:lpstr>Apply</vt:lpstr>
      <vt:lpstr>Apply – Problem Solving</vt:lpstr>
      <vt:lpstr>Apply – Problem Solving</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203</cp:revision>
  <dcterms:created xsi:type="dcterms:W3CDTF">2017-03-29T13:14:03Z</dcterms:created>
  <dcterms:modified xsi:type="dcterms:W3CDTF">2020-05-01T12:20:42Z</dcterms:modified>
</cp:coreProperties>
</file>