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314" r:id="rId3"/>
    <p:sldId id="274" r:id="rId4"/>
    <p:sldId id="384" r:id="rId5"/>
    <p:sldId id="385" r:id="rId6"/>
    <p:sldId id="387" r:id="rId7"/>
    <p:sldId id="388" r:id="rId8"/>
    <p:sldId id="261" r:id="rId9"/>
    <p:sldId id="389" r:id="rId10"/>
    <p:sldId id="395" r:id="rId11"/>
    <p:sldId id="407" r:id="rId12"/>
    <p:sldId id="414" r:id="rId13"/>
    <p:sldId id="454" r:id="rId14"/>
    <p:sldId id="416" r:id="rId15"/>
    <p:sldId id="408" r:id="rId16"/>
    <p:sldId id="409" r:id="rId17"/>
    <p:sldId id="410" r:id="rId18"/>
    <p:sldId id="455" r:id="rId19"/>
    <p:sldId id="411" r:id="rId20"/>
    <p:sldId id="412" r:id="rId21"/>
    <p:sldId id="413" r:id="rId22"/>
    <p:sldId id="404" r:id="rId23"/>
    <p:sldId id="394" r:id="rId24"/>
    <p:sldId id="417" r:id="rId25"/>
    <p:sldId id="418" r:id="rId26"/>
    <p:sldId id="419" r:id="rId27"/>
    <p:sldId id="420" r:id="rId28"/>
    <p:sldId id="396" r:id="rId29"/>
    <p:sldId id="3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8E0"/>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A6D0F-FBAF-4841-BD44-2F3BEF03CAEF}" v="19" dt="2020-01-28T12:37:27.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6271" autoAdjust="0"/>
  </p:normalViewPr>
  <p:slideViewPr>
    <p:cSldViewPr snapToGrid="0" snapToObjects="1">
      <p:cViewPr varScale="1">
        <p:scale>
          <a:sx n="62" d="100"/>
          <a:sy n="62" d="100"/>
        </p:scale>
        <p:origin x="1260" y="78"/>
      </p:cViewPr>
      <p:guideLst>
        <p:guide orient="horz" pos="2160"/>
        <p:guide pos="3840"/>
      </p:guideLst>
    </p:cSldViewPr>
  </p:slideViewPr>
  <p:notesTextViewPr>
    <p:cViewPr>
      <p:scale>
        <a:sx n="20" d="100"/>
        <a:sy n="2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83201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138479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93280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633602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661261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68285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689539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1772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2481547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44482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745210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2823211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703506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121376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2379445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2577096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788248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is more than one answer to this – it is about them justifying their response.</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28</a:t>
            </a:fld>
            <a:endParaRPr lang="en-GB" dirty="0"/>
          </a:p>
        </p:txBody>
      </p:sp>
    </p:spTree>
    <p:extLst>
      <p:ext uri="{BB962C8B-B14F-4D97-AF65-F5344CB8AC3E}">
        <p14:creationId xmlns:p14="http://schemas.microsoft.com/office/powerpoint/2010/main" val="1287132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29</a:t>
            </a:fld>
            <a:endParaRPr lang="en-GB" dirty="0"/>
          </a:p>
        </p:txBody>
      </p:sp>
    </p:spTree>
    <p:extLst>
      <p:ext uri="{BB962C8B-B14F-4D97-AF65-F5344CB8AC3E}">
        <p14:creationId xmlns:p14="http://schemas.microsoft.com/office/powerpoint/2010/main" val="306758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16568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Can repeat with ‘quad’</a:t>
            </a: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291390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65096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21617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Y4 M6a Can compare and classify geometric shapes, including quadrilaterals and triangles, based on their properties</a:t>
            </a:r>
            <a:endParaRPr lang="en-GB" sz="36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2-D</a:t>
            </a:r>
            <a:r>
              <a:rPr lang="en-GB" sz="3600" dirty="0">
                <a:solidFill>
                  <a:srgbClr val="002060"/>
                </a:solidFill>
              </a:rPr>
              <a:t> shape can sometimes be described as a </a:t>
            </a:r>
            <a:r>
              <a:rPr lang="en-GB" sz="3600" b="1" dirty="0">
                <a:solidFill>
                  <a:srgbClr val="002060"/>
                </a:solidFill>
              </a:rPr>
              <a:t>polygon</a:t>
            </a:r>
            <a:r>
              <a:rPr lang="en-GB" sz="3600" dirty="0">
                <a:solidFill>
                  <a:srgbClr val="002060"/>
                </a:solidFill>
              </a:rPr>
              <a:t> and/or a </a:t>
            </a:r>
            <a:r>
              <a:rPr lang="en-GB" sz="3600" b="1" dirty="0">
                <a:solidFill>
                  <a:srgbClr val="002060"/>
                </a:solidFill>
              </a:rPr>
              <a:t>quadrilateral</a:t>
            </a:r>
            <a:r>
              <a:rPr lang="en-GB" sz="3600" dirty="0">
                <a:solidFill>
                  <a:srgbClr val="002060"/>
                </a:solidFill>
              </a:rPr>
              <a:t>.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Rectangle: Rounded Corners 2">
            <a:extLst>
              <a:ext uri="{FF2B5EF4-FFF2-40B4-BE49-F238E27FC236}">
                <a16:creationId xmlns:a16="http://schemas.microsoft.com/office/drawing/2014/main" id="{675A7142-34F1-4E54-A85B-FF703025B360}"/>
              </a:ext>
            </a:extLst>
          </p:cNvPr>
          <p:cNvSpPr/>
          <p:nvPr/>
        </p:nvSpPr>
        <p:spPr>
          <a:xfrm>
            <a:off x="571500" y="3537452"/>
            <a:ext cx="5435162" cy="29852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a:t>
            </a:r>
            <a:r>
              <a:rPr lang="en-GB" sz="3200" b="1" dirty="0">
                <a:solidFill>
                  <a:srgbClr val="002060"/>
                </a:solidFill>
              </a:rPr>
              <a:t>polygon</a:t>
            </a:r>
            <a:r>
              <a:rPr lang="en-GB" sz="3200" dirty="0">
                <a:solidFill>
                  <a:srgbClr val="002060"/>
                </a:solidFill>
              </a:rPr>
              <a:t> is the name given to all 2-D shapes with </a:t>
            </a:r>
            <a:r>
              <a:rPr lang="en-GB" sz="3200" b="1" dirty="0">
                <a:solidFill>
                  <a:srgbClr val="002060"/>
                </a:solidFill>
              </a:rPr>
              <a:t>straight sides </a:t>
            </a:r>
            <a:r>
              <a:rPr lang="en-GB" sz="3200" dirty="0">
                <a:solidFill>
                  <a:srgbClr val="002060"/>
                </a:solidFill>
              </a:rPr>
              <a:t>that are </a:t>
            </a:r>
            <a:r>
              <a:rPr lang="en-GB" sz="3200" b="1" dirty="0">
                <a:solidFill>
                  <a:srgbClr val="002060"/>
                </a:solidFill>
              </a:rPr>
              <a:t>fully closed </a:t>
            </a:r>
            <a:r>
              <a:rPr lang="en-GB" sz="3200" dirty="0">
                <a:solidFill>
                  <a:srgbClr val="002060"/>
                </a:solidFill>
              </a:rPr>
              <a:t>(all of the sides are joined up). The sides must be </a:t>
            </a:r>
            <a:r>
              <a:rPr lang="en-GB" sz="3200" b="1" dirty="0">
                <a:solidFill>
                  <a:srgbClr val="002060"/>
                </a:solidFill>
              </a:rPr>
              <a:t>straight</a:t>
            </a:r>
            <a:r>
              <a:rPr lang="en-GB" sz="3200" dirty="0">
                <a:solidFill>
                  <a:srgbClr val="002060"/>
                </a:solidFill>
              </a:rPr>
              <a:t>.</a:t>
            </a:r>
          </a:p>
        </p:txBody>
      </p:sp>
      <p:sp>
        <p:nvSpPr>
          <p:cNvPr id="27" name="Rectangle: Rounded Corners 2">
            <a:extLst>
              <a:ext uri="{FF2B5EF4-FFF2-40B4-BE49-F238E27FC236}">
                <a16:creationId xmlns:a16="http://schemas.microsoft.com/office/drawing/2014/main" id="{675A7142-34F1-4E54-A85B-FF703025B360}"/>
              </a:ext>
            </a:extLst>
          </p:cNvPr>
          <p:cNvSpPr/>
          <p:nvPr/>
        </p:nvSpPr>
        <p:spPr>
          <a:xfrm>
            <a:off x="6446519" y="3537452"/>
            <a:ext cx="5037401" cy="29852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a:t>
            </a:r>
            <a:r>
              <a:rPr lang="en-GB" sz="3200" b="1" dirty="0">
                <a:solidFill>
                  <a:srgbClr val="002060"/>
                </a:solidFill>
              </a:rPr>
              <a:t>quadrilateral</a:t>
            </a:r>
            <a:r>
              <a:rPr lang="en-GB" sz="3200" dirty="0">
                <a:solidFill>
                  <a:srgbClr val="002060"/>
                </a:solidFill>
              </a:rPr>
              <a:t> is the name given to all 2-D shapes with </a:t>
            </a:r>
            <a:r>
              <a:rPr lang="en-GB" sz="3200" b="1" dirty="0">
                <a:solidFill>
                  <a:srgbClr val="002060"/>
                </a:solidFill>
              </a:rPr>
              <a:t>four straight sides </a:t>
            </a:r>
            <a:r>
              <a:rPr lang="en-GB" sz="3200" dirty="0">
                <a:solidFill>
                  <a:srgbClr val="002060"/>
                </a:solidFill>
              </a:rPr>
              <a:t>and </a:t>
            </a:r>
            <a:r>
              <a:rPr lang="en-GB" sz="3200" b="1" dirty="0">
                <a:solidFill>
                  <a:srgbClr val="002060"/>
                </a:solidFill>
              </a:rPr>
              <a:t>four vertices (corners)</a:t>
            </a:r>
            <a:r>
              <a:rPr lang="en-GB" sz="3200" dirty="0">
                <a:solidFill>
                  <a:srgbClr val="002060"/>
                </a:solidFill>
              </a:rPr>
              <a:t>.</a:t>
            </a:r>
          </a:p>
        </p:txBody>
      </p:sp>
    </p:spTree>
    <p:extLst>
      <p:ext uri="{BB962C8B-B14F-4D97-AF65-F5344CB8AC3E}">
        <p14:creationId xmlns:p14="http://schemas.microsoft.com/office/powerpoint/2010/main" val="4911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quadrilateral</a:t>
            </a:r>
            <a:r>
              <a:rPr lang="en-GB" sz="3600" dirty="0">
                <a:solidFill>
                  <a:srgbClr val="002060"/>
                </a:solidFill>
              </a:rPr>
              <a:t> is the name given to all 2-D shapes with </a:t>
            </a:r>
            <a:r>
              <a:rPr lang="en-GB" sz="3600" b="1" dirty="0">
                <a:solidFill>
                  <a:srgbClr val="002060"/>
                </a:solidFill>
              </a:rPr>
              <a:t>four straight sides </a:t>
            </a:r>
            <a:r>
              <a:rPr lang="en-GB" sz="3600" dirty="0">
                <a:solidFill>
                  <a:srgbClr val="002060"/>
                </a:solidFill>
              </a:rPr>
              <a:t>and </a:t>
            </a:r>
            <a:r>
              <a:rPr lang="en-GB" sz="3600" b="1" dirty="0">
                <a:solidFill>
                  <a:srgbClr val="002060"/>
                </a:solidFill>
              </a:rPr>
              <a:t>four vertices (corners)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7">
            <a:extLst>
              <a:ext uri="{FF2B5EF4-FFF2-40B4-BE49-F238E27FC236}">
                <a16:creationId xmlns:a16="http://schemas.microsoft.com/office/drawing/2014/main" id="{7137336A-3AE3-40F8-9EC8-F1FCAD29AF2A}"/>
              </a:ext>
            </a:extLst>
          </p:cNvPr>
          <p:cNvSpPr/>
          <p:nvPr/>
        </p:nvSpPr>
        <p:spPr>
          <a:xfrm>
            <a:off x="1070366" y="5292014"/>
            <a:ext cx="2915747" cy="13983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CD1970F-BA29-443A-9B56-741A334699FC}"/>
              </a:ext>
            </a:extLst>
          </p:cNvPr>
          <p:cNvSpPr/>
          <p:nvPr/>
        </p:nvSpPr>
        <p:spPr>
          <a:xfrm>
            <a:off x="1509327" y="3396526"/>
            <a:ext cx="1512168" cy="1512168"/>
          </a:xfrm>
          <a:prstGeom prst="rect">
            <a:avLst/>
          </a:prstGeom>
          <a:solidFill>
            <a:srgbClr val="FFA90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1825873" y="5637826"/>
            <a:ext cx="1566457" cy="477054"/>
          </a:xfrm>
          <a:prstGeom prst="rect">
            <a:avLst/>
          </a:prstGeom>
        </p:spPr>
        <p:txBody>
          <a:bodyPr wrap="square">
            <a:spAutoFit/>
          </a:bodyPr>
          <a:lstStyle/>
          <a:p>
            <a:r>
              <a:rPr lang="en-GB" sz="2500" dirty="0">
                <a:solidFill>
                  <a:srgbClr val="002060"/>
                </a:solidFill>
              </a:rPr>
              <a:t>rectangle</a:t>
            </a:r>
            <a:endParaRPr lang="en-GB" sz="2500" dirty="0"/>
          </a:p>
        </p:txBody>
      </p:sp>
      <p:sp>
        <p:nvSpPr>
          <p:cNvPr id="12" name="Rectangle 11"/>
          <p:cNvSpPr/>
          <p:nvPr/>
        </p:nvSpPr>
        <p:spPr>
          <a:xfrm>
            <a:off x="1732060" y="3795490"/>
            <a:ext cx="1066702" cy="477054"/>
          </a:xfrm>
          <a:prstGeom prst="rect">
            <a:avLst/>
          </a:prstGeom>
        </p:spPr>
        <p:txBody>
          <a:bodyPr wrap="square">
            <a:spAutoFit/>
          </a:bodyPr>
          <a:lstStyle/>
          <a:p>
            <a:r>
              <a:rPr lang="en-GB" sz="2500" dirty="0">
                <a:solidFill>
                  <a:srgbClr val="002060"/>
                </a:solidFill>
              </a:rPr>
              <a:t>square</a:t>
            </a:r>
            <a:endParaRPr lang="en-GB" sz="2500" dirty="0"/>
          </a:p>
        </p:txBody>
      </p:sp>
      <p:sp>
        <p:nvSpPr>
          <p:cNvPr id="5" name="Parallelogram 4"/>
          <p:cNvSpPr/>
          <p:nvPr/>
        </p:nvSpPr>
        <p:spPr>
          <a:xfrm>
            <a:off x="7258847" y="3396526"/>
            <a:ext cx="1615440" cy="1188349"/>
          </a:xfrm>
          <a:prstGeom prst="parallelogram">
            <a:avLst/>
          </a:prstGeom>
          <a:solidFill>
            <a:srgbClr val="C198E0"/>
          </a:solidFill>
          <a:ln>
            <a:solidFill>
              <a:srgbClr val="C198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rapezoid 5"/>
          <p:cNvSpPr/>
          <p:nvPr/>
        </p:nvSpPr>
        <p:spPr>
          <a:xfrm>
            <a:off x="9828814" y="4137095"/>
            <a:ext cx="1965960" cy="1512168"/>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arallelogram 14"/>
          <p:cNvSpPr/>
          <p:nvPr/>
        </p:nvSpPr>
        <p:spPr>
          <a:xfrm>
            <a:off x="6394938" y="5205560"/>
            <a:ext cx="2934346" cy="1188349"/>
          </a:xfrm>
          <a:prstGeom prst="parallelogram">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0080276" y="4670167"/>
            <a:ext cx="1566457" cy="477054"/>
          </a:xfrm>
          <a:prstGeom prst="rect">
            <a:avLst/>
          </a:prstGeom>
        </p:spPr>
        <p:txBody>
          <a:bodyPr wrap="square">
            <a:spAutoFit/>
          </a:bodyPr>
          <a:lstStyle/>
          <a:p>
            <a:r>
              <a:rPr lang="en-GB" sz="2500" dirty="0">
                <a:solidFill>
                  <a:srgbClr val="002060"/>
                </a:solidFill>
              </a:rPr>
              <a:t>trapezium</a:t>
            </a:r>
            <a:endParaRPr lang="en-GB" sz="2500" dirty="0"/>
          </a:p>
        </p:txBody>
      </p:sp>
      <p:sp>
        <p:nvSpPr>
          <p:cNvPr id="18" name="Rectangle 17"/>
          <p:cNvSpPr/>
          <p:nvPr/>
        </p:nvSpPr>
        <p:spPr>
          <a:xfrm>
            <a:off x="7432674" y="3718783"/>
            <a:ext cx="1566457" cy="477054"/>
          </a:xfrm>
          <a:prstGeom prst="rect">
            <a:avLst/>
          </a:prstGeom>
        </p:spPr>
        <p:txBody>
          <a:bodyPr wrap="square">
            <a:spAutoFit/>
          </a:bodyPr>
          <a:lstStyle/>
          <a:p>
            <a:r>
              <a:rPr lang="en-GB" sz="2500" dirty="0">
                <a:solidFill>
                  <a:srgbClr val="002060"/>
                </a:solidFill>
              </a:rPr>
              <a:t>rhombus</a:t>
            </a:r>
            <a:endParaRPr lang="en-GB" sz="2500" dirty="0"/>
          </a:p>
        </p:txBody>
      </p:sp>
      <p:sp>
        <p:nvSpPr>
          <p:cNvPr id="19" name="Rectangle 18"/>
          <p:cNvSpPr/>
          <p:nvPr/>
        </p:nvSpPr>
        <p:spPr>
          <a:xfrm>
            <a:off x="6823661" y="5561207"/>
            <a:ext cx="2076899" cy="477054"/>
          </a:xfrm>
          <a:prstGeom prst="rect">
            <a:avLst/>
          </a:prstGeom>
        </p:spPr>
        <p:txBody>
          <a:bodyPr wrap="square">
            <a:spAutoFit/>
          </a:bodyPr>
          <a:lstStyle/>
          <a:p>
            <a:r>
              <a:rPr lang="en-GB" sz="2500" dirty="0">
                <a:solidFill>
                  <a:srgbClr val="002060"/>
                </a:solidFill>
              </a:rPr>
              <a:t>parallelogram</a:t>
            </a:r>
            <a:endParaRPr lang="en-GB" sz="2500" dirty="0"/>
          </a:p>
        </p:txBody>
      </p:sp>
      <p:pic>
        <p:nvPicPr>
          <p:cNvPr id="14" name="Picture 13"/>
          <p:cNvPicPr>
            <a:picLocks noChangeAspect="1"/>
          </p:cNvPicPr>
          <p:nvPr/>
        </p:nvPicPr>
        <p:blipFill>
          <a:blip r:embed="rId5"/>
          <a:stretch>
            <a:fillRect/>
          </a:stretch>
        </p:blipFill>
        <p:spPr>
          <a:xfrm rot="16200000">
            <a:off x="4072849" y="4041431"/>
            <a:ext cx="2368710" cy="1876827"/>
          </a:xfrm>
          <a:prstGeom prst="rect">
            <a:avLst/>
          </a:prstGeom>
        </p:spPr>
      </p:pic>
      <p:sp>
        <p:nvSpPr>
          <p:cNvPr id="16" name="Rectangle 15"/>
          <p:cNvSpPr/>
          <p:nvPr/>
        </p:nvSpPr>
        <p:spPr>
          <a:xfrm>
            <a:off x="4922946" y="4506151"/>
            <a:ext cx="668516" cy="477054"/>
          </a:xfrm>
          <a:prstGeom prst="rect">
            <a:avLst/>
          </a:prstGeom>
        </p:spPr>
        <p:txBody>
          <a:bodyPr wrap="none">
            <a:spAutoFit/>
          </a:bodyPr>
          <a:lstStyle/>
          <a:p>
            <a:r>
              <a:rPr lang="en-GB" sz="2500" dirty="0">
                <a:solidFill>
                  <a:srgbClr val="002060"/>
                </a:solidFill>
              </a:rPr>
              <a:t>kite</a:t>
            </a:r>
            <a:endParaRPr lang="en-GB" sz="2500" dirty="0"/>
          </a:p>
        </p:txBody>
      </p:sp>
    </p:spTree>
    <p:extLst>
      <p:ext uri="{BB962C8B-B14F-4D97-AF65-F5344CB8AC3E}">
        <p14:creationId xmlns:p14="http://schemas.microsoft.com/office/powerpoint/2010/main" val="276070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2-D</a:t>
            </a:r>
            <a:r>
              <a:rPr lang="en-GB" sz="3600" dirty="0">
                <a:solidFill>
                  <a:srgbClr val="002060"/>
                </a:solidFill>
              </a:rPr>
              <a:t> shape can be compared or classified in a range of ways. One way is by identifying lines of symmetry.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2">
            <a:extLst>
              <a:ext uri="{FF2B5EF4-FFF2-40B4-BE49-F238E27FC236}">
                <a16:creationId xmlns:a16="http://schemas.microsoft.com/office/drawing/2014/main" id="{675A7142-34F1-4E54-A85B-FF703025B360}"/>
              </a:ext>
            </a:extLst>
          </p:cNvPr>
          <p:cNvSpPr/>
          <p:nvPr/>
        </p:nvSpPr>
        <p:spPr>
          <a:xfrm>
            <a:off x="571500" y="3537452"/>
            <a:ext cx="5676900" cy="29852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b="1" dirty="0">
                <a:solidFill>
                  <a:srgbClr val="002060"/>
                </a:solidFill>
              </a:rPr>
              <a:t>Symmetry</a:t>
            </a:r>
            <a:r>
              <a:rPr lang="en-GB" altLang="en-US" sz="3200" dirty="0">
                <a:solidFill>
                  <a:srgbClr val="002060"/>
                </a:solidFill>
              </a:rPr>
              <a:t> is where one half of the shape is the </a:t>
            </a:r>
            <a:r>
              <a:rPr lang="en-GB" altLang="en-US" sz="3200" b="1" dirty="0">
                <a:solidFill>
                  <a:srgbClr val="002060"/>
                </a:solidFill>
              </a:rPr>
              <a:t>reflection</a:t>
            </a:r>
            <a:r>
              <a:rPr lang="en-GB" altLang="en-US" sz="3200" dirty="0">
                <a:solidFill>
                  <a:srgbClr val="002060"/>
                </a:solidFill>
              </a:rPr>
              <a:t> of the other half. This means you could fold the shape and have </a:t>
            </a:r>
            <a:r>
              <a:rPr lang="en-GB" altLang="en-US" sz="3200" b="1" dirty="0">
                <a:solidFill>
                  <a:srgbClr val="002060"/>
                </a:solidFill>
              </a:rPr>
              <a:t>both halves match exactly</a:t>
            </a:r>
            <a:r>
              <a:rPr lang="en-GB" altLang="en-US" sz="3200" dirty="0">
                <a:solidFill>
                  <a:srgbClr val="002060"/>
                </a:solidFill>
              </a:rPr>
              <a:t>. </a:t>
            </a:r>
            <a:r>
              <a:rPr lang="en-GB" sz="3200" dirty="0">
                <a:solidFill>
                  <a:srgbClr val="002060"/>
                </a:solidFill>
              </a:rPr>
              <a:t> </a:t>
            </a:r>
          </a:p>
        </p:txBody>
      </p:sp>
      <p:pic>
        <p:nvPicPr>
          <p:cNvPr id="11" name="Picture 10">
            <a:extLst>
              <a:ext uri="{FF2B5EF4-FFF2-40B4-BE49-F238E27FC236}">
                <a16:creationId xmlns:a16="http://schemas.microsoft.com/office/drawing/2014/main" id="{095B51B5-BC7A-4EB6-95CB-B8D18F044A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06" y="3446773"/>
            <a:ext cx="3017535" cy="3017535"/>
          </a:xfrm>
          <a:prstGeom prst="rect">
            <a:avLst/>
          </a:prstGeom>
        </p:spPr>
      </p:pic>
    </p:spTree>
    <p:extLst>
      <p:ext uri="{BB962C8B-B14F-4D97-AF65-F5344CB8AC3E}">
        <p14:creationId xmlns:p14="http://schemas.microsoft.com/office/powerpoint/2010/main" val="47335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2">
            <a:extLst>
              <a:ext uri="{FF2B5EF4-FFF2-40B4-BE49-F238E27FC236}">
                <a16:creationId xmlns:a16="http://schemas.microsoft.com/office/drawing/2014/main" id="{675A7142-34F1-4E54-A85B-FF703025B360}"/>
              </a:ext>
            </a:extLst>
          </p:cNvPr>
          <p:cNvSpPr/>
          <p:nvPr/>
        </p:nvSpPr>
        <p:spPr>
          <a:xfrm>
            <a:off x="4644150" y="3496813"/>
            <a:ext cx="2942432" cy="15096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 </a:t>
            </a:r>
            <a:r>
              <a:rPr lang="en-GB" sz="2500" b="1" dirty="0">
                <a:solidFill>
                  <a:srgbClr val="002060"/>
                </a:solidFill>
              </a:rPr>
              <a:t>right angle</a:t>
            </a:r>
            <a:r>
              <a:rPr lang="en-GB" sz="2500" dirty="0">
                <a:solidFill>
                  <a:srgbClr val="002060"/>
                </a:solidFill>
              </a:rPr>
              <a:t> is an angle of exactly </a:t>
            </a:r>
            <a:r>
              <a:rPr lang="en-GB" sz="2500" b="1" dirty="0">
                <a:solidFill>
                  <a:srgbClr val="002060"/>
                </a:solidFill>
              </a:rPr>
              <a:t>90⁰ (degrees)</a:t>
            </a:r>
            <a:r>
              <a:rPr lang="en-GB" sz="2500" dirty="0">
                <a:solidFill>
                  <a:srgbClr val="002060"/>
                </a:solidFill>
              </a:rPr>
              <a:t>. </a:t>
            </a:r>
          </a:p>
        </p:txBody>
      </p:sp>
      <p:sp>
        <p:nvSpPr>
          <p:cNvPr id="12" name="Line 4"/>
          <p:cNvSpPr>
            <a:spLocks noChangeShapeType="1"/>
          </p:cNvSpPr>
          <p:nvPr/>
        </p:nvSpPr>
        <p:spPr bwMode="auto">
          <a:xfrm>
            <a:off x="5687238" y="5300655"/>
            <a:ext cx="0" cy="13004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a:off x="5687238" y="6601135"/>
            <a:ext cx="15062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6"/>
          <p:cNvSpPr>
            <a:spLocks noChangeShapeType="1"/>
          </p:cNvSpPr>
          <p:nvPr/>
        </p:nvSpPr>
        <p:spPr bwMode="auto">
          <a:xfrm>
            <a:off x="5687238" y="6097897"/>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7"/>
          <p:cNvSpPr>
            <a:spLocks noChangeShapeType="1"/>
          </p:cNvSpPr>
          <p:nvPr/>
        </p:nvSpPr>
        <p:spPr bwMode="auto">
          <a:xfrm>
            <a:off x="6263501" y="6097897"/>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Rectangle 6"/>
          <p:cNvSpPr>
            <a:spLocks noChangeArrowheads="1"/>
          </p:cNvSpPr>
          <p:nvPr/>
        </p:nvSpPr>
        <p:spPr bwMode="auto">
          <a:xfrm>
            <a:off x="1778647" y="621631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7" name="Line 4"/>
          <p:cNvSpPr>
            <a:spLocks noChangeShapeType="1"/>
          </p:cNvSpPr>
          <p:nvPr/>
        </p:nvSpPr>
        <p:spPr bwMode="auto">
          <a:xfrm>
            <a:off x="1778645" y="5250335"/>
            <a:ext cx="15242" cy="14130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5"/>
          <p:cNvSpPr>
            <a:spLocks noChangeShapeType="1"/>
          </p:cNvSpPr>
          <p:nvPr/>
        </p:nvSpPr>
        <p:spPr bwMode="auto">
          <a:xfrm flipV="1">
            <a:off x="1793888" y="5836919"/>
            <a:ext cx="1372149" cy="811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01485" y="3518796"/>
            <a:ext cx="3817924"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less than a right angle </a:t>
            </a:r>
            <a:r>
              <a:rPr lang="en-GB" sz="2500" dirty="0">
                <a:solidFill>
                  <a:srgbClr val="002060"/>
                </a:solidFill>
              </a:rPr>
              <a:t>will be less than </a:t>
            </a:r>
            <a:r>
              <a:rPr lang="en-GB" sz="2500" b="1" dirty="0">
                <a:solidFill>
                  <a:srgbClr val="002060"/>
                </a:solidFill>
              </a:rPr>
              <a:t>90⁰ (degrees)</a:t>
            </a:r>
            <a:r>
              <a:rPr lang="en-GB" sz="2500" dirty="0">
                <a:solidFill>
                  <a:srgbClr val="002060"/>
                </a:solidFill>
              </a:rPr>
              <a:t>.</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8111324" y="3470511"/>
            <a:ext cx="3592996" cy="151684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greater than a right angle </a:t>
            </a:r>
            <a:r>
              <a:rPr lang="en-GB" sz="2500" dirty="0">
                <a:solidFill>
                  <a:srgbClr val="002060"/>
                </a:solidFill>
              </a:rPr>
              <a:t>will be more than </a:t>
            </a:r>
            <a:r>
              <a:rPr lang="en-GB" sz="2500" b="1" dirty="0">
                <a:solidFill>
                  <a:srgbClr val="002060"/>
                </a:solidFill>
              </a:rPr>
              <a:t>90⁰ (degrees)</a:t>
            </a:r>
            <a:r>
              <a:rPr lang="en-GB" sz="2500" dirty="0">
                <a:solidFill>
                  <a:srgbClr val="002060"/>
                </a:solidFill>
              </a:rPr>
              <a:t>.</a:t>
            </a:r>
          </a:p>
        </p:txBody>
      </p:sp>
      <p:sp>
        <p:nvSpPr>
          <p:cNvPr id="21" name="Line 4"/>
          <p:cNvSpPr>
            <a:spLocks noChangeShapeType="1"/>
          </p:cNvSpPr>
          <p:nvPr/>
        </p:nvSpPr>
        <p:spPr bwMode="auto">
          <a:xfrm>
            <a:off x="9014883" y="5259222"/>
            <a:ext cx="236683" cy="954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a:off x="9251568" y="6213348"/>
            <a:ext cx="1269603" cy="3877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Rectangle 6"/>
          <p:cNvSpPr>
            <a:spLocks noChangeArrowheads="1"/>
          </p:cNvSpPr>
          <p:nvPr/>
        </p:nvSpPr>
        <p:spPr bwMode="auto">
          <a:xfrm rot="20754566">
            <a:off x="9221087" y="5766308"/>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cxnSp>
        <p:nvCxnSpPr>
          <p:cNvPr id="24" name="Straight Arrow Connector 23"/>
          <p:cNvCxnSpPr/>
          <p:nvPr/>
        </p:nvCxnSpPr>
        <p:spPr>
          <a:xfrm flipH="1">
            <a:off x="9859090" y="5720241"/>
            <a:ext cx="1505218" cy="493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A0C4C933-267D-4CDE-ADAC-6AEE53FAD15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2-D</a:t>
            </a:r>
            <a:r>
              <a:rPr lang="en-GB" sz="3600" dirty="0">
                <a:solidFill>
                  <a:srgbClr val="002060"/>
                </a:solidFill>
              </a:rPr>
              <a:t> shape can be compared or classified in a range of ways. Another way is by identifying angles.</a:t>
            </a:r>
          </a:p>
        </p:txBody>
      </p:sp>
    </p:spTree>
    <p:extLst>
      <p:ext uri="{BB962C8B-B14F-4D97-AF65-F5344CB8AC3E}">
        <p14:creationId xmlns:p14="http://schemas.microsoft.com/office/powerpoint/2010/main" val="5744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ppt_x"/>
                                          </p:val>
                                        </p:tav>
                                        <p:tav tm="100000">
                                          <p:val>
                                            <p:strVal val="#ppt_x"/>
                                          </p:val>
                                        </p:tav>
                                      </p:tavLst>
                                    </p:anim>
                                    <p:anim calcmode="lin" valueType="num">
                                      <p:cBhvr additive="base">
                                        <p:cTn id="13" dur="2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a:t>
            </a:r>
            <a:r>
              <a:rPr lang="en-GB" sz="3200" b="1" dirty="0">
                <a:solidFill>
                  <a:srgbClr val="002060"/>
                </a:solidFill>
              </a:rPr>
              <a:t>2-D</a:t>
            </a:r>
            <a:r>
              <a:rPr lang="en-GB" sz="3200" dirty="0">
                <a:solidFill>
                  <a:srgbClr val="002060"/>
                </a:solidFill>
              </a:rPr>
              <a:t> shape can be compared or classified in a range of ways. We can also classify shapes by identifying parallel lines.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0" name="Rectangle: Rounded Corners 2">
            <a:extLst>
              <a:ext uri="{FF2B5EF4-FFF2-40B4-BE49-F238E27FC236}">
                <a16:creationId xmlns:a16="http://schemas.microsoft.com/office/drawing/2014/main" id="{675A7142-34F1-4E54-A85B-FF703025B360}"/>
              </a:ext>
            </a:extLst>
          </p:cNvPr>
          <p:cNvSpPr/>
          <p:nvPr/>
        </p:nvSpPr>
        <p:spPr>
          <a:xfrm>
            <a:off x="571500" y="3504866"/>
            <a:ext cx="3592996" cy="286545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rgbClr val="002060"/>
                </a:solidFill>
              </a:rPr>
              <a:t>Parallel lines </a:t>
            </a:r>
            <a:r>
              <a:rPr lang="en-GB" sz="3400" dirty="0">
                <a:solidFill>
                  <a:srgbClr val="002060"/>
                </a:solidFill>
              </a:rPr>
              <a:t>are </a:t>
            </a:r>
            <a:r>
              <a:rPr lang="en-GB" sz="3400" b="1" dirty="0">
                <a:solidFill>
                  <a:srgbClr val="002060"/>
                </a:solidFill>
              </a:rPr>
              <a:t>two straight lines </a:t>
            </a:r>
            <a:r>
              <a:rPr lang="en-GB" sz="3400" dirty="0">
                <a:solidFill>
                  <a:srgbClr val="002060"/>
                </a:solidFill>
              </a:rPr>
              <a:t>that do not meet at any point.</a:t>
            </a:r>
          </a:p>
        </p:txBody>
      </p:sp>
      <p:sp>
        <p:nvSpPr>
          <p:cNvPr id="25" name="Parallelogram 24"/>
          <p:cNvSpPr/>
          <p:nvPr/>
        </p:nvSpPr>
        <p:spPr>
          <a:xfrm>
            <a:off x="4927765" y="4230200"/>
            <a:ext cx="2934346" cy="1188349"/>
          </a:xfrm>
          <a:prstGeom prst="parallelogram">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flipH="1">
            <a:off x="4927766" y="4230200"/>
            <a:ext cx="330034" cy="12188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559040" y="4230200"/>
            <a:ext cx="303072" cy="12188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927765" y="5449029"/>
            <a:ext cx="2631275"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257800" y="4269400"/>
            <a:ext cx="260431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Speech Bubble: Rectangle 11">
            <a:extLst>
              <a:ext uri="{FF2B5EF4-FFF2-40B4-BE49-F238E27FC236}">
                <a16:creationId xmlns:a16="http://schemas.microsoft.com/office/drawing/2014/main" id="{754B2BB4-78FE-4590-829C-7D74AFB6860B}"/>
              </a:ext>
            </a:extLst>
          </p:cNvPr>
          <p:cNvSpPr/>
          <p:nvPr/>
        </p:nvSpPr>
        <p:spPr>
          <a:xfrm>
            <a:off x="8884461" y="3446773"/>
            <a:ext cx="2880820" cy="3077760"/>
          </a:xfrm>
          <a:prstGeom prst="wedgeRectCallout">
            <a:avLst>
              <a:gd name="adj1" fmla="val -85438"/>
              <a:gd name="adj2" fmla="val 3333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A parallelogram has 2 pairs of parallel lines (the red lines and the green lines).</a:t>
            </a:r>
          </a:p>
        </p:txBody>
      </p:sp>
    </p:spTree>
    <p:extLst>
      <p:ext uri="{BB962C8B-B14F-4D97-AF65-F5344CB8AC3E}">
        <p14:creationId xmlns:p14="http://schemas.microsoft.com/office/powerpoint/2010/main" val="201186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quadrilateral</a:t>
            </a:r>
            <a:r>
              <a:rPr lang="en-GB" sz="3600" dirty="0">
                <a:solidFill>
                  <a:srgbClr val="002060"/>
                </a:solidFill>
              </a:rPr>
              <a:t> is the name given to all 2-D shapes with </a:t>
            </a:r>
            <a:r>
              <a:rPr lang="en-GB" sz="3600" b="1" dirty="0">
                <a:solidFill>
                  <a:srgbClr val="002060"/>
                </a:solidFill>
              </a:rPr>
              <a:t>four straight sides </a:t>
            </a:r>
            <a:r>
              <a:rPr lang="en-GB" sz="3600" dirty="0">
                <a:solidFill>
                  <a:srgbClr val="002060"/>
                </a:solidFill>
              </a:rPr>
              <a:t>and </a:t>
            </a:r>
            <a:r>
              <a:rPr lang="en-GB" sz="3600" b="1" dirty="0">
                <a:solidFill>
                  <a:srgbClr val="002060"/>
                </a:solidFill>
              </a:rPr>
              <a:t>four vertices (corners)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3CD1970F-BA29-443A-9B56-741A334699FC}"/>
              </a:ext>
            </a:extLst>
          </p:cNvPr>
          <p:cNvSpPr/>
          <p:nvPr/>
        </p:nvSpPr>
        <p:spPr>
          <a:xfrm>
            <a:off x="913936" y="4157198"/>
            <a:ext cx="2449995" cy="2150834"/>
          </a:xfrm>
          <a:prstGeom prst="rect">
            <a:avLst/>
          </a:prstGeom>
          <a:solidFill>
            <a:srgbClr val="FFA90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938462" y="3237775"/>
            <a:ext cx="2475325" cy="1015663"/>
          </a:xfrm>
          <a:prstGeom prst="rect">
            <a:avLst/>
          </a:prstGeom>
        </p:spPr>
        <p:txBody>
          <a:bodyPr wrap="square">
            <a:spAutoFit/>
          </a:bodyPr>
          <a:lstStyle/>
          <a:p>
            <a:r>
              <a:rPr lang="en-GB" sz="6000" dirty="0">
                <a:solidFill>
                  <a:srgbClr val="FF0000"/>
                </a:solidFill>
              </a:rPr>
              <a:t>square</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4312921" y="3509505"/>
            <a:ext cx="7315200" cy="29852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4000" dirty="0">
                <a:solidFill>
                  <a:srgbClr val="002060"/>
                </a:solidFill>
              </a:rPr>
              <a:t>Properties of a square include:</a:t>
            </a:r>
          </a:p>
          <a:p>
            <a:pPr marL="914400" lvl="1" indent="-457200">
              <a:buFont typeface="Arial" panose="020B0604020202020204" pitchFamily="34" charset="0"/>
              <a:buChar char="•"/>
            </a:pPr>
            <a:r>
              <a:rPr lang="en-GB" sz="4000" dirty="0">
                <a:solidFill>
                  <a:srgbClr val="002060"/>
                </a:solidFill>
              </a:rPr>
              <a:t>4 equal sides</a:t>
            </a:r>
          </a:p>
          <a:p>
            <a:pPr marL="914400" lvl="1" indent="-457200">
              <a:buFont typeface="Arial" panose="020B0604020202020204" pitchFamily="34" charset="0"/>
              <a:buChar char="•"/>
            </a:pPr>
            <a:r>
              <a:rPr lang="en-GB" sz="4000" dirty="0">
                <a:solidFill>
                  <a:srgbClr val="002060"/>
                </a:solidFill>
              </a:rPr>
              <a:t>4 right angles</a:t>
            </a:r>
          </a:p>
          <a:p>
            <a:pPr marL="914400" lvl="1" indent="-457200">
              <a:buFont typeface="Arial" panose="020B0604020202020204" pitchFamily="34" charset="0"/>
              <a:buChar char="•"/>
            </a:pPr>
            <a:r>
              <a:rPr lang="en-GB" sz="4000" dirty="0">
                <a:solidFill>
                  <a:srgbClr val="002060"/>
                </a:solidFill>
              </a:rPr>
              <a:t>4 lines of symmetry</a:t>
            </a:r>
          </a:p>
        </p:txBody>
      </p:sp>
    </p:spTree>
    <p:extLst>
      <p:ext uri="{BB962C8B-B14F-4D97-AF65-F5344CB8AC3E}">
        <p14:creationId xmlns:p14="http://schemas.microsoft.com/office/powerpoint/2010/main" val="181658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quadrilateral</a:t>
            </a:r>
            <a:r>
              <a:rPr lang="en-GB" sz="3600" dirty="0">
                <a:solidFill>
                  <a:srgbClr val="002060"/>
                </a:solidFill>
              </a:rPr>
              <a:t> is the name given to all 2-D shapes with </a:t>
            </a:r>
            <a:r>
              <a:rPr lang="en-GB" sz="3600" b="1" dirty="0">
                <a:solidFill>
                  <a:srgbClr val="002060"/>
                </a:solidFill>
              </a:rPr>
              <a:t>four straight sides </a:t>
            </a:r>
            <a:r>
              <a:rPr lang="en-GB" sz="3600" dirty="0">
                <a:solidFill>
                  <a:srgbClr val="002060"/>
                </a:solidFill>
              </a:rPr>
              <a:t>and </a:t>
            </a:r>
            <a:r>
              <a:rPr lang="en-GB" sz="3600" b="1" dirty="0">
                <a:solidFill>
                  <a:srgbClr val="002060"/>
                </a:solidFill>
              </a:rPr>
              <a:t>four vertices (corners)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11"/>
          <p:cNvSpPr/>
          <p:nvPr/>
        </p:nvSpPr>
        <p:spPr>
          <a:xfrm>
            <a:off x="571500" y="3338419"/>
            <a:ext cx="3140579" cy="1015663"/>
          </a:xfrm>
          <a:prstGeom prst="rect">
            <a:avLst/>
          </a:prstGeom>
        </p:spPr>
        <p:txBody>
          <a:bodyPr wrap="square">
            <a:spAutoFit/>
          </a:bodyPr>
          <a:lstStyle/>
          <a:p>
            <a:r>
              <a:rPr lang="en-GB" sz="6000" dirty="0">
                <a:solidFill>
                  <a:srgbClr val="FF0000"/>
                </a:solidFill>
              </a:rPr>
              <a:t>rectangle</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4312921" y="3509505"/>
            <a:ext cx="7315200" cy="29852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rgbClr val="002060"/>
                </a:solidFill>
              </a:rPr>
              <a:t>Properties of a rectangle include:</a:t>
            </a:r>
          </a:p>
          <a:p>
            <a:pPr marL="914400" lvl="1" indent="-457200">
              <a:buFont typeface="Arial" panose="020B0604020202020204" pitchFamily="34" charset="0"/>
              <a:buChar char="•"/>
            </a:pPr>
            <a:r>
              <a:rPr lang="en-GB" sz="3600" dirty="0">
                <a:solidFill>
                  <a:srgbClr val="002060"/>
                </a:solidFill>
              </a:rPr>
              <a:t>2 sets of equal length sides</a:t>
            </a:r>
          </a:p>
          <a:p>
            <a:pPr marL="914400" lvl="1" indent="-457200">
              <a:buFont typeface="Arial" panose="020B0604020202020204" pitchFamily="34" charset="0"/>
              <a:buChar char="•"/>
            </a:pPr>
            <a:r>
              <a:rPr lang="en-GB" sz="3600" dirty="0">
                <a:solidFill>
                  <a:srgbClr val="002060"/>
                </a:solidFill>
              </a:rPr>
              <a:t>4 right angles</a:t>
            </a:r>
          </a:p>
          <a:p>
            <a:pPr marL="914400" lvl="1" indent="-457200">
              <a:buFont typeface="Arial" panose="020B0604020202020204" pitchFamily="34" charset="0"/>
              <a:buChar char="•"/>
            </a:pPr>
            <a:r>
              <a:rPr lang="en-GB" sz="3600" dirty="0">
                <a:solidFill>
                  <a:srgbClr val="002060"/>
                </a:solidFill>
              </a:rPr>
              <a:t>2 lines of symmetry</a:t>
            </a:r>
          </a:p>
          <a:p>
            <a:pPr marL="914400" lvl="1" indent="-457200">
              <a:buFont typeface="Arial" panose="020B0604020202020204" pitchFamily="34" charset="0"/>
              <a:buChar char="•"/>
            </a:pPr>
            <a:r>
              <a:rPr lang="en-GB" sz="3600" dirty="0">
                <a:solidFill>
                  <a:srgbClr val="002060"/>
                </a:solidFill>
              </a:rPr>
              <a:t>2 pairs of parallel lines</a:t>
            </a:r>
          </a:p>
        </p:txBody>
      </p:sp>
      <p:sp>
        <p:nvSpPr>
          <p:cNvPr id="11" name="Rectangle 10">
            <a:extLst>
              <a:ext uri="{FF2B5EF4-FFF2-40B4-BE49-F238E27FC236}">
                <a16:creationId xmlns:a16="http://schemas.microsoft.com/office/drawing/2014/main" id="{7137336A-3AE3-40F8-9EC8-F1FCAD29AF2A}"/>
              </a:ext>
            </a:extLst>
          </p:cNvPr>
          <p:cNvSpPr/>
          <p:nvPr/>
        </p:nvSpPr>
        <p:spPr>
          <a:xfrm>
            <a:off x="571500" y="4592841"/>
            <a:ext cx="2915747" cy="13983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9563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quadrilateral</a:t>
            </a:r>
            <a:r>
              <a:rPr lang="en-GB" sz="3600" dirty="0">
                <a:solidFill>
                  <a:srgbClr val="002060"/>
                </a:solidFill>
              </a:rPr>
              <a:t> is the name given to all 2-D shapes with </a:t>
            </a:r>
            <a:r>
              <a:rPr lang="en-GB" sz="3600" b="1" dirty="0">
                <a:solidFill>
                  <a:srgbClr val="002060"/>
                </a:solidFill>
              </a:rPr>
              <a:t>four straight sides </a:t>
            </a:r>
            <a:r>
              <a:rPr lang="en-GB" sz="3600" dirty="0">
                <a:solidFill>
                  <a:srgbClr val="002060"/>
                </a:solidFill>
              </a:rPr>
              <a:t>and </a:t>
            </a:r>
            <a:r>
              <a:rPr lang="en-GB" sz="3600" b="1" dirty="0">
                <a:solidFill>
                  <a:srgbClr val="002060"/>
                </a:solidFill>
              </a:rPr>
              <a:t>four vertices (corners)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11"/>
          <p:cNvSpPr/>
          <p:nvPr/>
        </p:nvSpPr>
        <p:spPr>
          <a:xfrm>
            <a:off x="571500" y="3338419"/>
            <a:ext cx="3140579" cy="1015663"/>
          </a:xfrm>
          <a:prstGeom prst="rect">
            <a:avLst/>
          </a:prstGeom>
        </p:spPr>
        <p:txBody>
          <a:bodyPr wrap="square">
            <a:spAutoFit/>
          </a:bodyPr>
          <a:lstStyle/>
          <a:p>
            <a:r>
              <a:rPr lang="en-GB" sz="6000" dirty="0">
                <a:solidFill>
                  <a:srgbClr val="FF0000"/>
                </a:solidFill>
              </a:rPr>
              <a:t>rhombus</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4312921" y="3509505"/>
            <a:ext cx="7315200" cy="29852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rgbClr val="002060"/>
                </a:solidFill>
              </a:rPr>
              <a:t>Properties of a rhombus include:</a:t>
            </a:r>
          </a:p>
          <a:p>
            <a:pPr marL="914400" lvl="1" indent="-457200">
              <a:buFont typeface="Arial" panose="020B0604020202020204" pitchFamily="34" charset="0"/>
              <a:buChar char="•"/>
            </a:pPr>
            <a:r>
              <a:rPr lang="en-GB" sz="3600" dirty="0">
                <a:solidFill>
                  <a:srgbClr val="002060"/>
                </a:solidFill>
              </a:rPr>
              <a:t>4 equal length sides</a:t>
            </a:r>
          </a:p>
          <a:p>
            <a:pPr marL="914400" lvl="1" indent="-457200">
              <a:buFont typeface="Arial" panose="020B0604020202020204" pitchFamily="34" charset="0"/>
              <a:buChar char="•"/>
            </a:pPr>
            <a:r>
              <a:rPr lang="en-GB" sz="3600" dirty="0">
                <a:solidFill>
                  <a:srgbClr val="002060"/>
                </a:solidFill>
              </a:rPr>
              <a:t>2 pairs of parallel lines</a:t>
            </a:r>
          </a:p>
          <a:p>
            <a:pPr marL="914400" lvl="1" indent="-457200">
              <a:buFont typeface="Arial" panose="020B0604020202020204" pitchFamily="34" charset="0"/>
              <a:buChar char="•"/>
            </a:pPr>
            <a:r>
              <a:rPr lang="en-GB" sz="3600" dirty="0">
                <a:solidFill>
                  <a:srgbClr val="002060"/>
                </a:solidFill>
              </a:rPr>
              <a:t>Opposite angles are equal</a:t>
            </a:r>
          </a:p>
        </p:txBody>
      </p:sp>
      <p:sp>
        <p:nvSpPr>
          <p:cNvPr id="10" name="Parallelogram 9"/>
          <p:cNvSpPr/>
          <p:nvPr/>
        </p:nvSpPr>
        <p:spPr>
          <a:xfrm>
            <a:off x="571500" y="4592840"/>
            <a:ext cx="2724443" cy="1836405"/>
          </a:xfrm>
          <a:prstGeom prst="parallelogram">
            <a:avLst/>
          </a:prstGeom>
          <a:solidFill>
            <a:srgbClr val="C198E0"/>
          </a:solidFill>
          <a:ln>
            <a:solidFill>
              <a:srgbClr val="C198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510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speaking task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3" name="Rectangle: Rounded Corners 2">
            <a:extLst>
              <a:ext uri="{FF2B5EF4-FFF2-40B4-BE49-F238E27FC236}">
                <a16:creationId xmlns:a16="http://schemas.microsoft.com/office/drawing/2014/main" id="{675A7142-34F1-4E54-A85B-FF703025B360}"/>
              </a:ext>
            </a:extLst>
          </p:cNvPr>
          <p:cNvSpPr/>
          <p:nvPr/>
        </p:nvSpPr>
        <p:spPr>
          <a:xfrm>
            <a:off x="5966084" y="1690687"/>
            <a:ext cx="5783955" cy="284321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Now select 2 shapes to compare. Use the following properties to support your discussions:</a:t>
            </a:r>
          </a:p>
          <a:p>
            <a:pPr marL="914400" lvl="1" indent="-457200">
              <a:buFont typeface="Arial" panose="020B0604020202020204" pitchFamily="34" charset="0"/>
              <a:buChar char="•"/>
            </a:pPr>
            <a:r>
              <a:rPr lang="en-GB" sz="2600" dirty="0">
                <a:solidFill>
                  <a:srgbClr val="002060"/>
                </a:solidFill>
              </a:rPr>
              <a:t>sides</a:t>
            </a:r>
          </a:p>
          <a:p>
            <a:pPr marL="914400" lvl="1" indent="-457200">
              <a:buFont typeface="Arial" panose="020B0604020202020204" pitchFamily="34" charset="0"/>
              <a:buChar char="•"/>
            </a:pPr>
            <a:r>
              <a:rPr lang="en-GB" sz="2600" dirty="0">
                <a:solidFill>
                  <a:srgbClr val="002060"/>
                </a:solidFill>
              </a:rPr>
              <a:t>angles</a:t>
            </a:r>
          </a:p>
          <a:p>
            <a:pPr marL="914400" lvl="1" indent="-457200">
              <a:buFont typeface="Arial" panose="020B0604020202020204" pitchFamily="34" charset="0"/>
              <a:buChar char="•"/>
            </a:pPr>
            <a:r>
              <a:rPr lang="en-GB" sz="2600" dirty="0">
                <a:solidFill>
                  <a:srgbClr val="002060"/>
                </a:solidFill>
              </a:rPr>
              <a:t>symmetry</a:t>
            </a:r>
          </a:p>
          <a:p>
            <a:pPr marL="914400" lvl="1" indent="-457200">
              <a:buFont typeface="Arial" panose="020B0604020202020204" pitchFamily="34" charset="0"/>
              <a:buChar char="•"/>
            </a:pPr>
            <a:r>
              <a:rPr lang="en-GB" sz="2600" dirty="0">
                <a:solidFill>
                  <a:srgbClr val="002060"/>
                </a:solidFill>
              </a:rPr>
              <a:t>parallel lines</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6096000" y="4781550"/>
            <a:ext cx="5654040" cy="173355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FF0000"/>
                </a:solidFill>
              </a:rPr>
              <a:t>Use conjunctions to support your discussion. </a:t>
            </a:r>
          </a:p>
          <a:p>
            <a:pPr algn="ctr"/>
            <a:r>
              <a:rPr lang="en-GB" sz="2600" i="1" dirty="0">
                <a:solidFill>
                  <a:srgbClr val="FF0000"/>
                </a:solidFill>
              </a:rPr>
              <a:t>E.g. but, on the other hand, however, although, despite, furthermore etc.</a:t>
            </a:r>
          </a:p>
        </p:txBody>
      </p:sp>
      <p:sp>
        <p:nvSpPr>
          <p:cNvPr id="5" name="Speech Bubble: Rectangle with Corners Rounded 4">
            <a:extLst>
              <a:ext uri="{FF2B5EF4-FFF2-40B4-BE49-F238E27FC236}">
                <a16:creationId xmlns:a16="http://schemas.microsoft.com/office/drawing/2014/main" id="{1F5729B1-1580-42BF-A22F-9E91DF61E5AB}"/>
              </a:ext>
            </a:extLst>
          </p:cNvPr>
          <p:cNvSpPr/>
          <p:nvPr/>
        </p:nvSpPr>
        <p:spPr>
          <a:xfrm>
            <a:off x="409053" y="2348733"/>
            <a:ext cx="4958359" cy="4097390"/>
          </a:xfrm>
          <a:prstGeom prst="wedgeRoundRectCallout">
            <a:avLst>
              <a:gd name="adj1" fmla="val -7400"/>
              <a:gd name="adj2" fmla="val -65206"/>
              <a:gd name="adj3" fmla="val 16667"/>
            </a:avLst>
          </a:prstGeom>
          <a:solidFill>
            <a:schemeClr val="accent2">
              <a:lumMod val="40000"/>
              <a:lumOff val="6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800" i="1" dirty="0">
              <a:solidFill>
                <a:srgbClr val="002060"/>
              </a:solidFill>
            </a:endParaRPr>
          </a:p>
          <a:p>
            <a:pPr algn="ctr"/>
            <a:r>
              <a:rPr lang="en-GB" sz="2800" i="1" dirty="0">
                <a:solidFill>
                  <a:srgbClr val="002060"/>
                </a:solidFill>
              </a:rPr>
              <a:t>I am going to compare a square to a rectangle. </a:t>
            </a:r>
          </a:p>
          <a:p>
            <a:pPr algn="ctr"/>
            <a:r>
              <a:rPr lang="en-GB" sz="2800" i="1" dirty="0">
                <a:solidFill>
                  <a:srgbClr val="002060"/>
                </a:solidFill>
              </a:rPr>
              <a:t>A square has 4 equal sides. </a:t>
            </a:r>
          </a:p>
          <a:p>
            <a:pPr algn="ctr"/>
            <a:r>
              <a:rPr lang="en-GB" sz="2800" b="1" i="1" dirty="0">
                <a:solidFill>
                  <a:srgbClr val="FF0000"/>
                </a:solidFill>
              </a:rPr>
              <a:t>On the other hand</a:t>
            </a:r>
            <a:r>
              <a:rPr lang="en-GB" sz="2800" i="1" dirty="0">
                <a:solidFill>
                  <a:srgbClr val="002060"/>
                </a:solidFill>
              </a:rPr>
              <a:t>, a rectangle can have 2 pairs of sides with different lengths. </a:t>
            </a:r>
            <a:r>
              <a:rPr lang="en-GB" sz="2800" b="1" i="1" dirty="0">
                <a:solidFill>
                  <a:srgbClr val="FF0000"/>
                </a:solidFill>
              </a:rPr>
              <a:t>However</a:t>
            </a:r>
            <a:r>
              <a:rPr lang="en-GB" sz="2800" i="1" dirty="0">
                <a:solidFill>
                  <a:srgbClr val="002060"/>
                </a:solidFill>
              </a:rPr>
              <a:t>, a property common to both is that they have 2 </a:t>
            </a:r>
            <a:r>
              <a:rPr lang="en-GB" sz="2800" dirty="0">
                <a:solidFill>
                  <a:srgbClr val="002060"/>
                </a:solidFill>
              </a:rPr>
              <a:t>pairs </a:t>
            </a:r>
            <a:r>
              <a:rPr lang="en-GB" sz="2800" i="1" dirty="0">
                <a:solidFill>
                  <a:srgbClr val="002060"/>
                </a:solidFill>
              </a:rPr>
              <a:t>of parallel lines.</a:t>
            </a:r>
          </a:p>
          <a:p>
            <a:pPr algn="ctr"/>
            <a:endParaRPr lang="en-GB" sz="2800" i="1" dirty="0"/>
          </a:p>
        </p:txBody>
      </p:sp>
    </p:spTree>
    <p:extLst>
      <p:ext uri="{BB962C8B-B14F-4D97-AF65-F5344CB8AC3E}">
        <p14:creationId xmlns:p14="http://schemas.microsoft.com/office/powerpoint/2010/main" val="589308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quadrilateral</a:t>
            </a:r>
            <a:r>
              <a:rPr lang="en-GB" sz="3600" dirty="0">
                <a:solidFill>
                  <a:srgbClr val="002060"/>
                </a:solidFill>
              </a:rPr>
              <a:t> is the name given to all 2-D shapes with </a:t>
            </a:r>
            <a:r>
              <a:rPr lang="en-GB" sz="3600" b="1" dirty="0">
                <a:solidFill>
                  <a:srgbClr val="002060"/>
                </a:solidFill>
              </a:rPr>
              <a:t>four straight sides </a:t>
            </a:r>
            <a:r>
              <a:rPr lang="en-GB" sz="3600" dirty="0">
                <a:solidFill>
                  <a:srgbClr val="002060"/>
                </a:solidFill>
              </a:rPr>
              <a:t>and </a:t>
            </a:r>
            <a:r>
              <a:rPr lang="en-GB" sz="3600" b="1" dirty="0">
                <a:solidFill>
                  <a:srgbClr val="002060"/>
                </a:solidFill>
              </a:rPr>
              <a:t>four vertices (corners)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11"/>
          <p:cNvSpPr/>
          <p:nvPr/>
        </p:nvSpPr>
        <p:spPr>
          <a:xfrm>
            <a:off x="1503798" y="3237775"/>
            <a:ext cx="3140579" cy="1015663"/>
          </a:xfrm>
          <a:prstGeom prst="rect">
            <a:avLst/>
          </a:prstGeom>
        </p:spPr>
        <p:txBody>
          <a:bodyPr wrap="square">
            <a:spAutoFit/>
          </a:bodyPr>
          <a:lstStyle/>
          <a:p>
            <a:r>
              <a:rPr lang="en-GB" sz="6000" dirty="0">
                <a:solidFill>
                  <a:srgbClr val="FF0000"/>
                </a:solidFill>
              </a:rPr>
              <a:t>kite</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4312921" y="3509505"/>
            <a:ext cx="7315200" cy="29852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rgbClr val="002060"/>
                </a:solidFill>
              </a:rPr>
              <a:t>Properties of a kite include:</a:t>
            </a:r>
          </a:p>
          <a:p>
            <a:pPr marL="914400" lvl="1" indent="-457200">
              <a:buFont typeface="Arial" panose="020B0604020202020204" pitchFamily="34" charset="0"/>
              <a:buChar char="•"/>
            </a:pPr>
            <a:r>
              <a:rPr lang="en-GB" sz="3600" dirty="0">
                <a:solidFill>
                  <a:srgbClr val="002060"/>
                </a:solidFill>
              </a:rPr>
              <a:t>4 sides</a:t>
            </a:r>
          </a:p>
          <a:p>
            <a:pPr marL="914400" lvl="1" indent="-457200">
              <a:buFont typeface="Arial" panose="020B0604020202020204" pitchFamily="34" charset="0"/>
              <a:buChar char="•"/>
            </a:pPr>
            <a:r>
              <a:rPr lang="en-GB" sz="3600" dirty="0">
                <a:solidFill>
                  <a:srgbClr val="002060"/>
                </a:solidFill>
              </a:rPr>
              <a:t>2 pairs of equal length sides</a:t>
            </a:r>
          </a:p>
          <a:p>
            <a:pPr marL="914400" lvl="1" indent="-457200">
              <a:buFont typeface="Arial" panose="020B0604020202020204" pitchFamily="34" charset="0"/>
              <a:buChar char="•"/>
            </a:pPr>
            <a:r>
              <a:rPr lang="en-GB" sz="3600" dirty="0">
                <a:solidFill>
                  <a:srgbClr val="002060"/>
                </a:solidFill>
              </a:rPr>
              <a:t>1 set of opposite angles are equal</a:t>
            </a:r>
          </a:p>
        </p:txBody>
      </p:sp>
      <p:pic>
        <p:nvPicPr>
          <p:cNvPr id="11" name="Picture 10"/>
          <p:cNvPicPr>
            <a:picLocks noChangeAspect="1"/>
          </p:cNvPicPr>
          <p:nvPr/>
        </p:nvPicPr>
        <p:blipFill>
          <a:blip r:embed="rId5"/>
          <a:stretch>
            <a:fillRect/>
          </a:stretch>
        </p:blipFill>
        <p:spPr>
          <a:xfrm rot="16200000">
            <a:off x="951320" y="4472248"/>
            <a:ext cx="2368710" cy="1876827"/>
          </a:xfrm>
          <a:prstGeom prst="rect">
            <a:avLst/>
          </a:prstGeom>
        </p:spPr>
      </p:pic>
    </p:spTree>
    <p:extLst>
      <p:ext uri="{BB962C8B-B14F-4D97-AF65-F5344CB8AC3E}">
        <p14:creationId xmlns:p14="http://schemas.microsoft.com/office/powerpoint/2010/main" val="370736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quadrilateral</a:t>
            </a:r>
            <a:r>
              <a:rPr lang="en-GB" sz="3600" dirty="0">
                <a:solidFill>
                  <a:srgbClr val="002060"/>
                </a:solidFill>
              </a:rPr>
              <a:t> is the name given to all 2-D shapes with </a:t>
            </a:r>
            <a:r>
              <a:rPr lang="en-GB" sz="3600" b="1" dirty="0">
                <a:solidFill>
                  <a:srgbClr val="002060"/>
                </a:solidFill>
              </a:rPr>
              <a:t>four straight sides </a:t>
            </a:r>
            <a:r>
              <a:rPr lang="en-GB" sz="3600" dirty="0">
                <a:solidFill>
                  <a:srgbClr val="002060"/>
                </a:solidFill>
              </a:rPr>
              <a:t>and </a:t>
            </a:r>
            <a:r>
              <a:rPr lang="en-GB" sz="3600" b="1" dirty="0">
                <a:solidFill>
                  <a:srgbClr val="002060"/>
                </a:solidFill>
              </a:rPr>
              <a:t>four vertices (corners)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11"/>
          <p:cNvSpPr/>
          <p:nvPr/>
        </p:nvSpPr>
        <p:spPr>
          <a:xfrm>
            <a:off x="273208" y="3809183"/>
            <a:ext cx="4644377" cy="923330"/>
          </a:xfrm>
          <a:prstGeom prst="rect">
            <a:avLst/>
          </a:prstGeom>
        </p:spPr>
        <p:txBody>
          <a:bodyPr wrap="square">
            <a:spAutoFit/>
          </a:bodyPr>
          <a:lstStyle/>
          <a:p>
            <a:r>
              <a:rPr lang="en-GB" sz="5400" dirty="0">
                <a:solidFill>
                  <a:srgbClr val="FF0000"/>
                </a:solidFill>
              </a:rPr>
              <a:t>parallelogram</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4312921" y="3275650"/>
            <a:ext cx="7605871" cy="334849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rgbClr val="002060"/>
                </a:solidFill>
              </a:rPr>
              <a:t>Properties of a parallelogram include:</a:t>
            </a:r>
          </a:p>
          <a:p>
            <a:pPr marL="914400" lvl="1" indent="-457200">
              <a:buFont typeface="Arial" panose="020B0604020202020204" pitchFamily="34" charset="0"/>
              <a:buChar char="•"/>
            </a:pPr>
            <a:r>
              <a:rPr lang="en-GB" sz="3600" dirty="0">
                <a:solidFill>
                  <a:srgbClr val="002060"/>
                </a:solidFill>
              </a:rPr>
              <a:t>2 pairs of parallel lines</a:t>
            </a:r>
          </a:p>
          <a:p>
            <a:pPr marL="914400" lvl="1" indent="-457200">
              <a:buFont typeface="Arial" panose="020B0604020202020204" pitchFamily="34" charset="0"/>
              <a:buChar char="•"/>
            </a:pPr>
            <a:r>
              <a:rPr lang="en-GB" sz="3600" dirty="0">
                <a:solidFill>
                  <a:srgbClr val="002060"/>
                </a:solidFill>
              </a:rPr>
              <a:t>Opposite angles are equal</a:t>
            </a:r>
          </a:p>
          <a:p>
            <a:pPr marL="914400" lvl="1" indent="-457200">
              <a:buFont typeface="Arial" panose="020B0604020202020204" pitchFamily="34" charset="0"/>
              <a:buChar char="•"/>
            </a:pPr>
            <a:r>
              <a:rPr lang="en-GB" sz="3600" dirty="0">
                <a:solidFill>
                  <a:srgbClr val="002060"/>
                </a:solidFill>
              </a:rPr>
              <a:t>Opposite sides are equal</a:t>
            </a:r>
          </a:p>
          <a:p>
            <a:pPr marL="914400" lvl="1" indent="-457200">
              <a:buFont typeface="Arial" panose="020B0604020202020204" pitchFamily="34" charset="0"/>
              <a:buChar char="•"/>
            </a:pPr>
            <a:r>
              <a:rPr lang="en-GB" sz="3600" dirty="0">
                <a:solidFill>
                  <a:srgbClr val="002060"/>
                </a:solidFill>
              </a:rPr>
              <a:t>No lines of symmetry</a:t>
            </a:r>
          </a:p>
        </p:txBody>
      </p:sp>
      <p:sp>
        <p:nvSpPr>
          <p:cNvPr id="10" name="Parallelogram 9"/>
          <p:cNvSpPr/>
          <p:nvPr/>
        </p:nvSpPr>
        <p:spPr>
          <a:xfrm>
            <a:off x="571500" y="4949898"/>
            <a:ext cx="2934346" cy="1188349"/>
          </a:xfrm>
          <a:prstGeom prst="parallelogram">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6373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quadrilateral</a:t>
            </a:r>
            <a:r>
              <a:rPr lang="en-GB" sz="3600" dirty="0">
                <a:solidFill>
                  <a:srgbClr val="002060"/>
                </a:solidFill>
              </a:rPr>
              <a:t> is the name given to all 2-D shapes with </a:t>
            </a:r>
            <a:r>
              <a:rPr lang="en-GB" sz="3600" b="1" dirty="0">
                <a:solidFill>
                  <a:srgbClr val="002060"/>
                </a:solidFill>
              </a:rPr>
              <a:t>four straight sides </a:t>
            </a:r>
            <a:r>
              <a:rPr lang="en-GB" sz="3600" dirty="0">
                <a:solidFill>
                  <a:srgbClr val="002060"/>
                </a:solidFill>
              </a:rPr>
              <a:t>and </a:t>
            </a:r>
            <a:r>
              <a:rPr lang="en-GB" sz="3600" b="1" dirty="0">
                <a:solidFill>
                  <a:srgbClr val="002060"/>
                </a:solidFill>
              </a:rPr>
              <a:t>four vertices (corners)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11"/>
          <p:cNvSpPr/>
          <p:nvPr/>
        </p:nvSpPr>
        <p:spPr>
          <a:xfrm>
            <a:off x="689624" y="3558116"/>
            <a:ext cx="3623297" cy="1015663"/>
          </a:xfrm>
          <a:prstGeom prst="rect">
            <a:avLst/>
          </a:prstGeom>
        </p:spPr>
        <p:txBody>
          <a:bodyPr wrap="square">
            <a:spAutoFit/>
          </a:bodyPr>
          <a:lstStyle/>
          <a:p>
            <a:r>
              <a:rPr lang="en-GB" sz="6000" dirty="0">
                <a:solidFill>
                  <a:srgbClr val="FF0000"/>
                </a:solidFill>
              </a:rPr>
              <a:t>trapezium</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4312921" y="3509506"/>
            <a:ext cx="7315200" cy="292753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rgbClr val="002060"/>
                </a:solidFill>
              </a:rPr>
              <a:t>Properties of this trapezium include:</a:t>
            </a:r>
          </a:p>
          <a:p>
            <a:pPr marL="914400" lvl="1" indent="-457200">
              <a:buFont typeface="Arial" panose="020B0604020202020204" pitchFamily="34" charset="0"/>
              <a:buChar char="•"/>
            </a:pPr>
            <a:r>
              <a:rPr lang="en-GB" sz="3600" dirty="0">
                <a:solidFill>
                  <a:srgbClr val="002060"/>
                </a:solidFill>
              </a:rPr>
              <a:t>1 pair of parallel lines</a:t>
            </a:r>
          </a:p>
          <a:p>
            <a:pPr marL="914400" lvl="1" indent="-457200">
              <a:buFont typeface="Arial" panose="020B0604020202020204" pitchFamily="34" charset="0"/>
              <a:buChar char="•"/>
            </a:pPr>
            <a:r>
              <a:rPr lang="en-GB" sz="3600" dirty="0">
                <a:solidFill>
                  <a:srgbClr val="002060"/>
                </a:solidFill>
              </a:rPr>
              <a:t>2 sets of equal angles</a:t>
            </a:r>
          </a:p>
          <a:p>
            <a:pPr marL="914400" lvl="1" indent="-457200">
              <a:buFont typeface="Arial" panose="020B0604020202020204" pitchFamily="34" charset="0"/>
              <a:buChar char="•"/>
            </a:pPr>
            <a:r>
              <a:rPr lang="en-GB" sz="3600" dirty="0">
                <a:solidFill>
                  <a:srgbClr val="002060"/>
                </a:solidFill>
              </a:rPr>
              <a:t>1 line of symmetry</a:t>
            </a:r>
          </a:p>
        </p:txBody>
      </p:sp>
      <p:sp>
        <p:nvSpPr>
          <p:cNvPr id="10" name="Trapezoid 9"/>
          <p:cNvSpPr/>
          <p:nvPr/>
        </p:nvSpPr>
        <p:spPr>
          <a:xfrm>
            <a:off x="1263934" y="4618021"/>
            <a:ext cx="1965960" cy="1512168"/>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5445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1480" y="1828801"/>
            <a:ext cx="11399520" cy="8486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The </a:t>
            </a:r>
            <a:r>
              <a:rPr lang="en-GB" sz="2500" b="1" dirty="0">
                <a:solidFill>
                  <a:srgbClr val="002060"/>
                </a:solidFill>
              </a:rPr>
              <a:t>properties</a:t>
            </a:r>
            <a:r>
              <a:rPr lang="en-GB" sz="2500" dirty="0">
                <a:solidFill>
                  <a:srgbClr val="002060"/>
                </a:solidFill>
              </a:rPr>
              <a:t> for 2-D shapes include parallel lines and right angles. </a:t>
            </a:r>
          </a:p>
          <a:p>
            <a:pPr algn="ctr"/>
            <a:r>
              <a:rPr lang="en-GB" sz="2500" dirty="0">
                <a:solidFill>
                  <a:srgbClr val="002060"/>
                </a:solidFill>
              </a:rPr>
              <a:t>Complete the following table (answering Yes or No) to describe each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3309078"/>
              </p:ext>
            </p:extLst>
          </p:nvPr>
        </p:nvGraphicFramePr>
        <p:xfrm>
          <a:off x="609600" y="3115224"/>
          <a:ext cx="11094720" cy="3010368"/>
        </p:xfrm>
        <a:graphic>
          <a:graphicData uri="http://schemas.openxmlformats.org/drawingml/2006/table">
            <a:tbl>
              <a:tblPr firstRow="1" bandRow="1">
                <a:tableStyleId>{5940675A-B579-460E-94D1-54222C63F5DA}</a:tableStyleId>
              </a:tblPr>
              <a:tblGrid>
                <a:gridCol w="2773680">
                  <a:extLst>
                    <a:ext uri="{9D8B030D-6E8A-4147-A177-3AD203B41FA5}">
                      <a16:colId xmlns:a16="http://schemas.microsoft.com/office/drawing/2014/main" val="3661505712"/>
                    </a:ext>
                  </a:extLst>
                </a:gridCol>
                <a:gridCol w="2773680">
                  <a:extLst>
                    <a:ext uri="{9D8B030D-6E8A-4147-A177-3AD203B41FA5}">
                      <a16:colId xmlns:a16="http://schemas.microsoft.com/office/drawing/2014/main" val="1893383596"/>
                    </a:ext>
                  </a:extLst>
                </a:gridCol>
                <a:gridCol w="2773680">
                  <a:extLst>
                    <a:ext uri="{9D8B030D-6E8A-4147-A177-3AD203B41FA5}">
                      <a16:colId xmlns:a16="http://schemas.microsoft.com/office/drawing/2014/main" val="2210864000"/>
                    </a:ext>
                  </a:extLst>
                </a:gridCol>
                <a:gridCol w="2773680">
                  <a:extLst>
                    <a:ext uri="{9D8B030D-6E8A-4147-A177-3AD203B41FA5}">
                      <a16:colId xmlns:a16="http://schemas.microsoft.com/office/drawing/2014/main" val="1297217873"/>
                    </a:ext>
                  </a:extLst>
                </a:gridCol>
              </a:tblGrid>
              <a:tr h="511896">
                <a:tc>
                  <a:txBody>
                    <a:bodyPr/>
                    <a:lstStyle/>
                    <a:p>
                      <a:pPr algn="l"/>
                      <a:r>
                        <a:rPr lang="en-GB" sz="2500" b="1" dirty="0">
                          <a:solidFill>
                            <a:srgbClr val="002060"/>
                          </a:solidFill>
                        </a:rPr>
                        <a:t>Shape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b="1" dirty="0">
                          <a:solidFill>
                            <a:srgbClr val="002060"/>
                          </a:solidFill>
                        </a:rPr>
                        <a:t>Quadrilateral</a:t>
                      </a:r>
                    </a:p>
                  </a:txBody>
                  <a:tcPr/>
                </a:tc>
                <a:tc>
                  <a:txBody>
                    <a:bodyPr/>
                    <a:lstStyle/>
                    <a:p>
                      <a:pPr algn="l"/>
                      <a:r>
                        <a:rPr lang="en-GB" sz="2500" b="1" dirty="0">
                          <a:solidFill>
                            <a:srgbClr val="002060"/>
                          </a:solidFill>
                        </a:rPr>
                        <a:t>Parallel</a:t>
                      </a:r>
                      <a:r>
                        <a:rPr lang="en-GB" sz="2500" b="1" baseline="0" dirty="0">
                          <a:solidFill>
                            <a:srgbClr val="002060"/>
                          </a:solidFill>
                        </a:rPr>
                        <a:t> lines</a:t>
                      </a:r>
                      <a:endParaRPr lang="en-GB" sz="2500" b="1" dirty="0">
                        <a:solidFill>
                          <a:srgbClr val="002060"/>
                        </a:solidFill>
                      </a:endParaRPr>
                    </a:p>
                  </a:txBody>
                  <a:tcPr/>
                </a:tc>
                <a:tc>
                  <a:txBody>
                    <a:bodyPr/>
                    <a:lstStyle/>
                    <a:p>
                      <a:pPr algn="l"/>
                      <a:r>
                        <a:rPr lang="en-GB" sz="2500" b="1" dirty="0">
                          <a:solidFill>
                            <a:srgbClr val="002060"/>
                          </a:solidFill>
                        </a:rPr>
                        <a:t>Right angle</a:t>
                      </a:r>
                    </a:p>
                  </a:txBody>
                  <a:tcPr/>
                </a:tc>
                <a:extLst>
                  <a:ext uri="{0D108BD9-81ED-4DB2-BD59-A6C34878D82A}">
                    <a16:rowId xmlns:a16="http://schemas.microsoft.com/office/drawing/2014/main" val="1131833586"/>
                  </a:ext>
                </a:extLst>
              </a:tr>
              <a:tr h="832824">
                <a:tc>
                  <a:txBody>
                    <a:bodyPr/>
                    <a:lstStyle/>
                    <a:p>
                      <a:endParaRPr lang="en-GB" sz="2800" dirty="0">
                        <a:solidFill>
                          <a:srgbClr val="002060"/>
                        </a:solidFill>
                      </a:endParaRPr>
                    </a:p>
                  </a:txBody>
                  <a:tcPr/>
                </a:tc>
                <a:tc>
                  <a:txBody>
                    <a:bodyPr/>
                    <a:lstStyle/>
                    <a:p>
                      <a:pPr algn="ctr"/>
                      <a:r>
                        <a:rPr lang="en-GB" sz="2400" dirty="0">
                          <a:solidFill>
                            <a:srgbClr val="FF0000"/>
                          </a:solidFill>
                        </a:rPr>
                        <a:t>No</a:t>
                      </a:r>
                    </a:p>
                  </a:txBody>
                  <a:tcPr/>
                </a:tc>
                <a:tc>
                  <a:txBody>
                    <a:bodyPr/>
                    <a:lstStyle/>
                    <a:p>
                      <a:pPr algn="ctr"/>
                      <a:r>
                        <a:rPr lang="en-GB" sz="2400" dirty="0">
                          <a:solidFill>
                            <a:srgbClr val="FF0000"/>
                          </a:solidFill>
                        </a:rPr>
                        <a:t>No</a:t>
                      </a:r>
                    </a:p>
                  </a:txBody>
                  <a:tcPr/>
                </a:tc>
                <a:tc>
                  <a:txBody>
                    <a:bodyPr/>
                    <a:lstStyle/>
                    <a:p>
                      <a:pPr algn="ctr"/>
                      <a:r>
                        <a:rPr lang="en-GB" sz="2400" dirty="0">
                          <a:solidFill>
                            <a:srgbClr val="FF0000"/>
                          </a:solidFill>
                        </a:rPr>
                        <a:t>Yes</a:t>
                      </a:r>
                    </a:p>
                  </a:txBody>
                  <a:tcPr/>
                </a:tc>
                <a:extLst>
                  <a:ext uri="{0D108BD9-81ED-4DB2-BD59-A6C34878D82A}">
                    <a16:rowId xmlns:a16="http://schemas.microsoft.com/office/drawing/2014/main" val="450931887"/>
                  </a:ext>
                </a:extLst>
              </a:tr>
              <a:tr h="832824">
                <a:tc>
                  <a:txBody>
                    <a:bodyPr/>
                    <a:lstStyle/>
                    <a:p>
                      <a:endParaRPr lang="en-GB" sz="2800" dirty="0">
                        <a:solidFill>
                          <a:srgbClr val="002060"/>
                        </a:solidFill>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67559462"/>
                  </a:ext>
                </a:extLst>
              </a:tr>
              <a:tr h="832824">
                <a:tc>
                  <a:txBody>
                    <a:bodyPr/>
                    <a:lstStyle/>
                    <a:p>
                      <a:endParaRPr lang="en-GB" sz="2800" dirty="0">
                        <a:solidFill>
                          <a:srgbClr val="002060"/>
                        </a:solidFill>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30561741"/>
                  </a:ext>
                </a:extLst>
              </a:tr>
            </a:tbl>
          </a:graphicData>
        </a:graphic>
      </p:graphicFrame>
      <p:sp>
        <p:nvSpPr>
          <p:cNvPr id="6" name="Right Triangle 5"/>
          <p:cNvSpPr/>
          <p:nvPr/>
        </p:nvSpPr>
        <p:spPr>
          <a:xfrm>
            <a:off x="1074420" y="3875128"/>
            <a:ext cx="1844040" cy="39624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arallelogram 6"/>
          <p:cNvSpPr/>
          <p:nvPr/>
        </p:nvSpPr>
        <p:spPr>
          <a:xfrm>
            <a:off x="1173480" y="4709160"/>
            <a:ext cx="1539240" cy="42672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603717" y="5532120"/>
            <a:ext cx="392723" cy="396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4483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81000" y="2203517"/>
            <a:ext cx="6626445" cy="42125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rgbClr val="002060"/>
                </a:solidFill>
              </a:rPr>
              <a:t>Sam lives next door to Katie. He says his roof has a right angle in it and Katie’s does not. </a:t>
            </a:r>
          </a:p>
          <a:p>
            <a:pPr lvl="1"/>
            <a:r>
              <a:rPr lang="en-GB" sz="3600" dirty="0">
                <a:solidFill>
                  <a:srgbClr val="002060"/>
                </a:solidFill>
              </a:rPr>
              <a:t>Which house does Sam live in? Which one does Katie live in? Explain how you know.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41040" t="26107" r="20560" b="45306"/>
          <a:stretch/>
        </p:blipFill>
        <p:spPr>
          <a:xfrm>
            <a:off x="7312245" y="2743199"/>
            <a:ext cx="4285395" cy="2392681"/>
          </a:xfrm>
          <a:prstGeom prst="rect">
            <a:avLst/>
          </a:prstGeom>
        </p:spPr>
      </p:pic>
    </p:spTree>
    <p:extLst>
      <p:ext uri="{BB962C8B-B14F-4D97-AF65-F5344CB8AC3E}">
        <p14:creationId xmlns:p14="http://schemas.microsoft.com/office/powerpoint/2010/main" val="401772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773782"/>
            <a:ext cx="11117580" cy="7865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There are also four different types of triangles to compare.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6" name="Rectangle: Rounded Corners 2">
            <a:extLst>
              <a:ext uri="{FF2B5EF4-FFF2-40B4-BE49-F238E27FC236}">
                <a16:creationId xmlns:a16="http://schemas.microsoft.com/office/drawing/2014/main" id="{675A7142-34F1-4E54-A85B-FF703025B360}"/>
              </a:ext>
            </a:extLst>
          </p:cNvPr>
          <p:cNvSpPr/>
          <p:nvPr/>
        </p:nvSpPr>
        <p:spPr>
          <a:xfrm>
            <a:off x="663530" y="3206857"/>
            <a:ext cx="6785338" cy="270841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4000" dirty="0">
                <a:solidFill>
                  <a:srgbClr val="002060"/>
                </a:solidFill>
              </a:rPr>
              <a:t>Properties of an </a:t>
            </a:r>
            <a:r>
              <a:rPr lang="en-GB" sz="4000" b="1" dirty="0">
                <a:solidFill>
                  <a:srgbClr val="002060"/>
                </a:solidFill>
              </a:rPr>
              <a:t>equilateral triangle </a:t>
            </a:r>
            <a:r>
              <a:rPr lang="en-GB" sz="4000" dirty="0">
                <a:solidFill>
                  <a:srgbClr val="002060"/>
                </a:solidFill>
              </a:rPr>
              <a:t>include:</a:t>
            </a:r>
          </a:p>
          <a:p>
            <a:pPr marL="1028700" lvl="1" indent="-571500">
              <a:buFont typeface="Arial" panose="020B0604020202020204" pitchFamily="34" charset="0"/>
              <a:buChar char="•"/>
            </a:pPr>
            <a:r>
              <a:rPr lang="en-GB" sz="4000" dirty="0">
                <a:solidFill>
                  <a:srgbClr val="002060"/>
                </a:solidFill>
              </a:rPr>
              <a:t>All 3 sides equal in length</a:t>
            </a:r>
          </a:p>
          <a:p>
            <a:pPr marL="1028700" lvl="1" indent="-571500">
              <a:buFont typeface="Arial" panose="020B0604020202020204" pitchFamily="34" charset="0"/>
              <a:buChar char="•"/>
            </a:pPr>
            <a:r>
              <a:rPr lang="en-GB" sz="4000" dirty="0">
                <a:solidFill>
                  <a:srgbClr val="002060"/>
                </a:solidFill>
              </a:rPr>
              <a:t>All angles are equal</a:t>
            </a:r>
          </a:p>
        </p:txBody>
      </p:sp>
      <p:sp>
        <p:nvSpPr>
          <p:cNvPr id="11" name="Line 4"/>
          <p:cNvSpPr>
            <a:spLocks noChangeShapeType="1"/>
          </p:cNvSpPr>
          <p:nvPr/>
        </p:nvSpPr>
        <p:spPr bwMode="auto">
          <a:xfrm flipV="1">
            <a:off x="8241030" y="3553002"/>
            <a:ext cx="1295400" cy="20875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6"/>
          <p:cNvSpPr>
            <a:spLocks noChangeShapeType="1"/>
          </p:cNvSpPr>
          <p:nvPr/>
        </p:nvSpPr>
        <p:spPr bwMode="auto">
          <a:xfrm>
            <a:off x="8241030" y="5640565"/>
            <a:ext cx="259238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17"/>
          <p:cNvSpPr>
            <a:spLocks noChangeShapeType="1"/>
          </p:cNvSpPr>
          <p:nvPr/>
        </p:nvSpPr>
        <p:spPr bwMode="auto">
          <a:xfrm flipH="1" flipV="1">
            <a:off x="9536430" y="3553002"/>
            <a:ext cx="1296988" cy="20875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18"/>
          <p:cNvSpPr>
            <a:spLocks noChangeShapeType="1"/>
          </p:cNvSpPr>
          <p:nvPr/>
        </p:nvSpPr>
        <p:spPr bwMode="auto">
          <a:xfrm>
            <a:off x="8672830" y="4489627"/>
            <a:ext cx="360363" cy="28733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20"/>
          <p:cNvSpPr>
            <a:spLocks noChangeShapeType="1"/>
          </p:cNvSpPr>
          <p:nvPr/>
        </p:nvSpPr>
        <p:spPr bwMode="auto">
          <a:xfrm>
            <a:off x="9609455" y="5424665"/>
            <a:ext cx="0" cy="5048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Line 21"/>
          <p:cNvSpPr>
            <a:spLocks noChangeShapeType="1"/>
          </p:cNvSpPr>
          <p:nvPr/>
        </p:nvSpPr>
        <p:spPr bwMode="auto">
          <a:xfrm flipV="1">
            <a:off x="10041255" y="4561065"/>
            <a:ext cx="431800" cy="28733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22"/>
          <p:cNvSpPr>
            <a:spLocks noChangeShapeType="1"/>
          </p:cNvSpPr>
          <p:nvPr/>
        </p:nvSpPr>
        <p:spPr bwMode="auto">
          <a:xfrm flipH="1" flipV="1">
            <a:off x="8672830" y="4921427"/>
            <a:ext cx="215900" cy="719138"/>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Line 23"/>
          <p:cNvSpPr>
            <a:spLocks noChangeShapeType="1"/>
          </p:cNvSpPr>
          <p:nvPr/>
        </p:nvSpPr>
        <p:spPr bwMode="auto">
          <a:xfrm flipH="1" flipV="1">
            <a:off x="9176068" y="4129265"/>
            <a:ext cx="720725" cy="0"/>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24"/>
          <p:cNvSpPr>
            <a:spLocks noChangeShapeType="1"/>
          </p:cNvSpPr>
          <p:nvPr/>
        </p:nvSpPr>
        <p:spPr bwMode="auto">
          <a:xfrm flipV="1">
            <a:off x="10112693" y="5065890"/>
            <a:ext cx="360362" cy="574675"/>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Line 18"/>
          <p:cNvSpPr>
            <a:spLocks noChangeShapeType="1"/>
          </p:cNvSpPr>
          <p:nvPr/>
        </p:nvSpPr>
        <p:spPr bwMode="auto">
          <a:xfrm>
            <a:off x="8743473" y="4417395"/>
            <a:ext cx="360363" cy="28733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Line 21"/>
          <p:cNvSpPr>
            <a:spLocks noChangeShapeType="1"/>
          </p:cNvSpPr>
          <p:nvPr/>
        </p:nvSpPr>
        <p:spPr bwMode="auto">
          <a:xfrm flipV="1">
            <a:off x="9980613" y="4489627"/>
            <a:ext cx="431800" cy="28733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20"/>
          <p:cNvSpPr>
            <a:spLocks noChangeShapeType="1"/>
          </p:cNvSpPr>
          <p:nvPr/>
        </p:nvSpPr>
        <p:spPr bwMode="auto">
          <a:xfrm>
            <a:off x="9536430" y="5424665"/>
            <a:ext cx="0" cy="5048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3094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773782"/>
            <a:ext cx="11117580" cy="7865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There are also four different types of triangles to compare.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6" name="Rectangle: Rounded Corners 2">
            <a:extLst>
              <a:ext uri="{FF2B5EF4-FFF2-40B4-BE49-F238E27FC236}">
                <a16:creationId xmlns:a16="http://schemas.microsoft.com/office/drawing/2014/main" id="{675A7142-34F1-4E54-A85B-FF703025B360}"/>
              </a:ext>
            </a:extLst>
          </p:cNvPr>
          <p:cNvSpPr/>
          <p:nvPr/>
        </p:nvSpPr>
        <p:spPr>
          <a:xfrm>
            <a:off x="663530" y="3206857"/>
            <a:ext cx="6785338" cy="270841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4000" dirty="0">
                <a:solidFill>
                  <a:srgbClr val="002060"/>
                </a:solidFill>
              </a:rPr>
              <a:t>Properties of an </a:t>
            </a:r>
            <a:r>
              <a:rPr lang="en-GB" sz="4000" b="1" dirty="0">
                <a:solidFill>
                  <a:srgbClr val="002060"/>
                </a:solidFill>
              </a:rPr>
              <a:t>isosceles triangle </a:t>
            </a:r>
            <a:r>
              <a:rPr lang="en-GB" sz="4000" dirty="0">
                <a:solidFill>
                  <a:srgbClr val="002060"/>
                </a:solidFill>
              </a:rPr>
              <a:t>include:</a:t>
            </a:r>
          </a:p>
          <a:p>
            <a:pPr marL="1028700" lvl="1" indent="-571500">
              <a:buFont typeface="Arial" panose="020B0604020202020204" pitchFamily="34" charset="0"/>
              <a:buChar char="•"/>
            </a:pPr>
            <a:r>
              <a:rPr lang="en-GB" sz="4000" dirty="0">
                <a:solidFill>
                  <a:srgbClr val="002060"/>
                </a:solidFill>
              </a:rPr>
              <a:t>2 sides of equal length</a:t>
            </a:r>
          </a:p>
          <a:p>
            <a:pPr marL="1028700" lvl="1" indent="-571500">
              <a:buFont typeface="Arial" panose="020B0604020202020204" pitchFamily="34" charset="0"/>
              <a:buChar char="•"/>
            </a:pPr>
            <a:r>
              <a:rPr lang="en-GB" sz="4000" dirty="0">
                <a:solidFill>
                  <a:srgbClr val="002060"/>
                </a:solidFill>
              </a:rPr>
              <a:t>2 equal angles</a:t>
            </a:r>
          </a:p>
        </p:txBody>
      </p:sp>
      <p:sp>
        <p:nvSpPr>
          <p:cNvPr id="23" name="Line 2"/>
          <p:cNvSpPr>
            <a:spLocks noChangeShapeType="1"/>
          </p:cNvSpPr>
          <p:nvPr/>
        </p:nvSpPr>
        <p:spPr bwMode="auto">
          <a:xfrm flipV="1">
            <a:off x="8675370" y="3206856"/>
            <a:ext cx="1296987" cy="331831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Line 3"/>
          <p:cNvSpPr>
            <a:spLocks noChangeShapeType="1"/>
          </p:cNvSpPr>
          <p:nvPr/>
        </p:nvSpPr>
        <p:spPr bwMode="auto">
          <a:xfrm flipH="1" flipV="1">
            <a:off x="9972357" y="3206856"/>
            <a:ext cx="1295401" cy="331831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4"/>
          <p:cNvSpPr>
            <a:spLocks noChangeShapeType="1"/>
          </p:cNvSpPr>
          <p:nvPr/>
        </p:nvSpPr>
        <p:spPr bwMode="auto">
          <a:xfrm>
            <a:off x="8675370" y="6525170"/>
            <a:ext cx="259238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8"/>
          <p:cNvSpPr>
            <a:spLocks noChangeShapeType="1"/>
          </p:cNvSpPr>
          <p:nvPr/>
        </p:nvSpPr>
        <p:spPr bwMode="auto">
          <a:xfrm flipV="1">
            <a:off x="10319001" y="4636689"/>
            <a:ext cx="576263" cy="3603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Line 9"/>
          <p:cNvSpPr>
            <a:spLocks noChangeShapeType="1"/>
          </p:cNvSpPr>
          <p:nvPr/>
        </p:nvSpPr>
        <p:spPr bwMode="auto">
          <a:xfrm>
            <a:off x="9107170" y="4685830"/>
            <a:ext cx="576263" cy="431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Line 10"/>
          <p:cNvSpPr>
            <a:spLocks noChangeShapeType="1"/>
          </p:cNvSpPr>
          <p:nvPr/>
        </p:nvSpPr>
        <p:spPr bwMode="auto">
          <a:xfrm>
            <a:off x="8891270" y="5915272"/>
            <a:ext cx="431800" cy="609898"/>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Line 11"/>
          <p:cNvSpPr>
            <a:spLocks noChangeShapeType="1"/>
          </p:cNvSpPr>
          <p:nvPr/>
        </p:nvSpPr>
        <p:spPr bwMode="auto">
          <a:xfrm flipV="1">
            <a:off x="10547033" y="5915272"/>
            <a:ext cx="410001" cy="609898"/>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9"/>
          <p:cNvSpPr>
            <a:spLocks noChangeShapeType="1"/>
          </p:cNvSpPr>
          <p:nvPr/>
        </p:nvSpPr>
        <p:spPr bwMode="auto">
          <a:xfrm>
            <a:off x="9025413" y="4816871"/>
            <a:ext cx="576263" cy="431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8"/>
          <p:cNvSpPr>
            <a:spLocks noChangeShapeType="1"/>
          </p:cNvSpPr>
          <p:nvPr/>
        </p:nvSpPr>
        <p:spPr bwMode="auto">
          <a:xfrm flipV="1">
            <a:off x="10380771" y="4758298"/>
            <a:ext cx="576263" cy="3603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63273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773782"/>
            <a:ext cx="11117580" cy="7865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There are also four different types of triangles to compare.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6" name="Rectangle: Rounded Corners 2">
            <a:extLst>
              <a:ext uri="{FF2B5EF4-FFF2-40B4-BE49-F238E27FC236}">
                <a16:creationId xmlns:a16="http://schemas.microsoft.com/office/drawing/2014/main" id="{675A7142-34F1-4E54-A85B-FF703025B360}"/>
              </a:ext>
            </a:extLst>
          </p:cNvPr>
          <p:cNvSpPr/>
          <p:nvPr/>
        </p:nvSpPr>
        <p:spPr>
          <a:xfrm>
            <a:off x="663530" y="3206857"/>
            <a:ext cx="6785338" cy="270841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4000" dirty="0">
                <a:solidFill>
                  <a:srgbClr val="002060"/>
                </a:solidFill>
              </a:rPr>
              <a:t>Properties of a </a:t>
            </a:r>
            <a:r>
              <a:rPr lang="en-GB" sz="4000" b="1" dirty="0">
                <a:solidFill>
                  <a:srgbClr val="002060"/>
                </a:solidFill>
              </a:rPr>
              <a:t>scalene</a:t>
            </a:r>
            <a:r>
              <a:rPr lang="en-GB" sz="4000" dirty="0">
                <a:solidFill>
                  <a:srgbClr val="002060"/>
                </a:solidFill>
              </a:rPr>
              <a:t> </a:t>
            </a:r>
            <a:r>
              <a:rPr lang="en-GB" sz="4000" b="1" dirty="0">
                <a:solidFill>
                  <a:srgbClr val="002060"/>
                </a:solidFill>
              </a:rPr>
              <a:t>triangle </a:t>
            </a:r>
            <a:r>
              <a:rPr lang="en-GB" sz="4000" dirty="0">
                <a:solidFill>
                  <a:srgbClr val="002060"/>
                </a:solidFill>
              </a:rPr>
              <a:t>include:</a:t>
            </a:r>
          </a:p>
          <a:p>
            <a:pPr marL="1028700" lvl="1" indent="-571500">
              <a:buFont typeface="Arial" panose="020B0604020202020204" pitchFamily="34" charset="0"/>
              <a:buChar char="•"/>
            </a:pPr>
            <a:r>
              <a:rPr lang="en-GB" sz="4000" dirty="0">
                <a:solidFill>
                  <a:srgbClr val="002060"/>
                </a:solidFill>
              </a:rPr>
              <a:t>All lengths are different</a:t>
            </a:r>
          </a:p>
          <a:p>
            <a:pPr marL="1028700" lvl="1" indent="-571500">
              <a:buFont typeface="Arial" panose="020B0604020202020204" pitchFamily="34" charset="0"/>
              <a:buChar char="•"/>
            </a:pPr>
            <a:r>
              <a:rPr lang="en-GB" sz="4000" dirty="0">
                <a:solidFill>
                  <a:srgbClr val="002060"/>
                </a:solidFill>
              </a:rPr>
              <a:t>All angles are different</a:t>
            </a:r>
          </a:p>
        </p:txBody>
      </p:sp>
      <p:sp>
        <p:nvSpPr>
          <p:cNvPr id="14" name="Line 2"/>
          <p:cNvSpPr>
            <a:spLocks noChangeShapeType="1"/>
          </p:cNvSpPr>
          <p:nvPr/>
        </p:nvSpPr>
        <p:spPr bwMode="auto">
          <a:xfrm flipH="1" flipV="1">
            <a:off x="8412480" y="3078480"/>
            <a:ext cx="593250" cy="29930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3"/>
          <p:cNvSpPr>
            <a:spLocks noChangeShapeType="1"/>
          </p:cNvSpPr>
          <p:nvPr/>
        </p:nvSpPr>
        <p:spPr bwMode="auto">
          <a:xfrm flipH="1" flipV="1">
            <a:off x="8412480" y="3078480"/>
            <a:ext cx="3185636" cy="299309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4"/>
          <p:cNvSpPr>
            <a:spLocks noChangeShapeType="1"/>
          </p:cNvSpPr>
          <p:nvPr/>
        </p:nvSpPr>
        <p:spPr bwMode="auto">
          <a:xfrm>
            <a:off x="9005730" y="6071572"/>
            <a:ext cx="259238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815213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773782"/>
            <a:ext cx="11117580" cy="7865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There are also four different types of triangles to compare.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6" name="Rectangle: Rounded Corners 2">
            <a:extLst>
              <a:ext uri="{FF2B5EF4-FFF2-40B4-BE49-F238E27FC236}">
                <a16:creationId xmlns:a16="http://schemas.microsoft.com/office/drawing/2014/main" id="{675A7142-34F1-4E54-A85B-FF703025B360}"/>
              </a:ext>
            </a:extLst>
          </p:cNvPr>
          <p:cNvSpPr/>
          <p:nvPr/>
        </p:nvSpPr>
        <p:spPr>
          <a:xfrm>
            <a:off x="663529" y="3206857"/>
            <a:ext cx="7255873" cy="319394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4000" dirty="0">
                <a:solidFill>
                  <a:srgbClr val="002060"/>
                </a:solidFill>
              </a:rPr>
              <a:t>Properties of a </a:t>
            </a:r>
            <a:r>
              <a:rPr lang="en-GB" sz="4000" b="1" dirty="0">
                <a:solidFill>
                  <a:srgbClr val="002060"/>
                </a:solidFill>
              </a:rPr>
              <a:t>right-angled</a:t>
            </a:r>
            <a:r>
              <a:rPr lang="en-GB" sz="4000" dirty="0">
                <a:solidFill>
                  <a:srgbClr val="002060"/>
                </a:solidFill>
              </a:rPr>
              <a:t> </a:t>
            </a:r>
            <a:r>
              <a:rPr lang="en-GB" sz="4000" b="1">
                <a:solidFill>
                  <a:srgbClr val="002060"/>
                </a:solidFill>
              </a:rPr>
              <a:t>triangle </a:t>
            </a:r>
            <a:r>
              <a:rPr lang="en-GB" sz="4000">
                <a:solidFill>
                  <a:srgbClr val="002060"/>
                </a:solidFill>
              </a:rPr>
              <a:t>include:</a:t>
            </a:r>
            <a:endParaRPr lang="en-GB" sz="4000" dirty="0">
              <a:solidFill>
                <a:srgbClr val="002060"/>
              </a:solidFill>
            </a:endParaRPr>
          </a:p>
          <a:p>
            <a:pPr marL="1028700" lvl="1" indent="-571500">
              <a:buFont typeface="Arial" panose="020B0604020202020204" pitchFamily="34" charset="0"/>
              <a:buChar char="•"/>
            </a:pPr>
            <a:r>
              <a:rPr lang="en-GB" sz="4000" dirty="0">
                <a:solidFill>
                  <a:srgbClr val="002060"/>
                </a:solidFill>
              </a:rPr>
              <a:t>Can be an </a:t>
            </a:r>
            <a:r>
              <a:rPr lang="en-GB" sz="4000" u="sng" dirty="0">
                <a:solidFill>
                  <a:srgbClr val="002060"/>
                </a:solidFill>
              </a:rPr>
              <a:t>isosceles triangle</a:t>
            </a:r>
            <a:r>
              <a:rPr lang="en-GB" sz="4000" dirty="0">
                <a:solidFill>
                  <a:srgbClr val="002060"/>
                </a:solidFill>
              </a:rPr>
              <a:t> or a </a:t>
            </a:r>
            <a:r>
              <a:rPr lang="en-GB" sz="4000" u="sng" dirty="0">
                <a:solidFill>
                  <a:srgbClr val="002060"/>
                </a:solidFill>
              </a:rPr>
              <a:t>scalene triangle</a:t>
            </a:r>
          </a:p>
          <a:p>
            <a:pPr marL="1028700" lvl="1" indent="-571500">
              <a:buFont typeface="Arial" panose="020B0604020202020204" pitchFamily="34" charset="0"/>
              <a:buChar char="•"/>
            </a:pPr>
            <a:r>
              <a:rPr lang="en-GB" sz="4000" dirty="0">
                <a:solidFill>
                  <a:srgbClr val="002060"/>
                </a:solidFill>
              </a:rPr>
              <a:t>Has one 90⁰ angle</a:t>
            </a:r>
          </a:p>
        </p:txBody>
      </p:sp>
      <p:sp>
        <p:nvSpPr>
          <p:cNvPr id="10" name="Line 13"/>
          <p:cNvSpPr>
            <a:spLocks noChangeShapeType="1"/>
          </p:cNvSpPr>
          <p:nvPr/>
        </p:nvSpPr>
        <p:spPr bwMode="auto">
          <a:xfrm rot="5400000" flipH="1" flipV="1">
            <a:off x="10245453" y="4560490"/>
            <a:ext cx="0" cy="266541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5"/>
          <p:cNvSpPr>
            <a:spLocks noChangeShapeType="1"/>
          </p:cNvSpPr>
          <p:nvPr/>
        </p:nvSpPr>
        <p:spPr bwMode="auto">
          <a:xfrm>
            <a:off x="8912747" y="5388371"/>
            <a:ext cx="431800" cy="0"/>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16"/>
          <p:cNvSpPr>
            <a:spLocks noChangeShapeType="1"/>
          </p:cNvSpPr>
          <p:nvPr/>
        </p:nvSpPr>
        <p:spPr bwMode="auto">
          <a:xfrm>
            <a:off x="9344547" y="5388371"/>
            <a:ext cx="0" cy="504825"/>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18"/>
          <p:cNvSpPr>
            <a:spLocks noChangeShapeType="1"/>
          </p:cNvSpPr>
          <p:nvPr/>
        </p:nvSpPr>
        <p:spPr bwMode="auto">
          <a:xfrm flipH="1" flipV="1">
            <a:off x="8912747" y="3227784"/>
            <a:ext cx="0" cy="266541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19"/>
          <p:cNvSpPr>
            <a:spLocks noChangeShapeType="1"/>
          </p:cNvSpPr>
          <p:nvPr/>
        </p:nvSpPr>
        <p:spPr bwMode="auto">
          <a:xfrm flipH="1" flipV="1">
            <a:off x="8912747" y="3227784"/>
            <a:ext cx="2663825" cy="266541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21"/>
          <p:cNvSpPr>
            <a:spLocks noChangeShapeType="1"/>
          </p:cNvSpPr>
          <p:nvPr/>
        </p:nvSpPr>
        <p:spPr bwMode="auto">
          <a:xfrm>
            <a:off x="8711564" y="4308871"/>
            <a:ext cx="40236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Line 22"/>
          <p:cNvSpPr>
            <a:spLocks noChangeShapeType="1"/>
          </p:cNvSpPr>
          <p:nvPr/>
        </p:nvSpPr>
        <p:spPr bwMode="auto">
          <a:xfrm>
            <a:off x="10136709" y="5698330"/>
            <a:ext cx="0" cy="38973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21"/>
          <p:cNvSpPr>
            <a:spLocks noChangeShapeType="1"/>
          </p:cNvSpPr>
          <p:nvPr/>
        </p:nvSpPr>
        <p:spPr bwMode="auto">
          <a:xfrm>
            <a:off x="8705848" y="4461271"/>
            <a:ext cx="40236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22"/>
          <p:cNvSpPr>
            <a:spLocks noChangeShapeType="1"/>
          </p:cNvSpPr>
          <p:nvPr/>
        </p:nvSpPr>
        <p:spPr bwMode="auto">
          <a:xfrm>
            <a:off x="10289109" y="5698330"/>
            <a:ext cx="0" cy="38973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82278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Which of these triangles is the odd one out? Explain your reasons by describing the properties of the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Isosceles Triangle 11">
            <a:extLst>
              <a:ext uri="{FF2B5EF4-FFF2-40B4-BE49-F238E27FC236}">
                <a16:creationId xmlns:a16="http://schemas.microsoft.com/office/drawing/2014/main" id="{BB78A017-98F0-47AE-9ABD-8150E094116A}"/>
              </a:ext>
            </a:extLst>
          </p:cNvPr>
          <p:cNvSpPr/>
          <p:nvPr/>
        </p:nvSpPr>
        <p:spPr>
          <a:xfrm>
            <a:off x="8448868" y="3600547"/>
            <a:ext cx="3452514" cy="232772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ight Triangle 9"/>
          <p:cNvSpPr/>
          <p:nvPr/>
        </p:nvSpPr>
        <p:spPr>
          <a:xfrm>
            <a:off x="784860" y="3692161"/>
            <a:ext cx="2446020" cy="223611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Triangle 10"/>
          <p:cNvSpPr/>
          <p:nvPr/>
        </p:nvSpPr>
        <p:spPr>
          <a:xfrm>
            <a:off x="3687224" y="4073161"/>
            <a:ext cx="4305300" cy="110835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4705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7200" y="1807277"/>
            <a:ext cx="11231879" cy="72256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Name the </a:t>
            </a:r>
            <a:r>
              <a:rPr lang="en-GB" sz="3200" b="1" dirty="0">
                <a:solidFill>
                  <a:srgbClr val="002060"/>
                </a:solidFill>
              </a:rPr>
              <a:t>2-D</a:t>
            </a:r>
            <a:r>
              <a:rPr lang="en-GB" sz="3200" dirty="0">
                <a:solidFill>
                  <a:srgbClr val="002060"/>
                </a:solidFill>
              </a:rPr>
              <a:t> shapes being described:</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2">
            <a:extLst>
              <a:ext uri="{FF2B5EF4-FFF2-40B4-BE49-F238E27FC236}">
                <a16:creationId xmlns:a16="http://schemas.microsoft.com/office/drawing/2014/main" id="{675A7142-34F1-4E54-A85B-FF703025B360}"/>
              </a:ext>
            </a:extLst>
          </p:cNvPr>
          <p:cNvSpPr/>
          <p:nvPr/>
        </p:nvSpPr>
        <p:spPr>
          <a:xfrm>
            <a:off x="457201" y="2946108"/>
            <a:ext cx="3154680" cy="336325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triangle with no lengths the same.</a:t>
            </a:r>
          </a:p>
        </p:txBody>
      </p:sp>
      <p:sp>
        <p:nvSpPr>
          <p:cNvPr id="12" name="Rectangle: Rounded Corners 2">
            <a:extLst>
              <a:ext uri="{FF2B5EF4-FFF2-40B4-BE49-F238E27FC236}">
                <a16:creationId xmlns:a16="http://schemas.microsoft.com/office/drawing/2014/main" id="{675A7142-34F1-4E54-A85B-FF703025B360}"/>
              </a:ext>
            </a:extLst>
          </p:cNvPr>
          <p:cNvSpPr/>
          <p:nvPr/>
        </p:nvSpPr>
        <p:spPr>
          <a:xfrm>
            <a:off x="8534399" y="3098508"/>
            <a:ext cx="3154680" cy="336325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quadrilateral with 1 set of parallel lines and 1 line of symmetry.</a:t>
            </a:r>
          </a:p>
        </p:txBody>
      </p:sp>
      <p:sp>
        <p:nvSpPr>
          <p:cNvPr id="13" name="Rectangle: Rounded Corners 2">
            <a:extLst>
              <a:ext uri="{FF2B5EF4-FFF2-40B4-BE49-F238E27FC236}">
                <a16:creationId xmlns:a16="http://schemas.microsoft.com/office/drawing/2014/main" id="{675A7142-34F1-4E54-A85B-FF703025B360}"/>
              </a:ext>
            </a:extLst>
          </p:cNvPr>
          <p:cNvSpPr/>
          <p:nvPr/>
        </p:nvSpPr>
        <p:spPr>
          <a:xfrm>
            <a:off x="4558518" y="2966136"/>
            <a:ext cx="3154680" cy="336325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quadrilateral with no right angles but 2 pairs of parallel lines.</a:t>
            </a:r>
          </a:p>
        </p:txBody>
      </p:sp>
    </p:spTree>
    <p:extLst>
      <p:ext uri="{BB962C8B-B14F-4D97-AF65-F5344CB8AC3E}">
        <p14:creationId xmlns:p14="http://schemas.microsoft.com/office/powerpoint/2010/main" val="235976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Raj Resilience</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Do not be put off by a difficult task.</a:t>
            </a:r>
          </a:p>
          <a:p>
            <a:pPr marL="342900" lvl="0" indent="-342900">
              <a:buFont typeface="Arial" panose="020B0604020202020204" pitchFamily="34" charset="0"/>
              <a:buChar char="•"/>
            </a:pPr>
            <a:r>
              <a:rPr lang="en-GB" sz="2500" dirty="0">
                <a:solidFill>
                  <a:srgbClr val="002060"/>
                </a:solidFill>
              </a:rPr>
              <a:t>Keep going – persevere.</a:t>
            </a:r>
          </a:p>
          <a:p>
            <a:pPr marL="342900" lvl="0" indent="-342900">
              <a:buFont typeface="Arial" panose="020B0604020202020204" pitchFamily="34" charset="0"/>
              <a:buChar char="•"/>
            </a:pPr>
            <a:r>
              <a:rPr lang="en-GB" sz="2500" dirty="0">
                <a:solidFill>
                  <a:srgbClr val="002060"/>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99750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7" y="304822"/>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mc:AlternateContent xmlns:mc="http://schemas.openxmlformats.org/markup-compatibility/2006" xmlns:a14="http://schemas.microsoft.com/office/drawing/2010/main">
        <mc:Choice Requires="a14">
          <p:sp>
            <p:nvSpPr>
              <p:cNvPr id="7" name="Rectangle: Rounded Corners 2">
                <a:extLst>
                  <a:ext uri="{FF2B5EF4-FFF2-40B4-BE49-F238E27FC236}">
                    <a16:creationId xmlns:a16="http://schemas.microsoft.com/office/drawing/2014/main" id="{675A7142-34F1-4E54-A85B-FF703025B360}"/>
                  </a:ext>
                </a:extLst>
              </p:cNvPr>
              <p:cNvSpPr/>
              <p:nvPr/>
            </p:nvSpPr>
            <p:spPr>
              <a:xfrm>
                <a:off x="446462" y="1690687"/>
                <a:ext cx="11154988" cy="516731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Using the x6, x7 or x12 times tables, select the times table you</a:t>
                </a:r>
              </a:p>
              <a:p>
                <a:pPr lvl="0"/>
                <a:r>
                  <a:rPr lang="en-GB" sz="2500" dirty="0">
                    <a:solidFill>
                      <a:srgbClr val="002060"/>
                    </a:solidFill>
                  </a:rPr>
                  <a:t>     need to practise the most.</a:t>
                </a:r>
              </a:p>
              <a:p>
                <a:pPr marL="342900" lvl="0" indent="-342900">
                  <a:buFont typeface="Arial" panose="020B0604020202020204" pitchFamily="34" charset="0"/>
                  <a:buChar char="•"/>
                </a:pPr>
                <a:r>
                  <a:rPr lang="en-GB" sz="2500" dirty="0">
                    <a:solidFill>
                      <a:srgbClr val="002060"/>
                    </a:solidFill>
                  </a:rPr>
                  <a:t>See how many calculations for </a:t>
                </a:r>
                <a:r>
                  <a:rPr lang="en-GB" sz="2500" b="1" dirty="0">
                    <a:solidFill>
                      <a:srgbClr val="002060"/>
                    </a:solidFill>
                  </a:rPr>
                  <a:t>multiplication, division </a:t>
                </a:r>
                <a:r>
                  <a:rPr lang="en-GB" sz="2500" dirty="0">
                    <a:solidFill>
                      <a:srgbClr val="002060"/>
                    </a:solidFill>
                  </a:rPr>
                  <a:t>and</a:t>
                </a:r>
                <a:r>
                  <a:rPr lang="en-GB" sz="2500" b="1" dirty="0">
                    <a:solidFill>
                      <a:srgbClr val="002060"/>
                    </a:solidFill>
                  </a:rPr>
                  <a:t> fractions</a:t>
                </a:r>
              </a:p>
              <a:p>
                <a:pPr lvl="0"/>
                <a:r>
                  <a:rPr lang="en-GB" sz="2500" dirty="0">
                    <a:solidFill>
                      <a:srgbClr val="002060"/>
                    </a:solidFill>
                  </a:rPr>
                  <a:t>     you can write for your chosen times table in just one minute.</a:t>
                </a:r>
              </a:p>
              <a:p>
                <a:pPr lvl="0"/>
                <a:endParaRPr lang="en-GB" sz="2500" dirty="0">
                  <a:solidFill>
                    <a:srgbClr val="002060"/>
                  </a:solidFill>
                </a:endParaRPr>
              </a:p>
              <a:p>
                <a:pPr lvl="0"/>
                <a:r>
                  <a:rPr lang="en-GB" sz="2500" dirty="0">
                    <a:solidFill>
                      <a:srgbClr val="002060"/>
                    </a:solidFill>
                  </a:rPr>
                  <a:t>For example, if I wanted to practise the 7 times table, I would write down in order as many of the </a:t>
                </a:r>
                <a:r>
                  <a:rPr lang="en-GB" sz="2500" b="1" dirty="0">
                    <a:solidFill>
                      <a:srgbClr val="002060"/>
                    </a:solidFill>
                  </a:rPr>
                  <a:t>7 times table calculations </a:t>
                </a:r>
                <a:r>
                  <a:rPr lang="en-GB" sz="2500" dirty="0">
                    <a:solidFill>
                      <a:srgbClr val="002060"/>
                    </a:solidFill>
                  </a:rPr>
                  <a:t>as possible and </a:t>
                </a:r>
                <a:r>
                  <a:rPr lang="en-GB" sz="2500" b="1" dirty="0">
                    <a:solidFill>
                      <a:srgbClr val="002060"/>
                    </a:solidFill>
                  </a:rPr>
                  <a:t>the related division and fractions facts</a:t>
                </a:r>
                <a:r>
                  <a:rPr lang="en-GB" sz="2500" dirty="0">
                    <a:solidFill>
                      <a:srgbClr val="002060"/>
                    </a:solidFill>
                  </a:rPr>
                  <a:t>. </a:t>
                </a:r>
              </a:p>
              <a:p>
                <a:pPr lvl="0"/>
                <a:endParaRPr lang="en-GB" sz="2500" dirty="0">
                  <a:solidFill>
                    <a:srgbClr val="002060"/>
                  </a:solidFill>
                </a:endParaRPr>
              </a:p>
              <a:p>
                <a:pPr lvl="0"/>
                <a:r>
                  <a:rPr lang="en-GB" sz="2500" dirty="0">
                    <a:solidFill>
                      <a:srgbClr val="002060"/>
                    </a:solidFill>
                  </a:rPr>
                  <a:t>E.g.  </a:t>
                </a:r>
                <a:r>
                  <a:rPr lang="en-GB" sz="2800" dirty="0">
                    <a:solidFill>
                      <a:srgbClr val="002060"/>
                    </a:solidFill>
                  </a:rPr>
                  <a:t>1 x 7 = 7         	 7 ÷ 7 = 1		 </a:t>
                </a:r>
                <a14:m>
                  <m:oMath xmlns:m="http://schemas.openxmlformats.org/officeDocument/2006/math">
                    <m:f>
                      <m:fPr>
                        <m:ctrlPr>
                          <a:rPr lang="en-GB" sz="2800" b="0" i="1" smtClean="0">
                            <a:solidFill>
                              <a:srgbClr val="002060"/>
                            </a:solidFill>
                            <a:latin typeface="Cambria Math" panose="02040503050406030204" pitchFamily="18" charset="0"/>
                          </a:rPr>
                        </m:ctrlPr>
                      </m:fPr>
                      <m:num>
                        <m:r>
                          <a:rPr lang="en-GB" sz="2800" b="0" i="1" smtClean="0">
                            <a:solidFill>
                              <a:srgbClr val="002060"/>
                            </a:solidFill>
                            <a:latin typeface="Cambria Math" panose="02040503050406030204" pitchFamily="18" charset="0"/>
                          </a:rPr>
                          <m:t>1</m:t>
                        </m:r>
                      </m:num>
                      <m:den>
                        <m:r>
                          <a:rPr lang="en-GB" sz="2800" b="0" i="1" smtClean="0">
                            <a:solidFill>
                              <a:srgbClr val="002060"/>
                            </a:solidFill>
                            <a:latin typeface="Cambria Math" panose="02040503050406030204" pitchFamily="18" charset="0"/>
                          </a:rPr>
                          <m:t>7</m:t>
                        </m:r>
                      </m:den>
                    </m:f>
                  </m:oMath>
                </a14:m>
                <a:r>
                  <a:rPr lang="en-GB" sz="2800" b="0" dirty="0">
                    <a:solidFill>
                      <a:srgbClr val="002060"/>
                    </a:solidFill>
                  </a:rPr>
                  <a:t> of </a:t>
                </a:r>
                <a:r>
                  <a:rPr lang="en-GB" sz="2800" dirty="0">
                    <a:solidFill>
                      <a:srgbClr val="002060"/>
                    </a:solidFill>
                  </a:rPr>
                  <a:t>7</a:t>
                </a:r>
                <a:r>
                  <a:rPr lang="en-GB" sz="2800" b="0" dirty="0">
                    <a:solidFill>
                      <a:srgbClr val="002060"/>
                    </a:solidFill>
                  </a:rPr>
                  <a:t> = 1</a:t>
                </a:r>
              </a:p>
              <a:p>
                <a:pPr lvl="0"/>
                <a:r>
                  <a:rPr lang="en-GB" sz="2800" dirty="0">
                    <a:solidFill>
                      <a:srgbClr val="002060"/>
                    </a:solidFill>
                  </a:rPr>
                  <a:t>        2 x 7 =14           14 ÷ 7 = 2        	 </a:t>
                </a:r>
                <a14:m>
                  <m:oMath xmlns:m="http://schemas.openxmlformats.org/officeDocument/2006/math">
                    <m:f>
                      <m:fPr>
                        <m:ctrlPr>
                          <a:rPr lang="en-GB" sz="2800" b="0" i="1" smtClean="0">
                            <a:solidFill>
                              <a:srgbClr val="002060"/>
                            </a:solidFill>
                            <a:latin typeface="Cambria Math" panose="02040503050406030204" pitchFamily="18" charset="0"/>
                          </a:rPr>
                        </m:ctrlPr>
                      </m:fPr>
                      <m:num>
                        <m:r>
                          <a:rPr lang="en-GB" sz="2800" b="0" i="1" smtClean="0">
                            <a:solidFill>
                              <a:srgbClr val="002060"/>
                            </a:solidFill>
                            <a:latin typeface="Cambria Math" panose="02040503050406030204" pitchFamily="18" charset="0"/>
                          </a:rPr>
                          <m:t>1</m:t>
                        </m:r>
                      </m:num>
                      <m:den>
                        <m:r>
                          <a:rPr lang="en-GB" sz="2800" b="0" i="1" smtClean="0">
                            <a:solidFill>
                              <a:srgbClr val="002060"/>
                            </a:solidFill>
                            <a:latin typeface="Cambria Math" panose="02040503050406030204" pitchFamily="18" charset="0"/>
                          </a:rPr>
                          <m:t>7</m:t>
                        </m:r>
                      </m:den>
                    </m:f>
                  </m:oMath>
                </a14:m>
                <a:r>
                  <a:rPr lang="en-GB" sz="2800" b="0" dirty="0">
                    <a:solidFill>
                      <a:srgbClr val="002060"/>
                    </a:solidFill>
                  </a:rPr>
                  <a:t> of </a:t>
                </a:r>
                <a:r>
                  <a:rPr lang="en-GB" sz="2800" dirty="0">
                    <a:solidFill>
                      <a:srgbClr val="002060"/>
                    </a:solidFill>
                  </a:rPr>
                  <a:t>14</a:t>
                </a:r>
                <a:r>
                  <a:rPr lang="en-GB" sz="2800" b="0" dirty="0">
                    <a:solidFill>
                      <a:srgbClr val="002060"/>
                    </a:solidFill>
                  </a:rPr>
                  <a:t> = </a:t>
                </a:r>
                <a:r>
                  <a:rPr lang="en-GB" sz="2800" dirty="0">
                    <a:solidFill>
                      <a:srgbClr val="002060"/>
                    </a:solidFill>
                  </a:rPr>
                  <a:t>2</a:t>
                </a:r>
                <a:endParaRPr lang="en-GB" sz="2500" dirty="0">
                  <a:solidFill>
                    <a:srgbClr val="002060"/>
                  </a:solidFill>
                </a:endParaRPr>
              </a:p>
              <a:p>
                <a:pPr lvl="0"/>
                <a:r>
                  <a:rPr lang="en-GB" sz="2500" dirty="0">
                    <a:solidFill>
                      <a:srgbClr val="002060"/>
                    </a:solidFill>
                  </a:rPr>
                  <a:t>      </a:t>
                </a:r>
              </a:p>
            </p:txBody>
          </p:sp>
        </mc:Choice>
        <mc:Fallback xmlns="">
          <p:sp>
            <p:nvSpPr>
              <p:cNvPr id="7"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446462" y="1690687"/>
                <a:ext cx="11154988" cy="5167313"/>
              </a:xfrm>
              <a:prstGeom prst="roundRect">
                <a:avLst/>
              </a:prstGeom>
              <a:blipFill>
                <a:blip r:embed="rId5"/>
                <a:stretch>
                  <a:fillRect/>
                </a:stretch>
              </a:blipFill>
            </p:spPr>
            <p:txBody>
              <a:bodyPr/>
              <a:lstStyle/>
              <a:p>
                <a:r>
                  <a:rPr lang="en-GB">
                    <a:noFill/>
                  </a:rPr>
                  <a:t> </a:t>
                </a:r>
              </a:p>
            </p:txBody>
          </p:sp>
        </mc:Fallback>
      </mc:AlternateContent>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1027" y="1982015"/>
            <a:ext cx="1415331" cy="1396987"/>
          </a:xfrm>
          <a:prstGeom prst="rect">
            <a:avLst/>
          </a:prstGeom>
        </p:spPr>
      </p:pic>
    </p:spTree>
    <p:extLst>
      <p:ext uri="{BB962C8B-B14F-4D97-AF65-F5344CB8AC3E}">
        <p14:creationId xmlns:p14="http://schemas.microsoft.com/office/powerpoint/2010/main" val="47767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triangle</a:t>
            </a:r>
          </a:p>
          <a:p>
            <a:pPr lvl="0" algn="ctr"/>
            <a:r>
              <a:rPr lang="en-GB" sz="3600" dirty="0">
                <a:solidFill>
                  <a:srgbClr val="002060"/>
                </a:solidFill>
              </a:rPr>
              <a:t>quadrilateral</a:t>
            </a:r>
            <a:endParaRPr lang="en-GB" sz="28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DECONSTRUCT IT</a:t>
            </a:r>
          </a:p>
        </p:txBody>
      </p:sp>
      <p:pic>
        <p:nvPicPr>
          <p:cNvPr id="5" name="Picture 4"/>
          <p:cNvPicPr>
            <a:picLocks noChangeAspect="1"/>
          </p:cNvPicPr>
          <p:nvPr/>
        </p:nvPicPr>
        <p:blipFill>
          <a:blip r:embed="rId5"/>
          <a:stretch>
            <a:fillRect/>
          </a:stretch>
        </p:blipFill>
        <p:spPr>
          <a:xfrm>
            <a:off x="4788330" y="2134761"/>
            <a:ext cx="6474030" cy="4133047"/>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66158"/>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2-D</a:t>
            </a:r>
            <a:r>
              <a:rPr lang="en-GB" sz="3600" dirty="0">
                <a:solidFill>
                  <a:srgbClr val="002060"/>
                </a:solidFill>
              </a:rPr>
              <a:t> shape is a form or an outline which is </a:t>
            </a:r>
            <a:r>
              <a:rPr lang="en-GB" sz="3600" b="1" dirty="0">
                <a:solidFill>
                  <a:srgbClr val="002060"/>
                </a:solidFill>
              </a:rPr>
              <a:t>flat</a:t>
            </a:r>
            <a:r>
              <a:rPr lang="en-GB" sz="3600" dirty="0">
                <a:solidFill>
                  <a:srgbClr val="002060"/>
                </a:solidFill>
              </a:rPr>
              <a:t>. </a:t>
            </a:r>
          </a:p>
          <a:p>
            <a:pPr algn="ctr"/>
            <a:r>
              <a:rPr lang="en-GB" sz="3600" dirty="0">
                <a:solidFill>
                  <a:srgbClr val="002060"/>
                </a:solidFill>
              </a:rPr>
              <a:t>The ‘D’ stands for the word </a:t>
            </a:r>
            <a:r>
              <a:rPr lang="en-GB" sz="3600" b="1" dirty="0">
                <a:solidFill>
                  <a:srgbClr val="002060"/>
                </a:solidFill>
              </a:rPr>
              <a:t>dimensional</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Isosceles Triangle 11">
            <a:extLst>
              <a:ext uri="{FF2B5EF4-FFF2-40B4-BE49-F238E27FC236}">
                <a16:creationId xmlns:a16="http://schemas.microsoft.com/office/drawing/2014/main" id="{BB78A017-98F0-47AE-9ABD-8150E094116A}"/>
              </a:ext>
            </a:extLst>
          </p:cNvPr>
          <p:cNvSpPr/>
          <p:nvPr/>
        </p:nvSpPr>
        <p:spPr>
          <a:xfrm>
            <a:off x="3864401" y="3266149"/>
            <a:ext cx="1296144" cy="16561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F86E794A-1078-4026-8F80-67160363E0D2}"/>
              </a:ext>
            </a:extLst>
          </p:cNvPr>
          <p:cNvSpPr/>
          <p:nvPr/>
        </p:nvSpPr>
        <p:spPr>
          <a:xfrm>
            <a:off x="1050338" y="3266149"/>
            <a:ext cx="1800201" cy="165618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7137336A-3AE3-40F8-9EC8-F1FCAD29AF2A}"/>
              </a:ext>
            </a:extLst>
          </p:cNvPr>
          <p:cNvSpPr/>
          <p:nvPr/>
        </p:nvSpPr>
        <p:spPr>
          <a:xfrm>
            <a:off x="6035621" y="3734805"/>
            <a:ext cx="2160240" cy="93610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entagon 10">
            <a:extLst>
              <a:ext uri="{FF2B5EF4-FFF2-40B4-BE49-F238E27FC236}">
                <a16:creationId xmlns:a16="http://schemas.microsoft.com/office/drawing/2014/main" id="{4BD04390-278F-4DC1-89B0-6CB9974D397E}"/>
              </a:ext>
            </a:extLst>
          </p:cNvPr>
          <p:cNvSpPr/>
          <p:nvPr/>
        </p:nvSpPr>
        <p:spPr>
          <a:xfrm>
            <a:off x="2338938" y="5088823"/>
            <a:ext cx="1800201" cy="1512168"/>
          </a:xfrm>
          <a:prstGeom prst="pentagon">
            <a:avLst/>
          </a:prstGeom>
          <a:solidFill>
            <a:srgbClr val="F9134A"/>
          </a:solidFill>
          <a:ln>
            <a:solidFill>
              <a:srgbClr val="F91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3CD1970F-BA29-443A-9B56-741A334699FC}"/>
              </a:ext>
            </a:extLst>
          </p:cNvPr>
          <p:cNvSpPr/>
          <p:nvPr/>
        </p:nvSpPr>
        <p:spPr>
          <a:xfrm>
            <a:off x="9254482" y="3446773"/>
            <a:ext cx="1512168" cy="1512168"/>
          </a:xfrm>
          <a:prstGeom prst="rect">
            <a:avLst/>
          </a:prstGeom>
          <a:solidFill>
            <a:srgbClr val="FFA90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Top Corners Snipped 5">
            <a:extLst>
              <a:ext uri="{FF2B5EF4-FFF2-40B4-BE49-F238E27FC236}">
                <a16:creationId xmlns:a16="http://schemas.microsoft.com/office/drawing/2014/main" id="{2EB6372B-4DFB-41C7-83FB-3F15EE337B94}"/>
              </a:ext>
            </a:extLst>
          </p:cNvPr>
          <p:cNvSpPr/>
          <p:nvPr/>
        </p:nvSpPr>
        <p:spPr>
          <a:xfrm>
            <a:off x="5210628" y="5282040"/>
            <a:ext cx="1963711" cy="1210836"/>
          </a:xfrm>
          <a:prstGeom prst="snip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4 Points 7">
            <a:extLst>
              <a:ext uri="{FF2B5EF4-FFF2-40B4-BE49-F238E27FC236}">
                <a16:creationId xmlns:a16="http://schemas.microsoft.com/office/drawing/2014/main" id="{3BDBF821-9CAF-4D10-980E-E3DCAC82437E}"/>
              </a:ext>
            </a:extLst>
          </p:cNvPr>
          <p:cNvSpPr/>
          <p:nvPr/>
        </p:nvSpPr>
        <p:spPr>
          <a:xfrm>
            <a:off x="7969087" y="4793515"/>
            <a:ext cx="1800201" cy="1988190"/>
          </a:xfrm>
          <a:prstGeom prst="star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55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2D</a:t>
            </a:r>
            <a:r>
              <a:rPr lang="en-GB" sz="3600" dirty="0">
                <a:solidFill>
                  <a:srgbClr val="002060"/>
                </a:solidFill>
              </a:rPr>
              <a:t> shape is a form or an outline which is </a:t>
            </a:r>
            <a:r>
              <a:rPr lang="en-GB" sz="3600" b="1" dirty="0">
                <a:solidFill>
                  <a:srgbClr val="002060"/>
                </a:solidFill>
              </a:rPr>
              <a:t>flat</a:t>
            </a:r>
            <a:r>
              <a:rPr lang="en-GB" sz="3600" dirty="0">
                <a:solidFill>
                  <a:srgbClr val="002060"/>
                </a:solidFill>
              </a:rPr>
              <a:t>. </a:t>
            </a:r>
          </a:p>
          <a:p>
            <a:pPr algn="ctr"/>
            <a:r>
              <a:rPr lang="en-GB" sz="3600" dirty="0">
                <a:solidFill>
                  <a:srgbClr val="002060"/>
                </a:solidFill>
              </a:rPr>
              <a:t>The ‘D’ stands for the word </a:t>
            </a:r>
            <a:r>
              <a:rPr lang="en-GB" sz="3600" b="1" dirty="0">
                <a:solidFill>
                  <a:srgbClr val="002060"/>
                </a:solidFill>
              </a:rPr>
              <a:t>dimensional</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Isosceles Triangle 11">
            <a:extLst>
              <a:ext uri="{FF2B5EF4-FFF2-40B4-BE49-F238E27FC236}">
                <a16:creationId xmlns:a16="http://schemas.microsoft.com/office/drawing/2014/main" id="{BB78A017-98F0-47AE-9ABD-8150E094116A}"/>
              </a:ext>
            </a:extLst>
          </p:cNvPr>
          <p:cNvSpPr/>
          <p:nvPr/>
        </p:nvSpPr>
        <p:spPr>
          <a:xfrm>
            <a:off x="3864401" y="3266149"/>
            <a:ext cx="1296144" cy="16561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F86E794A-1078-4026-8F80-67160363E0D2}"/>
              </a:ext>
            </a:extLst>
          </p:cNvPr>
          <p:cNvSpPr/>
          <p:nvPr/>
        </p:nvSpPr>
        <p:spPr>
          <a:xfrm>
            <a:off x="1050338" y="3266149"/>
            <a:ext cx="1800201" cy="165618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7137336A-3AE3-40F8-9EC8-F1FCAD29AF2A}"/>
              </a:ext>
            </a:extLst>
          </p:cNvPr>
          <p:cNvSpPr/>
          <p:nvPr/>
        </p:nvSpPr>
        <p:spPr>
          <a:xfrm>
            <a:off x="6035621" y="3734805"/>
            <a:ext cx="2160240" cy="93610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entagon 10">
            <a:extLst>
              <a:ext uri="{FF2B5EF4-FFF2-40B4-BE49-F238E27FC236}">
                <a16:creationId xmlns:a16="http://schemas.microsoft.com/office/drawing/2014/main" id="{4BD04390-278F-4DC1-89B0-6CB9974D397E}"/>
              </a:ext>
            </a:extLst>
          </p:cNvPr>
          <p:cNvSpPr/>
          <p:nvPr/>
        </p:nvSpPr>
        <p:spPr>
          <a:xfrm>
            <a:off x="2338938" y="5088823"/>
            <a:ext cx="1800201" cy="1512168"/>
          </a:xfrm>
          <a:prstGeom prst="pentagon">
            <a:avLst/>
          </a:prstGeom>
          <a:solidFill>
            <a:srgbClr val="F9134A"/>
          </a:solidFill>
          <a:ln>
            <a:solidFill>
              <a:srgbClr val="F91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3CD1970F-BA29-443A-9B56-741A334699FC}"/>
              </a:ext>
            </a:extLst>
          </p:cNvPr>
          <p:cNvSpPr/>
          <p:nvPr/>
        </p:nvSpPr>
        <p:spPr>
          <a:xfrm>
            <a:off x="9254482" y="3446773"/>
            <a:ext cx="1512168" cy="1512168"/>
          </a:xfrm>
          <a:prstGeom prst="rect">
            <a:avLst/>
          </a:prstGeom>
          <a:solidFill>
            <a:srgbClr val="FFA90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1505931" y="3834756"/>
            <a:ext cx="1066702" cy="477054"/>
          </a:xfrm>
          <a:prstGeom prst="rect">
            <a:avLst/>
          </a:prstGeom>
        </p:spPr>
        <p:txBody>
          <a:bodyPr wrap="square">
            <a:spAutoFit/>
          </a:bodyPr>
          <a:lstStyle/>
          <a:p>
            <a:r>
              <a:rPr lang="en-GB" sz="2500" dirty="0">
                <a:solidFill>
                  <a:srgbClr val="002060"/>
                </a:solidFill>
              </a:rPr>
              <a:t>circle</a:t>
            </a:r>
            <a:endParaRPr lang="en-GB" sz="2500" dirty="0"/>
          </a:p>
        </p:txBody>
      </p:sp>
      <p:sp>
        <p:nvSpPr>
          <p:cNvPr id="14" name="Rectangle 13"/>
          <p:cNvSpPr/>
          <p:nvPr/>
        </p:nvSpPr>
        <p:spPr>
          <a:xfrm>
            <a:off x="3954880" y="4445280"/>
            <a:ext cx="1434930" cy="477054"/>
          </a:xfrm>
          <a:prstGeom prst="rect">
            <a:avLst/>
          </a:prstGeom>
        </p:spPr>
        <p:txBody>
          <a:bodyPr wrap="square">
            <a:spAutoFit/>
          </a:bodyPr>
          <a:lstStyle/>
          <a:p>
            <a:r>
              <a:rPr lang="en-GB" sz="2500" dirty="0">
                <a:solidFill>
                  <a:srgbClr val="002060"/>
                </a:solidFill>
              </a:rPr>
              <a:t>triangle</a:t>
            </a:r>
            <a:endParaRPr lang="en-GB" sz="2500" dirty="0"/>
          </a:p>
        </p:txBody>
      </p:sp>
      <p:sp>
        <p:nvSpPr>
          <p:cNvPr id="16" name="Rectangle 15"/>
          <p:cNvSpPr/>
          <p:nvPr/>
        </p:nvSpPr>
        <p:spPr>
          <a:xfrm>
            <a:off x="6433487" y="3964330"/>
            <a:ext cx="1566457" cy="477054"/>
          </a:xfrm>
          <a:prstGeom prst="rect">
            <a:avLst/>
          </a:prstGeom>
        </p:spPr>
        <p:txBody>
          <a:bodyPr wrap="square">
            <a:spAutoFit/>
          </a:bodyPr>
          <a:lstStyle/>
          <a:p>
            <a:r>
              <a:rPr lang="en-GB" sz="2500" dirty="0">
                <a:solidFill>
                  <a:srgbClr val="002060"/>
                </a:solidFill>
              </a:rPr>
              <a:t>rectangle</a:t>
            </a:r>
            <a:endParaRPr lang="en-GB" sz="2500" dirty="0"/>
          </a:p>
        </p:txBody>
      </p:sp>
      <p:sp>
        <p:nvSpPr>
          <p:cNvPr id="17" name="Rectangle 16"/>
          <p:cNvSpPr/>
          <p:nvPr/>
        </p:nvSpPr>
        <p:spPr>
          <a:xfrm>
            <a:off x="9508014" y="3936636"/>
            <a:ext cx="1066702" cy="477054"/>
          </a:xfrm>
          <a:prstGeom prst="rect">
            <a:avLst/>
          </a:prstGeom>
        </p:spPr>
        <p:txBody>
          <a:bodyPr wrap="square">
            <a:spAutoFit/>
          </a:bodyPr>
          <a:lstStyle/>
          <a:p>
            <a:r>
              <a:rPr lang="en-GB" sz="2500" dirty="0">
                <a:solidFill>
                  <a:srgbClr val="002060"/>
                </a:solidFill>
              </a:rPr>
              <a:t>square</a:t>
            </a:r>
            <a:endParaRPr lang="en-GB" sz="2500" dirty="0"/>
          </a:p>
        </p:txBody>
      </p:sp>
      <p:sp>
        <p:nvSpPr>
          <p:cNvPr id="18" name="Rectangle 17"/>
          <p:cNvSpPr/>
          <p:nvPr/>
        </p:nvSpPr>
        <p:spPr>
          <a:xfrm>
            <a:off x="2510517" y="5621226"/>
            <a:ext cx="1525463" cy="477054"/>
          </a:xfrm>
          <a:prstGeom prst="rect">
            <a:avLst/>
          </a:prstGeom>
        </p:spPr>
        <p:txBody>
          <a:bodyPr wrap="square">
            <a:spAutoFit/>
          </a:bodyPr>
          <a:lstStyle/>
          <a:p>
            <a:r>
              <a:rPr lang="en-GB" sz="2500" dirty="0"/>
              <a:t>pentagon</a:t>
            </a:r>
          </a:p>
        </p:txBody>
      </p:sp>
      <p:sp>
        <p:nvSpPr>
          <p:cNvPr id="26" name="Rectangle: Top Corners Snipped 25">
            <a:extLst>
              <a:ext uri="{FF2B5EF4-FFF2-40B4-BE49-F238E27FC236}">
                <a16:creationId xmlns:a16="http://schemas.microsoft.com/office/drawing/2014/main" id="{161A4DFA-B91C-44D2-AE5B-09099888E7AD}"/>
              </a:ext>
            </a:extLst>
          </p:cNvPr>
          <p:cNvSpPr/>
          <p:nvPr/>
        </p:nvSpPr>
        <p:spPr>
          <a:xfrm>
            <a:off x="5096860" y="5230852"/>
            <a:ext cx="2160239" cy="1210836"/>
          </a:xfrm>
          <a:prstGeom prst="snip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550691" y="5575506"/>
            <a:ext cx="1525463" cy="477054"/>
          </a:xfrm>
          <a:prstGeom prst="rect">
            <a:avLst/>
          </a:prstGeom>
        </p:spPr>
        <p:txBody>
          <a:bodyPr wrap="square">
            <a:spAutoFit/>
          </a:bodyPr>
          <a:lstStyle/>
          <a:p>
            <a:r>
              <a:rPr lang="en-GB" sz="2500" dirty="0"/>
              <a:t>hexagon</a:t>
            </a:r>
          </a:p>
        </p:txBody>
      </p:sp>
      <p:sp>
        <p:nvSpPr>
          <p:cNvPr id="27" name="Star: 4 Points 26">
            <a:extLst>
              <a:ext uri="{FF2B5EF4-FFF2-40B4-BE49-F238E27FC236}">
                <a16:creationId xmlns:a16="http://schemas.microsoft.com/office/drawing/2014/main" id="{40320C48-926F-4176-8195-A4EA33D7DE83}"/>
              </a:ext>
            </a:extLst>
          </p:cNvPr>
          <p:cNvSpPr/>
          <p:nvPr/>
        </p:nvSpPr>
        <p:spPr>
          <a:xfrm>
            <a:off x="8103685" y="4819647"/>
            <a:ext cx="1800201" cy="1988190"/>
          </a:xfrm>
          <a:prstGeom prst="star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378423" y="5575215"/>
            <a:ext cx="1525463" cy="477054"/>
          </a:xfrm>
          <a:prstGeom prst="rect">
            <a:avLst/>
          </a:prstGeom>
        </p:spPr>
        <p:txBody>
          <a:bodyPr wrap="square">
            <a:spAutoFit/>
          </a:bodyPr>
          <a:lstStyle/>
          <a:p>
            <a:r>
              <a:rPr lang="en-GB" sz="2500" dirty="0"/>
              <a:t>octagon</a:t>
            </a:r>
          </a:p>
        </p:txBody>
      </p:sp>
    </p:spTree>
    <p:extLst>
      <p:ext uri="{BB962C8B-B14F-4D97-AF65-F5344CB8AC3E}">
        <p14:creationId xmlns:p14="http://schemas.microsoft.com/office/powerpoint/2010/main" val="3255145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8775</TotalTime>
  <Words>1652</Words>
  <Application>Microsoft Office PowerPoint</Application>
  <PresentationFormat>Widescreen</PresentationFormat>
  <Paragraphs>210</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 Math</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Teach</vt:lpstr>
      <vt:lpstr>Teach</vt:lpstr>
      <vt:lpstr>Teach</vt:lpstr>
      <vt:lpstr>Teach</vt:lpstr>
      <vt:lpstr>Teach</vt:lpstr>
      <vt:lpstr>Model</vt:lpstr>
      <vt:lpstr>Model</vt:lpstr>
      <vt:lpstr>Model</vt:lpstr>
      <vt:lpstr>Apply – speaking task</vt:lpstr>
      <vt:lpstr>Model</vt:lpstr>
      <vt:lpstr>Model</vt:lpstr>
      <vt:lpstr>Model</vt:lpstr>
      <vt:lpstr>Apply</vt:lpstr>
      <vt:lpstr>Apply – Problem Solving</vt:lpstr>
      <vt:lpstr>Model</vt:lpstr>
      <vt:lpstr>Model</vt:lpstr>
      <vt:lpstr>Model</vt:lpstr>
      <vt:lpstr>Model</vt:lpstr>
      <vt:lpstr>Apply – Reasoning</vt:lpstr>
      <vt:lpstr>Apply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255</cp:revision>
  <dcterms:created xsi:type="dcterms:W3CDTF">2017-03-29T13:14:03Z</dcterms:created>
  <dcterms:modified xsi:type="dcterms:W3CDTF">2020-04-27T13:19:02Z</dcterms:modified>
</cp:coreProperties>
</file>