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14" r:id="rId3"/>
    <p:sldId id="274" r:id="rId4"/>
    <p:sldId id="421" r:id="rId5"/>
    <p:sldId id="422" r:id="rId6"/>
    <p:sldId id="387" r:id="rId7"/>
    <p:sldId id="388" r:id="rId8"/>
    <p:sldId id="389" r:id="rId9"/>
    <p:sldId id="407" r:id="rId10"/>
    <p:sldId id="395" r:id="rId11"/>
    <p:sldId id="408" r:id="rId12"/>
    <p:sldId id="423" r:id="rId13"/>
    <p:sldId id="424" r:id="rId14"/>
    <p:sldId id="425" r:id="rId15"/>
    <p:sldId id="426" r:id="rId16"/>
    <p:sldId id="427" r:id="rId17"/>
    <p:sldId id="393" r:id="rId18"/>
    <p:sldId id="404" r:id="rId19"/>
    <p:sldId id="394" r:id="rId20"/>
    <p:sldId id="39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98E0"/>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4E75FA-2735-4391-A3AC-85D6A64E749F}" v="3" dt="2020-01-28T13:00:38.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6456" autoAdjust="0"/>
  </p:normalViewPr>
  <p:slideViewPr>
    <p:cSldViewPr snapToGrid="0" snapToObjects="1">
      <p:cViewPr varScale="1">
        <p:scale>
          <a:sx n="63" d="100"/>
          <a:sy n="63" d="100"/>
        </p:scale>
        <p:origin x="1224" y="6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27/04/2020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239135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575225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2719553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2790765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288457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3067584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2823211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703506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is more than one answer to this – it is about them justifying their response.</a:t>
            </a: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1287132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63150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253308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Give pupils a new and challenging word. Discuss the meaning in isolation and give examples of the word in context. Ask pupils to list 3, 6 or 9 synonyms or near synonyms (depending on the level of challenge you want to give). Read out your own list of synonyms and near synonyms, asking pupils to tick them off as you go. First to tick them all off shouts ‘Bingo’!</a:t>
            </a:r>
          </a:p>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96074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Knowledge Mats can be helpful to support learning. </a:t>
            </a:r>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269202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291390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121617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65096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63360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January 2020</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Y4 M6b Can identify regular or irregular polygons</a:t>
            </a:r>
            <a:endParaRPr lang="en-GB" sz="44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80771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2-D</a:t>
            </a:r>
            <a:r>
              <a:rPr lang="en-GB" sz="3600" dirty="0">
                <a:solidFill>
                  <a:srgbClr val="002060"/>
                </a:solidFill>
              </a:rPr>
              <a:t> shape can sometimes be described as a </a:t>
            </a:r>
            <a:r>
              <a:rPr lang="en-GB" sz="3600" b="1" dirty="0">
                <a:solidFill>
                  <a:srgbClr val="002060"/>
                </a:solidFill>
              </a:rPr>
              <a:t>polygon</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97733256"/>
              </p:ext>
            </p:extLst>
          </p:nvPr>
        </p:nvGraphicFramePr>
        <p:xfrm>
          <a:off x="571500" y="3074312"/>
          <a:ext cx="10928242" cy="3282230"/>
        </p:xfrm>
        <a:graphic>
          <a:graphicData uri="http://schemas.openxmlformats.org/drawingml/2006/table">
            <a:tbl>
              <a:tblPr firstRow="1" bandRow="1">
                <a:tableStyleId>{5C22544A-7EE6-4342-B048-85BDC9FD1C3A}</a:tableStyleId>
              </a:tblPr>
              <a:tblGrid>
                <a:gridCol w="2822364">
                  <a:extLst>
                    <a:ext uri="{9D8B030D-6E8A-4147-A177-3AD203B41FA5}">
                      <a16:colId xmlns:a16="http://schemas.microsoft.com/office/drawing/2014/main" val="2221181136"/>
                    </a:ext>
                  </a:extLst>
                </a:gridCol>
                <a:gridCol w="8105878">
                  <a:extLst>
                    <a:ext uri="{9D8B030D-6E8A-4147-A177-3AD203B41FA5}">
                      <a16:colId xmlns:a16="http://schemas.microsoft.com/office/drawing/2014/main" val="2818026901"/>
                    </a:ext>
                  </a:extLst>
                </a:gridCol>
              </a:tblGrid>
              <a:tr h="630470">
                <a:tc>
                  <a:txBody>
                    <a:bodyPr/>
                    <a:lstStyle/>
                    <a:p>
                      <a:r>
                        <a:rPr lang="en-GB" sz="3600" dirty="0"/>
                        <a:t>Term</a:t>
                      </a:r>
                    </a:p>
                  </a:txBody>
                  <a:tcPr/>
                </a:tc>
                <a:tc>
                  <a:txBody>
                    <a:bodyPr/>
                    <a:lstStyle/>
                    <a:p>
                      <a:r>
                        <a:rPr lang="en-GB" sz="3600" dirty="0"/>
                        <a:t>Definition</a:t>
                      </a:r>
                    </a:p>
                  </a:txBody>
                  <a:tcPr/>
                </a:tc>
                <a:extLst>
                  <a:ext uri="{0D108BD9-81ED-4DB2-BD59-A6C34878D82A}">
                    <a16:rowId xmlns:a16="http://schemas.microsoft.com/office/drawing/2014/main" val="2537603149"/>
                  </a:ext>
                </a:extLst>
              </a:tr>
              <a:tr h="652210">
                <a:tc>
                  <a:txBody>
                    <a:bodyPr/>
                    <a:lstStyle/>
                    <a:p>
                      <a:r>
                        <a:rPr lang="en-GB" sz="3000" dirty="0">
                          <a:solidFill>
                            <a:srgbClr val="002060"/>
                          </a:solidFill>
                        </a:rPr>
                        <a:t>Polygon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rgbClr val="002060"/>
                          </a:solidFill>
                        </a:rPr>
                        <a:t>A flat, 2-D shape with straight sides that are joined up.</a:t>
                      </a:r>
                    </a:p>
                  </a:txBody>
                  <a:tcPr/>
                </a:tc>
                <a:extLst>
                  <a:ext uri="{0D108BD9-81ED-4DB2-BD59-A6C34878D82A}">
                    <a16:rowId xmlns:a16="http://schemas.microsoft.com/office/drawing/2014/main" val="3697619098"/>
                  </a:ext>
                </a:extLst>
              </a:tr>
              <a:tr h="630470">
                <a:tc>
                  <a:txBody>
                    <a:bodyPr/>
                    <a:lstStyle/>
                    <a:p>
                      <a:r>
                        <a:rPr lang="en-GB" sz="3000" dirty="0">
                          <a:solidFill>
                            <a:srgbClr val="002060"/>
                          </a:solidFill>
                        </a:rPr>
                        <a:t>Regular polygon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rgbClr val="002060"/>
                          </a:solidFill>
                        </a:rPr>
                        <a:t>A shape where all angles and sides are equal.</a:t>
                      </a:r>
                    </a:p>
                  </a:txBody>
                  <a:tcPr/>
                </a:tc>
                <a:extLst>
                  <a:ext uri="{0D108BD9-81ED-4DB2-BD59-A6C34878D82A}">
                    <a16:rowId xmlns:a16="http://schemas.microsoft.com/office/drawing/2014/main" val="2063922001"/>
                  </a:ext>
                </a:extLst>
              </a:tr>
              <a:tr h="630470">
                <a:tc>
                  <a:txBody>
                    <a:bodyPr/>
                    <a:lstStyle/>
                    <a:p>
                      <a:r>
                        <a:rPr lang="en-GB" sz="3000" dirty="0">
                          <a:solidFill>
                            <a:srgbClr val="002060"/>
                          </a:solidFill>
                        </a:rPr>
                        <a:t>Irregular polygon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rgbClr val="002060"/>
                          </a:solidFill>
                        </a:rPr>
                        <a:t>A shape that does not have equal sides and angles.</a:t>
                      </a:r>
                    </a:p>
                  </a:txBody>
                  <a:tcPr/>
                </a:tc>
                <a:extLst>
                  <a:ext uri="{0D108BD9-81ED-4DB2-BD59-A6C34878D82A}">
                    <a16:rowId xmlns:a16="http://schemas.microsoft.com/office/drawing/2014/main" val="146118572"/>
                  </a:ext>
                </a:extLst>
              </a:tr>
            </a:tbl>
          </a:graphicData>
        </a:graphic>
      </p:graphicFrame>
    </p:spTree>
    <p:extLst>
      <p:ext uri="{BB962C8B-B14F-4D97-AF65-F5344CB8AC3E}">
        <p14:creationId xmlns:p14="http://schemas.microsoft.com/office/powerpoint/2010/main" val="49113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800100" y="3045425"/>
            <a:ext cx="4183380" cy="160782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a:solidFill>
                  <a:srgbClr val="002060"/>
                </a:solidFill>
              </a:rPr>
              <a:t>A </a:t>
            </a:r>
            <a:r>
              <a:rPr lang="en-GB" sz="2800" b="1" dirty="0">
                <a:solidFill>
                  <a:srgbClr val="002060"/>
                </a:solidFill>
              </a:rPr>
              <a:t>regular polygon </a:t>
            </a:r>
            <a:r>
              <a:rPr lang="en-GB" sz="2800" dirty="0">
                <a:solidFill>
                  <a:srgbClr val="002060"/>
                </a:solidFill>
              </a:rPr>
              <a:t>is a shape where </a:t>
            </a:r>
            <a:r>
              <a:rPr lang="en-GB" sz="2800" b="1" dirty="0">
                <a:solidFill>
                  <a:srgbClr val="002060"/>
                </a:solidFill>
              </a:rPr>
              <a:t>all angles and sides are equal</a:t>
            </a:r>
            <a:r>
              <a:rPr lang="en-GB" sz="28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0" name="Rectangle: Rounded Corners 2">
            <a:extLst>
              <a:ext uri="{FF2B5EF4-FFF2-40B4-BE49-F238E27FC236}">
                <a16:creationId xmlns:a16="http://schemas.microsoft.com/office/drawing/2014/main" id="{675A7142-34F1-4E54-A85B-FF703025B360}"/>
              </a:ext>
            </a:extLst>
          </p:cNvPr>
          <p:cNvSpPr/>
          <p:nvPr/>
        </p:nvSpPr>
        <p:spPr>
          <a:xfrm>
            <a:off x="800100" y="4968240"/>
            <a:ext cx="4183380" cy="167639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a:solidFill>
                  <a:srgbClr val="002060"/>
                </a:solidFill>
              </a:rPr>
              <a:t>An </a:t>
            </a:r>
            <a:r>
              <a:rPr lang="en-GB" sz="2800" b="1" dirty="0">
                <a:solidFill>
                  <a:srgbClr val="002060"/>
                </a:solidFill>
              </a:rPr>
              <a:t>irregular polygon </a:t>
            </a:r>
            <a:r>
              <a:rPr lang="en-GB" sz="2800" dirty="0">
                <a:solidFill>
                  <a:srgbClr val="002060"/>
                </a:solidFill>
              </a:rPr>
              <a:t>is a shape that </a:t>
            </a:r>
            <a:r>
              <a:rPr lang="en-GB" sz="2800" b="1" dirty="0">
                <a:solidFill>
                  <a:srgbClr val="002060"/>
                </a:solidFill>
              </a:rPr>
              <a:t>does not have equal sides and angles</a:t>
            </a:r>
            <a:r>
              <a:rPr lang="en-GB" sz="2800" dirty="0">
                <a:solidFill>
                  <a:srgbClr val="002060"/>
                </a:solidFill>
              </a:rPr>
              <a:t>.</a:t>
            </a:r>
            <a:endParaRPr lang="en-GB" sz="2800" b="1" dirty="0">
              <a:solidFill>
                <a:srgbClr val="002060"/>
              </a:solidFill>
            </a:endParaRPr>
          </a:p>
        </p:txBody>
      </p:sp>
      <p:sp>
        <p:nvSpPr>
          <p:cNvPr id="21" name="Rectangle: Rounded Corners 2">
            <a:extLst>
              <a:ext uri="{FF2B5EF4-FFF2-40B4-BE49-F238E27FC236}">
                <a16:creationId xmlns:a16="http://schemas.microsoft.com/office/drawing/2014/main" id="{675A7142-34F1-4E54-A85B-FF703025B360}"/>
              </a:ext>
            </a:extLst>
          </p:cNvPr>
          <p:cNvSpPr/>
          <p:nvPr/>
        </p:nvSpPr>
        <p:spPr>
          <a:xfrm>
            <a:off x="800100" y="1890593"/>
            <a:ext cx="11132820" cy="74592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3000" dirty="0">
                <a:solidFill>
                  <a:srgbClr val="002060"/>
                </a:solidFill>
              </a:rPr>
              <a:t>A </a:t>
            </a:r>
            <a:r>
              <a:rPr lang="en-GB" sz="3000" b="1" dirty="0">
                <a:solidFill>
                  <a:srgbClr val="002060"/>
                </a:solidFill>
              </a:rPr>
              <a:t>polygon </a:t>
            </a:r>
            <a:r>
              <a:rPr lang="en-GB" sz="3000" dirty="0">
                <a:solidFill>
                  <a:srgbClr val="002060"/>
                </a:solidFill>
              </a:rPr>
              <a:t>is a flat, 2-D shape with straight sides that are joined up.</a:t>
            </a:r>
          </a:p>
        </p:txBody>
      </p:sp>
      <p:sp>
        <p:nvSpPr>
          <p:cNvPr id="22" name="Oval 21">
            <a:extLst>
              <a:ext uri="{FF2B5EF4-FFF2-40B4-BE49-F238E27FC236}">
                <a16:creationId xmlns:a16="http://schemas.microsoft.com/office/drawing/2014/main" id="{F86E794A-1078-4026-8F80-67160363E0D2}"/>
              </a:ext>
            </a:extLst>
          </p:cNvPr>
          <p:cNvSpPr/>
          <p:nvPr/>
        </p:nvSpPr>
        <p:spPr>
          <a:xfrm>
            <a:off x="5743648" y="3590255"/>
            <a:ext cx="2424992" cy="238797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
            <a:extLst>
              <a:ext uri="{FF2B5EF4-FFF2-40B4-BE49-F238E27FC236}">
                <a16:creationId xmlns:a16="http://schemas.microsoft.com/office/drawing/2014/main" id="{675A7142-34F1-4E54-A85B-FF703025B360}"/>
              </a:ext>
            </a:extLst>
          </p:cNvPr>
          <p:cNvSpPr/>
          <p:nvPr/>
        </p:nvSpPr>
        <p:spPr>
          <a:xfrm>
            <a:off x="8572500" y="3069178"/>
            <a:ext cx="3086100" cy="316813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circle is not a polygon as it has no straight sides.</a:t>
            </a:r>
          </a:p>
        </p:txBody>
      </p:sp>
    </p:spTree>
    <p:extLst>
      <p:ext uri="{BB962C8B-B14F-4D97-AF65-F5344CB8AC3E}">
        <p14:creationId xmlns:p14="http://schemas.microsoft.com/office/powerpoint/2010/main" val="181658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769620" y="3045425"/>
            <a:ext cx="5431858" cy="127595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a:solidFill>
                  <a:srgbClr val="002060"/>
                </a:solidFill>
              </a:rPr>
              <a:t>A </a:t>
            </a:r>
            <a:r>
              <a:rPr lang="en-GB" sz="2800" b="1" dirty="0">
                <a:solidFill>
                  <a:srgbClr val="002060"/>
                </a:solidFill>
              </a:rPr>
              <a:t>regular polygon </a:t>
            </a:r>
            <a:r>
              <a:rPr lang="en-GB" sz="2800" dirty="0">
                <a:solidFill>
                  <a:srgbClr val="002060"/>
                </a:solidFill>
              </a:rPr>
              <a:t>is a shape where </a:t>
            </a:r>
            <a:r>
              <a:rPr lang="en-GB" sz="2800" b="1" dirty="0">
                <a:solidFill>
                  <a:srgbClr val="002060"/>
                </a:solidFill>
              </a:rPr>
              <a:t>all angles and sides are equal</a:t>
            </a:r>
            <a:r>
              <a:rPr lang="en-GB" sz="28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0" name="Rectangle: Rounded Corners 2">
            <a:extLst>
              <a:ext uri="{FF2B5EF4-FFF2-40B4-BE49-F238E27FC236}">
                <a16:creationId xmlns:a16="http://schemas.microsoft.com/office/drawing/2014/main" id="{675A7142-34F1-4E54-A85B-FF703025B360}"/>
              </a:ext>
            </a:extLst>
          </p:cNvPr>
          <p:cNvSpPr/>
          <p:nvPr/>
        </p:nvSpPr>
        <p:spPr>
          <a:xfrm>
            <a:off x="6501062" y="3014944"/>
            <a:ext cx="5431858" cy="13064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a:solidFill>
                  <a:srgbClr val="002060"/>
                </a:solidFill>
              </a:rPr>
              <a:t>An </a:t>
            </a:r>
            <a:r>
              <a:rPr lang="en-GB" sz="2800" b="1" dirty="0">
                <a:solidFill>
                  <a:srgbClr val="002060"/>
                </a:solidFill>
              </a:rPr>
              <a:t>irregular polygon </a:t>
            </a:r>
            <a:r>
              <a:rPr lang="en-GB" sz="2800" dirty="0">
                <a:solidFill>
                  <a:srgbClr val="002060"/>
                </a:solidFill>
              </a:rPr>
              <a:t>is a shape that </a:t>
            </a:r>
            <a:r>
              <a:rPr lang="en-GB" sz="2800" b="1" dirty="0">
                <a:solidFill>
                  <a:srgbClr val="002060"/>
                </a:solidFill>
              </a:rPr>
              <a:t>does not have equal sides and angles</a:t>
            </a:r>
            <a:r>
              <a:rPr lang="en-GB" sz="2800" dirty="0">
                <a:solidFill>
                  <a:srgbClr val="002060"/>
                </a:solidFill>
              </a:rPr>
              <a:t>.</a:t>
            </a:r>
            <a:endParaRPr lang="en-GB" sz="2800" b="1" dirty="0">
              <a:solidFill>
                <a:srgbClr val="002060"/>
              </a:solidFill>
            </a:endParaRPr>
          </a:p>
        </p:txBody>
      </p:sp>
      <p:sp>
        <p:nvSpPr>
          <p:cNvPr id="21" name="Rectangle: Rounded Corners 2">
            <a:extLst>
              <a:ext uri="{FF2B5EF4-FFF2-40B4-BE49-F238E27FC236}">
                <a16:creationId xmlns:a16="http://schemas.microsoft.com/office/drawing/2014/main" id="{675A7142-34F1-4E54-A85B-FF703025B360}"/>
              </a:ext>
            </a:extLst>
          </p:cNvPr>
          <p:cNvSpPr/>
          <p:nvPr/>
        </p:nvSpPr>
        <p:spPr>
          <a:xfrm>
            <a:off x="800100" y="1890593"/>
            <a:ext cx="11132820" cy="74592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3000" dirty="0">
                <a:solidFill>
                  <a:srgbClr val="002060"/>
                </a:solidFill>
              </a:rPr>
              <a:t>A </a:t>
            </a:r>
            <a:r>
              <a:rPr lang="en-GB" sz="3000" b="1" dirty="0">
                <a:solidFill>
                  <a:srgbClr val="002060"/>
                </a:solidFill>
              </a:rPr>
              <a:t>polygon </a:t>
            </a:r>
            <a:r>
              <a:rPr lang="en-GB" sz="3000" dirty="0">
                <a:solidFill>
                  <a:srgbClr val="002060"/>
                </a:solidFill>
              </a:rPr>
              <a:t>is a flat, 2-D shape with straight sides that are joined up.</a:t>
            </a:r>
          </a:p>
        </p:txBody>
      </p:sp>
      <p:sp>
        <p:nvSpPr>
          <p:cNvPr id="5" name="Regular Pentagon 4"/>
          <p:cNvSpPr/>
          <p:nvPr/>
        </p:nvSpPr>
        <p:spPr>
          <a:xfrm>
            <a:off x="2024619" y="4711729"/>
            <a:ext cx="1935480" cy="171623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entagon 11"/>
          <p:cNvSpPr/>
          <p:nvPr/>
        </p:nvSpPr>
        <p:spPr>
          <a:xfrm>
            <a:off x="8321857" y="4908654"/>
            <a:ext cx="2834640" cy="1021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746111" y="4585514"/>
            <a:ext cx="2910733" cy="1754326"/>
          </a:xfrm>
          <a:prstGeom prst="rect">
            <a:avLst/>
          </a:prstGeom>
        </p:spPr>
        <p:txBody>
          <a:bodyPr wrap="none">
            <a:spAutoFit/>
          </a:bodyPr>
          <a:lstStyle/>
          <a:p>
            <a:pPr algn="ctr"/>
            <a:r>
              <a:rPr lang="en-GB" sz="5400" b="1" dirty="0">
                <a:solidFill>
                  <a:srgbClr val="FF0000"/>
                </a:solidFill>
              </a:rPr>
              <a:t>pentagon</a:t>
            </a:r>
          </a:p>
          <a:p>
            <a:pPr algn="ctr"/>
            <a:r>
              <a:rPr lang="en-GB" sz="5400" b="1" dirty="0">
                <a:solidFill>
                  <a:srgbClr val="FF0000"/>
                </a:solidFill>
              </a:rPr>
              <a:t>(5 sides)</a:t>
            </a:r>
            <a:endParaRPr lang="en-GB" sz="5400" dirty="0">
              <a:solidFill>
                <a:srgbClr val="FF0000"/>
              </a:solidFill>
            </a:endParaRPr>
          </a:p>
        </p:txBody>
      </p:sp>
      <p:sp>
        <p:nvSpPr>
          <p:cNvPr id="6" name="Rectangle 5">
            <a:extLst>
              <a:ext uri="{FF2B5EF4-FFF2-40B4-BE49-F238E27FC236}">
                <a16:creationId xmlns:a16="http://schemas.microsoft.com/office/drawing/2014/main" id="{32E5A6BD-475B-4F69-8192-FF13D064C583}"/>
              </a:ext>
            </a:extLst>
          </p:cNvPr>
          <p:cNvSpPr/>
          <p:nvPr/>
        </p:nvSpPr>
        <p:spPr>
          <a:xfrm>
            <a:off x="2262713" y="5217576"/>
            <a:ext cx="1459292" cy="7045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regular</a:t>
            </a:r>
          </a:p>
        </p:txBody>
      </p:sp>
      <p:sp>
        <p:nvSpPr>
          <p:cNvPr id="14" name="Rectangle 13">
            <a:extLst>
              <a:ext uri="{FF2B5EF4-FFF2-40B4-BE49-F238E27FC236}">
                <a16:creationId xmlns:a16="http://schemas.microsoft.com/office/drawing/2014/main" id="{C159A234-DF6B-40CD-8768-77C83A940B2E}"/>
              </a:ext>
            </a:extLst>
          </p:cNvPr>
          <p:cNvSpPr/>
          <p:nvPr/>
        </p:nvSpPr>
        <p:spPr>
          <a:xfrm>
            <a:off x="8553768" y="5059305"/>
            <a:ext cx="2023893" cy="7045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irregular</a:t>
            </a:r>
          </a:p>
        </p:txBody>
      </p:sp>
    </p:spTree>
    <p:extLst>
      <p:ext uri="{BB962C8B-B14F-4D97-AF65-F5344CB8AC3E}">
        <p14:creationId xmlns:p14="http://schemas.microsoft.com/office/powerpoint/2010/main" val="3465665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769620" y="3045425"/>
            <a:ext cx="5431858" cy="127595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a:solidFill>
                  <a:srgbClr val="002060"/>
                </a:solidFill>
              </a:rPr>
              <a:t>A </a:t>
            </a:r>
            <a:r>
              <a:rPr lang="en-GB" sz="2800" b="1" dirty="0">
                <a:solidFill>
                  <a:srgbClr val="002060"/>
                </a:solidFill>
              </a:rPr>
              <a:t>regular polygon </a:t>
            </a:r>
            <a:r>
              <a:rPr lang="en-GB" sz="2800" dirty="0">
                <a:solidFill>
                  <a:srgbClr val="002060"/>
                </a:solidFill>
              </a:rPr>
              <a:t>is a shape where </a:t>
            </a:r>
            <a:r>
              <a:rPr lang="en-GB" sz="2800" b="1" dirty="0">
                <a:solidFill>
                  <a:srgbClr val="002060"/>
                </a:solidFill>
              </a:rPr>
              <a:t>all angles and sides are equal</a:t>
            </a:r>
            <a:r>
              <a:rPr lang="en-GB" sz="28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0" name="Rectangle: Rounded Corners 2">
            <a:extLst>
              <a:ext uri="{FF2B5EF4-FFF2-40B4-BE49-F238E27FC236}">
                <a16:creationId xmlns:a16="http://schemas.microsoft.com/office/drawing/2014/main" id="{675A7142-34F1-4E54-A85B-FF703025B360}"/>
              </a:ext>
            </a:extLst>
          </p:cNvPr>
          <p:cNvSpPr/>
          <p:nvPr/>
        </p:nvSpPr>
        <p:spPr>
          <a:xfrm>
            <a:off x="6501062" y="3014944"/>
            <a:ext cx="5431858" cy="13064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a:solidFill>
                  <a:srgbClr val="002060"/>
                </a:solidFill>
              </a:rPr>
              <a:t>An </a:t>
            </a:r>
            <a:r>
              <a:rPr lang="en-GB" sz="2800" b="1" dirty="0">
                <a:solidFill>
                  <a:srgbClr val="002060"/>
                </a:solidFill>
              </a:rPr>
              <a:t>irregular polygon </a:t>
            </a:r>
            <a:r>
              <a:rPr lang="en-GB" sz="2800" dirty="0">
                <a:solidFill>
                  <a:srgbClr val="002060"/>
                </a:solidFill>
              </a:rPr>
              <a:t>is a shape that </a:t>
            </a:r>
            <a:r>
              <a:rPr lang="en-GB" sz="2800" b="1" dirty="0">
                <a:solidFill>
                  <a:srgbClr val="002060"/>
                </a:solidFill>
              </a:rPr>
              <a:t>does not have equal sides and angles</a:t>
            </a:r>
            <a:r>
              <a:rPr lang="en-GB" sz="2800" dirty="0">
                <a:solidFill>
                  <a:srgbClr val="002060"/>
                </a:solidFill>
              </a:rPr>
              <a:t>.</a:t>
            </a:r>
            <a:endParaRPr lang="en-GB" sz="2800" b="1" dirty="0">
              <a:solidFill>
                <a:srgbClr val="002060"/>
              </a:solidFill>
            </a:endParaRPr>
          </a:p>
        </p:txBody>
      </p:sp>
      <p:sp>
        <p:nvSpPr>
          <p:cNvPr id="21" name="Rectangle: Rounded Corners 2">
            <a:extLst>
              <a:ext uri="{FF2B5EF4-FFF2-40B4-BE49-F238E27FC236}">
                <a16:creationId xmlns:a16="http://schemas.microsoft.com/office/drawing/2014/main" id="{675A7142-34F1-4E54-A85B-FF703025B360}"/>
              </a:ext>
            </a:extLst>
          </p:cNvPr>
          <p:cNvSpPr/>
          <p:nvPr/>
        </p:nvSpPr>
        <p:spPr>
          <a:xfrm>
            <a:off x="800100" y="1890593"/>
            <a:ext cx="11132820" cy="74592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3000" dirty="0">
                <a:solidFill>
                  <a:srgbClr val="002060"/>
                </a:solidFill>
              </a:rPr>
              <a:t>A </a:t>
            </a:r>
            <a:r>
              <a:rPr lang="en-GB" sz="3000" b="1" dirty="0">
                <a:solidFill>
                  <a:srgbClr val="002060"/>
                </a:solidFill>
              </a:rPr>
              <a:t>polygon </a:t>
            </a:r>
            <a:r>
              <a:rPr lang="en-GB" sz="3000" dirty="0">
                <a:solidFill>
                  <a:srgbClr val="002060"/>
                </a:solidFill>
              </a:rPr>
              <a:t>is a flat, 2D shape with straight sides that are joined up.</a:t>
            </a:r>
          </a:p>
        </p:txBody>
      </p:sp>
      <p:sp>
        <p:nvSpPr>
          <p:cNvPr id="13" name="Rectangle 12"/>
          <p:cNvSpPr/>
          <p:nvPr/>
        </p:nvSpPr>
        <p:spPr>
          <a:xfrm>
            <a:off x="4970902" y="4606547"/>
            <a:ext cx="2607252" cy="1754326"/>
          </a:xfrm>
          <a:prstGeom prst="rect">
            <a:avLst/>
          </a:prstGeom>
        </p:spPr>
        <p:txBody>
          <a:bodyPr wrap="none">
            <a:spAutoFit/>
          </a:bodyPr>
          <a:lstStyle/>
          <a:p>
            <a:r>
              <a:rPr lang="en-GB" sz="5400" b="1" dirty="0">
                <a:solidFill>
                  <a:srgbClr val="FF0000"/>
                </a:solidFill>
              </a:rPr>
              <a:t>hexagon</a:t>
            </a:r>
          </a:p>
          <a:p>
            <a:r>
              <a:rPr lang="en-GB" sz="5400" b="1" dirty="0">
                <a:solidFill>
                  <a:srgbClr val="FF0000"/>
                </a:solidFill>
              </a:rPr>
              <a:t>(6 sides)</a:t>
            </a:r>
            <a:endParaRPr lang="en-GB" sz="5400" dirty="0">
              <a:solidFill>
                <a:srgbClr val="FF0000"/>
              </a:solidFill>
            </a:endParaRPr>
          </a:p>
        </p:txBody>
      </p:sp>
      <p:sp>
        <p:nvSpPr>
          <p:cNvPr id="6" name="Hexagon 5"/>
          <p:cNvSpPr/>
          <p:nvPr/>
        </p:nvSpPr>
        <p:spPr>
          <a:xfrm>
            <a:off x="1997110" y="4730288"/>
            <a:ext cx="2042160" cy="1752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hevron 6"/>
          <p:cNvSpPr/>
          <p:nvPr/>
        </p:nvSpPr>
        <p:spPr>
          <a:xfrm rot="19962196">
            <a:off x="8360423" y="4790290"/>
            <a:ext cx="1981200" cy="13868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a:extLst>
              <a:ext uri="{FF2B5EF4-FFF2-40B4-BE49-F238E27FC236}">
                <a16:creationId xmlns:a16="http://schemas.microsoft.com/office/drawing/2014/main" id="{380FACFF-C1B5-4932-8620-831ED8017FFA}"/>
              </a:ext>
            </a:extLst>
          </p:cNvPr>
          <p:cNvSpPr/>
          <p:nvPr/>
        </p:nvSpPr>
        <p:spPr>
          <a:xfrm>
            <a:off x="2262713" y="5217576"/>
            <a:ext cx="1459292" cy="7045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regular</a:t>
            </a:r>
          </a:p>
        </p:txBody>
      </p:sp>
      <p:sp>
        <p:nvSpPr>
          <p:cNvPr id="12" name="Rectangle 11">
            <a:extLst>
              <a:ext uri="{FF2B5EF4-FFF2-40B4-BE49-F238E27FC236}">
                <a16:creationId xmlns:a16="http://schemas.microsoft.com/office/drawing/2014/main" id="{F87B5A53-149D-493E-A508-F546C2A9E7DC}"/>
              </a:ext>
            </a:extLst>
          </p:cNvPr>
          <p:cNvSpPr/>
          <p:nvPr/>
        </p:nvSpPr>
        <p:spPr>
          <a:xfrm>
            <a:off x="8726188" y="5027931"/>
            <a:ext cx="1332212" cy="3809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irregular</a:t>
            </a:r>
          </a:p>
        </p:txBody>
      </p:sp>
    </p:spTree>
    <p:extLst>
      <p:ext uri="{BB962C8B-B14F-4D97-AF65-F5344CB8AC3E}">
        <p14:creationId xmlns:p14="http://schemas.microsoft.com/office/powerpoint/2010/main" val="417406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769620" y="3045425"/>
            <a:ext cx="5431858" cy="127595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a:solidFill>
                  <a:srgbClr val="002060"/>
                </a:solidFill>
              </a:rPr>
              <a:t>A </a:t>
            </a:r>
            <a:r>
              <a:rPr lang="en-GB" sz="2800" b="1" dirty="0">
                <a:solidFill>
                  <a:srgbClr val="002060"/>
                </a:solidFill>
              </a:rPr>
              <a:t>regular polygon </a:t>
            </a:r>
            <a:r>
              <a:rPr lang="en-GB" sz="2800" dirty="0">
                <a:solidFill>
                  <a:srgbClr val="002060"/>
                </a:solidFill>
              </a:rPr>
              <a:t>is a shape where </a:t>
            </a:r>
            <a:r>
              <a:rPr lang="en-GB" sz="2800" b="1" dirty="0">
                <a:solidFill>
                  <a:srgbClr val="002060"/>
                </a:solidFill>
              </a:rPr>
              <a:t>all angles and sides are equal</a:t>
            </a:r>
            <a:r>
              <a:rPr lang="en-GB" sz="28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0" name="Rectangle: Rounded Corners 2">
            <a:extLst>
              <a:ext uri="{FF2B5EF4-FFF2-40B4-BE49-F238E27FC236}">
                <a16:creationId xmlns:a16="http://schemas.microsoft.com/office/drawing/2014/main" id="{675A7142-34F1-4E54-A85B-FF703025B360}"/>
              </a:ext>
            </a:extLst>
          </p:cNvPr>
          <p:cNvSpPr/>
          <p:nvPr/>
        </p:nvSpPr>
        <p:spPr>
          <a:xfrm>
            <a:off x="6501062" y="3014944"/>
            <a:ext cx="5431858" cy="13064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a:solidFill>
                  <a:srgbClr val="002060"/>
                </a:solidFill>
              </a:rPr>
              <a:t>An </a:t>
            </a:r>
            <a:r>
              <a:rPr lang="en-GB" sz="2800" b="1" dirty="0">
                <a:solidFill>
                  <a:srgbClr val="002060"/>
                </a:solidFill>
              </a:rPr>
              <a:t>irregular polygon </a:t>
            </a:r>
            <a:r>
              <a:rPr lang="en-GB" sz="2800" dirty="0">
                <a:solidFill>
                  <a:srgbClr val="002060"/>
                </a:solidFill>
              </a:rPr>
              <a:t>is a shape that </a:t>
            </a:r>
            <a:r>
              <a:rPr lang="en-GB" sz="2800" b="1" dirty="0">
                <a:solidFill>
                  <a:srgbClr val="002060"/>
                </a:solidFill>
              </a:rPr>
              <a:t>does not have equal sides and angles</a:t>
            </a:r>
            <a:r>
              <a:rPr lang="en-GB" sz="2800" dirty="0">
                <a:solidFill>
                  <a:srgbClr val="002060"/>
                </a:solidFill>
              </a:rPr>
              <a:t>.</a:t>
            </a:r>
            <a:endParaRPr lang="en-GB" sz="2800" b="1" dirty="0">
              <a:solidFill>
                <a:srgbClr val="002060"/>
              </a:solidFill>
            </a:endParaRPr>
          </a:p>
        </p:txBody>
      </p:sp>
      <p:sp>
        <p:nvSpPr>
          <p:cNvPr id="21" name="Rectangle: Rounded Corners 2">
            <a:extLst>
              <a:ext uri="{FF2B5EF4-FFF2-40B4-BE49-F238E27FC236}">
                <a16:creationId xmlns:a16="http://schemas.microsoft.com/office/drawing/2014/main" id="{675A7142-34F1-4E54-A85B-FF703025B360}"/>
              </a:ext>
            </a:extLst>
          </p:cNvPr>
          <p:cNvSpPr/>
          <p:nvPr/>
        </p:nvSpPr>
        <p:spPr>
          <a:xfrm>
            <a:off x="800100" y="1890593"/>
            <a:ext cx="11132820" cy="74592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3000" dirty="0">
                <a:solidFill>
                  <a:srgbClr val="002060"/>
                </a:solidFill>
              </a:rPr>
              <a:t>A </a:t>
            </a:r>
            <a:r>
              <a:rPr lang="en-GB" sz="3000" b="1" dirty="0">
                <a:solidFill>
                  <a:srgbClr val="002060"/>
                </a:solidFill>
              </a:rPr>
              <a:t>polygon </a:t>
            </a:r>
            <a:r>
              <a:rPr lang="en-GB" sz="3000" dirty="0">
                <a:solidFill>
                  <a:srgbClr val="002060"/>
                </a:solidFill>
              </a:rPr>
              <a:t>is a flat, 2D shape with straight sides that are joined up.</a:t>
            </a:r>
          </a:p>
        </p:txBody>
      </p:sp>
      <p:sp>
        <p:nvSpPr>
          <p:cNvPr id="13" name="Rectangle 12"/>
          <p:cNvSpPr/>
          <p:nvPr/>
        </p:nvSpPr>
        <p:spPr>
          <a:xfrm>
            <a:off x="4951392" y="4670197"/>
            <a:ext cx="2914452" cy="1754326"/>
          </a:xfrm>
          <a:prstGeom prst="rect">
            <a:avLst/>
          </a:prstGeom>
        </p:spPr>
        <p:txBody>
          <a:bodyPr wrap="none">
            <a:spAutoFit/>
          </a:bodyPr>
          <a:lstStyle/>
          <a:p>
            <a:r>
              <a:rPr lang="en-GB" sz="5400" b="1" dirty="0">
                <a:solidFill>
                  <a:srgbClr val="FF0000"/>
                </a:solidFill>
              </a:rPr>
              <a:t>heptagon</a:t>
            </a:r>
          </a:p>
          <a:p>
            <a:r>
              <a:rPr lang="en-GB" sz="5400" b="1" dirty="0">
                <a:solidFill>
                  <a:srgbClr val="FF0000"/>
                </a:solidFill>
              </a:rPr>
              <a:t>(7 sides)</a:t>
            </a:r>
            <a:endParaRPr lang="en-GB" sz="5400" dirty="0">
              <a:solidFill>
                <a:srgbClr val="FF0000"/>
              </a:solidFill>
            </a:endParaRPr>
          </a:p>
        </p:txBody>
      </p:sp>
      <p:sp>
        <p:nvSpPr>
          <p:cNvPr id="5" name="Heptagon 4"/>
          <p:cNvSpPr/>
          <p:nvPr/>
        </p:nvSpPr>
        <p:spPr>
          <a:xfrm>
            <a:off x="1655742" y="4473803"/>
            <a:ext cx="2194560" cy="195072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llate 9"/>
          <p:cNvSpPr/>
          <p:nvPr/>
        </p:nvSpPr>
        <p:spPr>
          <a:xfrm>
            <a:off x="9006840" y="4709160"/>
            <a:ext cx="1752600" cy="1813560"/>
          </a:xfrm>
          <a:prstGeom prst="flowChartCol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10126980" y="4709160"/>
            <a:ext cx="883920" cy="1776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Collate 16"/>
          <p:cNvSpPr/>
          <p:nvPr/>
        </p:nvSpPr>
        <p:spPr>
          <a:xfrm>
            <a:off x="9875520" y="4712309"/>
            <a:ext cx="1752600" cy="1813560"/>
          </a:xfrm>
          <a:prstGeom prst="flowChartCol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Rectangle 17"/>
          <p:cNvSpPr/>
          <p:nvPr/>
        </p:nvSpPr>
        <p:spPr>
          <a:xfrm>
            <a:off x="9883140" y="4727549"/>
            <a:ext cx="883920" cy="1776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0D20FC9-73EA-4BBA-8410-FAF4EC11FA37}"/>
              </a:ext>
            </a:extLst>
          </p:cNvPr>
          <p:cNvSpPr/>
          <p:nvPr/>
        </p:nvSpPr>
        <p:spPr>
          <a:xfrm>
            <a:off x="1960610" y="5059305"/>
            <a:ext cx="1459292" cy="7045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regular</a:t>
            </a:r>
          </a:p>
        </p:txBody>
      </p:sp>
      <p:sp>
        <p:nvSpPr>
          <p:cNvPr id="15" name="Rectangle 14">
            <a:extLst>
              <a:ext uri="{FF2B5EF4-FFF2-40B4-BE49-F238E27FC236}">
                <a16:creationId xmlns:a16="http://schemas.microsoft.com/office/drawing/2014/main" id="{73E61103-ABAB-4B3D-B2E8-8CD4C14DC256}"/>
              </a:ext>
            </a:extLst>
          </p:cNvPr>
          <p:cNvSpPr/>
          <p:nvPr/>
        </p:nvSpPr>
        <p:spPr>
          <a:xfrm>
            <a:off x="9640067" y="4778302"/>
            <a:ext cx="1423763" cy="413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irregular</a:t>
            </a:r>
          </a:p>
        </p:txBody>
      </p:sp>
    </p:spTree>
    <p:extLst>
      <p:ext uri="{BB962C8B-B14F-4D97-AF65-F5344CB8AC3E}">
        <p14:creationId xmlns:p14="http://schemas.microsoft.com/office/powerpoint/2010/main" val="248216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769620" y="3045425"/>
            <a:ext cx="5431858" cy="127595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a:solidFill>
                  <a:srgbClr val="002060"/>
                </a:solidFill>
              </a:rPr>
              <a:t>A </a:t>
            </a:r>
            <a:r>
              <a:rPr lang="en-GB" sz="2800" b="1" dirty="0">
                <a:solidFill>
                  <a:srgbClr val="002060"/>
                </a:solidFill>
              </a:rPr>
              <a:t>regular polygon </a:t>
            </a:r>
            <a:r>
              <a:rPr lang="en-GB" sz="2800" dirty="0">
                <a:solidFill>
                  <a:srgbClr val="002060"/>
                </a:solidFill>
              </a:rPr>
              <a:t>is a shape where </a:t>
            </a:r>
            <a:r>
              <a:rPr lang="en-GB" sz="2800" b="1" dirty="0">
                <a:solidFill>
                  <a:srgbClr val="002060"/>
                </a:solidFill>
              </a:rPr>
              <a:t>all angles and sides are equal</a:t>
            </a:r>
            <a:r>
              <a:rPr lang="en-GB" sz="28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0" name="Rectangle: Rounded Corners 2">
            <a:extLst>
              <a:ext uri="{FF2B5EF4-FFF2-40B4-BE49-F238E27FC236}">
                <a16:creationId xmlns:a16="http://schemas.microsoft.com/office/drawing/2014/main" id="{675A7142-34F1-4E54-A85B-FF703025B360}"/>
              </a:ext>
            </a:extLst>
          </p:cNvPr>
          <p:cNvSpPr/>
          <p:nvPr/>
        </p:nvSpPr>
        <p:spPr>
          <a:xfrm>
            <a:off x="6501062" y="3014944"/>
            <a:ext cx="5431858" cy="13064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a:solidFill>
                  <a:srgbClr val="002060"/>
                </a:solidFill>
              </a:rPr>
              <a:t>An </a:t>
            </a:r>
            <a:r>
              <a:rPr lang="en-GB" sz="2800" b="1" dirty="0">
                <a:solidFill>
                  <a:srgbClr val="002060"/>
                </a:solidFill>
              </a:rPr>
              <a:t>irregular polygon </a:t>
            </a:r>
            <a:r>
              <a:rPr lang="en-GB" sz="2800" dirty="0">
                <a:solidFill>
                  <a:srgbClr val="002060"/>
                </a:solidFill>
              </a:rPr>
              <a:t>is a shape that </a:t>
            </a:r>
            <a:r>
              <a:rPr lang="en-GB" sz="2800" b="1" dirty="0">
                <a:solidFill>
                  <a:srgbClr val="002060"/>
                </a:solidFill>
              </a:rPr>
              <a:t>does not have equal sides and angles</a:t>
            </a:r>
            <a:r>
              <a:rPr lang="en-GB" sz="2800" dirty="0">
                <a:solidFill>
                  <a:srgbClr val="002060"/>
                </a:solidFill>
              </a:rPr>
              <a:t>.</a:t>
            </a:r>
            <a:endParaRPr lang="en-GB" sz="2800" b="1" dirty="0">
              <a:solidFill>
                <a:srgbClr val="002060"/>
              </a:solidFill>
            </a:endParaRPr>
          </a:p>
        </p:txBody>
      </p:sp>
      <p:sp>
        <p:nvSpPr>
          <p:cNvPr id="21" name="Rectangle: Rounded Corners 2">
            <a:extLst>
              <a:ext uri="{FF2B5EF4-FFF2-40B4-BE49-F238E27FC236}">
                <a16:creationId xmlns:a16="http://schemas.microsoft.com/office/drawing/2014/main" id="{675A7142-34F1-4E54-A85B-FF703025B360}"/>
              </a:ext>
            </a:extLst>
          </p:cNvPr>
          <p:cNvSpPr/>
          <p:nvPr/>
        </p:nvSpPr>
        <p:spPr>
          <a:xfrm>
            <a:off x="800100" y="1890593"/>
            <a:ext cx="11132820" cy="74592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3000" dirty="0">
                <a:solidFill>
                  <a:srgbClr val="002060"/>
                </a:solidFill>
              </a:rPr>
              <a:t>A </a:t>
            </a:r>
            <a:r>
              <a:rPr lang="en-GB" sz="3000" b="1" dirty="0">
                <a:solidFill>
                  <a:srgbClr val="002060"/>
                </a:solidFill>
              </a:rPr>
              <a:t>polygon </a:t>
            </a:r>
            <a:r>
              <a:rPr lang="en-GB" sz="3000" dirty="0">
                <a:solidFill>
                  <a:srgbClr val="002060"/>
                </a:solidFill>
              </a:rPr>
              <a:t>is a flat, 2D shape with straight sides that are joined up.</a:t>
            </a:r>
          </a:p>
        </p:txBody>
      </p:sp>
      <p:sp>
        <p:nvSpPr>
          <p:cNvPr id="13" name="Rectangle 12"/>
          <p:cNvSpPr/>
          <p:nvPr/>
        </p:nvSpPr>
        <p:spPr>
          <a:xfrm>
            <a:off x="4970902" y="4576445"/>
            <a:ext cx="2566728" cy="1754326"/>
          </a:xfrm>
          <a:prstGeom prst="rect">
            <a:avLst/>
          </a:prstGeom>
        </p:spPr>
        <p:txBody>
          <a:bodyPr wrap="none">
            <a:spAutoFit/>
          </a:bodyPr>
          <a:lstStyle/>
          <a:p>
            <a:r>
              <a:rPr lang="en-GB" sz="5400" b="1" dirty="0">
                <a:solidFill>
                  <a:srgbClr val="FF0000"/>
                </a:solidFill>
              </a:rPr>
              <a:t>octagon</a:t>
            </a:r>
          </a:p>
          <a:p>
            <a:r>
              <a:rPr lang="en-GB" sz="5400" b="1" dirty="0">
                <a:solidFill>
                  <a:srgbClr val="FF0000"/>
                </a:solidFill>
              </a:rPr>
              <a:t>(8 sides)</a:t>
            </a:r>
            <a:endParaRPr lang="en-GB" sz="5400" dirty="0">
              <a:solidFill>
                <a:srgbClr val="FF0000"/>
              </a:solidFill>
            </a:endParaRPr>
          </a:p>
        </p:txBody>
      </p:sp>
      <p:sp>
        <p:nvSpPr>
          <p:cNvPr id="5" name="Octagon 4"/>
          <p:cNvSpPr/>
          <p:nvPr/>
        </p:nvSpPr>
        <p:spPr>
          <a:xfrm>
            <a:off x="1825873" y="4700761"/>
            <a:ext cx="2133600" cy="1950720"/>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Notched Right Arrow 7"/>
          <p:cNvSpPr/>
          <p:nvPr/>
        </p:nvSpPr>
        <p:spPr>
          <a:xfrm>
            <a:off x="8260080" y="4700761"/>
            <a:ext cx="3051933" cy="150569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F44AB42-B7A9-4229-9087-88C3505E04A4}"/>
              </a:ext>
            </a:extLst>
          </p:cNvPr>
          <p:cNvSpPr/>
          <p:nvPr/>
        </p:nvSpPr>
        <p:spPr>
          <a:xfrm>
            <a:off x="2262713" y="5217576"/>
            <a:ext cx="1459292" cy="7045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regular</a:t>
            </a:r>
          </a:p>
        </p:txBody>
      </p:sp>
      <p:sp>
        <p:nvSpPr>
          <p:cNvPr id="12" name="Rectangle 11">
            <a:extLst>
              <a:ext uri="{FF2B5EF4-FFF2-40B4-BE49-F238E27FC236}">
                <a16:creationId xmlns:a16="http://schemas.microsoft.com/office/drawing/2014/main" id="{70DBE5E4-4397-4224-A40D-F5BA7AD7A643}"/>
              </a:ext>
            </a:extLst>
          </p:cNvPr>
          <p:cNvSpPr/>
          <p:nvPr/>
        </p:nvSpPr>
        <p:spPr>
          <a:xfrm>
            <a:off x="8774099" y="5101339"/>
            <a:ext cx="2023893" cy="7045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irregular</a:t>
            </a:r>
          </a:p>
        </p:txBody>
      </p:sp>
    </p:spTree>
    <p:extLst>
      <p:ext uri="{BB962C8B-B14F-4D97-AF65-F5344CB8AC3E}">
        <p14:creationId xmlns:p14="http://schemas.microsoft.com/office/powerpoint/2010/main" val="1881502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769620" y="3045425"/>
            <a:ext cx="5431858" cy="127595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a:solidFill>
                  <a:srgbClr val="002060"/>
                </a:solidFill>
              </a:rPr>
              <a:t>A </a:t>
            </a:r>
            <a:r>
              <a:rPr lang="en-GB" sz="2800" b="1" dirty="0">
                <a:solidFill>
                  <a:srgbClr val="002060"/>
                </a:solidFill>
              </a:rPr>
              <a:t>regular polygon </a:t>
            </a:r>
            <a:r>
              <a:rPr lang="en-GB" sz="2800" dirty="0">
                <a:solidFill>
                  <a:srgbClr val="002060"/>
                </a:solidFill>
              </a:rPr>
              <a:t>is a shape where </a:t>
            </a:r>
            <a:r>
              <a:rPr lang="en-GB" sz="2800" b="1" dirty="0">
                <a:solidFill>
                  <a:srgbClr val="002060"/>
                </a:solidFill>
              </a:rPr>
              <a:t>all angles and sides are equal</a:t>
            </a:r>
            <a:r>
              <a:rPr lang="en-GB" sz="28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0" name="Rectangle: Rounded Corners 2">
            <a:extLst>
              <a:ext uri="{FF2B5EF4-FFF2-40B4-BE49-F238E27FC236}">
                <a16:creationId xmlns:a16="http://schemas.microsoft.com/office/drawing/2014/main" id="{675A7142-34F1-4E54-A85B-FF703025B360}"/>
              </a:ext>
            </a:extLst>
          </p:cNvPr>
          <p:cNvSpPr/>
          <p:nvPr/>
        </p:nvSpPr>
        <p:spPr>
          <a:xfrm>
            <a:off x="6510476" y="3064631"/>
            <a:ext cx="5431858" cy="13064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a:solidFill>
                  <a:srgbClr val="002060"/>
                </a:solidFill>
              </a:rPr>
              <a:t>An </a:t>
            </a:r>
            <a:r>
              <a:rPr lang="en-GB" sz="2800" b="1" dirty="0">
                <a:solidFill>
                  <a:srgbClr val="002060"/>
                </a:solidFill>
              </a:rPr>
              <a:t>irregular polygon </a:t>
            </a:r>
            <a:r>
              <a:rPr lang="en-GB" sz="2800" dirty="0">
                <a:solidFill>
                  <a:srgbClr val="002060"/>
                </a:solidFill>
              </a:rPr>
              <a:t>is a shape that </a:t>
            </a:r>
            <a:r>
              <a:rPr lang="en-GB" sz="2800" b="1" dirty="0">
                <a:solidFill>
                  <a:srgbClr val="002060"/>
                </a:solidFill>
              </a:rPr>
              <a:t>does not have equal sides and angles</a:t>
            </a:r>
            <a:r>
              <a:rPr lang="en-GB" sz="2800" dirty="0">
                <a:solidFill>
                  <a:srgbClr val="002060"/>
                </a:solidFill>
              </a:rPr>
              <a:t>.</a:t>
            </a:r>
            <a:endParaRPr lang="en-GB" sz="2800" b="1" dirty="0">
              <a:solidFill>
                <a:srgbClr val="002060"/>
              </a:solidFill>
            </a:endParaRPr>
          </a:p>
        </p:txBody>
      </p:sp>
      <p:sp>
        <p:nvSpPr>
          <p:cNvPr id="21" name="Rectangle: Rounded Corners 2">
            <a:extLst>
              <a:ext uri="{FF2B5EF4-FFF2-40B4-BE49-F238E27FC236}">
                <a16:creationId xmlns:a16="http://schemas.microsoft.com/office/drawing/2014/main" id="{675A7142-34F1-4E54-A85B-FF703025B360}"/>
              </a:ext>
            </a:extLst>
          </p:cNvPr>
          <p:cNvSpPr/>
          <p:nvPr/>
        </p:nvSpPr>
        <p:spPr>
          <a:xfrm>
            <a:off x="800100" y="1890593"/>
            <a:ext cx="11132820" cy="74592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3000" dirty="0">
                <a:solidFill>
                  <a:srgbClr val="002060"/>
                </a:solidFill>
              </a:rPr>
              <a:t>A </a:t>
            </a:r>
            <a:r>
              <a:rPr lang="en-GB" sz="3000" b="1" dirty="0">
                <a:solidFill>
                  <a:srgbClr val="002060"/>
                </a:solidFill>
              </a:rPr>
              <a:t>polygon </a:t>
            </a:r>
            <a:r>
              <a:rPr lang="en-GB" sz="3000" dirty="0">
                <a:solidFill>
                  <a:srgbClr val="002060"/>
                </a:solidFill>
              </a:rPr>
              <a:t>is a flat, 2D shape with straight sides that are joined up.</a:t>
            </a:r>
          </a:p>
        </p:txBody>
      </p:sp>
      <p:sp>
        <p:nvSpPr>
          <p:cNvPr id="13" name="Rectangle 12"/>
          <p:cNvSpPr/>
          <p:nvPr/>
        </p:nvSpPr>
        <p:spPr>
          <a:xfrm>
            <a:off x="4970902" y="4597501"/>
            <a:ext cx="2917786" cy="1754326"/>
          </a:xfrm>
          <a:prstGeom prst="rect">
            <a:avLst/>
          </a:prstGeom>
        </p:spPr>
        <p:txBody>
          <a:bodyPr wrap="none">
            <a:spAutoFit/>
          </a:bodyPr>
          <a:lstStyle/>
          <a:p>
            <a:r>
              <a:rPr lang="en-GB" sz="5400" b="1" dirty="0">
                <a:solidFill>
                  <a:srgbClr val="FF0000"/>
                </a:solidFill>
              </a:rPr>
              <a:t>decagon</a:t>
            </a:r>
          </a:p>
          <a:p>
            <a:r>
              <a:rPr lang="en-GB" sz="5400" b="1" dirty="0">
                <a:solidFill>
                  <a:srgbClr val="FF0000"/>
                </a:solidFill>
              </a:rPr>
              <a:t>(10 sides)</a:t>
            </a:r>
            <a:endParaRPr lang="en-GB" sz="5400" dirty="0">
              <a:solidFill>
                <a:srgbClr val="FF0000"/>
              </a:solidFill>
            </a:endParaRPr>
          </a:p>
        </p:txBody>
      </p:sp>
      <p:sp>
        <p:nvSpPr>
          <p:cNvPr id="6" name="Decagon 5"/>
          <p:cNvSpPr/>
          <p:nvPr/>
        </p:nvSpPr>
        <p:spPr>
          <a:xfrm>
            <a:off x="1825873" y="4597501"/>
            <a:ext cx="2167007" cy="1970939"/>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5-Point Star 6"/>
          <p:cNvSpPr/>
          <p:nvPr/>
        </p:nvSpPr>
        <p:spPr>
          <a:xfrm>
            <a:off x="8131789" y="4507080"/>
            <a:ext cx="3521299" cy="18447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D8F2C0A-AEFC-4979-974E-41861E311DAA}"/>
              </a:ext>
            </a:extLst>
          </p:cNvPr>
          <p:cNvSpPr/>
          <p:nvPr/>
        </p:nvSpPr>
        <p:spPr>
          <a:xfrm>
            <a:off x="2179730" y="5214223"/>
            <a:ext cx="1459292" cy="7045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regular</a:t>
            </a:r>
          </a:p>
        </p:txBody>
      </p:sp>
      <p:sp>
        <p:nvSpPr>
          <p:cNvPr id="12" name="Rectangle 11">
            <a:extLst>
              <a:ext uri="{FF2B5EF4-FFF2-40B4-BE49-F238E27FC236}">
                <a16:creationId xmlns:a16="http://schemas.microsoft.com/office/drawing/2014/main" id="{71765474-F3B5-42B9-B088-F7A9F755BB0F}"/>
              </a:ext>
            </a:extLst>
          </p:cNvPr>
          <p:cNvSpPr/>
          <p:nvPr/>
        </p:nvSpPr>
        <p:spPr>
          <a:xfrm>
            <a:off x="9241527" y="5217576"/>
            <a:ext cx="1375519" cy="562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irregular</a:t>
            </a:r>
          </a:p>
        </p:txBody>
      </p:sp>
    </p:spTree>
    <p:extLst>
      <p:ext uri="{BB962C8B-B14F-4D97-AF65-F5344CB8AC3E}">
        <p14:creationId xmlns:p14="http://schemas.microsoft.com/office/powerpoint/2010/main" val="1793280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57200" y="1807277"/>
            <a:ext cx="11231879" cy="116452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Explain whether each shape is a </a:t>
            </a:r>
            <a:r>
              <a:rPr lang="en-GB" sz="3600" b="1" dirty="0">
                <a:solidFill>
                  <a:srgbClr val="002060"/>
                </a:solidFill>
              </a:rPr>
              <a:t>regular polygon </a:t>
            </a:r>
            <a:r>
              <a:rPr lang="en-GB" sz="3600" dirty="0">
                <a:solidFill>
                  <a:srgbClr val="002060"/>
                </a:solidFill>
              </a:rPr>
              <a:t>or </a:t>
            </a:r>
            <a:r>
              <a:rPr lang="en-GB" sz="3600" b="1" dirty="0">
                <a:solidFill>
                  <a:srgbClr val="002060"/>
                </a:solidFill>
              </a:rPr>
              <a:t>irregular polygon</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5" name="Dodecagon 4"/>
          <p:cNvSpPr/>
          <p:nvPr/>
        </p:nvSpPr>
        <p:spPr>
          <a:xfrm>
            <a:off x="4693919" y="3581400"/>
            <a:ext cx="2758440" cy="256032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Left-Right Arrow 6"/>
          <p:cNvSpPr/>
          <p:nvPr/>
        </p:nvSpPr>
        <p:spPr>
          <a:xfrm>
            <a:off x="807720" y="3909060"/>
            <a:ext cx="2788920" cy="1905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4-Point Star 7"/>
          <p:cNvSpPr/>
          <p:nvPr/>
        </p:nvSpPr>
        <p:spPr>
          <a:xfrm>
            <a:off x="8549638" y="3581400"/>
            <a:ext cx="2886803" cy="242316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9762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11480" y="1828801"/>
            <a:ext cx="11399520" cy="8486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Complete the following table (answering Yes or No) to describe each shape: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387174351"/>
              </p:ext>
            </p:extLst>
          </p:nvPr>
        </p:nvGraphicFramePr>
        <p:xfrm>
          <a:off x="609600" y="3115224"/>
          <a:ext cx="11201400" cy="3010368"/>
        </p:xfrm>
        <a:graphic>
          <a:graphicData uri="http://schemas.openxmlformats.org/drawingml/2006/table">
            <a:tbl>
              <a:tblPr firstRow="1" bandRow="1">
                <a:tableStyleId>{5940675A-B579-460E-94D1-54222C63F5DA}</a:tableStyleId>
              </a:tblPr>
              <a:tblGrid>
                <a:gridCol w="3733800">
                  <a:extLst>
                    <a:ext uri="{9D8B030D-6E8A-4147-A177-3AD203B41FA5}">
                      <a16:colId xmlns:a16="http://schemas.microsoft.com/office/drawing/2014/main" val="3661505712"/>
                    </a:ext>
                  </a:extLst>
                </a:gridCol>
                <a:gridCol w="3733800">
                  <a:extLst>
                    <a:ext uri="{9D8B030D-6E8A-4147-A177-3AD203B41FA5}">
                      <a16:colId xmlns:a16="http://schemas.microsoft.com/office/drawing/2014/main" val="1893383596"/>
                    </a:ext>
                  </a:extLst>
                </a:gridCol>
                <a:gridCol w="3733800">
                  <a:extLst>
                    <a:ext uri="{9D8B030D-6E8A-4147-A177-3AD203B41FA5}">
                      <a16:colId xmlns:a16="http://schemas.microsoft.com/office/drawing/2014/main" val="2210864000"/>
                    </a:ext>
                  </a:extLst>
                </a:gridCol>
              </a:tblGrid>
              <a:tr h="511896">
                <a:tc>
                  <a:txBody>
                    <a:bodyPr/>
                    <a:lstStyle/>
                    <a:p>
                      <a:pPr algn="l"/>
                      <a:r>
                        <a:rPr lang="en-GB" sz="2500" b="1" dirty="0">
                          <a:solidFill>
                            <a:srgbClr val="002060"/>
                          </a:solidFill>
                        </a:rPr>
                        <a:t>Shape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500" b="1" dirty="0">
                          <a:solidFill>
                            <a:srgbClr val="002060"/>
                          </a:solidFill>
                        </a:rPr>
                        <a:t>Quadrilateral</a:t>
                      </a:r>
                    </a:p>
                  </a:txBody>
                  <a:tcPr/>
                </a:tc>
                <a:tc>
                  <a:txBody>
                    <a:bodyPr/>
                    <a:lstStyle/>
                    <a:p>
                      <a:pPr algn="l"/>
                      <a:r>
                        <a:rPr lang="en-GB" sz="2500" b="1" dirty="0">
                          <a:solidFill>
                            <a:srgbClr val="002060"/>
                          </a:solidFill>
                        </a:rPr>
                        <a:t>Regular Polygon</a:t>
                      </a:r>
                    </a:p>
                  </a:txBody>
                  <a:tcPr/>
                </a:tc>
                <a:extLst>
                  <a:ext uri="{0D108BD9-81ED-4DB2-BD59-A6C34878D82A}">
                    <a16:rowId xmlns:a16="http://schemas.microsoft.com/office/drawing/2014/main" val="1131833586"/>
                  </a:ext>
                </a:extLst>
              </a:tr>
              <a:tr h="832824">
                <a:tc>
                  <a:txBody>
                    <a:bodyPr/>
                    <a:lstStyle/>
                    <a:p>
                      <a:endParaRPr lang="en-GB" sz="2800" dirty="0">
                        <a:solidFill>
                          <a:srgbClr val="002060"/>
                        </a:solidFill>
                      </a:endParaRPr>
                    </a:p>
                  </a:txBody>
                  <a:tcPr/>
                </a:tc>
                <a:tc>
                  <a:txBody>
                    <a:bodyPr/>
                    <a:lstStyle/>
                    <a:p>
                      <a:pPr algn="ctr"/>
                      <a:r>
                        <a:rPr lang="en-GB" sz="2400" dirty="0">
                          <a:solidFill>
                            <a:srgbClr val="FF0000"/>
                          </a:solidFill>
                        </a:rPr>
                        <a:t>No</a:t>
                      </a:r>
                    </a:p>
                  </a:txBody>
                  <a:tcPr/>
                </a:tc>
                <a:tc>
                  <a:txBody>
                    <a:bodyPr/>
                    <a:lstStyle/>
                    <a:p>
                      <a:pPr algn="ctr"/>
                      <a:r>
                        <a:rPr lang="en-GB" sz="2400" dirty="0">
                          <a:solidFill>
                            <a:srgbClr val="FF0000"/>
                          </a:solidFill>
                        </a:rPr>
                        <a:t>No</a:t>
                      </a:r>
                    </a:p>
                  </a:txBody>
                  <a:tcPr/>
                </a:tc>
                <a:extLst>
                  <a:ext uri="{0D108BD9-81ED-4DB2-BD59-A6C34878D82A}">
                    <a16:rowId xmlns:a16="http://schemas.microsoft.com/office/drawing/2014/main" val="450931887"/>
                  </a:ext>
                </a:extLst>
              </a:tr>
              <a:tr h="832824">
                <a:tc>
                  <a:txBody>
                    <a:bodyPr/>
                    <a:lstStyle/>
                    <a:p>
                      <a:endParaRPr lang="en-GB" sz="2800" dirty="0">
                        <a:solidFill>
                          <a:srgbClr val="002060"/>
                        </a:solidFill>
                      </a:endParaRP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467559462"/>
                  </a:ext>
                </a:extLst>
              </a:tr>
              <a:tr h="832824">
                <a:tc>
                  <a:txBody>
                    <a:bodyPr/>
                    <a:lstStyle/>
                    <a:p>
                      <a:endParaRPr lang="en-GB" sz="2800" dirty="0">
                        <a:solidFill>
                          <a:srgbClr val="002060"/>
                        </a:solidFill>
                      </a:endParaRP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430561741"/>
                  </a:ext>
                </a:extLst>
              </a:tr>
            </a:tbl>
          </a:graphicData>
        </a:graphic>
      </p:graphicFrame>
      <p:sp>
        <p:nvSpPr>
          <p:cNvPr id="10" name="L-Shape 9"/>
          <p:cNvSpPr/>
          <p:nvPr/>
        </p:nvSpPr>
        <p:spPr>
          <a:xfrm>
            <a:off x="1447800" y="3794760"/>
            <a:ext cx="1584960" cy="487680"/>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Heptagon 10"/>
          <p:cNvSpPr/>
          <p:nvPr/>
        </p:nvSpPr>
        <p:spPr>
          <a:xfrm>
            <a:off x="1819716" y="4563936"/>
            <a:ext cx="795407" cy="64096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arallelogram 12"/>
          <p:cNvSpPr/>
          <p:nvPr/>
        </p:nvSpPr>
        <p:spPr>
          <a:xfrm>
            <a:off x="1158240" y="5486400"/>
            <a:ext cx="2118360" cy="3810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4483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4321" y="1945037"/>
            <a:ext cx="6095999" cy="450271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3600" b="1" dirty="0">
                <a:solidFill>
                  <a:srgbClr val="002060"/>
                </a:solidFill>
              </a:rPr>
              <a:t>Circle</a:t>
            </a:r>
            <a:r>
              <a:rPr lang="en-GB" sz="3600" dirty="0">
                <a:solidFill>
                  <a:srgbClr val="002060"/>
                </a:solidFill>
              </a:rPr>
              <a:t> the correct shape based on the following description:</a:t>
            </a:r>
          </a:p>
          <a:p>
            <a:pPr lvl="1"/>
            <a:endParaRPr lang="en-GB" sz="3600" dirty="0">
              <a:solidFill>
                <a:srgbClr val="002060"/>
              </a:solidFill>
            </a:endParaRPr>
          </a:p>
          <a:p>
            <a:pPr marL="1028700" lvl="1" indent="-571500">
              <a:buFont typeface="Arial" panose="020B0604020202020204" pitchFamily="34" charset="0"/>
              <a:buChar char="•"/>
            </a:pPr>
            <a:r>
              <a:rPr lang="en-GB" sz="3600" dirty="0">
                <a:solidFill>
                  <a:srgbClr val="002060"/>
                </a:solidFill>
              </a:rPr>
              <a:t>It has 4 sides.</a:t>
            </a:r>
          </a:p>
          <a:p>
            <a:pPr marL="1028700" lvl="1" indent="-571500">
              <a:buFont typeface="Arial" panose="020B0604020202020204" pitchFamily="34" charset="0"/>
              <a:buChar char="•"/>
            </a:pPr>
            <a:r>
              <a:rPr lang="en-GB" sz="3600" dirty="0">
                <a:solidFill>
                  <a:srgbClr val="002060"/>
                </a:solidFill>
              </a:rPr>
              <a:t>The diagonals intersect at a right angle.</a:t>
            </a:r>
          </a:p>
          <a:p>
            <a:pPr lvl="1"/>
            <a:endParaRPr lang="en-GB" sz="3600"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Isosceles Triangle 16"/>
          <p:cNvSpPr/>
          <p:nvPr/>
        </p:nvSpPr>
        <p:spPr>
          <a:xfrm>
            <a:off x="6892290" y="2148840"/>
            <a:ext cx="1089660" cy="124967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p:cNvSpPr/>
          <p:nvPr/>
        </p:nvSpPr>
        <p:spPr>
          <a:xfrm rot="10800000">
            <a:off x="6892290" y="3398519"/>
            <a:ext cx="1089660" cy="1905001"/>
          </a:xfrm>
          <a:prstGeom prst="triangle">
            <a:avLst>
              <a:gd name="adj" fmla="val 520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rapezoid 6"/>
          <p:cNvSpPr/>
          <p:nvPr/>
        </p:nvSpPr>
        <p:spPr>
          <a:xfrm>
            <a:off x="8092440" y="4800600"/>
            <a:ext cx="2606040" cy="140208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arallelogram 7"/>
          <p:cNvSpPr/>
          <p:nvPr/>
        </p:nvSpPr>
        <p:spPr>
          <a:xfrm>
            <a:off x="8869680" y="1990157"/>
            <a:ext cx="2164080" cy="1804603"/>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9B95C413-324C-46B1-BB7B-D453842FA169}"/>
              </a:ext>
            </a:extLst>
          </p:cNvPr>
          <p:cNvCxnSpPr/>
          <p:nvPr/>
        </p:nvCxnSpPr>
        <p:spPr>
          <a:xfrm>
            <a:off x="8421329" y="4800600"/>
            <a:ext cx="2277151" cy="14020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72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Which of these polygons is the odd one out? Explain your reasons by describing the properties of the shape.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3038" y="3322862"/>
            <a:ext cx="3680460" cy="326027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34659" y="3474816"/>
            <a:ext cx="2565083" cy="2956367"/>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t="10897"/>
          <a:stretch/>
        </p:blipFill>
        <p:spPr>
          <a:xfrm>
            <a:off x="580877" y="3524041"/>
            <a:ext cx="3010999" cy="3059095"/>
          </a:xfrm>
          <a:prstGeom prst="rect">
            <a:avLst/>
          </a:prstGeom>
        </p:spPr>
      </p:pic>
    </p:spTree>
    <p:extLst>
      <p:ext uri="{BB962C8B-B14F-4D97-AF65-F5344CB8AC3E}">
        <p14:creationId xmlns:p14="http://schemas.microsoft.com/office/powerpoint/2010/main" val="200470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a:solidFill>
                  <a:srgbClr val="002060"/>
                </a:solidFill>
              </a:rPr>
              <a:t>The LORIC task will focus on your </a:t>
            </a:r>
            <a:r>
              <a:rPr lang="en-GB" sz="3000" u="sng" dirty="0">
                <a:solidFill>
                  <a:srgbClr val="002060"/>
                </a:solidFill>
              </a:rPr>
              <a:t>Raj Resilience</a:t>
            </a:r>
            <a:r>
              <a:rPr lang="en-GB" sz="3000" dirty="0">
                <a:solidFill>
                  <a:srgbClr val="002060"/>
                </a:solidFill>
              </a:rPr>
              <a:t> skills today: </a:t>
            </a:r>
          </a:p>
          <a:p>
            <a:pPr lvl="0"/>
            <a:endParaRPr lang="en-GB" sz="3000" dirty="0">
              <a:solidFill>
                <a:srgbClr val="002060"/>
              </a:solidFill>
            </a:endParaRPr>
          </a:p>
          <a:p>
            <a:pPr marL="342900" lvl="0" indent="-342900">
              <a:buFont typeface="Arial" panose="020B0604020202020204" pitchFamily="34" charset="0"/>
              <a:buChar char="•"/>
            </a:pPr>
            <a:r>
              <a:rPr lang="en-GB" sz="3000" dirty="0">
                <a:solidFill>
                  <a:srgbClr val="002060"/>
                </a:solidFill>
              </a:rPr>
              <a:t>Do not be put off by a difficult task.</a:t>
            </a:r>
          </a:p>
          <a:p>
            <a:pPr marL="342900" lvl="0" indent="-342900">
              <a:buFont typeface="Arial" panose="020B0604020202020204" pitchFamily="34" charset="0"/>
              <a:buChar char="•"/>
            </a:pPr>
            <a:r>
              <a:rPr lang="en-GB" sz="3000" dirty="0">
                <a:solidFill>
                  <a:srgbClr val="002060"/>
                </a:solidFill>
              </a:rPr>
              <a:t>Keep going – persevere.</a:t>
            </a:r>
          </a:p>
          <a:p>
            <a:pPr marL="342900" lvl="0" indent="-342900">
              <a:buFont typeface="Arial" panose="020B0604020202020204" pitchFamily="34" charset="0"/>
              <a:buChar char="•"/>
            </a:pPr>
            <a:r>
              <a:rPr lang="en-GB" sz="3000" dirty="0">
                <a:solidFill>
                  <a:srgbClr val="002060"/>
                </a:solidFill>
              </a:rPr>
              <a:t>Think about ways you can help yourself and others.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2554504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1932970"/>
            <a:ext cx="11154988" cy="440476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4000" dirty="0">
                <a:solidFill>
                  <a:srgbClr val="002060"/>
                </a:solidFill>
              </a:rPr>
              <a:t>Using the numbers </a:t>
            </a:r>
            <a:r>
              <a:rPr lang="en-GB" sz="4000" dirty="0">
                <a:solidFill>
                  <a:srgbClr val="FF0000"/>
                </a:solidFill>
              </a:rPr>
              <a:t>6</a:t>
            </a:r>
            <a:r>
              <a:rPr lang="en-GB" sz="4000" dirty="0">
                <a:solidFill>
                  <a:srgbClr val="002060"/>
                </a:solidFill>
              </a:rPr>
              <a:t>,</a:t>
            </a:r>
            <a:r>
              <a:rPr lang="en-GB" sz="4000" dirty="0">
                <a:solidFill>
                  <a:srgbClr val="FF0000"/>
                </a:solidFill>
              </a:rPr>
              <a:t> 7 </a:t>
            </a:r>
            <a:r>
              <a:rPr lang="en-GB" sz="4000" dirty="0">
                <a:solidFill>
                  <a:srgbClr val="002060"/>
                </a:solidFill>
              </a:rPr>
              <a:t>and</a:t>
            </a:r>
            <a:r>
              <a:rPr lang="en-GB" sz="4000" dirty="0">
                <a:solidFill>
                  <a:srgbClr val="FF0000"/>
                </a:solidFill>
              </a:rPr>
              <a:t> 8</a:t>
            </a:r>
            <a:r>
              <a:rPr lang="en-GB" sz="4000" dirty="0">
                <a:solidFill>
                  <a:srgbClr val="002060"/>
                </a:solidFill>
              </a:rPr>
              <a:t>, work out</a:t>
            </a:r>
          </a:p>
          <a:p>
            <a:pPr lvl="0"/>
            <a:r>
              <a:rPr lang="en-GB" sz="4000" dirty="0">
                <a:solidFill>
                  <a:srgbClr val="002060"/>
                </a:solidFill>
              </a:rPr>
              <a:t>the multiplication calculation which will</a:t>
            </a:r>
          </a:p>
          <a:p>
            <a:pPr lvl="0"/>
            <a:r>
              <a:rPr lang="en-GB" sz="4000" dirty="0">
                <a:solidFill>
                  <a:srgbClr val="002060"/>
                </a:solidFill>
              </a:rPr>
              <a:t>give the answer closest to </a:t>
            </a:r>
            <a:r>
              <a:rPr lang="en-GB" sz="4000" dirty="0">
                <a:solidFill>
                  <a:srgbClr val="FF0000"/>
                </a:solidFill>
              </a:rPr>
              <a:t>600</a:t>
            </a:r>
            <a:r>
              <a:rPr lang="en-GB" sz="4000" dirty="0">
                <a:solidFill>
                  <a:srgbClr val="002060"/>
                </a:solidFill>
              </a:rPr>
              <a:t>.</a:t>
            </a:r>
          </a:p>
          <a:p>
            <a:pPr lvl="0"/>
            <a:endParaRPr lang="en-GB" sz="4000" i="1" dirty="0">
              <a:solidFill>
                <a:prstClr val="black"/>
              </a:solidFill>
            </a:endParaRPr>
          </a:p>
          <a:p>
            <a:pPr lvl="0"/>
            <a:endParaRPr lang="en-GB" sz="4000" i="1" dirty="0">
              <a:solidFill>
                <a:prstClr val="black"/>
              </a:solidFill>
            </a:endParaRPr>
          </a:p>
          <a:p>
            <a:pPr lvl="0"/>
            <a:endParaRPr lang="en-GB" sz="4000" i="1" dirty="0">
              <a:solidFill>
                <a:srgbClr val="FF000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3066" y="2221538"/>
            <a:ext cx="1938947" cy="1913816"/>
          </a:xfrm>
          <a:prstGeom prst="rect">
            <a:avLst/>
          </a:prstGeom>
        </p:spPr>
      </p:pic>
      <p:sp>
        <p:nvSpPr>
          <p:cNvPr id="8" name="Rounded Rectangle 7">
            <a:extLst>
              <a:ext uri="{FF2B5EF4-FFF2-40B4-BE49-F238E27FC236}">
                <a16:creationId xmlns:a16="http://schemas.microsoft.com/office/drawing/2014/main" id="{FA19F8C2-2382-401F-AEAB-1EEE536D4B14}"/>
              </a:ext>
            </a:extLst>
          </p:cNvPr>
          <p:cNvSpPr/>
          <p:nvPr/>
        </p:nvSpPr>
        <p:spPr>
          <a:xfrm>
            <a:off x="1785483" y="4486606"/>
            <a:ext cx="1304558" cy="115744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000" dirty="0">
                <a:solidFill>
                  <a:srgbClr val="002060"/>
                </a:solidFill>
              </a:rPr>
              <a:t>?</a:t>
            </a:r>
          </a:p>
        </p:txBody>
      </p:sp>
      <p:sp>
        <p:nvSpPr>
          <p:cNvPr id="10" name="Rounded Rectangle 9">
            <a:extLst>
              <a:ext uri="{FF2B5EF4-FFF2-40B4-BE49-F238E27FC236}">
                <a16:creationId xmlns:a16="http://schemas.microsoft.com/office/drawing/2014/main" id="{FA19F8C2-2382-401F-AEAB-1EEE536D4B14}"/>
              </a:ext>
            </a:extLst>
          </p:cNvPr>
          <p:cNvSpPr/>
          <p:nvPr/>
        </p:nvSpPr>
        <p:spPr>
          <a:xfrm>
            <a:off x="3506694" y="4474784"/>
            <a:ext cx="1304558" cy="115744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000" dirty="0">
                <a:solidFill>
                  <a:srgbClr val="002060"/>
                </a:solidFill>
              </a:rPr>
              <a:t>?</a:t>
            </a:r>
          </a:p>
        </p:txBody>
      </p:sp>
      <p:sp>
        <p:nvSpPr>
          <p:cNvPr id="11" name="Rounded Rectangle 10">
            <a:extLst>
              <a:ext uri="{FF2B5EF4-FFF2-40B4-BE49-F238E27FC236}">
                <a16:creationId xmlns:a16="http://schemas.microsoft.com/office/drawing/2014/main" id="{FA19F8C2-2382-401F-AEAB-1EEE536D4B14}"/>
              </a:ext>
            </a:extLst>
          </p:cNvPr>
          <p:cNvSpPr/>
          <p:nvPr/>
        </p:nvSpPr>
        <p:spPr>
          <a:xfrm>
            <a:off x="5627014" y="4462962"/>
            <a:ext cx="1304558" cy="115744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000" dirty="0">
                <a:solidFill>
                  <a:srgbClr val="002060"/>
                </a:solidFill>
              </a:rPr>
              <a:t>x</a:t>
            </a:r>
          </a:p>
        </p:txBody>
      </p:sp>
      <p:sp>
        <p:nvSpPr>
          <p:cNvPr id="12" name="Rounded Rectangle 11">
            <a:extLst>
              <a:ext uri="{FF2B5EF4-FFF2-40B4-BE49-F238E27FC236}">
                <a16:creationId xmlns:a16="http://schemas.microsoft.com/office/drawing/2014/main" id="{FA19F8C2-2382-401F-AEAB-1EEE536D4B14}"/>
              </a:ext>
            </a:extLst>
          </p:cNvPr>
          <p:cNvSpPr/>
          <p:nvPr/>
        </p:nvSpPr>
        <p:spPr>
          <a:xfrm>
            <a:off x="7747334" y="4466906"/>
            <a:ext cx="1304558" cy="115744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5000" dirty="0">
                <a:solidFill>
                  <a:srgbClr val="002060"/>
                </a:solidFill>
              </a:rPr>
              <a:t>?</a:t>
            </a:r>
          </a:p>
        </p:txBody>
      </p:sp>
    </p:spTree>
    <p:extLst>
      <p:ext uri="{BB962C8B-B14F-4D97-AF65-F5344CB8AC3E}">
        <p14:creationId xmlns:p14="http://schemas.microsoft.com/office/powerpoint/2010/main" val="581906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regular</a:t>
            </a:r>
          </a:p>
          <a:p>
            <a:pPr lvl="0" algn="ctr"/>
            <a:r>
              <a:rPr lang="en-GB" sz="3600" dirty="0">
                <a:solidFill>
                  <a:srgbClr val="002060"/>
                </a:solidFill>
              </a:rPr>
              <a:t>irregular</a:t>
            </a:r>
            <a:endParaRPr lang="en-GB" sz="2800" dirty="0">
              <a:solidFill>
                <a:srgbClr val="002060"/>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LINK IT</a:t>
            </a:r>
          </a:p>
        </p:txBody>
      </p:sp>
      <p:pic>
        <p:nvPicPr>
          <p:cNvPr id="5" name="Picture 4"/>
          <p:cNvPicPr>
            <a:picLocks noChangeAspect="1"/>
          </p:cNvPicPr>
          <p:nvPr/>
        </p:nvPicPr>
        <p:blipFill>
          <a:blip r:embed="rId5"/>
          <a:stretch>
            <a:fillRect/>
          </a:stretch>
        </p:blipFill>
        <p:spPr>
          <a:xfrm>
            <a:off x="4620689" y="2317978"/>
            <a:ext cx="6794361" cy="3826340"/>
          </a:xfrm>
          <a:prstGeom prst="rect">
            <a:avLst/>
          </a:prstGeom>
        </p:spPr>
      </p:pic>
    </p:spTree>
    <p:extLst>
      <p:ext uri="{BB962C8B-B14F-4D97-AF65-F5344CB8AC3E}">
        <p14:creationId xmlns:p14="http://schemas.microsoft.com/office/powerpoint/2010/main" val="206943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66158"/>
          </a:xfrm>
          <a:prstGeom prst="rect">
            <a:avLst/>
          </a:prstGeom>
        </p:spPr>
      </p:pic>
    </p:spTree>
    <p:extLst>
      <p:ext uri="{BB962C8B-B14F-4D97-AF65-F5344CB8AC3E}">
        <p14:creationId xmlns:p14="http://schemas.microsoft.com/office/powerpoint/2010/main" val="423385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2-D</a:t>
            </a:r>
            <a:r>
              <a:rPr lang="en-GB" sz="3600" dirty="0">
                <a:solidFill>
                  <a:srgbClr val="002060"/>
                </a:solidFill>
              </a:rPr>
              <a:t> shape is a form or an outline which is </a:t>
            </a:r>
            <a:r>
              <a:rPr lang="en-GB" sz="3600" b="1" dirty="0">
                <a:solidFill>
                  <a:srgbClr val="002060"/>
                </a:solidFill>
              </a:rPr>
              <a:t>flat</a:t>
            </a:r>
            <a:r>
              <a:rPr lang="en-GB" sz="3600" dirty="0">
                <a:solidFill>
                  <a:srgbClr val="002060"/>
                </a:solidFill>
              </a:rPr>
              <a:t>. </a:t>
            </a:r>
          </a:p>
          <a:p>
            <a:pPr algn="ctr"/>
            <a:r>
              <a:rPr lang="en-GB" sz="3600" dirty="0">
                <a:solidFill>
                  <a:srgbClr val="002060"/>
                </a:solidFill>
              </a:rPr>
              <a:t>The ‘D’ stands for the word </a:t>
            </a:r>
            <a:r>
              <a:rPr lang="en-GB" sz="3600" b="1" dirty="0">
                <a:solidFill>
                  <a:srgbClr val="002060"/>
                </a:solidFill>
              </a:rPr>
              <a:t>dimensional</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Isosceles Triangle 11">
            <a:extLst>
              <a:ext uri="{FF2B5EF4-FFF2-40B4-BE49-F238E27FC236}">
                <a16:creationId xmlns:a16="http://schemas.microsoft.com/office/drawing/2014/main" id="{BB78A017-98F0-47AE-9ABD-8150E094116A}"/>
              </a:ext>
            </a:extLst>
          </p:cNvPr>
          <p:cNvSpPr/>
          <p:nvPr/>
        </p:nvSpPr>
        <p:spPr>
          <a:xfrm>
            <a:off x="3864401" y="3266149"/>
            <a:ext cx="1296144" cy="16561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F86E794A-1078-4026-8F80-67160363E0D2}"/>
              </a:ext>
            </a:extLst>
          </p:cNvPr>
          <p:cNvSpPr/>
          <p:nvPr/>
        </p:nvSpPr>
        <p:spPr>
          <a:xfrm>
            <a:off x="1050338" y="3266149"/>
            <a:ext cx="1800201" cy="165618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7137336A-3AE3-40F8-9EC8-F1FCAD29AF2A}"/>
              </a:ext>
            </a:extLst>
          </p:cNvPr>
          <p:cNvSpPr/>
          <p:nvPr/>
        </p:nvSpPr>
        <p:spPr>
          <a:xfrm>
            <a:off x="6035621" y="3734805"/>
            <a:ext cx="2160240" cy="93610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entagon 10">
            <a:extLst>
              <a:ext uri="{FF2B5EF4-FFF2-40B4-BE49-F238E27FC236}">
                <a16:creationId xmlns:a16="http://schemas.microsoft.com/office/drawing/2014/main" id="{4BD04390-278F-4DC1-89B0-6CB9974D397E}"/>
              </a:ext>
            </a:extLst>
          </p:cNvPr>
          <p:cNvSpPr/>
          <p:nvPr/>
        </p:nvSpPr>
        <p:spPr>
          <a:xfrm>
            <a:off x="2338938" y="5088823"/>
            <a:ext cx="1800201" cy="1512168"/>
          </a:xfrm>
          <a:prstGeom prst="pentagon">
            <a:avLst/>
          </a:prstGeom>
          <a:solidFill>
            <a:srgbClr val="F9134A"/>
          </a:solidFill>
          <a:ln>
            <a:solidFill>
              <a:srgbClr val="F91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3CD1970F-BA29-443A-9B56-741A334699FC}"/>
              </a:ext>
            </a:extLst>
          </p:cNvPr>
          <p:cNvSpPr/>
          <p:nvPr/>
        </p:nvSpPr>
        <p:spPr>
          <a:xfrm>
            <a:off x="9254482" y="3446773"/>
            <a:ext cx="1512168" cy="1512168"/>
          </a:xfrm>
          <a:prstGeom prst="rect">
            <a:avLst/>
          </a:prstGeom>
          <a:solidFill>
            <a:srgbClr val="FFA90D"/>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1505931" y="3834756"/>
            <a:ext cx="1066702" cy="477054"/>
          </a:xfrm>
          <a:prstGeom prst="rect">
            <a:avLst/>
          </a:prstGeom>
        </p:spPr>
        <p:txBody>
          <a:bodyPr wrap="square">
            <a:spAutoFit/>
          </a:bodyPr>
          <a:lstStyle/>
          <a:p>
            <a:r>
              <a:rPr lang="en-GB" sz="2500" dirty="0">
                <a:solidFill>
                  <a:srgbClr val="002060"/>
                </a:solidFill>
              </a:rPr>
              <a:t>circle</a:t>
            </a:r>
            <a:endParaRPr lang="en-GB" sz="2500" dirty="0"/>
          </a:p>
        </p:txBody>
      </p:sp>
      <p:sp>
        <p:nvSpPr>
          <p:cNvPr id="14" name="Rectangle 13"/>
          <p:cNvSpPr/>
          <p:nvPr/>
        </p:nvSpPr>
        <p:spPr>
          <a:xfrm>
            <a:off x="3954880" y="4445280"/>
            <a:ext cx="1434930" cy="477054"/>
          </a:xfrm>
          <a:prstGeom prst="rect">
            <a:avLst/>
          </a:prstGeom>
        </p:spPr>
        <p:txBody>
          <a:bodyPr wrap="square">
            <a:spAutoFit/>
          </a:bodyPr>
          <a:lstStyle/>
          <a:p>
            <a:r>
              <a:rPr lang="en-GB" sz="2500" dirty="0">
                <a:solidFill>
                  <a:srgbClr val="002060"/>
                </a:solidFill>
              </a:rPr>
              <a:t>triangle</a:t>
            </a:r>
            <a:endParaRPr lang="en-GB" sz="2500" dirty="0"/>
          </a:p>
        </p:txBody>
      </p:sp>
      <p:sp>
        <p:nvSpPr>
          <p:cNvPr id="16" name="Rectangle 15"/>
          <p:cNvSpPr/>
          <p:nvPr/>
        </p:nvSpPr>
        <p:spPr>
          <a:xfrm>
            <a:off x="6433487" y="3964330"/>
            <a:ext cx="1566457" cy="477054"/>
          </a:xfrm>
          <a:prstGeom prst="rect">
            <a:avLst/>
          </a:prstGeom>
        </p:spPr>
        <p:txBody>
          <a:bodyPr wrap="square">
            <a:spAutoFit/>
          </a:bodyPr>
          <a:lstStyle/>
          <a:p>
            <a:r>
              <a:rPr lang="en-GB" sz="2500" dirty="0">
                <a:solidFill>
                  <a:srgbClr val="002060"/>
                </a:solidFill>
              </a:rPr>
              <a:t>rectangle</a:t>
            </a:r>
            <a:endParaRPr lang="en-GB" sz="2500" dirty="0"/>
          </a:p>
        </p:txBody>
      </p:sp>
      <p:sp>
        <p:nvSpPr>
          <p:cNvPr id="17" name="Rectangle 16"/>
          <p:cNvSpPr/>
          <p:nvPr/>
        </p:nvSpPr>
        <p:spPr>
          <a:xfrm>
            <a:off x="9508014" y="3936636"/>
            <a:ext cx="1066702" cy="477054"/>
          </a:xfrm>
          <a:prstGeom prst="rect">
            <a:avLst/>
          </a:prstGeom>
        </p:spPr>
        <p:txBody>
          <a:bodyPr wrap="square">
            <a:spAutoFit/>
          </a:bodyPr>
          <a:lstStyle/>
          <a:p>
            <a:r>
              <a:rPr lang="en-GB" sz="2500" dirty="0">
                <a:solidFill>
                  <a:srgbClr val="002060"/>
                </a:solidFill>
              </a:rPr>
              <a:t>square</a:t>
            </a:r>
            <a:endParaRPr lang="en-GB" sz="2500" dirty="0"/>
          </a:p>
        </p:txBody>
      </p:sp>
      <p:sp>
        <p:nvSpPr>
          <p:cNvPr id="18" name="Rectangle 17"/>
          <p:cNvSpPr/>
          <p:nvPr/>
        </p:nvSpPr>
        <p:spPr>
          <a:xfrm>
            <a:off x="2510517" y="5621226"/>
            <a:ext cx="1525463" cy="477054"/>
          </a:xfrm>
          <a:prstGeom prst="rect">
            <a:avLst/>
          </a:prstGeom>
        </p:spPr>
        <p:txBody>
          <a:bodyPr wrap="square">
            <a:spAutoFit/>
          </a:bodyPr>
          <a:lstStyle/>
          <a:p>
            <a:r>
              <a:rPr lang="en-GB" sz="2500" dirty="0"/>
              <a:t>pentagon</a:t>
            </a:r>
          </a:p>
        </p:txBody>
      </p:sp>
      <p:sp>
        <p:nvSpPr>
          <p:cNvPr id="6" name="Rectangle: Top Corners Snipped 5">
            <a:extLst>
              <a:ext uri="{FF2B5EF4-FFF2-40B4-BE49-F238E27FC236}">
                <a16:creationId xmlns:a16="http://schemas.microsoft.com/office/drawing/2014/main" id="{1A88B765-CDF2-4A77-A939-7785790EA673}"/>
              </a:ext>
            </a:extLst>
          </p:cNvPr>
          <p:cNvSpPr/>
          <p:nvPr/>
        </p:nvSpPr>
        <p:spPr>
          <a:xfrm>
            <a:off x="5195546" y="5289203"/>
            <a:ext cx="1915609" cy="1111407"/>
          </a:xfrm>
          <a:prstGeom prst="snip2Same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550691" y="5575506"/>
            <a:ext cx="1525463" cy="477054"/>
          </a:xfrm>
          <a:prstGeom prst="rect">
            <a:avLst/>
          </a:prstGeom>
        </p:spPr>
        <p:txBody>
          <a:bodyPr wrap="square">
            <a:spAutoFit/>
          </a:bodyPr>
          <a:lstStyle/>
          <a:p>
            <a:r>
              <a:rPr lang="en-GB" sz="2500" dirty="0"/>
              <a:t>hexagon</a:t>
            </a:r>
          </a:p>
        </p:txBody>
      </p:sp>
      <p:sp>
        <p:nvSpPr>
          <p:cNvPr id="7" name="Star: 4 Points 6">
            <a:extLst>
              <a:ext uri="{FF2B5EF4-FFF2-40B4-BE49-F238E27FC236}">
                <a16:creationId xmlns:a16="http://schemas.microsoft.com/office/drawing/2014/main" id="{E115B200-493F-47CF-A746-4261B8212570}"/>
              </a:ext>
            </a:extLst>
          </p:cNvPr>
          <p:cNvSpPr/>
          <p:nvPr/>
        </p:nvSpPr>
        <p:spPr>
          <a:xfrm>
            <a:off x="7999944" y="4929153"/>
            <a:ext cx="1800201" cy="1769177"/>
          </a:xfrm>
          <a:prstGeom prst="star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8378423" y="5575215"/>
            <a:ext cx="1525463" cy="477054"/>
          </a:xfrm>
          <a:prstGeom prst="rect">
            <a:avLst/>
          </a:prstGeom>
        </p:spPr>
        <p:txBody>
          <a:bodyPr wrap="square">
            <a:spAutoFit/>
          </a:bodyPr>
          <a:lstStyle/>
          <a:p>
            <a:r>
              <a:rPr lang="en-GB" sz="2500" dirty="0"/>
              <a:t>octagon</a:t>
            </a:r>
          </a:p>
        </p:txBody>
      </p:sp>
    </p:spTree>
    <p:extLst>
      <p:ext uri="{BB962C8B-B14F-4D97-AF65-F5344CB8AC3E}">
        <p14:creationId xmlns:p14="http://schemas.microsoft.com/office/powerpoint/2010/main" val="325514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quadrilateral</a:t>
            </a:r>
            <a:r>
              <a:rPr lang="en-GB" sz="3600" dirty="0">
                <a:solidFill>
                  <a:srgbClr val="002060"/>
                </a:solidFill>
              </a:rPr>
              <a:t> is the name given to all 2-D shapes with </a:t>
            </a:r>
            <a:r>
              <a:rPr lang="en-GB" sz="3600" b="1" dirty="0">
                <a:solidFill>
                  <a:srgbClr val="002060"/>
                </a:solidFill>
              </a:rPr>
              <a:t>four straight sides </a:t>
            </a:r>
            <a:r>
              <a:rPr lang="en-GB" sz="3600" dirty="0">
                <a:solidFill>
                  <a:srgbClr val="002060"/>
                </a:solidFill>
              </a:rPr>
              <a:t>and </a:t>
            </a:r>
            <a:r>
              <a:rPr lang="en-GB" sz="3600" b="1" dirty="0">
                <a:solidFill>
                  <a:srgbClr val="002060"/>
                </a:solidFill>
              </a:rPr>
              <a:t>four vertices (corners)</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Rectangle 7">
            <a:extLst>
              <a:ext uri="{FF2B5EF4-FFF2-40B4-BE49-F238E27FC236}">
                <a16:creationId xmlns:a16="http://schemas.microsoft.com/office/drawing/2014/main" id="{7137336A-3AE3-40F8-9EC8-F1FCAD29AF2A}"/>
              </a:ext>
            </a:extLst>
          </p:cNvPr>
          <p:cNvSpPr/>
          <p:nvPr/>
        </p:nvSpPr>
        <p:spPr>
          <a:xfrm>
            <a:off x="1070366" y="5292014"/>
            <a:ext cx="2915747" cy="13983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CD1970F-BA29-443A-9B56-741A334699FC}"/>
              </a:ext>
            </a:extLst>
          </p:cNvPr>
          <p:cNvSpPr/>
          <p:nvPr/>
        </p:nvSpPr>
        <p:spPr>
          <a:xfrm>
            <a:off x="1509327" y="3396526"/>
            <a:ext cx="1512168" cy="1512168"/>
          </a:xfrm>
          <a:prstGeom prst="rect">
            <a:avLst/>
          </a:prstGeom>
          <a:solidFill>
            <a:srgbClr val="FFA90D"/>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1825873" y="5637826"/>
            <a:ext cx="1566457" cy="477054"/>
          </a:xfrm>
          <a:prstGeom prst="rect">
            <a:avLst/>
          </a:prstGeom>
        </p:spPr>
        <p:txBody>
          <a:bodyPr wrap="square">
            <a:spAutoFit/>
          </a:bodyPr>
          <a:lstStyle/>
          <a:p>
            <a:r>
              <a:rPr lang="en-GB" sz="2500" dirty="0">
                <a:solidFill>
                  <a:srgbClr val="002060"/>
                </a:solidFill>
              </a:rPr>
              <a:t>rectangle</a:t>
            </a:r>
            <a:endParaRPr lang="en-GB" sz="2500" dirty="0"/>
          </a:p>
        </p:txBody>
      </p:sp>
      <p:sp>
        <p:nvSpPr>
          <p:cNvPr id="12" name="Rectangle 11"/>
          <p:cNvSpPr/>
          <p:nvPr/>
        </p:nvSpPr>
        <p:spPr>
          <a:xfrm>
            <a:off x="1732060" y="3795490"/>
            <a:ext cx="1066702" cy="477054"/>
          </a:xfrm>
          <a:prstGeom prst="rect">
            <a:avLst/>
          </a:prstGeom>
        </p:spPr>
        <p:txBody>
          <a:bodyPr wrap="square">
            <a:spAutoFit/>
          </a:bodyPr>
          <a:lstStyle/>
          <a:p>
            <a:r>
              <a:rPr lang="en-GB" sz="2500" dirty="0">
                <a:solidFill>
                  <a:srgbClr val="002060"/>
                </a:solidFill>
              </a:rPr>
              <a:t>square</a:t>
            </a:r>
            <a:endParaRPr lang="en-GB" sz="2500" dirty="0"/>
          </a:p>
        </p:txBody>
      </p:sp>
      <p:sp>
        <p:nvSpPr>
          <p:cNvPr id="5" name="Parallelogram 4"/>
          <p:cNvSpPr/>
          <p:nvPr/>
        </p:nvSpPr>
        <p:spPr>
          <a:xfrm>
            <a:off x="7258847" y="3396526"/>
            <a:ext cx="1615440" cy="1188349"/>
          </a:xfrm>
          <a:prstGeom prst="parallelogram">
            <a:avLst/>
          </a:prstGeom>
          <a:solidFill>
            <a:srgbClr val="C198E0"/>
          </a:solidFill>
          <a:ln>
            <a:solidFill>
              <a:srgbClr val="C198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rapezoid 5"/>
          <p:cNvSpPr/>
          <p:nvPr/>
        </p:nvSpPr>
        <p:spPr>
          <a:xfrm>
            <a:off x="9828814" y="4137095"/>
            <a:ext cx="1965960" cy="1512168"/>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arallelogram 14"/>
          <p:cNvSpPr/>
          <p:nvPr/>
        </p:nvSpPr>
        <p:spPr>
          <a:xfrm>
            <a:off x="6394938" y="5205560"/>
            <a:ext cx="2934346" cy="1188349"/>
          </a:xfrm>
          <a:prstGeom prst="parallelogram">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0080276" y="4670167"/>
            <a:ext cx="1566457" cy="477054"/>
          </a:xfrm>
          <a:prstGeom prst="rect">
            <a:avLst/>
          </a:prstGeom>
        </p:spPr>
        <p:txBody>
          <a:bodyPr wrap="square">
            <a:spAutoFit/>
          </a:bodyPr>
          <a:lstStyle/>
          <a:p>
            <a:r>
              <a:rPr lang="en-GB" sz="2500" dirty="0">
                <a:solidFill>
                  <a:srgbClr val="002060"/>
                </a:solidFill>
              </a:rPr>
              <a:t>trapezium</a:t>
            </a:r>
            <a:endParaRPr lang="en-GB" sz="2500" dirty="0"/>
          </a:p>
        </p:txBody>
      </p:sp>
      <p:sp>
        <p:nvSpPr>
          <p:cNvPr id="18" name="Rectangle 17"/>
          <p:cNvSpPr/>
          <p:nvPr/>
        </p:nvSpPr>
        <p:spPr>
          <a:xfrm>
            <a:off x="7432674" y="3718783"/>
            <a:ext cx="1566457" cy="477054"/>
          </a:xfrm>
          <a:prstGeom prst="rect">
            <a:avLst/>
          </a:prstGeom>
        </p:spPr>
        <p:txBody>
          <a:bodyPr wrap="square">
            <a:spAutoFit/>
          </a:bodyPr>
          <a:lstStyle/>
          <a:p>
            <a:r>
              <a:rPr lang="en-GB" sz="2500" dirty="0">
                <a:solidFill>
                  <a:srgbClr val="002060"/>
                </a:solidFill>
              </a:rPr>
              <a:t>rhombus</a:t>
            </a:r>
            <a:endParaRPr lang="en-GB" sz="2500" dirty="0"/>
          </a:p>
        </p:txBody>
      </p:sp>
      <p:sp>
        <p:nvSpPr>
          <p:cNvPr id="19" name="Rectangle 18"/>
          <p:cNvSpPr/>
          <p:nvPr/>
        </p:nvSpPr>
        <p:spPr>
          <a:xfrm>
            <a:off x="6823661" y="5561207"/>
            <a:ext cx="2076899" cy="477054"/>
          </a:xfrm>
          <a:prstGeom prst="rect">
            <a:avLst/>
          </a:prstGeom>
        </p:spPr>
        <p:txBody>
          <a:bodyPr wrap="square">
            <a:spAutoFit/>
          </a:bodyPr>
          <a:lstStyle/>
          <a:p>
            <a:r>
              <a:rPr lang="en-GB" sz="2500" dirty="0">
                <a:solidFill>
                  <a:srgbClr val="002060"/>
                </a:solidFill>
              </a:rPr>
              <a:t>parallelogram</a:t>
            </a:r>
            <a:endParaRPr lang="en-GB" sz="2500" dirty="0"/>
          </a:p>
        </p:txBody>
      </p:sp>
      <p:pic>
        <p:nvPicPr>
          <p:cNvPr id="14" name="Picture 13"/>
          <p:cNvPicPr>
            <a:picLocks noChangeAspect="1"/>
          </p:cNvPicPr>
          <p:nvPr/>
        </p:nvPicPr>
        <p:blipFill>
          <a:blip r:embed="rId5"/>
          <a:stretch>
            <a:fillRect/>
          </a:stretch>
        </p:blipFill>
        <p:spPr>
          <a:xfrm rot="16200000">
            <a:off x="4072849" y="4041431"/>
            <a:ext cx="2368710" cy="1876827"/>
          </a:xfrm>
          <a:prstGeom prst="rect">
            <a:avLst/>
          </a:prstGeom>
        </p:spPr>
      </p:pic>
      <p:sp>
        <p:nvSpPr>
          <p:cNvPr id="16" name="Rectangle 15"/>
          <p:cNvSpPr/>
          <p:nvPr/>
        </p:nvSpPr>
        <p:spPr>
          <a:xfrm>
            <a:off x="4922946" y="4506151"/>
            <a:ext cx="668516" cy="477054"/>
          </a:xfrm>
          <a:prstGeom prst="rect">
            <a:avLst/>
          </a:prstGeom>
        </p:spPr>
        <p:txBody>
          <a:bodyPr wrap="none">
            <a:spAutoFit/>
          </a:bodyPr>
          <a:lstStyle/>
          <a:p>
            <a:r>
              <a:rPr lang="en-GB" sz="2500" dirty="0">
                <a:solidFill>
                  <a:srgbClr val="002060"/>
                </a:solidFill>
              </a:rPr>
              <a:t>kite</a:t>
            </a:r>
            <a:endParaRPr lang="en-GB" sz="2500" dirty="0"/>
          </a:p>
        </p:txBody>
      </p:sp>
    </p:spTree>
    <p:extLst>
      <p:ext uri="{BB962C8B-B14F-4D97-AF65-F5344CB8AC3E}">
        <p14:creationId xmlns:p14="http://schemas.microsoft.com/office/powerpoint/2010/main" val="2760705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8750</TotalTime>
  <Words>1146</Words>
  <Application>Microsoft Office PowerPoint</Application>
  <PresentationFormat>Widescreen</PresentationFormat>
  <Paragraphs>154</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PowerPoint Presentation</vt:lpstr>
      <vt:lpstr>Teachers’ Notes</vt:lpstr>
      <vt:lpstr>Progress across amber – the 4-stage model</vt:lpstr>
      <vt:lpstr>LORIC task</vt:lpstr>
      <vt:lpstr>LORIC task</vt:lpstr>
      <vt:lpstr>Vocabulary activity</vt:lpstr>
      <vt:lpstr>PowerPoint Presentation</vt:lpstr>
      <vt:lpstr>Teach</vt:lpstr>
      <vt:lpstr>Teach</vt:lpstr>
      <vt:lpstr>Teach</vt:lpstr>
      <vt:lpstr>Teach</vt:lpstr>
      <vt:lpstr>Model</vt:lpstr>
      <vt:lpstr>Model</vt:lpstr>
      <vt:lpstr>Model</vt:lpstr>
      <vt:lpstr>Model</vt:lpstr>
      <vt:lpstr>Model</vt:lpstr>
      <vt:lpstr>Apply</vt:lpstr>
      <vt:lpstr>Apply</vt:lpstr>
      <vt:lpstr>Apply – Problem Solving</vt:lpstr>
      <vt:lpstr>Apply –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257</cp:revision>
  <dcterms:created xsi:type="dcterms:W3CDTF">2017-03-29T13:14:03Z</dcterms:created>
  <dcterms:modified xsi:type="dcterms:W3CDTF">2020-04-27T13:19:55Z</dcterms:modified>
</cp:coreProperties>
</file>